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Default Extension="xlsx" ContentType="application/vnd.openxmlformats-officedocument.spreadsheetml.sheet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 embedTrueTypeFonts="true">
  <p:sldMasterIdLst>
    <p:sldMasterId id="2147483661" r:id="rId16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1" r:id="rId9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mbeddedFontLst>
    <p:embeddedFont>
      <p:font typeface="210 상상공작소" panose="02020603020101020101" pitchFamily="8126580" charset="1"/>
      <p:regular r:id="rId2"/>
    </p:embeddedFont>
    <p:embeddedFont>
      <p:font typeface="Futura" panose="020B0502020204020303" pitchFamily="9306252" charset="1"/>
      <p:regular r:id="rId3"/>
    </p:embeddedFont>
    <p:embeddedFont>
      <p:font typeface="210 디딤명조" panose="02020503020101020101" pitchFamily="62708" charset="1"/>
      <p:regular r:id="rId4"/>
    </p:embeddedFont>
  </p:embeddedFontLst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Grid="1" snapToObjects="1">
      <p:cViewPr varScale="1">
        <p:scale>
          <a:sx n="74" d="100"/>
          <a:sy n="74" d="100"/>
        </p:scale>
        <p:origin x="-1092" y="-9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2" Type="http://schemas.openxmlformats.org/officeDocument/2006/relationships/font" Target="fonts/font82.fntdata"></Relationship><Relationship Id="rId3" Type="http://schemas.openxmlformats.org/officeDocument/2006/relationships/font" Target="fonts/font83.fntdata"></Relationship><Relationship Id="rId4" Type="http://schemas.openxmlformats.org/officeDocument/2006/relationships/font" Target="fonts/font84.fntdata"></Relationship><Relationship Id="rId16" Type="http://schemas.openxmlformats.org/officeDocument/2006/relationships/slideMaster" Target="slideMasters/slideMaster1.xml"></Relationship><Relationship Id="rId17" Type="http://schemas.openxmlformats.org/officeDocument/2006/relationships/theme" Target="theme/theme1.xml"></Relationship><Relationship Id="rId18" Type="http://schemas.openxmlformats.org/officeDocument/2006/relationships/slide" Target="slides/slide1.xml"></Relationship><Relationship Id="rId19" Type="http://schemas.openxmlformats.org/officeDocument/2006/relationships/slide" Target="slides/slide2.xml"></Relationship><Relationship Id="rId20" Type="http://schemas.openxmlformats.org/officeDocument/2006/relationships/slide" Target="slides/slide3.xml"></Relationship><Relationship Id="rId21" Type="http://schemas.openxmlformats.org/officeDocument/2006/relationships/slide" Target="slides/slide4.xml"></Relationship><Relationship Id="rId22" Type="http://schemas.openxmlformats.org/officeDocument/2006/relationships/slide" Target="slides/slide5.xml"></Relationship><Relationship Id="rId23" Type="http://schemas.openxmlformats.org/officeDocument/2006/relationships/slide" Target="slides/slide6.xml"></Relationship><Relationship Id="rId24" Type="http://schemas.openxmlformats.org/officeDocument/2006/relationships/slide" Target="slides/slide7.xml"></Relationship><Relationship Id="rId25" Type="http://schemas.openxmlformats.org/officeDocument/2006/relationships/slide" Target="slides/slide8.xml"></Relationship><Relationship Id="rId26" Type="http://schemas.openxmlformats.org/officeDocument/2006/relationships/slide" Target="slides/slide9.xml"></Relationship><Relationship Id="rId27" Type="http://schemas.openxmlformats.org/officeDocument/2006/relationships/slide" Target="slides/slide10.xml"></Relationship><Relationship Id="rId28" Type="http://schemas.openxmlformats.org/officeDocument/2006/relationships/slide" Target="slides/slide11.xml"></Relationship><Relationship Id="rId29" Type="http://schemas.openxmlformats.org/officeDocument/2006/relationships/slide" Target="slides/slide12.xml"></Relationship><Relationship Id="rId30" Type="http://schemas.openxmlformats.org/officeDocument/2006/relationships/slide" Target="slides/slide13.xml"></Relationship><Relationship Id="rId31" Type="http://schemas.openxmlformats.org/officeDocument/2006/relationships/slide" Target="slides/slide14.xml"></Relationship><Relationship Id="rId32" Type="http://schemas.openxmlformats.org/officeDocument/2006/relationships/slide" Target="slides/slide15.xml"></Relationship><Relationship Id="rId33" Type="http://schemas.openxmlformats.org/officeDocument/2006/relationships/slide" Target="slides/slide16.xml"></Relationship><Relationship Id="rId34" Type="http://schemas.openxmlformats.org/officeDocument/2006/relationships/slide" Target="slides/slide17.xml"></Relationship><Relationship Id="rId35" Type="http://schemas.openxmlformats.org/officeDocument/2006/relationships/slide" Target="slides/slide18.xml"></Relationship><Relationship Id="rId36" Type="http://schemas.openxmlformats.org/officeDocument/2006/relationships/slide" Target="slides/slide19.xml"></Relationship><Relationship Id="rId37" Type="http://schemas.openxmlformats.org/officeDocument/2006/relationships/slide" Target="slides/slide20.xml"></Relationship><Relationship Id="rId38" Type="http://schemas.openxmlformats.org/officeDocument/2006/relationships/slide" Target="slides/slide21.xml"></Relationship><Relationship Id="rId39" Type="http://schemas.openxmlformats.org/officeDocument/2006/relationships/slide" Target="slides/slide22.xml"></Relationship><Relationship Id="rId40" Type="http://schemas.openxmlformats.org/officeDocument/2006/relationships/slide" Target="slides/slide23.xml"></Relationship><Relationship Id="rId41" Type="http://schemas.openxmlformats.org/officeDocument/2006/relationships/slide" Target="slides/slide24.xml"></Relationship><Relationship Id="rId42" Type="http://schemas.openxmlformats.org/officeDocument/2006/relationships/slide" Target="slides/slide25.xml"></Relationship><Relationship Id="rId43" Type="http://schemas.openxmlformats.org/officeDocument/2006/relationships/slide" Target="slides/slide26.xml"></Relationship><Relationship Id="rId44" Type="http://schemas.openxmlformats.org/officeDocument/2006/relationships/slide" Target="slides/slide27.xml"></Relationship><Relationship Id="rId45" Type="http://schemas.openxmlformats.org/officeDocument/2006/relationships/slide" Target="slides/slide28.xml"></Relationship><Relationship Id="rId46" Type="http://schemas.openxmlformats.org/officeDocument/2006/relationships/slide" Target="slides/slide29.xml"></Relationship><Relationship Id="rId47" Type="http://schemas.openxmlformats.org/officeDocument/2006/relationships/slide" Target="slides/slide30.xml"></Relationship><Relationship Id="rId48" Type="http://schemas.openxmlformats.org/officeDocument/2006/relationships/slide" Target="slides/slide31.xml"></Relationship><Relationship Id="rId49" Type="http://schemas.openxmlformats.org/officeDocument/2006/relationships/slide" Target="slides/slide32.xml"></Relationship><Relationship Id="rId50" Type="http://schemas.openxmlformats.org/officeDocument/2006/relationships/slide" Target="slides/slide33.xml"></Relationship><Relationship Id="rId51" Type="http://schemas.openxmlformats.org/officeDocument/2006/relationships/slide" Target="slides/slide34.xml"></Relationship><Relationship Id="rId52" Type="http://schemas.openxmlformats.org/officeDocument/2006/relationships/slide" Target="slides/slide35.xml"></Relationship><Relationship Id="rId53" Type="http://schemas.openxmlformats.org/officeDocument/2006/relationships/slide" Target="slides/slide36.xml"></Relationship><Relationship Id="rId54" Type="http://schemas.openxmlformats.org/officeDocument/2006/relationships/slide" Target="slides/slide37.xml"></Relationship><Relationship Id="rId55" Type="http://schemas.openxmlformats.org/officeDocument/2006/relationships/slide" Target="slides/slide38.xml"></Relationship><Relationship Id="rId56" Type="http://schemas.openxmlformats.org/officeDocument/2006/relationships/slide" Target="slides/slide39.xml"></Relationship><Relationship Id="rId57" Type="http://schemas.openxmlformats.org/officeDocument/2006/relationships/slide" Target="slides/slide40.xml"></Relationship><Relationship Id="rId58" Type="http://schemas.openxmlformats.org/officeDocument/2006/relationships/slide" Target="slides/slide41.xml"></Relationship><Relationship Id="rId59" Type="http://schemas.openxmlformats.org/officeDocument/2006/relationships/slide" Target="slides/slide42.xml"></Relationship><Relationship Id="rId60" Type="http://schemas.openxmlformats.org/officeDocument/2006/relationships/slide" Target="slides/slide43.xml"></Relationship><Relationship Id="rId61" Type="http://schemas.openxmlformats.org/officeDocument/2006/relationships/slide" Target="slides/slide44.xml"></Relationship><Relationship Id="rId62" Type="http://schemas.openxmlformats.org/officeDocument/2006/relationships/slide" Target="slides/slide45.xml"></Relationship><Relationship Id="rId63" Type="http://schemas.openxmlformats.org/officeDocument/2006/relationships/slide" Target="slides/slide46.xml"></Relationship><Relationship Id="rId64" Type="http://schemas.openxmlformats.org/officeDocument/2006/relationships/slide" Target="slides/slide47.xml"></Relationship><Relationship Id="rId65" Type="http://schemas.openxmlformats.org/officeDocument/2006/relationships/slide" Target="slides/slide48.xml"></Relationship><Relationship Id="rId66" Type="http://schemas.openxmlformats.org/officeDocument/2006/relationships/slide" Target="slides/slide49.xml"></Relationship><Relationship Id="rId67" Type="http://schemas.openxmlformats.org/officeDocument/2006/relationships/slide" Target="slides/slide50.xml"></Relationship><Relationship Id="rId68" Type="http://schemas.openxmlformats.org/officeDocument/2006/relationships/slide" Target="slides/slide51.xml"></Relationship><Relationship Id="rId69" Type="http://schemas.openxmlformats.org/officeDocument/2006/relationships/slide" Target="slides/slide52.xml"></Relationship><Relationship Id="rId70" Type="http://schemas.openxmlformats.org/officeDocument/2006/relationships/slide" Target="slides/slide53.xml"></Relationship><Relationship Id="rId71" Type="http://schemas.openxmlformats.org/officeDocument/2006/relationships/slide" Target="slides/slide54.xml"></Relationship><Relationship Id="rId72" Type="http://schemas.openxmlformats.org/officeDocument/2006/relationships/slide" Target="slides/slide55.xml"></Relationship><Relationship Id="rId73" Type="http://schemas.openxmlformats.org/officeDocument/2006/relationships/slide" Target="slides/slide56.xml"></Relationship><Relationship Id="rId74" Type="http://schemas.openxmlformats.org/officeDocument/2006/relationships/slide" Target="slides/slide57.xml"></Relationship><Relationship Id="rId75" Type="http://schemas.openxmlformats.org/officeDocument/2006/relationships/slide" Target="slides/slide58.xml"></Relationship><Relationship Id="rId76" Type="http://schemas.openxmlformats.org/officeDocument/2006/relationships/slide" Target="slides/slide59.xml"></Relationship><Relationship Id="rId77" Type="http://schemas.openxmlformats.org/officeDocument/2006/relationships/slide" Target="slides/slide60.xml"></Relationship><Relationship Id="rId78" Type="http://schemas.openxmlformats.org/officeDocument/2006/relationships/slide" Target="slides/slide61.xml"></Relationship><Relationship Id="rId79" Type="http://schemas.openxmlformats.org/officeDocument/2006/relationships/slide" Target="slides/slide62.xml"></Relationship><Relationship Id="rId80" Type="http://schemas.openxmlformats.org/officeDocument/2006/relationships/slide" Target="slides/slide63.xml"></Relationship><Relationship Id="rId81" Type="http://schemas.openxmlformats.org/officeDocument/2006/relationships/slide" Target="slides/slide64.xml"></Relationship><Relationship Id="rId82" Type="http://schemas.openxmlformats.org/officeDocument/2006/relationships/slide" Target="slides/slide65.xml"></Relationship><Relationship Id="rId83" Type="http://schemas.openxmlformats.org/officeDocument/2006/relationships/slide" Target="slides/slide66.xml"></Relationship><Relationship Id="rId84" Type="http://schemas.openxmlformats.org/officeDocument/2006/relationships/slide" Target="slides/slide67.xml"></Relationship><Relationship Id="rId85" Type="http://schemas.openxmlformats.org/officeDocument/2006/relationships/slide" Target="slides/slide68.xml"></Relationship><Relationship Id="rId86" Type="http://schemas.openxmlformats.org/officeDocument/2006/relationships/slide" Target="slides/slide69.xml"></Relationship><Relationship Id="rId87" Type="http://schemas.openxmlformats.org/officeDocument/2006/relationships/slide" Target="slides/slide70.xml"></Relationship><Relationship Id="rId88" Type="http://schemas.openxmlformats.org/officeDocument/2006/relationships/slide" Target="slides/slide71.xml"></Relationship><Relationship Id="rId89" Type="http://schemas.openxmlformats.org/officeDocument/2006/relationships/slide" Target="slides/slide72.xml"></Relationship><Relationship Id="rId90" Type="http://schemas.openxmlformats.org/officeDocument/2006/relationships/slide" Target="slides/slide73.xml"></Relationship><Relationship Id="rId91" Type="http://schemas.openxmlformats.org/officeDocument/2006/relationships/slide" Target="slides/slide74.xml"></Relationship><Relationship Id="rId92" Type="http://schemas.openxmlformats.org/officeDocument/2006/relationships/slide" Target="slides/slide75.xml"></Relationship><Relationship Id="rId93" Type="http://schemas.openxmlformats.org/officeDocument/2006/relationships/slide" Target="slides/slide76.xml"></Relationship><Relationship Id="rId94" Type="http://schemas.openxmlformats.org/officeDocument/2006/relationships/viewProps" Target="viewProps.xml"></Relationship><Relationship Id="rId95" Type="http://schemas.openxmlformats.org/officeDocument/2006/relationships/presProps" Target="presProps.xml"></Relationship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0.png"></Relationship><Relationship Id="rId7" Type="http://schemas.openxmlformats.org/officeDocument/2006/relationships/image" Target="../media/image11.svg"></Relationship><Relationship Id="rId8" Type="http://schemas.openxmlformats.org/officeDocument/2006/relationships/slideLayout" Target="../slideLayouts/slideLayout7.xml"></Relationship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3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2.png"></Relationship><Relationship Id="rId7" Type="http://schemas.openxmlformats.org/officeDocument/2006/relationships/image" Target="../media/image13.svg"></Relationship><Relationship Id="rId8" Type="http://schemas.openxmlformats.org/officeDocument/2006/relationships/slideLayout" Target="../slideLayouts/slideLayout7.xml"></Relationship></Relationships>
</file>

<file path=ppt/slides/_rels/slide14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2.png"></Relationship><Relationship Id="rId7" Type="http://schemas.openxmlformats.org/officeDocument/2006/relationships/image" Target="../media/image13.svg"></Relationship><Relationship Id="rId8" Type="http://schemas.openxmlformats.org/officeDocument/2006/relationships/image" Target="../media/image14.png"></Relationship><Relationship Id="rId9" Type="http://schemas.openxmlformats.org/officeDocument/2006/relationships/image" Target="../media/image15.svg"></Relationship><Relationship Id="rId10" Type="http://schemas.openxmlformats.org/officeDocument/2006/relationships/slideLayout" Target="../slideLayouts/slideLayout7.xml"></Relationship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2.png"></Relationship><Relationship Id="rId7" Type="http://schemas.openxmlformats.org/officeDocument/2006/relationships/image" Target="../media/image13.svg"></Relationship><Relationship Id="rId8" Type="http://schemas.openxmlformats.org/officeDocument/2006/relationships/image" Target="../media/image16.png"></Relationship><Relationship Id="rId9" Type="http://schemas.openxmlformats.org/officeDocument/2006/relationships/image" Target="../media/image17.svg"></Relationship><Relationship Id="rId10" Type="http://schemas.openxmlformats.org/officeDocument/2006/relationships/slideLayout" Target="../slideLayouts/slideLayout7.xml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2.png"></Relationship><Relationship Id="rId7" Type="http://schemas.openxmlformats.org/officeDocument/2006/relationships/image" Target="../media/image13.svg"></Relationship><Relationship Id="rId8" Type="http://schemas.openxmlformats.org/officeDocument/2006/relationships/image" Target="../media/image14.png"></Relationship><Relationship Id="rId9" Type="http://schemas.openxmlformats.org/officeDocument/2006/relationships/image" Target="../media/image15.svg"></Relationship><Relationship Id="rId10" Type="http://schemas.openxmlformats.org/officeDocument/2006/relationships/slideLayout" Target="../slideLayouts/slideLayout7.xml"></Relationship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22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9" Type="http://schemas.openxmlformats.org/officeDocument/2006/relationships/image" Target="../media/image21.svg"></Relationship><Relationship Id="rId10" Type="http://schemas.openxmlformats.org/officeDocument/2006/relationships/image" Target="../media/fImage127656439955.png"></Relationship><Relationship Id="rId11" Type="http://schemas.openxmlformats.org/officeDocument/2006/relationships/slideLayout" Target="../slideLayouts/slideLayout7.xml"></Relationship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26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slideLayout" Target="../slideLayouts/slideLayout7.xml"></Relationship></Relationships>
</file>

<file path=ppt/slides/_rels/slide27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slideLayout" Target="../slideLayouts/slideLayout7.xml"></Relationship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0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slideLayout" Target="../slideLayouts/slideLayout7.xml"></Relationship></Relationships>
</file>

<file path=ppt/slides/_rels/slide31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slideLayout" Target="../slideLayouts/slideLayout7.xml"></Relationship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33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slideLayout" Target="../slideLayouts/slideLayout7.xml"></Relationship></Relationships>
</file>

<file path=ppt/slides/_rels/slide34.xml.rels><?xml version="1.0" encoding="UTF-8"?>
<Relationships xmlns="http://schemas.openxmlformats.org/package/2006/relationships"><Relationship Id="rId10" Type="http://schemas.openxmlformats.org/officeDocument/2006/relationships/image" Target="../media/image28.png"></Relationship><Relationship Id="rId11" Type="http://schemas.openxmlformats.org/officeDocument/2006/relationships/image" Target="../media/image29.png"></Relationship><Relationship Id="rId12" Type="http://schemas.openxmlformats.org/officeDocument/2006/relationships/image" Target="../media/image30.svg"></Relationship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image" Target="../media/image26.png"></Relationship><Relationship Id="rId9" Type="http://schemas.openxmlformats.org/officeDocument/2006/relationships/image" Target="../media/image27.svg"></Relationship><Relationship Id="rId13" Type="http://schemas.openxmlformats.org/officeDocument/2006/relationships/slideLayout" Target="../slideLayouts/slideLayout7.xml"></Relationship></Relationships>
</file>

<file path=ppt/slides/_rels/slide35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image" Target="../media/image26.png"></Relationship><Relationship Id="rId9" Type="http://schemas.openxmlformats.org/officeDocument/2006/relationships/image" Target="../media/image27.svg"></Relationship><Relationship Id="rId10" Type="http://schemas.openxmlformats.org/officeDocument/2006/relationships/slideLayout" Target="../slideLayouts/slideLayout7.xml"></Relationship></Relationships>
</file>

<file path=ppt/slides/_rels/slide36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26.png"></Relationship><Relationship Id="rId7" Type="http://schemas.openxmlformats.org/officeDocument/2006/relationships/image" Target="../media/image27.svg"></Relationship><Relationship Id="rId8" Type="http://schemas.openxmlformats.org/officeDocument/2006/relationships/image" Target="../media/image18.png"></Relationship><Relationship Id="rId9" Type="http://schemas.openxmlformats.org/officeDocument/2006/relationships/image" Target="../media/image19.svg"></Relationship><Relationship Id="rId10" Type="http://schemas.openxmlformats.org/officeDocument/2006/relationships/slideLayout" Target="../slideLayouts/slideLayout7.xml"></Relationship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39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8" Type="http://schemas.openxmlformats.org/officeDocument/2006/relationships/image" Target="../media/image26.png"></Relationship><Relationship Id="rId9" Type="http://schemas.openxmlformats.org/officeDocument/2006/relationships/image" Target="../media/image27.svg"></Relationship><Relationship Id="rId10" Type="http://schemas.openxmlformats.org/officeDocument/2006/relationships/slideLayout" Target="../slideLayouts/slideLayout7.xml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0.png"></Relationship><Relationship Id="rId7" Type="http://schemas.openxmlformats.org/officeDocument/2006/relationships/image" Target="../media/image11.svg"></Relationship><Relationship Id="rId8" Type="http://schemas.openxmlformats.org/officeDocument/2006/relationships/image" Target="../media/image2.jpeg"></Relationship><Relationship Id="rId9" Type="http://schemas.openxmlformats.org/officeDocument/2006/relationships/slideLayout" Target="../slideLayouts/slideLayout7.xml"></Relationship></Relationships>
</file>

<file path=ppt/slides/_rels/slide40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8.png"></Relationship><Relationship Id="rId7" Type="http://schemas.openxmlformats.org/officeDocument/2006/relationships/image" Target="../media/image19.svg"></Relationship><Relationship Id="rId9" Type="http://schemas.openxmlformats.org/officeDocument/2006/relationships/image" Target="../media/image21.svg"></Relationship><Relationship Id="rId10" Type="http://schemas.openxmlformats.org/officeDocument/2006/relationships/image" Target="../media/fImage127656447588.png"></Relationship><Relationship Id="rId11" Type="http://schemas.openxmlformats.org/officeDocument/2006/relationships/slideLayout" Target="../slideLayouts/slideLayout7.xml"></Relationship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43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33.png"></Relationship><Relationship Id="rId7" Type="http://schemas.openxmlformats.org/officeDocument/2006/relationships/image" Target="../media/image34.svg"></Relationship><Relationship Id="rId8" Type="http://schemas.openxmlformats.org/officeDocument/2006/relationships/image" Target="../media/image31.png"></Relationship><Relationship Id="rId9" Type="http://schemas.openxmlformats.org/officeDocument/2006/relationships/image" Target="../media/image32.svg"></Relationship><Relationship Id="rId10" Type="http://schemas.openxmlformats.org/officeDocument/2006/relationships/slideLayout" Target="../slideLayouts/slideLayout7.xml"></Relationship></Relationships>
</file>

<file path=ppt/slides/_rels/slide44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31.png"></Relationship><Relationship Id="rId7" Type="http://schemas.openxmlformats.org/officeDocument/2006/relationships/image" Target="../media/image32.svg"></Relationship><Relationship Id="rId8" Type="http://schemas.openxmlformats.org/officeDocument/2006/relationships/slideLayout" Target="../slideLayouts/slideLayout7.xml"></Relationship></Relationships>
</file>

<file path=ppt/slides/_rels/slide45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7" Type="http://schemas.openxmlformats.org/officeDocument/2006/relationships/image" Target="../media/image34.svg"></Relationship><Relationship Id="rId8" Type="http://schemas.openxmlformats.org/officeDocument/2006/relationships/image" Target="../media/image8.png"></Relationship><Relationship Id="rId9" Type="http://schemas.openxmlformats.org/officeDocument/2006/relationships/image" Target="../media/fImage378166554850.png"></Relationship><Relationship Id="rId10" Type="http://schemas.openxmlformats.org/officeDocument/2006/relationships/slideLayout" Target="../slideLayouts/slideLayout7.xml"></Relationship></Relationships>
</file>

<file path=ppt/slides/_rels/slide46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7" Type="http://schemas.openxmlformats.org/officeDocument/2006/relationships/image" Target="../media/image34.svg"></Relationship><Relationship Id="rId9" Type="http://schemas.openxmlformats.org/officeDocument/2006/relationships/image" Target="../media/image8.png"></Relationship><Relationship Id="rId10" Type="http://schemas.openxmlformats.org/officeDocument/2006/relationships/image" Target="../media/fImage447786567754.png"></Relationship><Relationship Id="rId11" Type="http://schemas.openxmlformats.org/officeDocument/2006/relationships/slideLayout" Target="../slideLayouts/slideLayout7.xml"></Relationship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8.xml.rels><?xml version="1.0" encoding="UTF-8"?>
<Relationships xmlns="http://schemas.openxmlformats.org/package/2006/relationships"><Relationship Id="rId2" Type="http://schemas.openxmlformats.org/officeDocument/2006/relationships/image" Target="../media/image8.png"></Relationship><Relationship Id="rId3" Type="http://schemas.openxmlformats.org/officeDocument/2006/relationships/image" Target="../media/image9.svg"></Relationship><Relationship Id="rId4" Type="http://schemas.openxmlformats.org/officeDocument/2006/relationships/image" Target="../media/image6.png"></Relationship><Relationship Id="rId5" Type="http://schemas.openxmlformats.org/officeDocument/2006/relationships/image" Target="../media/image7.svg"></Relationship><Relationship Id="rId6" Type="http://schemas.openxmlformats.org/officeDocument/2006/relationships/image" Target="../media/image38.png"></Relationship><Relationship Id="rId7" Type="http://schemas.openxmlformats.org/officeDocument/2006/relationships/image" Target="../media/image39.svg"></Relationship><Relationship Id="rId8" Type="http://schemas.openxmlformats.org/officeDocument/2006/relationships/slideLayout" Target="../slideLayouts/slideLayout7.xml"></Relationship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50.xml.rels><?xml version="1.0" encoding="UTF-8"?>
<Relationships xmlns="http://schemas.openxmlformats.org/package/2006/relationships"><Relationship Id="rId2" Type="http://schemas.openxmlformats.org/officeDocument/2006/relationships/image" Target="../media/image8.png"></Relationship><Relationship Id="rId3" Type="http://schemas.openxmlformats.org/officeDocument/2006/relationships/image" Target="../media/image9.svg"></Relationship><Relationship Id="rId4" Type="http://schemas.openxmlformats.org/officeDocument/2006/relationships/image" Target="../media/image6.png"></Relationship><Relationship Id="rId5" Type="http://schemas.openxmlformats.org/officeDocument/2006/relationships/image" Target="../media/image7.svg"></Relationship><Relationship Id="rId6" Type="http://schemas.openxmlformats.org/officeDocument/2006/relationships/image" Target="../media/image38.png"></Relationship><Relationship Id="rId7" Type="http://schemas.openxmlformats.org/officeDocument/2006/relationships/image" Target="../media/image39.svg"></Relationship><Relationship Id="rId8" Type="http://schemas.openxmlformats.org/officeDocument/2006/relationships/slideLayout" Target="../slideLayouts/slideLayout7.xml"></Relationship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55.xml.rels><?xml version="1.0" encoding="UTF-8"?>
<Relationships xmlns="http://schemas.openxmlformats.org/package/2006/relationships"><Relationship Id="rId2" Type="http://schemas.openxmlformats.org/officeDocument/2006/relationships/image" Target="../media/image8.png"></Relationship><Relationship Id="rId3" Type="http://schemas.openxmlformats.org/officeDocument/2006/relationships/image" Target="../media/image9.svg"></Relationship><Relationship Id="rId4" Type="http://schemas.openxmlformats.org/officeDocument/2006/relationships/image" Target="../media/image6.png"></Relationship><Relationship Id="rId5" Type="http://schemas.openxmlformats.org/officeDocument/2006/relationships/image" Target="../media/image7.svg"></Relationship><Relationship Id="rId6" Type="http://schemas.openxmlformats.org/officeDocument/2006/relationships/image" Target="../media/image38.png"></Relationship><Relationship Id="rId7" Type="http://schemas.openxmlformats.org/officeDocument/2006/relationships/image" Target="../media/image39.svg"></Relationship><Relationship Id="rId8" Type="http://schemas.openxmlformats.org/officeDocument/2006/relationships/slideLayout" Target="../slideLayouts/slideLayout7.xml"></Relationship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8.xml.rels><?xml version="1.0" encoding="UTF-8"?>
<Relationships xmlns="http://schemas.openxmlformats.org/package/2006/relationships"><Relationship Id="rId2" Type="http://schemas.openxmlformats.org/officeDocument/2006/relationships/image" Target="../media/image8.png"></Relationship><Relationship Id="rId3" Type="http://schemas.openxmlformats.org/officeDocument/2006/relationships/image" Target="../media/image9.svg"></Relationship><Relationship Id="rId4" Type="http://schemas.openxmlformats.org/officeDocument/2006/relationships/image" Target="../media/image6.png"></Relationship><Relationship Id="rId5" Type="http://schemas.openxmlformats.org/officeDocument/2006/relationships/image" Target="../media/image7.svg"></Relationship><Relationship Id="rId6" Type="http://schemas.openxmlformats.org/officeDocument/2006/relationships/image" Target="../media/image40.png"></Relationship><Relationship Id="rId7" Type="http://schemas.openxmlformats.org/officeDocument/2006/relationships/image" Target="../media/image41.svg"></Relationship><Relationship Id="rId8" Type="http://schemas.openxmlformats.org/officeDocument/2006/relationships/slideLayout" Target="../slideLayouts/slideLayout7.xml"></Relationship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2.jpe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_rels/slide6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_rels/slide67.xml.rels><?xml version="1.0" encoding="UTF-8"?>
<Relationships xmlns="http://schemas.openxmlformats.org/package/2006/relationships"><Relationship Id="rId2" Type="http://schemas.openxmlformats.org/officeDocument/2006/relationships/image" Target="../media/image8.png"></Relationship><Relationship Id="rId3" Type="http://schemas.openxmlformats.org/officeDocument/2006/relationships/image" Target="../media/image9.svg"></Relationship><Relationship Id="rId4" Type="http://schemas.openxmlformats.org/officeDocument/2006/relationships/image" Target="../media/image6.png"></Relationship><Relationship Id="rId5" Type="http://schemas.openxmlformats.org/officeDocument/2006/relationships/image" Target="../media/image7.svg"></Relationship><Relationship Id="rId6" Type="http://schemas.openxmlformats.org/officeDocument/2006/relationships/image" Target="../media/image44.png"></Relationship><Relationship Id="rId7" Type="http://schemas.openxmlformats.org/officeDocument/2006/relationships/image" Target="../media/image45.svg"></Relationship><Relationship Id="rId8" Type="http://schemas.openxmlformats.org/officeDocument/2006/relationships/slideLayout" Target="../slideLayouts/slideLayout7.xml"></Relationship></Relationships>
</file>

<file path=ppt/slides/_rels/slide6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_rels/slide6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7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/Relationships>
</file>

<file path=ppt/slides/_rels/slide71.xml.rels><?xml version="1.0" encoding="UTF-8"?>
<Relationships xmlns="http://schemas.openxmlformats.org/package/2006/relationships"><Relationship Id="rId2" Type="http://schemas.openxmlformats.org/officeDocument/2006/relationships/image" Target="../media/image8.png"></Relationship><Relationship Id="rId3" Type="http://schemas.openxmlformats.org/officeDocument/2006/relationships/image" Target="../media/image9.svg"></Relationship><Relationship Id="rId4" Type="http://schemas.openxmlformats.org/officeDocument/2006/relationships/image" Target="../media/image6.png"></Relationship><Relationship Id="rId5" Type="http://schemas.openxmlformats.org/officeDocument/2006/relationships/image" Target="../media/image7.svg"></Relationship><Relationship Id="rId6" Type="http://schemas.openxmlformats.org/officeDocument/2006/relationships/image" Target="../media/image44.png"></Relationship><Relationship Id="rId7" Type="http://schemas.openxmlformats.org/officeDocument/2006/relationships/image" Target="../media/image45.svg"></Relationship><Relationship Id="rId8" Type="http://schemas.openxmlformats.org/officeDocument/2006/relationships/slideLayout" Target="../slideLayouts/slideLayout7.xml"></Relationship></Relationships>
</file>

<file path=ppt/slides/_rels/slide72.xml.rels><?xml version="1.0" encoding="UTF-8"?>
<Relationships xmlns="http://schemas.openxmlformats.org/package/2006/relationships"><Relationship Id="rId2" Type="http://schemas.openxmlformats.org/officeDocument/2006/relationships/image" Target="../media/image8.png"></Relationship><Relationship Id="rId3" Type="http://schemas.openxmlformats.org/officeDocument/2006/relationships/image" Target="../media/image9.svg"></Relationship><Relationship Id="rId4" Type="http://schemas.openxmlformats.org/officeDocument/2006/relationships/image" Target="../media/image6.png"></Relationship><Relationship Id="rId5" Type="http://schemas.openxmlformats.org/officeDocument/2006/relationships/image" Target="../media/image7.svg"></Relationship><Relationship Id="rId6" Type="http://schemas.openxmlformats.org/officeDocument/2006/relationships/image" Target="../media/image44.png"></Relationship><Relationship Id="rId7" Type="http://schemas.openxmlformats.org/officeDocument/2006/relationships/image" Target="../media/image45.svg"></Relationship><Relationship Id="rId8" Type="http://schemas.openxmlformats.org/officeDocument/2006/relationships/slideLayout" Target="../slideLayouts/slideLayout7.xml"></Relationship></Relationships>
</file>

<file path=ppt/slides/_rels/slide7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/Relationships>
</file>

<file path=ppt/slides/_rels/slide7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/Relationships>
</file>

<file path=ppt/slides/_rels/slide7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image6.png"></Relationship><Relationship Id="rId3" Type="http://schemas.openxmlformats.org/officeDocument/2006/relationships/image" Target="../media/image7.svg"></Relationship><Relationship Id="rId4" Type="http://schemas.openxmlformats.org/officeDocument/2006/relationships/image" Target="../media/image8.png"></Relationship><Relationship Id="rId5" Type="http://schemas.openxmlformats.org/officeDocument/2006/relationships/image" Target="../media/image9.svg"></Relationship><Relationship Id="rId6" Type="http://schemas.openxmlformats.org/officeDocument/2006/relationships/image" Target="../media/image10.png"></Relationship><Relationship Id="rId7" Type="http://schemas.openxmlformats.org/officeDocument/2006/relationships/image" Target="../media/image11.svg"></Relationship><Relationship Id="rId8" Type="http://schemas.openxmlformats.org/officeDocument/2006/relationships/slideLayout" Target="../slideLayouts/slideLayout7.xml"></Relationship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0" r="-3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40928" y="2848004"/>
            <a:ext cx="14933720" cy="7283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1차시: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책 표지 살피기</a:t>
            </a:r>
          </a:p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2차시: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인물 묘사보고 그림그리기</a:t>
            </a:r>
          </a:p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3차시: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인물의 성격 분석하기</a:t>
            </a:r>
          </a:p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4차시: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사건 정리 및 요약하기</a:t>
            </a:r>
          </a:p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5차시: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‘비밀’을 주제로 토론하기</a:t>
            </a:r>
          </a:p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6차시: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위로의 방법 익히고 해보기</a:t>
            </a:r>
          </a:p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7차시: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인물에게 편지쓰기</a:t>
            </a:r>
          </a:p>
          <a:p>
            <a:pPr algn="l">
              <a:lnSpc>
                <a:spcPts val="7194"/>
              </a:lnSpc>
            </a:pPr>
            <a:r>
              <a:rPr lang="en-US" sz="6852">
                <a:solidFill>
                  <a:srgbClr val="FFBD5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8차시:</a:t>
            </a:r>
            <a:r>
              <a:rPr lang="en-US" sz="6852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독후감상문쓰기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960" y="1648460"/>
            <a:ext cx="16576040" cy="8043545"/>
            <a:chOff x="1711960" y="1648460"/>
            <a:chExt cx="16576040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71196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64997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6325215" y="2256155"/>
              <a:ext cx="1962785" cy="2446020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262890" y="223520"/>
            <a:ext cx="1530985" cy="1517015"/>
          </a:xfrm>
          <a:custGeom>
            <a:avLst/>
            <a:gdLst/>
            <a:ahLst/>
            <a:cxnLst/>
            <a:rect r="r" b="b" t="t" l="l"/>
            <a:pathLst>
              <a:path h="1517245" w="1531164">
                <a:moveTo>
                  <a:pt x="0" y="0"/>
                </a:moveTo>
                <a:lnTo>
                  <a:pt x="1531164" y="0"/>
                </a:lnTo>
                <a:lnTo>
                  <a:pt x="1531164" y="1517245"/>
                </a:lnTo>
                <a:lnTo>
                  <a:pt x="0" y="1517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2548890" y="2391410"/>
            <a:ext cx="13190855" cy="6854190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0886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0" indent="0" algn="ctr">
              <a:lnSpc>
                <a:spcPts val="10886"/>
              </a:lnSpc>
              <a:buFontTx/>
              <a:buNone/>
            </a:pPr>
            <a:r>
              <a:rPr lang="en-US" sz="766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“나에게도</a:t>
            </a:r>
            <a:endParaRPr lang="ko-KR" altLang="en-US" sz="766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0886"/>
              </a:lnSpc>
              <a:buFontTx/>
              <a:buNone/>
            </a:pPr>
            <a:r>
              <a:rPr lang="en-US" sz="766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남에게 말하지 못한 비밀이 있는가?”</a:t>
            </a:r>
            <a:endParaRPr lang="ko-KR" altLang="en-US" sz="766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0886"/>
              </a:lnSpc>
              <a:buFontTx/>
              <a:buNone/>
            </a:pPr>
            <a:r>
              <a:rPr lang="en-US" sz="7665">
                <a:solidFill>
                  <a:srgbClr val="17226B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말하지 못하는 이유는?</a:t>
            </a:r>
            <a:endParaRPr lang="ko-KR" altLang="en-US" sz="7665">
              <a:solidFill>
                <a:srgbClr val="17226B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0886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  <p:sp>
        <p:nvSpPr>
          <p:cNvPr id="9" name="TextBox 9"/>
          <p:cNvSpPr txBox="1">
            <a:spLocks/>
          </p:cNvSpPr>
          <p:nvPr/>
        </p:nvSpPr>
        <p:spPr>
          <a:xfrm rot="0">
            <a:off x="4370705" y="2828290"/>
            <a:ext cx="9547225" cy="970280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7204"/>
              </a:lnSpc>
              <a:buFontTx/>
              <a:buNone/>
            </a:pPr>
            <a:r>
              <a:rPr lang="en-US" sz="6859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제목을 보고 생각해 봅시다</a:t>
            </a:r>
            <a:endParaRPr lang="ko-KR" altLang="en-US" sz="6859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2204" y="1648199"/>
            <a:ext cx="16575796" cy="8043673"/>
            <a:chOff x="0" y="0"/>
            <a:chExt cx="2210106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484145" y="810441"/>
              <a:ext cx="2616916" cy="3260954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63118" y="223703"/>
            <a:ext cx="1531164" cy="1517245"/>
          </a:xfrm>
          <a:custGeom>
            <a:avLst/>
            <a:gdLst/>
            <a:ahLst/>
            <a:cxnLst/>
            <a:rect r="r" b="b" t="t" l="l"/>
            <a:pathLst>
              <a:path h="1517245" w="1531164">
                <a:moveTo>
                  <a:pt x="0" y="0"/>
                </a:moveTo>
                <a:lnTo>
                  <a:pt x="1531164" y="0"/>
                </a:lnTo>
                <a:lnTo>
                  <a:pt x="1531164" y="1517245"/>
                </a:lnTo>
                <a:lnTo>
                  <a:pt x="0" y="1517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68105" y="2986923"/>
            <a:ext cx="12951790" cy="685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86"/>
              </a:lnSpc>
            </a:pPr>
          </a:p>
          <a:p>
            <a:pPr algn="ctr">
              <a:lnSpc>
                <a:spcPts val="10886"/>
              </a:lnSpc>
            </a:pPr>
            <a:r>
              <a:rPr lang="en-US" sz="7666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“나의 비밀을 누군가 알게 된다면</a:t>
            </a:r>
            <a:r>
              <a:rPr lang="en-US" sz="7666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?</a:t>
            </a:r>
            <a:r>
              <a:rPr lang="en-US" sz="7666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”</a:t>
            </a:r>
          </a:p>
          <a:p>
            <a:pPr algn="ctr">
              <a:lnSpc>
                <a:spcPts val="10886"/>
              </a:lnSpc>
            </a:pPr>
            <a:r>
              <a:rPr lang="en-US" sz="7666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누가 가장 먼저 알게 될까?</a:t>
            </a:r>
          </a:p>
          <a:p>
            <a:pPr algn="ctr">
              <a:lnSpc>
                <a:spcPts val="10886"/>
              </a:lnSpc>
            </a:pPr>
            <a:r>
              <a:rPr lang="en-US" sz="7666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그 이유는?</a:t>
            </a:r>
          </a:p>
          <a:p>
            <a:pPr algn="ctr">
              <a:lnSpc>
                <a:spcPts val="10886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370652" y="3225048"/>
            <a:ext cx="9546695" cy="969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6861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제목을 보고 생각해 봅시다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7796" y="2977241"/>
            <a:ext cx="16331504" cy="336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-인물묘사-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2차시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960" y="1648460"/>
            <a:ext cx="16576040" cy="8043545"/>
            <a:chOff x="1711960" y="1648460"/>
            <a:chExt cx="16576040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71196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64997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6325215" y="2256155"/>
              <a:ext cx="1962785" cy="2446020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TextBox 7"/>
          <p:cNvSpPr txBox="1">
            <a:spLocks/>
          </p:cNvSpPr>
          <p:nvPr/>
        </p:nvSpPr>
        <p:spPr>
          <a:xfrm rot="0">
            <a:off x="2234565" y="2954655"/>
            <a:ext cx="14058265" cy="312102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2096"/>
              </a:lnSpc>
              <a:buFontTx/>
              <a:buNone/>
            </a:pPr>
            <a:r>
              <a:rPr lang="en-US" sz="115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인물에 대한 묘사를 보고</a:t>
            </a:r>
            <a:endParaRPr lang="ko-KR" altLang="en-US" sz="115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2096"/>
              </a:lnSpc>
              <a:buFontTx/>
              <a:buNone/>
            </a:pPr>
            <a:r>
              <a:rPr lang="en-US" sz="115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인물을 상상해 그려봅시다</a:t>
            </a:r>
            <a:endParaRPr lang="ko-KR" altLang="en-US" sz="115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8" name="Freeform 8"/>
          <p:cNvSpPr/>
          <p:nvPr/>
        </p:nvSpPr>
        <p:spPr>
          <a:xfrm flipH="false" flipV="false" rot="0">
            <a:off x="236220" y="167005"/>
            <a:ext cx="1475740" cy="1537335"/>
          </a:xfrm>
          <a:custGeom>
            <a:avLst/>
            <a:gdLst/>
            <a:ahLst/>
            <a:cxnLst/>
            <a:rect r="r" b="b" t="t" l="l"/>
            <a:pathLst>
              <a:path h="1537257" w="1475767">
                <a:moveTo>
                  <a:pt x="0" y="0"/>
                </a:moveTo>
                <a:lnTo>
                  <a:pt x="1475767" y="0"/>
                </a:lnTo>
                <a:lnTo>
                  <a:pt x="1475767" y="1537257"/>
                </a:lnTo>
                <a:lnTo>
                  <a:pt x="0" y="153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960" y="1648460"/>
            <a:ext cx="16576040" cy="8043545"/>
            <a:chOff x="1711960" y="1648460"/>
            <a:chExt cx="16576040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71196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64997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6325215" y="2256155"/>
              <a:ext cx="1962785" cy="2446020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236220" y="167005"/>
            <a:ext cx="1475740" cy="1537335"/>
          </a:xfrm>
          <a:custGeom>
            <a:avLst/>
            <a:gdLst/>
            <a:ahLst/>
            <a:cxnLst/>
            <a:rect r="r" b="b" t="t" l="l"/>
            <a:pathLst>
              <a:path h="1537257" w="1475767">
                <a:moveTo>
                  <a:pt x="0" y="0"/>
                </a:moveTo>
                <a:lnTo>
                  <a:pt x="1475767" y="0"/>
                </a:lnTo>
                <a:lnTo>
                  <a:pt x="1475767" y="1537257"/>
                </a:lnTo>
                <a:lnTo>
                  <a:pt x="0" y="153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Freeform 8"/>
          <p:cNvSpPr/>
          <p:nvPr/>
        </p:nvSpPr>
        <p:spPr>
          <a:xfrm flipH="false" flipV="false" rot="0">
            <a:off x="3354070" y="4641215"/>
            <a:ext cx="1342390" cy="2057400"/>
          </a:xfrm>
          <a:custGeom>
            <a:avLst/>
            <a:gdLst/>
            <a:ahLst/>
            <a:cxnLst/>
            <a:rect r="r" b="b" t="t" l="l"/>
            <a:pathLst>
              <a:path h="2057400" w="1342453">
                <a:moveTo>
                  <a:pt x="0" y="0"/>
                </a:moveTo>
                <a:lnTo>
                  <a:pt x="1342453" y="0"/>
                </a:lnTo>
                <a:lnTo>
                  <a:pt x="13424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9" name="TextBox 9"/>
          <p:cNvSpPr txBox="1">
            <a:spLocks/>
          </p:cNvSpPr>
          <p:nvPr/>
        </p:nvSpPr>
        <p:spPr>
          <a:xfrm rot="0">
            <a:off x="2379980" y="4326890"/>
            <a:ext cx="14058265" cy="312102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2096"/>
              </a:lnSpc>
              <a:buFontTx/>
              <a:buNone/>
            </a:pPr>
            <a:r>
              <a:rPr lang="en-US" sz="115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구라키 사요코</a:t>
            </a:r>
            <a:endParaRPr lang="ko-KR" altLang="en-US" sz="115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2096"/>
              </a:lnSpc>
              <a:buFontTx/>
              <a:buNone/>
            </a:pPr>
            <a:r>
              <a:rPr lang="en-US" sz="115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에 대한 묘사</a:t>
            </a:r>
            <a:endParaRPr lang="ko-KR" altLang="en-US" sz="115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2204" y="1648199"/>
            <a:ext cx="16575796" cy="8043673"/>
            <a:chOff x="0" y="0"/>
            <a:chExt cx="2210106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484145" y="810441"/>
              <a:ext cx="2616916" cy="3260954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6437" y="167322"/>
            <a:ext cx="1475767" cy="1537257"/>
          </a:xfrm>
          <a:custGeom>
            <a:avLst/>
            <a:gdLst/>
            <a:ahLst/>
            <a:cxnLst/>
            <a:rect r="r" b="b" t="t" l="l"/>
            <a:pathLst>
              <a:path h="1537257" w="1475767">
                <a:moveTo>
                  <a:pt x="0" y="0"/>
                </a:moveTo>
                <a:lnTo>
                  <a:pt x="1475767" y="0"/>
                </a:lnTo>
                <a:lnTo>
                  <a:pt x="1475767" y="1537257"/>
                </a:lnTo>
                <a:lnTo>
                  <a:pt x="0" y="153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635430" y="7928887"/>
            <a:ext cx="1342453" cy="2057400"/>
          </a:xfrm>
          <a:custGeom>
            <a:avLst/>
            <a:gdLst/>
            <a:ahLst/>
            <a:cxnLst/>
            <a:rect r="r" b="b" t="t" l="l"/>
            <a:pathLst>
              <a:path h="2057400" w="1342453">
                <a:moveTo>
                  <a:pt x="0" y="0"/>
                </a:moveTo>
                <a:lnTo>
                  <a:pt x="1342453" y="0"/>
                </a:lnTo>
                <a:lnTo>
                  <a:pt x="13424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52131" y="3921369"/>
            <a:ext cx="14383738" cy="3564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5297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9쪽</a:t>
            </a:r>
          </a:p>
          <a:p>
            <a:pPr algn="l">
              <a:lnSpc>
                <a:spcPts val="5562"/>
              </a:lnSpc>
            </a:pPr>
            <a:r>
              <a:rPr lang="en-US" sz="5297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거울 속에는 뾰로통한 표정의 여자아이가 서 있다. 가느다란 눈썹, 고양이 같은 눈, 눈동자 빛깔이 </a:t>
            </a:r>
          </a:p>
          <a:p>
            <a:pPr algn="l">
              <a:lnSpc>
                <a:spcPts val="5562"/>
              </a:lnSpc>
            </a:pPr>
            <a:r>
              <a:rPr lang="en-US" sz="5297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어둡다. 오뚝 솟은 자그마한 코, 입꼬리가 살짝 </a:t>
            </a:r>
          </a:p>
          <a:p>
            <a:pPr algn="l">
              <a:lnSpc>
                <a:spcPts val="5562"/>
              </a:lnSpc>
            </a:pPr>
            <a:r>
              <a:rPr lang="en-US" sz="5297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처진 입. 피부는 희고 또래보다 몸집이 작은 편이다.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960" y="1648460"/>
            <a:ext cx="16576040" cy="8043545"/>
            <a:chOff x="1711960" y="1648460"/>
            <a:chExt cx="16576040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71196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64997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6325215" y="2256155"/>
              <a:ext cx="1962785" cy="2446020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236220" y="167005"/>
            <a:ext cx="1475740" cy="1537335"/>
          </a:xfrm>
          <a:custGeom>
            <a:avLst/>
            <a:gdLst/>
            <a:ahLst/>
            <a:cxnLst/>
            <a:rect r="r" b="b" t="t" l="l"/>
            <a:pathLst>
              <a:path h="1537257" w="1475767">
                <a:moveTo>
                  <a:pt x="0" y="0"/>
                </a:moveTo>
                <a:lnTo>
                  <a:pt x="1475767" y="0"/>
                </a:lnTo>
                <a:lnTo>
                  <a:pt x="1475767" y="1537257"/>
                </a:lnTo>
                <a:lnTo>
                  <a:pt x="0" y="153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Freeform 8"/>
          <p:cNvSpPr/>
          <p:nvPr/>
        </p:nvSpPr>
        <p:spPr>
          <a:xfrm flipH="false" flipV="false" rot="0">
            <a:off x="2928620" y="4886325"/>
            <a:ext cx="1570990" cy="1567180"/>
          </a:xfrm>
          <a:custGeom>
            <a:avLst/>
            <a:gdLst/>
            <a:ahLst/>
            <a:cxnLst/>
            <a:rect r="r" b="b" t="t" l="l"/>
            <a:pathLst>
              <a:path h="1567011" w="1570938">
                <a:moveTo>
                  <a:pt x="0" y="0"/>
                </a:moveTo>
                <a:lnTo>
                  <a:pt x="1570938" y="0"/>
                </a:lnTo>
                <a:lnTo>
                  <a:pt x="1570938" y="1567010"/>
                </a:lnTo>
                <a:lnTo>
                  <a:pt x="0" y="1567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9" name="TextBox 9"/>
          <p:cNvSpPr txBox="1">
            <a:spLocks/>
          </p:cNvSpPr>
          <p:nvPr/>
        </p:nvSpPr>
        <p:spPr>
          <a:xfrm rot="0">
            <a:off x="2628265" y="4234815"/>
            <a:ext cx="14058265" cy="312102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2096"/>
              </a:lnSpc>
              <a:buFontTx/>
              <a:buNone/>
            </a:pPr>
            <a:r>
              <a:rPr lang="en-US" sz="115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미쓰하시 아쿠루</a:t>
            </a:r>
            <a:endParaRPr lang="ko-KR" altLang="en-US" sz="115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2096"/>
              </a:lnSpc>
              <a:buFontTx/>
              <a:buNone/>
            </a:pPr>
            <a:r>
              <a:rPr lang="en-US" sz="115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에 대한 묘사</a:t>
            </a:r>
            <a:endParaRPr lang="ko-KR" altLang="en-US" sz="115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960" y="1648460"/>
            <a:ext cx="16576040" cy="8043545"/>
            <a:chOff x="1711960" y="1648460"/>
            <a:chExt cx="16576040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71196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64997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6325215" y="2256155"/>
              <a:ext cx="1962785" cy="2446020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236220" y="167005"/>
            <a:ext cx="1475740" cy="1537335"/>
          </a:xfrm>
          <a:custGeom>
            <a:avLst/>
            <a:gdLst/>
            <a:ahLst/>
            <a:cxnLst/>
            <a:rect r="r" b="b" t="t" l="l"/>
            <a:pathLst>
              <a:path h="1537257" w="1475767">
                <a:moveTo>
                  <a:pt x="0" y="0"/>
                </a:moveTo>
                <a:lnTo>
                  <a:pt x="1475767" y="0"/>
                </a:lnTo>
                <a:lnTo>
                  <a:pt x="1475767" y="1537257"/>
                </a:lnTo>
                <a:lnTo>
                  <a:pt x="0" y="153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Freeform 8"/>
          <p:cNvSpPr/>
          <p:nvPr/>
        </p:nvSpPr>
        <p:spPr>
          <a:xfrm flipH="false" flipV="false" rot="0">
            <a:off x="16635730" y="7928610"/>
            <a:ext cx="1342390" cy="2057400"/>
          </a:xfrm>
          <a:custGeom>
            <a:avLst/>
            <a:gdLst/>
            <a:ahLst/>
            <a:cxnLst/>
            <a:rect r="r" b="b" t="t" l="l"/>
            <a:pathLst>
              <a:path h="2057400" w="1342453">
                <a:moveTo>
                  <a:pt x="0" y="0"/>
                </a:moveTo>
                <a:lnTo>
                  <a:pt x="1342453" y="0"/>
                </a:lnTo>
                <a:lnTo>
                  <a:pt x="13424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9" name="TextBox 9"/>
          <p:cNvSpPr txBox="1">
            <a:spLocks/>
          </p:cNvSpPr>
          <p:nvPr/>
        </p:nvSpPr>
        <p:spPr>
          <a:xfrm rot="0">
            <a:off x="1951990" y="2680335"/>
            <a:ext cx="14373860" cy="691578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l">
              <a:lnSpc>
                <a:spcPts val="5445"/>
              </a:lnSpc>
              <a:buFontTx/>
              <a:buNone/>
            </a:pPr>
            <a:r>
              <a:rPr lang="en-US" sz="5185">
                <a:solidFill>
                  <a:srgbClr val="000000"/>
                </a:solidFill>
                <a:latin typeface="210 디딤명조" charset="0"/>
                <a:ea typeface="210 디딤명조" charset="0"/>
                <a:cs typeface="210 디딤명조" charset="0"/>
              </a:rPr>
              <a:t>12쪽</a:t>
            </a:r>
            <a:endParaRPr lang="ko-KR" altLang="en-US" sz="5185">
              <a:solidFill>
                <a:srgbClr val="000000"/>
              </a:solidFill>
              <a:latin typeface="210 디딤명조" charset="0"/>
              <a:ea typeface="210 디딤명조" charset="0"/>
              <a:cs typeface="210 디딤명조" charset="0"/>
            </a:endParaRPr>
          </a:p>
          <a:p>
            <a:pPr marL="0" indent="0" algn="l">
              <a:lnSpc>
                <a:spcPts val="5445"/>
              </a:lnSpc>
              <a:buFontTx/>
              <a:buNone/>
            </a:pPr>
            <a:r>
              <a:rPr lang="en-US" sz="5185">
                <a:solidFill>
                  <a:srgbClr val="000000"/>
                </a:solidFill>
                <a:latin typeface="210 디딤명조" charset="0"/>
                <a:ea typeface="210 디딤명조" charset="0"/>
                <a:cs typeface="210 디딤명조" charset="0"/>
              </a:rPr>
              <a:t>오늘은 티셔츠와 반바지 차림으로 발랄하게 꾸몄다. 어깨까지 오는 밝은색 머리는 곳곳을 가늘게 땋아 </a:t>
            </a:r>
            <a:endParaRPr lang="ko-KR" altLang="en-US" sz="5185">
              <a:solidFill>
                <a:srgbClr val="000000"/>
              </a:solidFill>
              <a:latin typeface="210 디딤명조" charset="0"/>
              <a:ea typeface="210 디딤명조" charset="0"/>
              <a:cs typeface="210 디딤명조" charset="0"/>
            </a:endParaRPr>
          </a:p>
          <a:p>
            <a:pPr marL="0" indent="0" algn="l">
              <a:lnSpc>
                <a:spcPts val="5445"/>
              </a:lnSpc>
              <a:buFontTx/>
              <a:buNone/>
            </a:pPr>
            <a:r>
              <a:rPr lang="en-US" sz="5185">
                <a:solidFill>
                  <a:srgbClr val="000000"/>
                </a:solidFill>
                <a:latin typeface="210 디딤명조" charset="0"/>
                <a:ea typeface="210 디딤명조" charset="0"/>
                <a:cs typeface="210 디딤명조" charset="0"/>
              </a:rPr>
              <a:t>알록달록한 비즈로 장식했다. 벼알처럼 옆으로 땋아 내린 앞머리도 마음에 든다. 눈꼬리가 살짝 올라간 눈은 장난기가 넘치고 눈동자는 짙은 초콜릿 색이다. 입가에 미소를 지은 내가 만족스럽다는 듯 나를 </a:t>
            </a:r>
            <a:endParaRPr lang="ko-KR" altLang="en-US" sz="5185">
              <a:solidFill>
                <a:srgbClr val="000000"/>
              </a:solidFill>
              <a:latin typeface="210 디딤명조" charset="0"/>
              <a:ea typeface="210 디딤명조" charset="0"/>
              <a:cs typeface="210 디딤명조" charset="0"/>
            </a:endParaRPr>
          </a:p>
          <a:p>
            <a:pPr marL="0" indent="0" algn="l">
              <a:lnSpc>
                <a:spcPts val="5445"/>
              </a:lnSpc>
              <a:buFontTx/>
              <a:buNone/>
            </a:pPr>
            <a:r>
              <a:rPr lang="en-US" sz="5185">
                <a:solidFill>
                  <a:srgbClr val="000000"/>
                </a:solidFill>
                <a:latin typeface="210 디딤명조" charset="0"/>
                <a:ea typeface="210 디딤명조" charset="0"/>
                <a:cs typeface="210 디딤명조" charset="0"/>
              </a:rPr>
              <a:t>마주 본다.</a:t>
            </a:r>
            <a:endParaRPr lang="ko-KR" altLang="en-US" sz="5185">
              <a:solidFill>
                <a:srgbClr val="000000"/>
              </a:solidFill>
              <a:latin typeface="210 디딤명조" charset="0"/>
              <a:ea typeface="210 디딤명조" charset="0"/>
              <a:cs typeface="210 디딤명조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2204" y="1648199"/>
            <a:ext cx="16575796" cy="8043673"/>
            <a:chOff x="0" y="0"/>
            <a:chExt cx="2210106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484145" y="810441"/>
              <a:ext cx="2616916" cy="3260954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6437" y="167322"/>
            <a:ext cx="1475767" cy="1537257"/>
          </a:xfrm>
          <a:custGeom>
            <a:avLst/>
            <a:gdLst/>
            <a:ahLst/>
            <a:cxnLst/>
            <a:rect r="r" b="b" t="t" l="l"/>
            <a:pathLst>
              <a:path h="1537257" w="1475767">
                <a:moveTo>
                  <a:pt x="0" y="0"/>
                </a:moveTo>
                <a:lnTo>
                  <a:pt x="1475767" y="0"/>
                </a:lnTo>
                <a:lnTo>
                  <a:pt x="1475767" y="1537257"/>
                </a:lnTo>
                <a:lnTo>
                  <a:pt x="0" y="153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38022" y="3847005"/>
            <a:ext cx="14187291" cy="3769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책에서 인물에 대해</a:t>
            </a:r>
          </a:p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묘사를 한 부분을 찾아 쓰고</a:t>
            </a:r>
          </a:p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생김새를 상상해 그려봅시다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2204" y="1648199"/>
            <a:ext cx="16575796" cy="8043673"/>
            <a:chOff x="0" y="0"/>
            <a:chExt cx="2210106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484145" y="810441"/>
              <a:ext cx="2616916" cy="3260954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6437" y="167322"/>
            <a:ext cx="1475767" cy="1537257"/>
          </a:xfrm>
          <a:custGeom>
            <a:avLst/>
            <a:gdLst/>
            <a:ahLst/>
            <a:cxnLst/>
            <a:rect r="r" b="b" t="t" l="l"/>
            <a:pathLst>
              <a:path h="1537257" w="1475767">
                <a:moveTo>
                  <a:pt x="0" y="0"/>
                </a:moveTo>
                <a:lnTo>
                  <a:pt x="1475767" y="0"/>
                </a:lnTo>
                <a:lnTo>
                  <a:pt x="1475767" y="1537257"/>
                </a:lnTo>
                <a:lnTo>
                  <a:pt x="0" y="15372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38022" y="3847005"/>
            <a:ext cx="14187291" cy="3769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거울을 보고</a:t>
            </a:r>
          </a:p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나의 생김새를 생생하게</a:t>
            </a:r>
          </a:p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묘사해 글을 써 봅시다.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45468" y="-657079"/>
            <a:ext cx="22155281" cy="16189440"/>
            <a:chOff x="0" y="0"/>
            <a:chExt cx="29540374" cy="21585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704242" y="601907"/>
              <a:ext cx="4853676" cy="3678281"/>
            </a:xfrm>
            <a:custGeom>
              <a:avLst/>
              <a:gdLst/>
              <a:ahLst/>
              <a:cxnLst/>
              <a:rect r="r" b="b" t="t" l="l"/>
              <a:pathLst>
                <a:path h="3678281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3678281"/>
                  </a:lnTo>
                  <a:lnTo>
                    <a:pt x="0" y="367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7596" r="-312320" b="-668443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4088663" y="601907"/>
              <a:ext cx="4853676" cy="3678281"/>
            </a:xfrm>
            <a:custGeom>
              <a:avLst/>
              <a:gdLst/>
              <a:ahLst/>
              <a:cxnLst/>
              <a:rect r="r" b="b" t="t" l="l"/>
              <a:pathLst>
                <a:path h="3678281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3678281"/>
                  </a:lnTo>
                  <a:lnTo>
                    <a:pt x="0" y="367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7596" r="-312320" b="-668443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727705" y="601907"/>
              <a:ext cx="4853676" cy="3678281"/>
            </a:xfrm>
            <a:custGeom>
              <a:avLst/>
              <a:gdLst/>
              <a:ahLst/>
              <a:cxnLst/>
              <a:rect r="r" b="b" t="t" l="l"/>
              <a:pathLst>
                <a:path h="3678281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3678281"/>
                  </a:lnTo>
                  <a:lnTo>
                    <a:pt x="0" y="367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7596" r="-312320" b="-668443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3501639" y="0"/>
              <a:ext cx="4853676" cy="3678281"/>
            </a:xfrm>
            <a:custGeom>
              <a:avLst/>
              <a:gdLst/>
              <a:ahLst/>
              <a:cxnLst/>
              <a:rect r="r" b="b" t="t" l="l"/>
              <a:pathLst>
                <a:path h="3678281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3678281"/>
                  </a:lnTo>
                  <a:lnTo>
                    <a:pt x="0" y="367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7596" r="-312320" b="-668443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674014" y="2110771"/>
              <a:ext cx="20012685" cy="14022650"/>
            </a:xfrm>
            <a:custGeom>
              <a:avLst/>
              <a:gdLst/>
              <a:ahLst/>
              <a:cxnLst/>
              <a:rect r="r" b="b" t="t" l="l"/>
              <a:pathLst>
                <a:path h="14022650" w="20012685">
                  <a:moveTo>
                    <a:pt x="0" y="0"/>
                  </a:moveTo>
                  <a:lnTo>
                    <a:pt x="20012684" y="0"/>
                  </a:lnTo>
                  <a:lnTo>
                    <a:pt x="20012684" y="14022650"/>
                  </a:lnTo>
                  <a:lnTo>
                    <a:pt x="0" y="14022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612" r="0" b="-10182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7564513" y="7301005"/>
              <a:ext cx="17122186" cy="23924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89"/>
                </a:lnSpc>
              </a:pPr>
              <a:r>
                <a:rPr lang="en-US" sz="3761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저자: 무라카미 마사후미</a:t>
              </a:r>
            </a:p>
            <a:p>
              <a:pPr algn="ctr">
                <a:lnSpc>
                  <a:spcPts val="4589"/>
                </a:lnSpc>
              </a:pPr>
              <a:r>
                <a:rPr lang="en-US" sz="3761">
                  <a:solidFill>
                    <a:srgbClr val="FFFFFF"/>
                  </a:solidFill>
                  <a:latin typeface="Futura"/>
                  <a:ea typeface="Futura"/>
                  <a:cs typeface="Futura"/>
                  <a:sym typeface="Futura"/>
                </a:rPr>
                <a:t>그림: 카시와이</a:t>
              </a:r>
            </a:p>
            <a:p>
              <a:pPr algn="ctr">
                <a:lnSpc>
                  <a:spcPts val="4589"/>
                </a:lnSpc>
              </a:pP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0" y="1839141"/>
              <a:ext cx="4853676" cy="13987630"/>
            </a:xfrm>
            <a:custGeom>
              <a:avLst/>
              <a:gdLst/>
              <a:ahLst/>
              <a:cxnLst/>
              <a:rect r="r" b="b" t="t" l="l"/>
              <a:pathLst>
                <a:path h="13987630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13987630"/>
                  </a:lnTo>
                  <a:lnTo>
                    <a:pt x="0" y="13987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886" r="-312320" b="-102075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4686698" y="7598290"/>
              <a:ext cx="4853676" cy="13987630"/>
            </a:xfrm>
            <a:custGeom>
              <a:avLst/>
              <a:gdLst/>
              <a:ahLst/>
              <a:cxnLst/>
              <a:rect r="r" b="b" t="t" l="l"/>
              <a:pathLst>
                <a:path h="13987630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13987630"/>
                  </a:lnTo>
                  <a:lnTo>
                    <a:pt x="0" y="13987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886" r="-312320" b="-10207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674014" y="382451"/>
              <a:ext cx="4853676" cy="3678281"/>
            </a:xfrm>
            <a:custGeom>
              <a:avLst/>
              <a:gdLst/>
              <a:ahLst/>
              <a:cxnLst/>
              <a:rect r="r" b="b" t="t" l="l"/>
              <a:pathLst>
                <a:path h="3678281" w="4853676">
                  <a:moveTo>
                    <a:pt x="0" y="0"/>
                  </a:moveTo>
                  <a:lnTo>
                    <a:pt x="4853675" y="0"/>
                  </a:lnTo>
                  <a:lnTo>
                    <a:pt x="4853675" y="3678281"/>
                  </a:lnTo>
                  <a:lnTo>
                    <a:pt x="0" y="36782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37596" r="-312320" b="-668443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1518" y="876105"/>
              <a:ext cx="4853676" cy="8501230"/>
            </a:xfrm>
            <a:custGeom>
              <a:avLst/>
              <a:gdLst/>
              <a:ahLst/>
              <a:cxnLst/>
              <a:rect r="r" b="b" t="t" l="l"/>
              <a:pathLst>
                <a:path h="8501230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8501230"/>
                  </a:lnTo>
                  <a:lnTo>
                    <a:pt x="0" y="8501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6267" r="-312320" b="-232487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686698" y="3431459"/>
              <a:ext cx="4853676" cy="2524643"/>
            </a:xfrm>
            <a:custGeom>
              <a:avLst/>
              <a:gdLst/>
              <a:ahLst/>
              <a:cxnLst/>
              <a:rect r="r" b="b" t="t" l="l"/>
              <a:pathLst>
                <a:path h="2524643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2524643"/>
                  </a:lnTo>
                  <a:lnTo>
                    <a:pt x="0" y="252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54393" r="-312320" b="-1019967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649346" y="12650760"/>
              <a:ext cx="3915166" cy="2770165"/>
            </a:xfrm>
            <a:custGeom>
              <a:avLst/>
              <a:gdLst/>
              <a:ahLst/>
              <a:cxnLst/>
              <a:rect r="r" b="b" t="t" l="l"/>
              <a:pathLst>
                <a:path h="2770165" w="3915166">
                  <a:moveTo>
                    <a:pt x="0" y="0"/>
                  </a:moveTo>
                  <a:lnTo>
                    <a:pt x="3915167" y="0"/>
                  </a:lnTo>
                  <a:lnTo>
                    <a:pt x="3915167" y="2770164"/>
                  </a:lnTo>
                  <a:lnTo>
                    <a:pt x="0" y="2770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4686698" y="5589931"/>
              <a:ext cx="4853676" cy="2524643"/>
            </a:xfrm>
            <a:custGeom>
              <a:avLst/>
              <a:gdLst/>
              <a:ahLst/>
              <a:cxnLst/>
              <a:rect r="r" b="b" t="t" l="l"/>
              <a:pathLst>
                <a:path h="2524643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2524643"/>
                  </a:lnTo>
                  <a:lnTo>
                    <a:pt x="0" y="2524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54393" r="-312320" b="-1019967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4686698" y="6471783"/>
              <a:ext cx="4853676" cy="2524643"/>
            </a:xfrm>
            <a:custGeom>
              <a:avLst/>
              <a:gdLst/>
              <a:ahLst/>
              <a:cxnLst/>
              <a:rect r="r" b="b" t="t" l="l"/>
              <a:pathLst>
                <a:path h="2524643" w="4853676">
                  <a:moveTo>
                    <a:pt x="0" y="0"/>
                  </a:moveTo>
                  <a:lnTo>
                    <a:pt x="4853676" y="0"/>
                  </a:lnTo>
                  <a:lnTo>
                    <a:pt x="4853676" y="2524644"/>
                  </a:lnTo>
                  <a:lnTo>
                    <a:pt x="0" y="2524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54393" r="-312320" b="-1019967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100852" y="13592323"/>
              <a:ext cx="3888186" cy="887039"/>
            </a:xfrm>
            <a:custGeom>
              <a:avLst/>
              <a:gdLst/>
              <a:ahLst/>
              <a:cxnLst/>
              <a:rect r="r" b="b" t="t" l="l"/>
              <a:pathLst>
                <a:path h="887039" w="3888186">
                  <a:moveTo>
                    <a:pt x="0" y="0"/>
                  </a:moveTo>
                  <a:lnTo>
                    <a:pt x="3888186" y="0"/>
                  </a:lnTo>
                  <a:lnTo>
                    <a:pt x="3888186" y="887038"/>
                  </a:lnTo>
                  <a:lnTo>
                    <a:pt x="0" y="887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7796" y="2977241"/>
            <a:ext cx="16331504" cy="336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-인물 분석-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3차시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14999" y="4466458"/>
            <a:ext cx="14187291" cy="2530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두 주인공의</a:t>
            </a:r>
          </a:p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비밀은 무엇이었나요?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 rot="0">
              <a:off x="1423035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>
            <a:xfrm rot="0">
              <a:off x="8360410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8 w 10568140" name="TX1"/>
                <a:gd fmla="*/ 0 h 10724898" name="TY1"/>
                <a:gd fmla="*/ 10568138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>
            <a:xfrm rot="0">
              <a:off x="15970885" y="2256155"/>
              <a:ext cx="2317750" cy="2887980"/>
            </a:xfrm>
            <a:custGeom>
              <a:gdLst>
                <a:gd fmla="*/ 0 w 3089594" name="TX0"/>
                <a:gd fmla="*/ 0 h 3849961" name="TY0"/>
                <a:gd fmla="*/ 3089593 w 3089594" name="TX1"/>
                <a:gd fmla="*/ 0 h 3849961" name="TY1"/>
                <a:gd fmla="*/ 3089593 w 3089594" name="TX2"/>
                <a:gd fmla="*/ 3849961 h 3849961" name="TY2"/>
                <a:gd fmla="*/ 0 w 3089594" name="TX3"/>
                <a:gd fmla="*/ 3849961 h 3849961" name="TY3"/>
                <a:gd fmla="*/ 0 w 3089594" name="TX4"/>
                <a:gd fmla="*/ 0 h 3849961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3089594" h="3849961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9" name="TextBox 9"/>
          <p:cNvSpPr txBox="true"/>
          <p:nvPr/>
        </p:nvSpPr>
        <p:spPr>
          <a:xfrm rot="0">
            <a:off x="1715135" y="4466590"/>
            <a:ext cx="14187170" cy="253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아쿠루가 나를 만진다면</a:t>
            </a:r>
          </a:p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나는 어떤 빛깔으로 보일까요?</a:t>
            </a:r>
          </a:p>
        </p:txBody>
      </p:sp>
      <p:pic>
        <p:nvPicPr>
          <p:cNvPr id="10" name="그림 2" descr="/temp/fImage127656439955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13018135" y="6296660"/>
            <a:ext cx="3855720" cy="54108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30210" y="3539549"/>
            <a:ext cx="11936854" cy="4403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63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친구들이 생각할 때</a:t>
            </a:r>
          </a:p>
          <a:p>
            <a:pPr algn="ctr">
              <a:lnSpc>
                <a:spcPts val="11463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미쓰하시 아쿠루의 색은</a:t>
            </a:r>
          </a:p>
          <a:p>
            <a:pPr algn="ctr">
              <a:lnSpc>
                <a:spcPts val="11463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무엇일까요?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94220" y="2047820"/>
              <a:ext cx="17630058" cy="7713150"/>
            </a:xfrm>
            <a:custGeom>
              <a:avLst/>
              <a:gdLst/>
              <a:ahLst/>
              <a:cxnLst/>
              <a:rect r="r" b="b" t="t" l="l"/>
              <a:pathLst>
                <a:path h="7713150" w="17630058">
                  <a:moveTo>
                    <a:pt x="0" y="0"/>
                  </a:moveTo>
                  <a:lnTo>
                    <a:pt x="17630058" y="0"/>
                  </a:lnTo>
                  <a:lnTo>
                    <a:pt x="17630058" y="7713150"/>
                  </a:lnTo>
                  <a:lnTo>
                    <a:pt x="0" y="771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94220" y="2047820"/>
              <a:ext cx="17630058" cy="7713150"/>
            </a:xfrm>
            <a:custGeom>
              <a:avLst/>
              <a:gdLst/>
              <a:ahLst/>
              <a:cxnLst/>
              <a:rect r="r" b="b" t="t" l="l"/>
              <a:pathLst>
                <a:path h="7713150" w="17630058">
                  <a:moveTo>
                    <a:pt x="0" y="0"/>
                  </a:moveTo>
                  <a:lnTo>
                    <a:pt x="17630058" y="0"/>
                  </a:lnTo>
                  <a:lnTo>
                    <a:pt x="17630058" y="7713150"/>
                  </a:lnTo>
                  <a:lnTo>
                    <a:pt x="0" y="771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856545" y="5021343"/>
              <a:ext cx="3352704" cy="3310795"/>
            </a:xfrm>
            <a:custGeom>
              <a:avLst/>
              <a:gdLst/>
              <a:ahLst/>
              <a:cxnLst/>
              <a:rect r="r" b="b" t="t" l="l"/>
              <a:pathLst>
                <a:path h="3310795" w="3352704">
                  <a:moveTo>
                    <a:pt x="0" y="0"/>
                  </a:moveTo>
                  <a:lnTo>
                    <a:pt x="3352704" y="0"/>
                  </a:lnTo>
                  <a:lnTo>
                    <a:pt x="3352704" y="3310796"/>
                  </a:lnTo>
                  <a:lnTo>
                    <a:pt x="0" y="331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2740660" y="2773680"/>
            <a:ext cx="12301855" cy="582231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미쓰하시 아쿠루는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밝고 시끄럽기 때문에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밝은 색이라고 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생각할 것 같습니다.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2562225" y="3489960"/>
            <a:ext cx="12148820" cy="436689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친구들이 생각할 때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구라키 사요코의 색은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무엇일까요?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94220" y="2047820"/>
              <a:ext cx="17630058" cy="7713150"/>
            </a:xfrm>
            <a:custGeom>
              <a:avLst/>
              <a:gdLst/>
              <a:ahLst/>
              <a:cxnLst/>
              <a:rect r="r" b="b" t="t" l="l"/>
              <a:pathLst>
                <a:path h="7713150" w="17630058">
                  <a:moveTo>
                    <a:pt x="0" y="0"/>
                  </a:moveTo>
                  <a:lnTo>
                    <a:pt x="17630058" y="0"/>
                  </a:lnTo>
                  <a:lnTo>
                    <a:pt x="17630058" y="7713150"/>
                  </a:lnTo>
                  <a:lnTo>
                    <a:pt x="0" y="771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94220" y="2047820"/>
              <a:ext cx="17630058" cy="7713150"/>
            </a:xfrm>
            <a:custGeom>
              <a:avLst/>
              <a:gdLst/>
              <a:ahLst/>
              <a:cxnLst/>
              <a:rect r="r" b="b" t="t" l="l"/>
              <a:pathLst>
                <a:path h="7713150" w="17630058">
                  <a:moveTo>
                    <a:pt x="0" y="0"/>
                  </a:moveTo>
                  <a:lnTo>
                    <a:pt x="17630058" y="0"/>
                  </a:lnTo>
                  <a:lnTo>
                    <a:pt x="17630058" y="7713150"/>
                  </a:lnTo>
                  <a:lnTo>
                    <a:pt x="0" y="771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473856" y="810441"/>
              <a:ext cx="2550422" cy="2518541"/>
            </a:xfrm>
            <a:custGeom>
              <a:avLst/>
              <a:gdLst/>
              <a:ahLst/>
              <a:cxnLst/>
              <a:rect r="r" b="b" t="t" l="l"/>
              <a:pathLst>
                <a:path h="2518541" w="2550422">
                  <a:moveTo>
                    <a:pt x="0" y="0"/>
                  </a:moveTo>
                  <a:lnTo>
                    <a:pt x="2550422" y="0"/>
                  </a:lnTo>
                  <a:lnTo>
                    <a:pt x="2550422" y="2518542"/>
                  </a:lnTo>
                  <a:lnTo>
                    <a:pt x="0" y="2518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947797" y="2712690"/>
            <a:ext cx="20617043" cy="4230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65"/>
              </a:lnSpc>
            </a:pPr>
            <a:r>
              <a:rPr lang="en-US" sz="1558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  <a:p>
            <a:pPr algn="ctr">
              <a:lnSpc>
                <a:spcPts val="16365"/>
              </a:lnSpc>
            </a:pPr>
            <a:r>
              <a:rPr lang="en-US" sz="1558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-책 표지 살피기-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1차시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1867535" y="3204210"/>
            <a:ext cx="14166850" cy="582231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구라키 사요코는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차갑고 어두운 아이기에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어두운 색이라고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생각할 것 같습니다.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1958340" y="3825875"/>
            <a:ext cx="13695680" cy="436689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미쓰하시 아쿠루가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22669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스스로를 생각</a:t>
            </a: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했을 때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숨겨진 색은 무엇일까요?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394220" y="2047820"/>
              <a:ext cx="17630058" cy="7713150"/>
            </a:xfrm>
            <a:custGeom>
              <a:avLst/>
              <a:gdLst/>
              <a:ahLst/>
              <a:cxnLst/>
              <a:rect r="r" b="b" t="t" l="l"/>
              <a:pathLst>
                <a:path h="7713150" w="17630058">
                  <a:moveTo>
                    <a:pt x="0" y="0"/>
                  </a:moveTo>
                  <a:lnTo>
                    <a:pt x="17630058" y="0"/>
                  </a:lnTo>
                  <a:lnTo>
                    <a:pt x="17630058" y="7713150"/>
                  </a:lnTo>
                  <a:lnTo>
                    <a:pt x="0" y="7713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473856" y="5904395"/>
              <a:ext cx="2550422" cy="2518541"/>
            </a:xfrm>
            <a:custGeom>
              <a:avLst/>
              <a:gdLst/>
              <a:ahLst/>
              <a:cxnLst/>
              <a:rect r="r" b="b" t="t" l="l"/>
              <a:pathLst>
                <a:path h="2518541" w="2550422">
                  <a:moveTo>
                    <a:pt x="0" y="0"/>
                  </a:moveTo>
                  <a:lnTo>
                    <a:pt x="2550422" y="0"/>
                  </a:lnTo>
                  <a:lnTo>
                    <a:pt x="2550422" y="2518541"/>
                  </a:lnTo>
                  <a:lnTo>
                    <a:pt x="0" y="2518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1864995" y="3229610"/>
            <a:ext cx="14219555" cy="582231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나의 능력과 속마음을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 들킬까 봐 두려워하며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불안해 하니 어두운 색을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463"/>
              </a:lnSpc>
              <a:spcBef>
                <a:spcPct val="0"/>
              </a:spcBef>
              <a:buFontTx/>
              <a:buNone/>
            </a:pPr>
            <a:r>
              <a:rPr lang="en-US" sz="10915">
                <a:solidFill>
                  <a:srgbClr val="FFBD59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골랐습니다.</a:t>
            </a:r>
            <a:endParaRPr lang="ko-KR" altLang="en-US" sz="10915">
              <a:solidFill>
                <a:srgbClr val="FFBD59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 rot="0">
              <a:off x="1423035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>
            <a:xfrm rot="0">
              <a:off x="8360410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8 w 10568140" name="TX1"/>
                <a:gd fmla="*/ 0 h 10724898" name="TY1"/>
                <a:gd fmla="*/ 10568138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>
            <a:xfrm rot="0">
              <a:off x="15970885" y="2256155"/>
              <a:ext cx="2317750" cy="2887980"/>
            </a:xfrm>
            <a:custGeom>
              <a:gdLst>
                <a:gd fmla="*/ 0 w 3089594" name="TX0"/>
                <a:gd fmla="*/ 0 h 3849961" name="TY0"/>
                <a:gd fmla="*/ 3089593 w 3089594" name="TX1"/>
                <a:gd fmla="*/ 0 h 3849961" name="TY1"/>
                <a:gd fmla="*/ 3089593 w 3089594" name="TX2"/>
                <a:gd fmla="*/ 3849961 h 3849961" name="TY2"/>
                <a:gd fmla="*/ 0 w 3089594" name="TX3"/>
                <a:gd fmla="*/ 3849961 h 3849961" name="TY3"/>
                <a:gd fmla="*/ 0 w 3089594" name="TX4"/>
                <a:gd fmla="*/ 0 h 3849961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3089594" h="3849961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4832350" y="3216275"/>
            <a:ext cx="8079105" cy="337756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3071"/>
              </a:lnSpc>
              <a:buFontTx/>
              <a:buNone/>
            </a:pPr>
            <a:r>
              <a:rPr lang="en-US" sz="1244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사람의 마음은</a:t>
            </a:r>
            <a:endParaRPr lang="ko-KR" altLang="en-US" sz="1244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3071"/>
              </a:lnSpc>
              <a:spcBef>
                <a:spcPct val="0"/>
              </a:spcBef>
              <a:buFontTx/>
              <a:buNone/>
            </a:pPr>
            <a:r>
              <a:rPr lang="en-US" sz="1244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빙하처럼</a:t>
            </a:r>
            <a:endParaRPr lang="ko-KR" altLang="en-US" sz="1244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9" name="Freeform 9"/>
          <p:cNvSpPr/>
          <p:nvPr/>
        </p:nvSpPr>
        <p:spPr>
          <a:xfrm flipH="false" flipV="false" rot="0">
            <a:off x="11452860" y="6798945"/>
            <a:ext cx="6387465" cy="6387465"/>
          </a:xfrm>
          <a:custGeom>
            <a:avLst/>
            <a:gdLst/>
            <a:ahLst/>
            <a:cxnLst/>
            <a:rect r="r" b="b" t="t" l="l"/>
            <a:pathLst>
              <a:path h="6387742" w="6387742">
                <a:moveTo>
                  <a:pt x="0" y="0"/>
                </a:moveTo>
                <a:lnTo>
                  <a:pt x="6387742" y="0"/>
                </a:lnTo>
                <a:lnTo>
                  <a:pt x="6387742" y="6387742"/>
                </a:lnTo>
                <a:lnTo>
                  <a:pt x="0" y="638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10" name="Freeform 10"/>
          <p:cNvSpPr/>
          <p:nvPr/>
        </p:nvSpPr>
        <p:spPr>
          <a:xfrm flipH="false" flipV="false" rot="0">
            <a:off x="1028700" y="8013700"/>
            <a:ext cx="8322945" cy="8229600"/>
          </a:xfrm>
          <a:custGeom>
            <a:avLst/>
            <a:gdLst/>
            <a:ahLst/>
            <a:cxnLst/>
            <a:rect r="r" b="b" t="t" l="l"/>
            <a:pathLst>
              <a:path h="8229600" w="8323236">
                <a:moveTo>
                  <a:pt x="0" y="0"/>
                </a:moveTo>
                <a:lnTo>
                  <a:pt x="8323236" y="0"/>
                </a:lnTo>
                <a:lnTo>
                  <a:pt x="832323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id="11" name="Freeform 11"/>
          <p:cNvSpPr/>
          <p:nvPr/>
        </p:nvSpPr>
        <p:spPr>
          <a:xfrm flipH="false" flipV="false" rot="0">
            <a:off x="-1652905" y="6172200"/>
            <a:ext cx="6153150" cy="4114800"/>
          </a:xfrm>
          <a:custGeom>
            <a:avLst/>
            <a:gdLst/>
            <a:ahLst/>
            <a:cxnLst/>
            <a:rect r="r" b="b" t="t" l="l"/>
            <a:pathLst>
              <a:path h="4114800" w="6152972">
                <a:moveTo>
                  <a:pt x="0" y="0"/>
                </a:moveTo>
                <a:lnTo>
                  <a:pt x="6152972" y="0"/>
                </a:lnTo>
                <a:lnTo>
                  <a:pt x="6152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4848860" y="3464560"/>
            <a:ext cx="8079105" cy="337756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3071"/>
              </a:lnSpc>
              <a:buFontTx/>
              <a:buNone/>
            </a:pPr>
            <a:r>
              <a:rPr lang="en-US" sz="1244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사람의 마음은</a:t>
            </a:r>
            <a:endParaRPr lang="ko-KR" altLang="en-US" sz="1244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3071"/>
              </a:lnSpc>
              <a:spcBef>
                <a:spcPct val="0"/>
              </a:spcBef>
              <a:buFontTx/>
              <a:buNone/>
            </a:pPr>
            <a:r>
              <a:rPr lang="en-US" sz="1244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빙하처럼</a:t>
            </a:r>
            <a:endParaRPr lang="ko-KR" altLang="en-US" sz="1244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9" name="Freeform 9"/>
          <p:cNvSpPr/>
          <p:nvPr/>
        </p:nvSpPr>
        <p:spPr>
          <a:xfrm flipH="false" flipV="false" rot="0">
            <a:off x="11900535" y="4688205"/>
            <a:ext cx="6387465" cy="6387465"/>
          </a:xfrm>
          <a:custGeom>
            <a:avLst/>
            <a:gdLst/>
            <a:ahLst/>
            <a:cxnLst/>
            <a:rect r="r" b="b" t="t" l="l"/>
            <a:pathLst>
              <a:path h="6387742" w="6387742">
                <a:moveTo>
                  <a:pt x="0" y="0"/>
                </a:moveTo>
                <a:lnTo>
                  <a:pt x="6387742" y="0"/>
                </a:lnTo>
                <a:lnTo>
                  <a:pt x="6387742" y="6387742"/>
                </a:lnTo>
                <a:lnTo>
                  <a:pt x="0" y="638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1423035" y="1681480"/>
            <a:ext cx="16864965" cy="8043545"/>
            <a:chOff x="1423035" y="1681480"/>
            <a:chExt cx="16864965" cy="8043545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 rot="0">
              <a:off x="1423035" y="168148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>
            <a:xfrm rot="0">
              <a:off x="8360410" y="1681480"/>
              <a:ext cx="7926704" cy="8044180"/>
            </a:xfrm>
            <a:custGeom>
              <a:gdLst>
                <a:gd fmla="*/ 0 w 10568140" name="TX0"/>
                <a:gd fmla="*/ 0 h 10724898" name="TY0"/>
                <a:gd fmla="*/ 10568138 w 10568140" name="TX1"/>
                <a:gd fmla="*/ 0 h 10724898" name="TY1"/>
                <a:gd fmla="*/ 10568138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>
            <a:xfrm rot="0">
              <a:off x="15970885" y="2289175"/>
              <a:ext cx="2317750" cy="2887980"/>
            </a:xfrm>
            <a:custGeom>
              <a:gdLst>
                <a:gd fmla="*/ 0 w 3089594" name="TX0"/>
                <a:gd fmla="*/ 0 h 3849961" name="TY0"/>
                <a:gd fmla="*/ 3089593 w 3089594" name="TX1"/>
                <a:gd fmla="*/ 0 h 3849961" name="TY1"/>
                <a:gd fmla="*/ 3089593 w 3089594" name="TX2"/>
                <a:gd fmla="*/ 3849961 h 3849961" name="TY2"/>
                <a:gd fmla="*/ 0 w 3089594" name="TX3"/>
                <a:gd fmla="*/ 3849961 h 3849961" name="TY3"/>
                <a:gd fmla="*/ 0 w 3089594" name="TX4"/>
                <a:gd fmla="*/ 0 h 3849961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3089594" h="3849961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>
            <a:xfrm rot="0">
              <a:off x="5661025" y="2903855"/>
              <a:ext cx="6388100" cy="6388100"/>
            </a:xfrm>
            <a:custGeom>
              <a:gdLst>
                <a:gd fmla="*/ 0 w 8516990" name="TX0"/>
                <a:gd fmla="*/ 0 h 8516990" name="TY0"/>
                <a:gd fmla="*/ 8516990 w 8516990" name="TX1"/>
                <a:gd fmla="*/ 0 h 8516990" name="TY1"/>
                <a:gd fmla="*/ 8516990 w 8516990" name="TX2"/>
                <a:gd fmla="*/ 8516990 h 8516990" name="TY2"/>
                <a:gd fmla="*/ 0 w 8516990" name="TX3"/>
                <a:gd fmla="*/ 8516990 h 8516990" name="TY3"/>
                <a:gd fmla="*/ 0 w 8516990" name="TX4"/>
                <a:gd fmla="*/ 0 h 8516990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516990" h="8516990">
                  <a:moveTo>
                    <a:pt x="0" y="0"/>
                  </a:moveTo>
                  <a:lnTo>
                    <a:pt x="8516990" y="0"/>
                  </a:lnTo>
                  <a:lnTo>
                    <a:pt x="8516990" y="8516990"/>
                  </a:lnTo>
                  <a:lnTo>
                    <a:pt x="0" y="85169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</p:grpSp>
      <p:sp>
        <p:nvSpPr>
          <p:cNvPr id="7" name="TextBox 7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8" name="Freeform 8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61072" y="2870558"/>
            <a:ext cx="6387742" cy="6387742"/>
          </a:xfrm>
          <a:custGeom>
            <a:avLst/>
            <a:gdLst/>
            <a:ahLst/>
            <a:cxnLst/>
            <a:rect r="r" b="b" t="t" l="l"/>
            <a:pathLst>
              <a:path h="6387742" w="6387742">
                <a:moveTo>
                  <a:pt x="0" y="0"/>
                </a:moveTo>
                <a:lnTo>
                  <a:pt x="6387742" y="0"/>
                </a:lnTo>
                <a:lnTo>
                  <a:pt x="6387742" y="6387742"/>
                </a:lnTo>
                <a:lnTo>
                  <a:pt x="0" y="638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16012" y="3766440"/>
            <a:ext cx="5861400" cy="736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5301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물 밖에서 보이는 부분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09405" y="7662708"/>
            <a:ext cx="5861400" cy="143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5301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물 속에서 보이지</a:t>
            </a:r>
          </a:p>
          <a:p>
            <a:pPr algn="ctr">
              <a:lnSpc>
                <a:spcPts val="5566"/>
              </a:lnSpc>
            </a:pPr>
            <a:r>
              <a:rPr lang="en-US" sz="5301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않는 부분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42401" y="252767"/>
            <a:ext cx="1372597" cy="1395432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61072" y="2870558"/>
            <a:ext cx="6387742" cy="6387742"/>
          </a:xfrm>
          <a:custGeom>
            <a:avLst/>
            <a:gdLst/>
            <a:ahLst/>
            <a:cxnLst/>
            <a:rect r="r" b="b" t="t" l="l"/>
            <a:pathLst>
              <a:path h="6387742" w="6387742">
                <a:moveTo>
                  <a:pt x="0" y="0"/>
                </a:moveTo>
                <a:lnTo>
                  <a:pt x="6387742" y="0"/>
                </a:lnTo>
                <a:lnTo>
                  <a:pt x="6387742" y="6387742"/>
                </a:lnTo>
                <a:lnTo>
                  <a:pt x="0" y="638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14999" y="3580979"/>
            <a:ext cx="6153252" cy="1302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남이 보는 나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4820" y="7351613"/>
            <a:ext cx="6153252" cy="1302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내가 믿는 나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Freeform 8"/>
          <p:cNvSpPr/>
          <p:nvPr/>
        </p:nvSpPr>
        <p:spPr>
          <a:xfrm flipH="false" flipV="false" rot="0">
            <a:off x="1423035" y="2870835"/>
            <a:ext cx="6387465" cy="6387465"/>
          </a:xfrm>
          <a:custGeom>
            <a:avLst/>
            <a:gdLst/>
            <a:ahLst/>
            <a:cxnLst/>
            <a:rect r="r" b="b" t="t" l="l"/>
            <a:pathLst>
              <a:path h="6387742" w="6387742">
                <a:moveTo>
                  <a:pt x="0" y="0"/>
                </a:moveTo>
                <a:lnTo>
                  <a:pt x="6387742" y="0"/>
                </a:lnTo>
                <a:lnTo>
                  <a:pt x="6387742" y="6387742"/>
                </a:lnTo>
                <a:lnTo>
                  <a:pt x="0" y="6387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9" name="TextBox 9"/>
          <p:cNvSpPr txBox="1">
            <a:spLocks/>
          </p:cNvSpPr>
          <p:nvPr/>
        </p:nvSpPr>
        <p:spPr>
          <a:xfrm rot="0">
            <a:off x="7576185" y="4017010"/>
            <a:ext cx="8465820" cy="254063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9814"/>
              </a:lnSpc>
              <a:buFontTx/>
              <a:buNone/>
            </a:pPr>
            <a:r>
              <a:rPr lang="en-US" sz="934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두 가지로</a:t>
            </a:r>
            <a:endParaRPr lang="ko-KR" altLang="en-US" sz="934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9814"/>
              </a:lnSpc>
              <a:buFontTx/>
              <a:buNone/>
            </a:pPr>
            <a:r>
              <a:rPr lang="en-US" sz="934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나누어져 있습니다</a:t>
            </a:r>
            <a:endParaRPr lang="ko-KR" altLang="en-US" sz="934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1711960" y="1648460"/>
            <a:ext cx="16576040" cy="8043545"/>
            <a:chOff x="1711960" y="1648460"/>
            <a:chExt cx="16576040" cy="8043545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 rot="0">
              <a:off x="1711960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>
            <a:xfrm rot="0">
              <a:off x="8649970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8 w 10568140" name="TX1"/>
                <a:gd fmla="*/ 0 h 10724898" name="TY1"/>
                <a:gd fmla="*/ 10568138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>
            <a:xfrm rot="0">
              <a:off x="16325215" y="2256155"/>
              <a:ext cx="1963420" cy="2446655"/>
            </a:xfrm>
            <a:custGeom>
              <a:gdLst>
                <a:gd fmla="*/ 0 w 2616917" name="TX0"/>
                <a:gd fmla="*/ 0 h 3260955" name="TY0"/>
                <a:gd fmla="*/ 2616916 w 2616917" name="TX1"/>
                <a:gd fmla="*/ 0 h 3260955" name="TY1"/>
                <a:gd fmla="*/ 2616916 w 2616917" name="TX2"/>
                <a:gd fmla="*/ 3260955 h 3260955" name="TY2"/>
                <a:gd fmla="*/ 0 w 2616917" name="TX3"/>
                <a:gd fmla="*/ 3260955 h 3260955" name="TY3"/>
                <a:gd fmla="*/ 0 w 2616917" name="TX4"/>
                <a:gd fmla="*/ 0 h 3260955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616917" h="3260955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</p:grpSp>
      <p:sp>
        <p:nvSpPr>
          <p:cNvPr id="6" name="Freeform 6"/>
          <p:cNvSpPr/>
          <p:nvPr/>
        </p:nvSpPr>
        <p:spPr>
          <a:xfrm flipH="false" flipV="false" rot="0">
            <a:off x="262890" y="223520"/>
            <a:ext cx="1530985" cy="1517015"/>
          </a:xfrm>
          <a:custGeom>
            <a:avLst/>
            <a:gdLst/>
            <a:ahLst/>
            <a:cxnLst/>
            <a:rect r="r" b="b" t="t" l="l"/>
            <a:pathLst>
              <a:path h="1517245" w="1531164">
                <a:moveTo>
                  <a:pt x="0" y="0"/>
                </a:moveTo>
                <a:lnTo>
                  <a:pt x="1531164" y="0"/>
                </a:lnTo>
                <a:lnTo>
                  <a:pt x="1531164" y="1517245"/>
                </a:lnTo>
                <a:lnTo>
                  <a:pt x="0" y="1517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7" name="TextBox 7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</p:txBody>
      </p:sp>
      <p:sp>
        <p:nvSpPr>
          <p:cNvPr id="8" name="Freeform 8"/>
          <p:cNvSpPr>
            <a:spLocks/>
          </p:cNvSpPr>
          <p:nvPr/>
        </p:nvSpPr>
        <p:spPr>
          <a:xfrm rot="0">
            <a:off x="7167880" y="5424805"/>
            <a:ext cx="3952875" cy="3965575"/>
          </a:xfrm>
          <a:custGeom>
            <a:gdLst>
              <a:gd fmla="*/ 0 w 3952369" name="TX0"/>
              <a:gd fmla="*/ 0 h 3964863" name="TY0"/>
              <a:gd fmla="*/ 3952368 w 3952369" name="TX1"/>
              <a:gd fmla="*/ 0 h 3964863" name="TY1"/>
              <a:gd fmla="*/ 3952368 w 3952369" name="TX2"/>
              <a:gd fmla="*/ 3964862 h 3964863" name="TY2"/>
              <a:gd fmla="*/ 0 w 3952369" name="TX3"/>
              <a:gd fmla="*/ 3964862 h 3964863" name="TY3"/>
              <a:gd fmla="*/ 0 w 3952369" name="TX4"/>
              <a:gd fmla="*/ 0 h 3964863" name="TY4"/>
            </a:gdLst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</a:cxnLst>
            <a:rect l="l" t="t" r="r" b="b"/>
            <a:pathLst>
              <a:path w="3952369" h="3964863">
                <a:moveTo>
                  <a:pt x="0" y="0"/>
                </a:moveTo>
                <a:lnTo>
                  <a:pt x="3952368" y="0"/>
                </a:lnTo>
                <a:lnTo>
                  <a:pt x="3952368" y="3964862"/>
                </a:lnTo>
                <a:lnTo>
                  <a:pt x="0" y="3964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0" t="-28000" r="0" b="-19000"/>
            </a:stretch>
          </a:blipFill>
        </p:spPr>
        <p:txBody>
          <a:bodyPr wrap="square" lIns="0" tIns="0" rIns="0" bIns="0" vert="horz" anchor="t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9" name="TextBox 9"/>
          <p:cNvSpPr txBox="1">
            <a:spLocks/>
          </p:cNvSpPr>
          <p:nvPr/>
        </p:nvSpPr>
        <p:spPr>
          <a:xfrm rot="0">
            <a:off x="2961640" y="2832100"/>
            <a:ext cx="12364720" cy="1310640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9814"/>
              </a:lnSpc>
              <a:buFontTx/>
              <a:buNone/>
            </a:pPr>
            <a:r>
              <a:rPr lang="en-US" sz="934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책 그림을 보고 살펴봅시다</a:t>
            </a:r>
            <a:endParaRPr lang="ko-KR" altLang="en-US" sz="934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342265" y="252730"/>
            <a:ext cx="1372870" cy="1395730"/>
          </a:xfrm>
          <a:custGeom>
            <a:avLst/>
            <a:gdLst/>
            <a:ahLst/>
            <a:cxnLst/>
            <a:rect r="r" b="b" t="t" l="l"/>
            <a:pathLst>
              <a:path h="1395432" w="1372597">
                <a:moveTo>
                  <a:pt x="0" y="0"/>
                </a:moveTo>
                <a:lnTo>
                  <a:pt x="1372598" y="0"/>
                </a:lnTo>
                <a:lnTo>
                  <a:pt x="1372598" y="1395432"/>
                </a:lnTo>
                <a:lnTo>
                  <a:pt x="0" y="139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9" name="TextBox 9"/>
          <p:cNvSpPr txBox="true"/>
          <p:nvPr/>
        </p:nvSpPr>
        <p:spPr>
          <a:xfrm rot="0">
            <a:off x="1715135" y="4466590"/>
            <a:ext cx="14187170" cy="253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나는 어떤 색의</a:t>
            </a:r>
          </a:p>
          <a:p>
            <a:pPr algn="ctr">
              <a:lnSpc>
                <a:spcPts val="9755"/>
              </a:lnSpc>
            </a:pPr>
            <a:r>
              <a:rPr lang="en-US" sz="929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사람일까요?</a:t>
            </a:r>
          </a:p>
        </p:txBody>
      </p:sp>
      <p:pic>
        <p:nvPicPr>
          <p:cNvPr id="10" name="그림 3" descr="/temp/fImage127656447588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11127740" y="4600575"/>
            <a:ext cx="6115050" cy="867854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7796" y="2977241"/>
            <a:ext cx="16331504" cy="336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-사건 분석-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4차시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147" y="1648199"/>
            <a:ext cx="16864853" cy="8043673"/>
            <a:chOff x="0" y="0"/>
            <a:chExt cx="2248647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396878" y="810441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81176" y="4118905"/>
            <a:ext cx="12325648" cy="29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63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책에서 가장 중요한 사건</a:t>
            </a:r>
          </a:p>
          <a:p>
            <a:pPr algn="ctr">
              <a:lnSpc>
                <a:spcPts val="11463"/>
              </a:lnSpc>
              <a:spcBef>
                <a:spcPct val="0"/>
              </a:spcBef>
            </a:pPr>
            <a:r>
              <a:rPr lang="en-US" sz="10917">
                <a:solidFill>
                  <a:srgbClr val="CF3173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5가지</a:t>
            </a: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를 뽑아봅시다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00246" y="151901"/>
            <a:ext cx="1456907" cy="1568100"/>
          </a:xfrm>
          <a:custGeom>
            <a:avLst/>
            <a:gdLst/>
            <a:ahLst/>
            <a:cxnLst/>
            <a:rect r="r" b="b" t="t" l="l"/>
            <a:pathLst>
              <a:path h="1568100" w="1456907">
                <a:moveTo>
                  <a:pt x="0" y="0"/>
                </a:moveTo>
                <a:lnTo>
                  <a:pt x="1456908" y="0"/>
                </a:lnTo>
                <a:lnTo>
                  <a:pt x="1456908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16050" y="1648460"/>
            <a:ext cx="16871950" cy="13610590"/>
            <a:chOff x="1416050" y="1648460"/>
            <a:chExt cx="16871950" cy="13610590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false" flipV="false" rot="0">
              <a:off x="1416050" y="6020435"/>
              <a:ext cx="14871065" cy="9238615"/>
            </a:xfrm>
            <a:custGeom>
              <a:avLst/>
              <a:gdLst/>
              <a:ahLst/>
              <a:cxnLst/>
              <a:rect r="r" b="b" t="t" l="l"/>
              <a:pathLst>
                <a:path h="12318076" w="19827888">
                  <a:moveTo>
                    <a:pt x="0" y="0"/>
                  </a:moveTo>
                  <a:lnTo>
                    <a:pt x="19827888" y="0"/>
                  </a:lnTo>
                  <a:lnTo>
                    <a:pt x="19827888" y="12318076"/>
                  </a:lnTo>
                  <a:lnTo>
                    <a:pt x="0" y="12318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7" name="TextBox 7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8" name="TextBox 8"/>
          <p:cNvSpPr txBox="1">
            <a:spLocks/>
          </p:cNvSpPr>
          <p:nvPr/>
        </p:nvSpPr>
        <p:spPr>
          <a:xfrm rot="0">
            <a:off x="1748155" y="3161030"/>
            <a:ext cx="14214475" cy="280733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0839"/>
              </a:lnSpc>
              <a:buFontTx/>
              <a:buNone/>
            </a:pPr>
            <a:r>
              <a:rPr lang="en-US" sz="103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사건을 시간 흐름으로 정리해</a:t>
            </a:r>
            <a:endParaRPr lang="ko-KR" altLang="en-US" sz="103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0839"/>
              </a:lnSpc>
              <a:spcBef>
                <a:spcPct val="0"/>
              </a:spcBef>
              <a:buFontTx/>
              <a:buNone/>
            </a:pPr>
            <a:r>
              <a:rPr lang="en-US" sz="103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책 내용을 </a:t>
            </a:r>
            <a:r>
              <a:rPr lang="en-US" sz="10320">
                <a:solidFill>
                  <a:srgbClr val="CF3173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요약</a:t>
            </a:r>
            <a:r>
              <a:rPr lang="en-US" sz="1032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해 봅시다</a:t>
            </a:r>
            <a:endParaRPr lang="ko-KR" altLang="en-US" sz="1032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9" name="Freeform 9"/>
          <p:cNvSpPr/>
          <p:nvPr/>
        </p:nvSpPr>
        <p:spPr>
          <a:xfrm flipH="false" flipV="false" rot="0">
            <a:off x="300355" y="151765"/>
            <a:ext cx="1456690" cy="1567815"/>
          </a:xfrm>
          <a:custGeom>
            <a:avLst/>
            <a:gdLst/>
            <a:ahLst/>
            <a:cxnLst/>
            <a:rect r="r" b="b" t="t" l="l"/>
            <a:pathLst>
              <a:path h="1568100" w="1456907">
                <a:moveTo>
                  <a:pt x="0" y="0"/>
                </a:moveTo>
                <a:lnTo>
                  <a:pt x="1456908" y="0"/>
                </a:lnTo>
                <a:lnTo>
                  <a:pt x="1456908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035" y="1648460"/>
            <a:ext cx="16864965" cy="8043545"/>
            <a:chOff x="1423035" y="1648460"/>
            <a:chExt cx="16864965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42303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3604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5970885" y="225615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읽는 중 활동</a:t>
            </a:r>
          </a:p>
        </p:txBody>
      </p:sp>
      <p:sp>
        <p:nvSpPr>
          <p:cNvPr id="7" name="TextBox 7"/>
          <p:cNvSpPr txBox="1">
            <a:spLocks/>
          </p:cNvSpPr>
          <p:nvPr/>
        </p:nvSpPr>
        <p:spPr>
          <a:xfrm rot="0">
            <a:off x="1293495" y="2898775"/>
            <a:ext cx="15271115" cy="765365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사건에 따른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인물의 감정을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CF3173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수직선</a:t>
            </a: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으로 나타내 봅시다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false" flipV="false" rot="0">
            <a:off x="300355" y="151765"/>
            <a:ext cx="1456690" cy="1567815"/>
          </a:xfrm>
          <a:custGeom>
            <a:avLst/>
            <a:gdLst/>
            <a:ahLst/>
            <a:cxnLst/>
            <a:rect r="r" b="b" t="t" l="l"/>
            <a:pathLst>
              <a:path h="1568100" w="1456907">
                <a:moveTo>
                  <a:pt x="0" y="0"/>
                </a:moveTo>
                <a:lnTo>
                  <a:pt x="1456908" y="0"/>
                </a:lnTo>
                <a:lnTo>
                  <a:pt x="1456908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true"/>
          <p:nvPr/>
        </p:nvSpPr>
        <p:spPr>
          <a:xfrm rot="0">
            <a:off x="-2184400" y="142875"/>
            <a:ext cx="7403465" cy="157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08"/>
              </a:lnSpc>
            </a:pPr>
            <a:r>
              <a:rPr lang="en-US" sz="112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예시</a:t>
            </a:r>
          </a:p>
        </p:txBody>
      </p:sp>
      <p:grpSp>
        <p:nvGrpSpPr>
          <p:cNvPr id="24" name="그룹 13"/>
          <p:cNvGrpSpPr>
            <a:grpSpLocks/>
          </p:cNvGrpSpPr>
          <p:nvPr/>
        </p:nvGrpSpPr>
        <p:grpSpPr>
          <a:xfrm rot="0">
            <a:off x="1423035" y="1963420"/>
            <a:ext cx="16865600" cy="8044180"/>
            <a:chOff x="1423035" y="1963420"/>
            <a:chExt cx="16865600" cy="8044180"/>
          </a:xfrm>
        </p:grpSpPr>
        <p:sp>
          <p:nvSpPr>
            <p:cNvPr id="25" name="도형 10"/>
            <p:cNvSpPr>
              <a:spLocks/>
            </p:cNvSpPr>
            <p:nvPr/>
          </p:nvSpPr>
          <p:spPr>
            <a:xfrm rot="0">
              <a:off x="1423035" y="196342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26" name="도형 11"/>
            <p:cNvSpPr>
              <a:spLocks/>
            </p:cNvSpPr>
            <p:nvPr/>
          </p:nvSpPr>
          <p:spPr>
            <a:xfrm rot="0">
              <a:off x="8360410" y="1963420"/>
              <a:ext cx="7926704" cy="8044180"/>
            </a:xfrm>
            <a:custGeom>
              <a:gdLst>
                <a:gd fmla="*/ 0 w 10568140" name="TX0"/>
                <a:gd fmla="*/ 0 h 10724898" name="TY0"/>
                <a:gd fmla="*/ 10568138 w 10568140" name="TX1"/>
                <a:gd fmla="*/ 0 h 10724898" name="TY1"/>
                <a:gd fmla="*/ 10568138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27" name="도형 12"/>
            <p:cNvSpPr>
              <a:spLocks/>
            </p:cNvSpPr>
            <p:nvPr/>
          </p:nvSpPr>
          <p:spPr>
            <a:xfrm rot="0">
              <a:off x="15970885" y="2571115"/>
              <a:ext cx="2317750" cy="2887980"/>
            </a:xfrm>
            <a:custGeom>
              <a:gdLst>
                <a:gd fmla="*/ 0 w 3089594" name="TX0"/>
                <a:gd fmla="*/ 0 h 3849961" name="TY0"/>
                <a:gd fmla="*/ 3089593 w 3089594" name="TX1"/>
                <a:gd fmla="*/ 0 h 3849961" name="TY1"/>
                <a:gd fmla="*/ 3089593 w 3089594" name="TX2"/>
                <a:gd fmla="*/ 3849961 h 3849961" name="TY2"/>
                <a:gd fmla="*/ 0 w 3089594" name="TX3"/>
                <a:gd fmla="*/ 3849961 h 3849961" name="TY3"/>
                <a:gd fmla="*/ 0 w 3089594" name="TX4"/>
                <a:gd fmla="*/ 0 h 3849961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3089594" h="3849961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</p:grpSp>
      <p:pic>
        <p:nvPicPr>
          <p:cNvPr id="28" name="그림 14" descr="/temp/fImage378166554850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892934" y="3372485"/>
            <a:ext cx="13893800" cy="606044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true"/>
          <p:nvPr/>
        </p:nvSpPr>
        <p:spPr>
          <a:xfrm rot="0">
            <a:off x="-2184400" y="142875"/>
            <a:ext cx="7403465" cy="157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08"/>
              </a:lnSpc>
            </a:pPr>
            <a:r>
              <a:rPr lang="en-US" sz="112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예시</a:t>
            </a:r>
          </a:p>
        </p:txBody>
      </p:sp>
      <p:grpSp>
        <p:nvGrpSpPr>
          <p:cNvPr id="20" name="그룹 9"/>
          <p:cNvGrpSpPr>
            <a:grpSpLocks/>
          </p:cNvGrpSpPr>
          <p:nvPr/>
        </p:nvGrpSpPr>
        <p:grpSpPr>
          <a:xfrm rot="0">
            <a:off x="1423035" y="1963420"/>
            <a:ext cx="16865600" cy="8044180"/>
            <a:chOff x="1423035" y="1963420"/>
            <a:chExt cx="16865600" cy="8044180"/>
          </a:xfrm>
        </p:grpSpPr>
        <p:sp>
          <p:nvSpPr>
            <p:cNvPr id="21" name="도형 6"/>
            <p:cNvSpPr>
              <a:spLocks/>
            </p:cNvSpPr>
            <p:nvPr/>
          </p:nvSpPr>
          <p:spPr>
            <a:xfrm rot="0">
              <a:off x="1423035" y="196342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22" name="도형 7"/>
            <p:cNvSpPr>
              <a:spLocks/>
            </p:cNvSpPr>
            <p:nvPr/>
          </p:nvSpPr>
          <p:spPr>
            <a:xfrm rot="0">
              <a:off x="8360410" y="1963420"/>
              <a:ext cx="7926704" cy="8044180"/>
            </a:xfrm>
            <a:custGeom>
              <a:gdLst>
                <a:gd fmla="*/ 0 w 10568140" name="TX0"/>
                <a:gd fmla="*/ 0 h 10724898" name="TY0"/>
                <a:gd fmla="*/ 10568138 w 10568140" name="TX1"/>
                <a:gd fmla="*/ 0 h 10724898" name="TY1"/>
                <a:gd fmla="*/ 10568138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23" name="도형 8"/>
            <p:cNvSpPr>
              <a:spLocks/>
            </p:cNvSpPr>
            <p:nvPr/>
          </p:nvSpPr>
          <p:spPr>
            <a:xfrm rot="0">
              <a:off x="15970885" y="2571115"/>
              <a:ext cx="2317750" cy="2887980"/>
            </a:xfrm>
            <a:custGeom>
              <a:gdLst>
                <a:gd fmla="*/ 0 w 3089594" name="TX0"/>
                <a:gd fmla="*/ 0 h 3849961" name="TY0"/>
                <a:gd fmla="*/ 3089593 w 3089594" name="TX1"/>
                <a:gd fmla="*/ 0 h 3849961" name="TY1"/>
                <a:gd fmla="*/ 3089593 w 3089594" name="TX2"/>
                <a:gd fmla="*/ 3849961 h 3849961" name="TY2"/>
                <a:gd fmla="*/ 0 w 3089594" name="TX3"/>
                <a:gd fmla="*/ 3849961 h 3849961" name="TY3"/>
                <a:gd fmla="*/ 0 w 3089594" name="TX4"/>
                <a:gd fmla="*/ 0 h 3849961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3089594" h="3849961">
                  <a:moveTo>
                    <a:pt x="0" y="0"/>
                  </a:moveTo>
                  <a:lnTo>
                    <a:pt x="3089593" y="0"/>
                  </a:lnTo>
                  <a:lnTo>
                    <a:pt x="3089593" y="3849961"/>
                  </a:lnTo>
                  <a:lnTo>
                    <a:pt x="0" y="38499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</p:grpSp>
      <p:pic>
        <p:nvPicPr>
          <p:cNvPr id="24" name="그림 15" descr="/temp/fImage447786567754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56485" y="3561715"/>
            <a:ext cx="13595985" cy="595376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7796" y="2977241"/>
            <a:ext cx="16331504" cy="336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-토론 활동-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5차시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1940" y="1648460"/>
            <a:ext cx="16939895" cy="8043545"/>
            <a:chOff x="-281940" y="1648460"/>
            <a:chExt cx="16939895" cy="8043545"/>
          </a:xfrm>
        </p:grpSpPr>
        <p:sp>
          <p:nvSpPr>
            <p:cNvPr id="4" name="Freeform 4"/>
            <p:cNvSpPr/>
            <p:nvPr/>
          </p:nvSpPr>
          <p:spPr>
            <a:xfrm flipH="true" flipV="false" rot="0">
              <a:off x="-281940" y="584517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7945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false" flipV="false" rot="0">
              <a:off x="873188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flipH="false" flipV="false" rot="0">
            <a:off x="139700" y="151765"/>
            <a:ext cx="1473835" cy="1567815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3717290" y="2947670"/>
            <a:ext cx="10821670" cy="566610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비밀을 알아버렸을 때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어떻게 해야 할까?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299525" y="3002363"/>
            <a:ext cx="13688949" cy="5863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8"/>
              </a:lnSpc>
            </a:pPr>
            <a:r>
              <a:rPr lang="en-US" sz="56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“아쿠루가 우연히 사요코의 상상 친구(검정 고양이) 비밀을 알아 버렸다.</a:t>
            </a:r>
          </a:p>
          <a:p>
            <a:pPr algn="ctr">
              <a:lnSpc>
                <a:spcPts val="7728"/>
              </a:lnSpc>
            </a:pPr>
            <a:r>
              <a:rPr lang="en-US" sz="56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반 친구들은 사요코를 ‘이상한 애’라고 수군댄다.</a:t>
            </a:r>
          </a:p>
          <a:p>
            <a:pPr algn="ctr">
              <a:lnSpc>
                <a:spcPts val="7728"/>
              </a:lnSpc>
            </a:pPr>
            <a:r>
              <a:rPr lang="en-US" sz="56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아쿠루는 어떻게 해야 할까?”</a:t>
            </a:r>
          </a:p>
          <a:p>
            <a:pPr algn="ctr">
              <a:lnSpc>
                <a:spcPts val="7728"/>
              </a:lnSpc>
            </a:pPr>
            <a:r>
              <a:rPr lang="en-US" sz="56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</a:t>
            </a: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① 진실공유 ― 모두에게 사실을 말한다.</a:t>
            </a:r>
          </a:p>
          <a:p>
            <a:pPr algn="ctr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</a:t>
            </a: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② 침묵 ― 끝까지 비밀을 지켜 준다.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439" y="151901"/>
            <a:ext cx="1474014" cy="1568100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87077" y="-1627358"/>
            <a:ext cx="22776555" cy="12325901"/>
            <a:chOff x="0" y="0"/>
            <a:chExt cx="30368740" cy="164345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194322" cy="16434535"/>
            </a:xfrm>
            <a:custGeom>
              <a:avLst/>
              <a:gdLst/>
              <a:ahLst/>
              <a:cxnLst/>
              <a:rect r="r" b="b" t="t" l="l"/>
              <a:pathLst>
                <a:path h="16434535" w="16194322">
                  <a:moveTo>
                    <a:pt x="0" y="0"/>
                  </a:moveTo>
                  <a:lnTo>
                    <a:pt x="16194322" y="0"/>
                  </a:lnTo>
                  <a:lnTo>
                    <a:pt x="16194322" y="16434535"/>
                  </a:lnTo>
                  <a:lnTo>
                    <a:pt x="0" y="164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4174418" y="0"/>
              <a:ext cx="16194322" cy="16434535"/>
            </a:xfrm>
            <a:custGeom>
              <a:avLst/>
              <a:gdLst/>
              <a:ahLst/>
              <a:cxnLst/>
              <a:rect r="r" b="b" t="t" l="l"/>
              <a:pathLst>
                <a:path h="16434535" w="16194322">
                  <a:moveTo>
                    <a:pt x="0" y="0"/>
                  </a:moveTo>
                  <a:lnTo>
                    <a:pt x="16194322" y="0"/>
                  </a:lnTo>
                  <a:lnTo>
                    <a:pt x="16194322" y="16434535"/>
                  </a:lnTo>
                  <a:lnTo>
                    <a:pt x="0" y="16434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0201246" cy="10233494"/>
          </a:xfrm>
          <a:custGeom>
            <a:avLst/>
            <a:gdLst/>
            <a:ahLst/>
            <a:cxnLst/>
            <a:rect r="r" b="b" t="t" l="l"/>
            <a:pathLst>
              <a:path h="10233494" w="10201246">
                <a:moveTo>
                  <a:pt x="0" y="0"/>
                </a:moveTo>
                <a:lnTo>
                  <a:pt x="10201246" y="0"/>
                </a:lnTo>
                <a:lnTo>
                  <a:pt x="10201246" y="10233494"/>
                </a:lnTo>
                <a:lnTo>
                  <a:pt x="0" y="10233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8206" r="0" b="-1947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887807" y="2593287"/>
            <a:ext cx="10768941" cy="4870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47"/>
              </a:lnSpc>
            </a:pPr>
            <a:r>
              <a:rPr lang="en-US" sz="9248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그림을 보고</a:t>
            </a:r>
          </a:p>
          <a:p>
            <a:pPr algn="ctr">
              <a:lnSpc>
                <a:spcPts val="12947"/>
              </a:lnSpc>
            </a:pPr>
            <a:r>
              <a:rPr lang="en-US" sz="9248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활동지의 </a:t>
            </a:r>
            <a:r>
              <a:rPr lang="en-US" sz="9248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질문</a:t>
            </a:r>
            <a:r>
              <a:rPr lang="en-US" sz="9248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에</a:t>
            </a:r>
          </a:p>
          <a:p>
            <a:pPr algn="ctr">
              <a:lnSpc>
                <a:spcPts val="12947"/>
              </a:lnSpc>
            </a:pPr>
            <a:r>
              <a:rPr lang="en-US" sz="9248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답해봅시다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1940" y="1648460"/>
            <a:ext cx="16939895" cy="8043545"/>
            <a:chOff x="-281940" y="1648460"/>
            <a:chExt cx="16939895" cy="8043545"/>
          </a:xfrm>
        </p:grpSpPr>
        <p:sp>
          <p:nvSpPr>
            <p:cNvPr id="4" name="Freeform 4"/>
            <p:cNvSpPr/>
            <p:nvPr/>
          </p:nvSpPr>
          <p:spPr>
            <a:xfrm flipH="true" flipV="false" rot="0">
              <a:off x="-281940" y="584517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7945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false" flipV="false" rot="0">
              <a:off x="873188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flipH="false" flipV="false" rot="0">
            <a:off x="139700" y="151765"/>
            <a:ext cx="1473835" cy="1567815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3834764" y="2288540"/>
            <a:ext cx="10784205" cy="757110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1)자신의 입장과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2)근거에 따른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3)생각을 정리하세요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8695677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활동-예시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381603" y="3176586"/>
            <a:ext cx="13688949" cy="4882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1) 입장: </a:t>
            </a: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진실공유 ― 모두에게 사실을 말한다.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2) p. 57 사요코가 고양이를 잃고 교실에서 울지만 아무도 이유를 모름 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3) 진실을 공유하지 않고 침묵하면 친구가 진짜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도움이 필요할 때 도움을 주지 못할 수도 있다.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439" y="151901"/>
            <a:ext cx="1474014" cy="1568100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8695677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활동-예시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035043" y="3351685"/>
            <a:ext cx="14276270" cy="4882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1) 입장: </a:t>
            </a: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진실공유 ― 모두에게 사실을 말한다.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2) p. 89 아쿠루가 능력을 털어놓자 두 사람의 마음 색이 섞이며 신뢰 형성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256C4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3) 아쿠루가 계속 진실을 말하지 않고 비밀을 숨겼다면 서로 신뢰가 생기며 사건이 해결되지 않았을 것이다.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439" y="151901"/>
            <a:ext cx="1474014" cy="1568100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8695677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활동-예시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035043" y="3351685"/>
            <a:ext cx="14445765" cy="3901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1) 입장: 침묵</a:t>
            </a: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― 끝까지 비밀을 지켜준다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2) 친구들은 사요코의 고양이를 “허구”라고 오해하고 수군댐.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3) 섣불리 비밀을 이야기 했을 때 다른 친구들이 오해를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해서 일이 더 커지고 친구가 상처를 받을 수 있다.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439" y="151901"/>
            <a:ext cx="1474014" cy="1568100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8695677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활동-예시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035043" y="3351685"/>
            <a:ext cx="14445765" cy="4882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1) 입장: 침묵</a:t>
            </a: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― 끝까지 비밀을 지켜준다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2) 아쿠루가 능력을 고백했고, 사요코는 “네가 말 안 해 줘서 다행이야”라고 안도(p. 89).</a:t>
            </a:r>
          </a:p>
          <a:p>
            <a:pPr algn="l">
              <a:lnSpc>
                <a:spcPts val="7728"/>
              </a:lnSpc>
            </a:pPr>
            <a:r>
              <a:rPr lang="en-US" sz="5600">
                <a:solidFill>
                  <a:srgbClr val="1CA379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3) 아쿠루도 이야기 했듯이 준비가 되지 않았을 때 비밀을 말하면 친구도 당황하고 상처를 받게 된다.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9439" y="151901"/>
            <a:ext cx="1474014" cy="1568100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1940" y="1648460"/>
            <a:ext cx="16939895" cy="8043545"/>
            <a:chOff x="-281940" y="1648460"/>
            <a:chExt cx="16939895" cy="8043545"/>
          </a:xfrm>
        </p:grpSpPr>
        <p:sp>
          <p:nvSpPr>
            <p:cNvPr id="4" name="Freeform 4"/>
            <p:cNvSpPr/>
            <p:nvPr/>
          </p:nvSpPr>
          <p:spPr>
            <a:xfrm flipH="true" flipV="false" rot="0">
              <a:off x="-281940" y="584517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7945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false" flipV="false" rot="0">
              <a:off x="873188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flipH="false" flipV="false" rot="0">
            <a:off x="139700" y="151765"/>
            <a:ext cx="1473835" cy="1567815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3816349" y="2847975"/>
            <a:ext cx="10821670" cy="566610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반대편 의견의 친구와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토론을 해봅시다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39439" y="151901"/>
            <a:ext cx="1474014" cy="1568100"/>
          </a:xfrm>
          <a:custGeom>
            <a:avLst/>
            <a:gdLst/>
            <a:ahLst/>
            <a:cxnLst/>
            <a:rect r="r" b="b" t="t" l="l"/>
            <a:pathLst>
              <a:path h="1568100" w="1474014">
                <a:moveTo>
                  <a:pt x="0" y="0"/>
                </a:moveTo>
                <a:lnTo>
                  <a:pt x="1474014" y="0"/>
                </a:lnTo>
                <a:lnTo>
                  <a:pt x="1474014" y="1568100"/>
                </a:lnTo>
                <a:lnTo>
                  <a:pt x="0" y="1568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72491" y="4309939"/>
            <a:ext cx="13882007" cy="3760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자신의 생각이 바뀌었나요?</a:t>
            </a:r>
          </a:p>
          <a:p>
            <a:pPr algn="ctr">
              <a:lnSpc>
                <a:spcPts val="15065"/>
              </a:lnSpc>
            </a:pP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7796" y="2971616"/>
            <a:ext cx="16331504" cy="336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-위로하기-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6차시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1940" y="1648460"/>
            <a:ext cx="16939895" cy="8043545"/>
            <a:chOff x="-281940" y="1648460"/>
            <a:chExt cx="16939895" cy="8043545"/>
          </a:xfrm>
        </p:grpSpPr>
        <p:sp>
          <p:nvSpPr>
            <p:cNvPr id="4" name="Freeform 4"/>
            <p:cNvSpPr/>
            <p:nvPr/>
          </p:nvSpPr>
          <p:spPr>
            <a:xfrm flipH="true" flipV="false" rot="0">
              <a:off x="-281940" y="584517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7945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false" flipV="false" rot="0">
              <a:off x="873188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7" name="TextBox 7"/>
          <p:cNvSpPr txBox="1">
            <a:spLocks/>
          </p:cNvSpPr>
          <p:nvPr/>
        </p:nvSpPr>
        <p:spPr>
          <a:xfrm rot="0">
            <a:off x="3065780" y="2988945"/>
            <a:ext cx="11938000" cy="566610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책 속 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위로의 말을 찾아봅시다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false" flipV="false" rot="0">
            <a:off x="236855" y="320675"/>
            <a:ext cx="1452245" cy="1425575"/>
          </a:xfrm>
          <a:custGeom>
            <a:avLst/>
            <a:gdLst/>
            <a:ahLst/>
            <a:cxnLst/>
            <a:rect r="r" b="b" t="t" l="l"/>
            <a:pathLst>
              <a:path h="1425580" w="1451979">
                <a:moveTo>
                  <a:pt x="0" y="0"/>
                </a:moveTo>
                <a:lnTo>
                  <a:pt x="1451979" y="0"/>
                </a:lnTo>
                <a:lnTo>
                  <a:pt x="1451979" y="1425580"/>
                </a:lnTo>
                <a:lnTo>
                  <a:pt x="0" y="1425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70389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34909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791593" y="2716744"/>
            <a:ext cx="13137055" cy="616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CB6CE6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장면— 아쿠루 → 사요코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“울지 마. 네 고양이를 내가 꼭 찾아줄게.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그러니까 지금은 내가 네 곁에 있을게.”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CB6CE6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장면 — 유카 → 사요코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“사요코, 혼자가 아니야. 우리 셋이 친구야.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말하고 싶을 때까지 기다려 줄게.”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CB6CE6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장면— 사요코 → 아쿠루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“네 비밀, 내가 지켜 줄게.</a:t>
            </a:r>
          </a:p>
          <a:p>
            <a:pPr algn="ctr">
              <a:lnSpc>
                <a:spcPts val="5426"/>
              </a:lnSpc>
            </a:pPr>
            <a:r>
              <a:rPr lang="en-US" sz="393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무섭다면 내가 손잡아 줄까?”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84358" y="320741"/>
            <a:ext cx="1451979" cy="1425580"/>
          </a:xfrm>
          <a:custGeom>
            <a:avLst/>
            <a:gdLst/>
            <a:ahLst/>
            <a:cxnLst/>
            <a:rect r="r" b="b" t="t" l="l"/>
            <a:pathLst>
              <a:path h="1425580" w="1451979">
                <a:moveTo>
                  <a:pt x="0" y="0"/>
                </a:moveTo>
                <a:lnTo>
                  <a:pt x="1451980" y="0"/>
                </a:lnTo>
                <a:lnTo>
                  <a:pt x="1451980" y="1425580"/>
                </a:lnTo>
                <a:lnTo>
                  <a:pt x="0" y="1425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2204" y="1648199"/>
            <a:ext cx="16575796" cy="8043673"/>
            <a:chOff x="0" y="0"/>
            <a:chExt cx="2210106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484145" y="810441"/>
              <a:ext cx="2616916" cy="3260954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63118" y="223703"/>
            <a:ext cx="1531164" cy="1517245"/>
          </a:xfrm>
          <a:custGeom>
            <a:avLst/>
            <a:gdLst/>
            <a:ahLst/>
            <a:cxnLst/>
            <a:rect r="r" b="b" t="t" l="l"/>
            <a:pathLst>
              <a:path h="1517245" w="1531164">
                <a:moveTo>
                  <a:pt x="0" y="0"/>
                </a:moveTo>
                <a:lnTo>
                  <a:pt x="1531164" y="0"/>
                </a:lnTo>
                <a:lnTo>
                  <a:pt x="1531164" y="1517245"/>
                </a:lnTo>
                <a:lnTo>
                  <a:pt x="0" y="1517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372782" y="4858964"/>
            <a:ext cx="7542436" cy="3905832"/>
          </a:xfrm>
          <a:custGeom>
            <a:avLst/>
            <a:gdLst/>
            <a:ahLst/>
            <a:cxnLst/>
            <a:rect r="r" b="b" t="t" l="l"/>
            <a:pathLst>
              <a:path h="3905832" w="7542436">
                <a:moveTo>
                  <a:pt x="0" y="0"/>
                </a:moveTo>
                <a:lnTo>
                  <a:pt x="7542436" y="0"/>
                </a:lnTo>
                <a:lnTo>
                  <a:pt x="7542436" y="3905832"/>
                </a:lnTo>
                <a:lnTo>
                  <a:pt x="0" y="39058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3175" t="-8153" r="0" b="-35866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40888" y="3391550"/>
            <a:ext cx="11406223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제목을 보고 살펴봅시다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234909" y="5845134"/>
            <a:ext cx="2317195" cy="2887470"/>
          </a:xfrm>
          <a:custGeom>
            <a:avLst/>
            <a:gdLst/>
            <a:ahLst/>
            <a:cxnLst/>
            <a:rect r="r" b="b" t="t" l="l"/>
            <a:pathLst>
              <a:path h="2887470" w="2317195">
                <a:moveTo>
                  <a:pt x="2317195" y="0"/>
                </a:moveTo>
                <a:lnTo>
                  <a:pt x="0" y="0"/>
                </a:lnTo>
                <a:lnTo>
                  <a:pt x="0" y="2887470"/>
                </a:lnTo>
                <a:lnTo>
                  <a:pt x="2317195" y="2887470"/>
                </a:lnTo>
                <a:lnTo>
                  <a:pt x="23171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70389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444506" y="1648199"/>
            <a:ext cx="17149622" cy="8043673"/>
            <a:chOff x="0" y="0"/>
            <a:chExt cx="22866162" cy="107248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04804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29802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1626524"/>
              <a:ext cx="17516073" cy="819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26"/>
                </a:lnSpc>
              </a:pPr>
            </a:p>
            <a:p>
              <a:pPr algn="ctr">
                <a:lnSpc>
                  <a:spcPts val="5426"/>
                </a:lnSpc>
              </a:pPr>
              <a:r>
                <a:rPr lang="en-US" sz="3932">
                  <a:solidFill>
                    <a:srgbClr val="000000"/>
                  </a:solidFill>
                  <a:latin typeface="210 상상공작소"/>
                  <a:ea typeface="210 상상공작소"/>
                  <a:cs typeface="210 상상공작소"/>
                  <a:sym typeface="210 상상공작소"/>
                </a:rPr>
                <a:t> “울지 마. 네 고양이를 내가 꼭 찾아줄게.</a:t>
              </a:r>
            </a:p>
            <a:p>
              <a:pPr algn="ctr">
                <a:lnSpc>
                  <a:spcPts val="5426"/>
                </a:lnSpc>
              </a:pPr>
              <a:r>
                <a:rPr lang="en-US" sz="3932">
                  <a:solidFill>
                    <a:srgbClr val="000000"/>
                  </a:solidFill>
                  <a:latin typeface="210 상상공작소"/>
                  <a:ea typeface="210 상상공작소"/>
                  <a:cs typeface="210 상상공작소"/>
                  <a:sym typeface="210 상상공작소"/>
                </a:rPr>
                <a:t> 그러니까 지금은 내가 네 곁에 있을게.”</a:t>
              </a:r>
            </a:p>
            <a:p>
              <a:pPr algn="ctr">
                <a:lnSpc>
                  <a:spcPts val="5426"/>
                </a:lnSpc>
              </a:pPr>
            </a:p>
            <a:p>
              <a:pPr algn="ctr">
                <a:lnSpc>
                  <a:spcPts val="5426"/>
                </a:lnSpc>
              </a:pPr>
              <a:r>
                <a:rPr lang="en-US" sz="3932">
                  <a:solidFill>
                    <a:srgbClr val="000000"/>
                  </a:solidFill>
                  <a:latin typeface="210 상상공작소"/>
                  <a:ea typeface="210 상상공작소"/>
                  <a:cs typeface="210 상상공작소"/>
                  <a:sym typeface="210 상상공작소"/>
                </a:rPr>
                <a:t> “사요코, 혼자가 아니야. 우리 셋이 친구야.</a:t>
              </a:r>
            </a:p>
            <a:p>
              <a:pPr algn="ctr">
                <a:lnSpc>
                  <a:spcPts val="5426"/>
                </a:lnSpc>
              </a:pPr>
              <a:r>
                <a:rPr lang="en-US" sz="3932">
                  <a:solidFill>
                    <a:srgbClr val="000000"/>
                  </a:solidFill>
                  <a:latin typeface="210 상상공작소"/>
                  <a:ea typeface="210 상상공작소"/>
                  <a:cs typeface="210 상상공작소"/>
                  <a:sym typeface="210 상상공작소"/>
                </a:rPr>
                <a:t>말하고 싶을 때까지 기다려 줄게.”</a:t>
              </a:r>
            </a:p>
            <a:p>
              <a:pPr algn="ctr">
                <a:lnSpc>
                  <a:spcPts val="5426"/>
                </a:lnSpc>
              </a:pPr>
            </a:p>
            <a:p>
              <a:pPr algn="ctr">
                <a:lnSpc>
                  <a:spcPts val="5426"/>
                </a:lnSpc>
              </a:pPr>
              <a:r>
                <a:rPr lang="en-US" sz="3932">
                  <a:solidFill>
                    <a:srgbClr val="000000"/>
                  </a:solidFill>
                  <a:latin typeface="210 상상공작소"/>
                  <a:ea typeface="210 상상공작소"/>
                  <a:cs typeface="210 상상공작소"/>
                  <a:sym typeface="210 상상공작소"/>
                </a:rPr>
                <a:t> “네 비밀, 내가 지켜 줄게.</a:t>
              </a:r>
            </a:p>
            <a:p>
              <a:pPr algn="ctr">
                <a:lnSpc>
                  <a:spcPts val="5426"/>
                </a:lnSpc>
              </a:pPr>
              <a:r>
                <a:rPr lang="en-US" sz="3932">
                  <a:solidFill>
                    <a:srgbClr val="000000"/>
                  </a:solidFill>
                  <a:latin typeface="210 상상공작소"/>
                  <a:ea typeface="210 상상공작소"/>
                  <a:cs typeface="210 상상공작소"/>
                  <a:sym typeface="210 상상공작소"/>
                </a:rPr>
                <a:t>무섭다면 내가 손잡아 줄까?”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84358" y="320741"/>
            <a:ext cx="1451979" cy="1425580"/>
          </a:xfrm>
          <a:custGeom>
            <a:avLst/>
            <a:gdLst/>
            <a:ahLst/>
            <a:cxnLst/>
            <a:rect r="r" b="b" t="t" l="l"/>
            <a:pathLst>
              <a:path h="1425580" w="1451979">
                <a:moveTo>
                  <a:pt x="0" y="0"/>
                </a:moveTo>
                <a:lnTo>
                  <a:pt x="1451980" y="0"/>
                </a:lnTo>
                <a:lnTo>
                  <a:pt x="1451980" y="1425580"/>
                </a:lnTo>
                <a:lnTo>
                  <a:pt x="0" y="1425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2319275" y="4197659"/>
            <a:ext cx="1945167" cy="0"/>
          </a:xfrm>
          <a:prstGeom prst="line">
            <a:avLst/>
          </a:prstGeom>
          <a:ln cap="flat" w="219075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6947884" y="7179332"/>
            <a:ext cx="1945167" cy="0"/>
          </a:xfrm>
          <a:prstGeom prst="line">
            <a:avLst/>
          </a:prstGeom>
          <a:ln cap="flat" w="219075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5975300" y="9148762"/>
            <a:ext cx="1945167" cy="0"/>
          </a:xfrm>
          <a:prstGeom prst="line">
            <a:avLst/>
          </a:prstGeom>
          <a:ln cap="flat" w="219075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0141204" y="3947015"/>
            <a:ext cx="1364051" cy="501289"/>
          </a:xfrm>
          <a:custGeom>
            <a:avLst/>
            <a:gdLst/>
            <a:ahLst/>
            <a:cxnLst/>
            <a:rect r="r" b="b" t="t" l="l"/>
            <a:pathLst>
              <a:path h="501289" w="1364051">
                <a:moveTo>
                  <a:pt x="0" y="0"/>
                </a:moveTo>
                <a:lnTo>
                  <a:pt x="1364051" y="0"/>
                </a:lnTo>
                <a:lnTo>
                  <a:pt x="1364051" y="501288"/>
                </a:lnTo>
                <a:lnTo>
                  <a:pt x="0" y="501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823230" y="3608396"/>
            <a:ext cx="5292350" cy="1103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1"/>
              </a:lnSpc>
            </a:pPr>
            <a:r>
              <a:rPr lang="en-US" sz="8039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감정확인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88973" y="5921334"/>
            <a:ext cx="5616143" cy="88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55"/>
              </a:lnSpc>
            </a:pPr>
            <a:r>
              <a:rPr lang="en-US" sz="6338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함께하겠다는 약속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76767" y="7628747"/>
            <a:ext cx="5292350" cy="1103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1"/>
              </a:lnSpc>
            </a:pPr>
            <a:r>
              <a:rPr lang="en-US" sz="8039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행동 제안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612716" y="7961474"/>
            <a:ext cx="1364051" cy="501289"/>
          </a:xfrm>
          <a:custGeom>
            <a:avLst/>
            <a:gdLst/>
            <a:ahLst/>
            <a:cxnLst/>
            <a:rect r="r" b="b" t="t" l="l"/>
            <a:pathLst>
              <a:path h="501289" w="1364051">
                <a:moveTo>
                  <a:pt x="0" y="0"/>
                </a:moveTo>
                <a:lnTo>
                  <a:pt x="1364051" y="0"/>
                </a:lnTo>
                <a:lnTo>
                  <a:pt x="1364051" y="501288"/>
                </a:lnTo>
                <a:lnTo>
                  <a:pt x="0" y="501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612716" y="6210961"/>
            <a:ext cx="1364051" cy="501289"/>
          </a:xfrm>
          <a:custGeom>
            <a:avLst/>
            <a:gdLst/>
            <a:ahLst/>
            <a:cxnLst/>
            <a:rect r="r" b="b" t="t" l="l"/>
            <a:pathLst>
              <a:path h="501289" w="1364051">
                <a:moveTo>
                  <a:pt x="0" y="0"/>
                </a:moveTo>
                <a:lnTo>
                  <a:pt x="1364051" y="0"/>
                </a:lnTo>
                <a:lnTo>
                  <a:pt x="1364051" y="501289"/>
                </a:lnTo>
                <a:lnTo>
                  <a:pt x="0" y="50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075449" y="4026416"/>
            <a:ext cx="8584712" cy="566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위로하는 방법 정리</a:t>
            </a:r>
          </a:p>
          <a:p>
            <a:pPr algn="ctr">
              <a:lnSpc>
                <a:spcPts val="1506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37116" y="320741"/>
            <a:ext cx="1451979" cy="1425580"/>
          </a:xfrm>
          <a:custGeom>
            <a:avLst/>
            <a:gdLst/>
            <a:ahLst/>
            <a:cxnLst/>
            <a:rect r="r" b="b" t="t" l="l"/>
            <a:pathLst>
              <a:path h="1425580" w="1451979">
                <a:moveTo>
                  <a:pt x="0" y="0"/>
                </a:moveTo>
                <a:lnTo>
                  <a:pt x="1451979" y="0"/>
                </a:lnTo>
                <a:lnTo>
                  <a:pt x="1451979" y="1425580"/>
                </a:lnTo>
                <a:lnTo>
                  <a:pt x="0" y="1425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40234" y="3698963"/>
            <a:ext cx="16829041" cy="4187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5"/>
              </a:lnSpc>
            </a:pPr>
            <a:r>
              <a:rPr lang="en-US" sz="604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1️⃣ 감정 이름표 달기: “지금 속상하지?”</a:t>
            </a:r>
          </a:p>
          <a:p>
            <a:pPr algn="ctr">
              <a:lnSpc>
                <a:spcPts val="8345"/>
              </a:lnSpc>
            </a:pPr>
            <a:r>
              <a:rPr lang="en-US" sz="604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2️⃣ 곁에 있기 선언: “내가 여기 있어.”</a:t>
            </a:r>
          </a:p>
          <a:p>
            <a:pPr algn="ctr">
              <a:lnSpc>
                <a:spcPts val="8345"/>
              </a:lnSpc>
            </a:pPr>
            <a:r>
              <a:rPr lang="en-US" sz="604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3️⃣ 작은 행동 제안:</a:t>
            </a:r>
          </a:p>
          <a:p>
            <a:pPr algn="ctr">
              <a:lnSpc>
                <a:spcPts val="8345"/>
              </a:lnSpc>
            </a:pPr>
            <a:r>
              <a:rPr lang="en-US" sz="604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“○○해 볼까?” 또는 “필요하면 알려 줘.”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37116" y="320741"/>
            <a:ext cx="1451979" cy="1425580"/>
          </a:xfrm>
          <a:custGeom>
            <a:avLst/>
            <a:gdLst/>
            <a:ahLst/>
            <a:cxnLst/>
            <a:rect r="r" b="b" t="t" l="l"/>
            <a:pathLst>
              <a:path h="1425580" w="1451979">
                <a:moveTo>
                  <a:pt x="0" y="0"/>
                </a:moveTo>
                <a:lnTo>
                  <a:pt x="1451979" y="0"/>
                </a:lnTo>
                <a:lnTo>
                  <a:pt x="1451979" y="1425580"/>
                </a:lnTo>
                <a:lnTo>
                  <a:pt x="0" y="1425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읽은 후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564681" y="3415686"/>
            <a:ext cx="10432989" cy="566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내가 직접 </a:t>
            </a:r>
          </a:p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친구를 위로해줍시다</a:t>
            </a:r>
          </a:p>
          <a:p>
            <a:pPr algn="ctr">
              <a:lnSpc>
                <a:spcPts val="1506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37116" y="320741"/>
            <a:ext cx="1451979" cy="1425580"/>
          </a:xfrm>
          <a:custGeom>
            <a:avLst/>
            <a:gdLst/>
            <a:ahLst/>
            <a:cxnLst/>
            <a:rect r="r" b="b" t="t" l="l"/>
            <a:pathLst>
              <a:path h="1425580" w="1451979">
                <a:moveTo>
                  <a:pt x="0" y="0"/>
                </a:moveTo>
                <a:lnTo>
                  <a:pt x="1451979" y="0"/>
                </a:lnTo>
                <a:lnTo>
                  <a:pt x="1451979" y="1425580"/>
                </a:lnTo>
                <a:lnTo>
                  <a:pt x="0" y="1425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7796" y="2977241"/>
            <a:ext cx="16331504" cy="336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-인물에게 편지 쓰기-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7차시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683694" y="3528414"/>
            <a:ext cx="7084769" cy="3760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글쓴이 후기를</a:t>
            </a:r>
          </a:p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살펴봅시다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18324" y="223703"/>
            <a:ext cx="1220752" cy="1202996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81604" y="3074658"/>
            <a:ext cx="13595985" cy="5756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사람의 마음속 세상은 오로지 자신에게만 보입니다.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하지만 누군가와 친구가 되면 그 친구를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자신의 마음속 세상에 머물게 하거나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그 세상을 서로 나눌 수 있게 됩니다.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그러는 사이에 우리의 마음속 세상은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점점 더 넓고 풍요로운 곳으로 바뀌어 갑니다.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18324" y="223703"/>
            <a:ext cx="1220752" cy="1202996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>
            <a:off x="-281940" y="1648460"/>
            <a:ext cx="16939895" cy="8043545"/>
            <a:chOff x="-281940" y="1648460"/>
            <a:chExt cx="16939895" cy="8043545"/>
          </a:xfrm>
        </p:grpSpPr>
        <p:sp>
          <p:nvSpPr>
            <p:cNvPr id="4" name="Freeform 4"/>
            <p:cNvSpPr>
              <a:spLocks/>
            </p:cNvSpPr>
            <p:nvPr/>
          </p:nvSpPr>
          <p:spPr>
            <a:xfrm rot="0">
              <a:off x="-281940" y="5845175"/>
              <a:ext cx="2317750" cy="2887980"/>
            </a:xfrm>
            <a:custGeom>
              <a:gdLst>
                <a:gd fmla="*/ 3089593 w 3089594" name="TX0"/>
                <a:gd fmla="*/ 0 h 3849961" name="TY0"/>
                <a:gd fmla="*/ 0 w 3089594" name="TX1"/>
                <a:gd fmla="*/ 0 h 3849961" name="TY1"/>
                <a:gd fmla="*/ 0 w 3089594" name="TX2"/>
                <a:gd fmla="*/ 3849960 h 3849961" name="TY2"/>
                <a:gd fmla="*/ 3089593 w 3089594" name="TX3"/>
                <a:gd fmla="*/ 3849960 h 3849961" name="TY3"/>
                <a:gd fmla="*/ 3089593 w 3089594" name="TX4"/>
                <a:gd fmla="*/ 0 h 3849961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3089594" h="3849961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>
            <a:xfrm rot="0">
              <a:off x="1794510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>
            <a:xfrm rot="0">
              <a:off x="8731885" y="1648460"/>
              <a:ext cx="7926704" cy="8044180"/>
            </a:xfrm>
            <a:custGeom>
              <a:gdLst>
                <a:gd fmla="*/ 0 w 10568140" name="TX0"/>
                <a:gd fmla="*/ 0 h 10724898" name="TY0"/>
                <a:gd fmla="*/ 10568139 w 10568140" name="TX1"/>
                <a:gd fmla="*/ 0 h 10724898" name="TY1"/>
                <a:gd fmla="*/ 10568139 w 10568140" name="TX2"/>
                <a:gd fmla="*/ 10724897 h 10724898" name="TY2"/>
                <a:gd fmla="*/ 0 w 10568140" name="TX3"/>
                <a:gd fmla="*/ 10724897 h 10724898" name="TY3"/>
                <a:gd fmla="*/ 0 w 10568140" name="TX4"/>
                <a:gd fmla="*/ 0 h 10724898" name="TY4"/>
              </a:gdLst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10568140" h="10724898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0" t="0" r="0" b="0"/>
              </a:stretch>
            </a:blipFill>
          </p:spPr>
          <p:txBody>
            <a:bodyPr wrap="square" lIns="0" tIns="0" rIns="0" bIns="0" vert="horz" anchor="t">
              <a:noAutofit/>
            </a:bodyPr>
            <a:lstStyle/>
            <a:p>
              <a:pPr marL="0" indent="0"/>
              <a:endParaRPr lang="ko-KR" altLang="en-US"/>
            </a:p>
          </p:txBody>
        </p:sp>
      </p:grpSp>
      <p:sp>
        <p:nvSpPr>
          <p:cNvPr id="7" name="TextBox 7"/>
          <p:cNvSpPr txBox="1">
            <a:spLocks/>
          </p:cNvSpPr>
          <p:nvPr/>
        </p:nvSpPr>
        <p:spPr>
          <a:xfrm rot="0">
            <a:off x="4499610" y="2316480"/>
            <a:ext cx="9705975" cy="566610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누군가와 진정한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친구가 되는 방법은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5065"/>
              </a:lnSpc>
              <a:buFontTx/>
              <a:buNone/>
            </a:pPr>
            <a:r>
              <a:rPr lang="en-US" sz="1091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무엇일까요?</a:t>
            </a:r>
            <a:endParaRPr lang="ko-KR" altLang="en-US" sz="1091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8" name="Freeform 8"/>
          <p:cNvSpPr/>
          <p:nvPr/>
        </p:nvSpPr>
        <p:spPr>
          <a:xfrm flipH="false" flipV="false" rot="0">
            <a:off x="418465" y="223520"/>
            <a:ext cx="1220470" cy="1202690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69794" y="3649211"/>
            <a:ext cx="13595985" cy="3813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아쿠루가 사요코 옆에 조용히 앉아,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고양이가 앉아 있을 빈 자리를 함께 바라본다.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“고양이를 본다는 게 이상해도… 괜찮아.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너를 그냥 보고 싶어.”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18324" y="223703"/>
            <a:ext cx="1220752" cy="1202996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4147710" y="3689795"/>
            <a:ext cx="10432989" cy="3760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아루쿠는 사요코에게</a:t>
            </a:r>
          </a:p>
          <a:p>
            <a:pPr algn="ctr">
              <a:lnSpc>
                <a:spcPts val="15065"/>
              </a:lnSpc>
            </a:pPr>
            <a:r>
              <a:rPr lang="en-US" sz="1091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말했습니다.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18324" y="223703"/>
            <a:ext cx="1220752" cy="1202996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2204" y="1648199"/>
            <a:ext cx="16575796" cy="8043673"/>
            <a:chOff x="0" y="0"/>
            <a:chExt cx="2210106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484145" y="810441"/>
              <a:ext cx="2616916" cy="3260954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63118" y="223703"/>
            <a:ext cx="1531164" cy="1517245"/>
          </a:xfrm>
          <a:custGeom>
            <a:avLst/>
            <a:gdLst/>
            <a:ahLst/>
            <a:cxnLst/>
            <a:rect r="r" b="b" t="t" l="l"/>
            <a:pathLst>
              <a:path h="1517245" w="1531164">
                <a:moveTo>
                  <a:pt x="0" y="0"/>
                </a:moveTo>
                <a:lnTo>
                  <a:pt x="1531164" y="0"/>
                </a:lnTo>
                <a:lnTo>
                  <a:pt x="1531164" y="1517245"/>
                </a:lnTo>
                <a:lnTo>
                  <a:pt x="0" y="1517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99773" y="3032233"/>
            <a:ext cx="9546695" cy="969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6861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제목을 보고 생각해 봅시다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46900" y="3030798"/>
            <a:ext cx="13594199" cy="6853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86"/>
              </a:lnSpc>
            </a:pPr>
          </a:p>
          <a:p>
            <a:pPr algn="ctr">
              <a:lnSpc>
                <a:spcPts val="10886"/>
              </a:lnSpc>
            </a:pPr>
            <a:r>
              <a:rPr lang="en-US" sz="7666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“‘그 아이’는 어떤 모습의</a:t>
            </a:r>
            <a:r>
              <a:rPr lang="en-US" sz="7666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친구일까?</a:t>
            </a:r>
            <a:r>
              <a:rPr lang="en-US" sz="7666">
                <a:solidFill>
                  <a:srgbClr val="383838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”</a:t>
            </a:r>
          </a:p>
          <a:p>
            <a:pPr algn="ctr">
              <a:lnSpc>
                <a:spcPts val="10886"/>
              </a:lnSpc>
            </a:pPr>
            <a:r>
              <a:rPr lang="en-US" sz="7666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겉모습·성격·표정을 상상해 </a:t>
            </a:r>
          </a:p>
          <a:p>
            <a:pPr algn="ctr">
              <a:lnSpc>
                <a:spcPts val="10886"/>
              </a:lnSpc>
            </a:pPr>
            <a:r>
              <a:rPr lang="en-US" sz="7666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세 문장으로 적어 보세요.</a:t>
            </a:r>
          </a:p>
          <a:p>
            <a:pPr algn="ctr">
              <a:lnSpc>
                <a:spcPts val="10886"/>
              </a:lnSpc>
            </a:pPr>
          </a:p>
        </p:txBody>
      </p:sp>
    </p:spTree>
  </p:cSld>
  <p:clrMapOvr>
    <a:masterClrMapping/>
  </p:clrMapOvr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34362" y="4054936"/>
            <a:ext cx="13595985" cy="2841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“네 마음 색을 읽는 능력?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…무섭지 않아. </a:t>
            </a:r>
          </a:p>
          <a:p>
            <a:pPr algn="ctr">
              <a:lnSpc>
                <a:spcPts val="7655"/>
              </a:lnSpc>
            </a:pPr>
            <a:r>
              <a:rPr lang="en-US" sz="4399">
                <a:solidFill>
                  <a:srgbClr val="000000"/>
                </a:solidFill>
                <a:latin typeface="210 디딤명조"/>
                <a:ea typeface="210 디딤명조"/>
                <a:cs typeface="210 디딤명조"/>
                <a:sym typeface="210 디딤명조"/>
              </a:rPr>
              <a:t>지금 네 모습 그대로 좋으니까.”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18324" y="223703"/>
            <a:ext cx="1220752" cy="1202996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1940" y="1648460"/>
            <a:ext cx="16939895" cy="8043545"/>
            <a:chOff x="-281940" y="1648460"/>
            <a:chExt cx="16939895" cy="8043545"/>
          </a:xfrm>
        </p:grpSpPr>
        <p:sp>
          <p:nvSpPr>
            <p:cNvPr id="4" name="Freeform 4"/>
            <p:cNvSpPr/>
            <p:nvPr/>
          </p:nvSpPr>
          <p:spPr>
            <a:xfrm flipH="true" flipV="false" rot="0">
              <a:off x="-281940" y="584517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7945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false" flipV="false" rot="0">
              <a:off x="873188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7" name="TextBox 7"/>
          <p:cNvSpPr txBox="1">
            <a:spLocks/>
          </p:cNvSpPr>
          <p:nvPr/>
        </p:nvSpPr>
        <p:spPr>
          <a:xfrm rot="0">
            <a:off x="1524000" y="3093720"/>
            <a:ext cx="15239365" cy="569531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친구를 판단하기보다는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있는 그대로 바라봐주는 것이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진정한 친구가 되는 방법이라고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작가는 알려주고 있습니다.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8" name="Freeform 8"/>
          <p:cNvSpPr/>
          <p:nvPr/>
        </p:nvSpPr>
        <p:spPr>
          <a:xfrm flipH="false" flipV="false" rot="0">
            <a:off x="418465" y="223520"/>
            <a:ext cx="1220470" cy="1202690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1940" y="1648460"/>
            <a:ext cx="16939895" cy="8043545"/>
            <a:chOff x="-281940" y="1648460"/>
            <a:chExt cx="16939895" cy="8043545"/>
          </a:xfrm>
        </p:grpSpPr>
        <p:sp>
          <p:nvSpPr>
            <p:cNvPr id="4" name="Freeform 4"/>
            <p:cNvSpPr/>
            <p:nvPr/>
          </p:nvSpPr>
          <p:spPr>
            <a:xfrm flipH="true" flipV="false" rot="0">
              <a:off x="-281940" y="5845175"/>
              <a:ext cx="2317115" cy="2887345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79451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false" flipV="false" rot="0">
              <a:off x="8731885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7" name="TextBox 7"/>
          <p:cNvSpPr txBox="1">
            <a:spLocks/>
          </p:cNvSpPr>
          <p:nvPr/>
        </p:nvSpPr>
        <p:spPr>
          <a:xfrm rot="0">
            <a:off x="2244090" y="3192780"/>
            <a:ext cx="13327380" cy="569531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책 속 인물을 한 명 정해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“있는 그대로 바라봐보며”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마음을 전하는 편지를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1210"/>
              </a:lnSpc>
              <a:buFontTx/>
              <a:buNone/>
            </a:pPr>
            <a:r>
              <a:rPr lang="en-US" sz="9340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써봅시다</a:t>
            </a:r>
            <a:endParaRPr lang="ko-KR" altLang="en-US" sz="9340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8" name="Freeform 8"/>
          <p:cNvSpPr/>
          <p:nvPr/>
        </p:nvSpPr>
        <p:spPr>
          <a:xfrm flipH="false" flipV="false" rot="0">
            <a:off x="418465" y="223520"/>
            <a:ext cx="1220470" cy="1202690"/>
          </a:xfrm>
          <a:custGeom>
            <a:avLst/>
            <a:gdLst/>
            <a:ahLst/>
            <a:cxnLst/>
            <a:rect r="r" b="b" t="t" l="l"/>
            <a:pathLst>
              <a:path h="1202996" w="1220752">
                <a:moveTo>
                  <a:pt x="0" y="0"/>
                </a:moveTo>
                <a:lnTo>
                  <a:pt x="1220752" y="0"/>
                </a:lnTo>
                <a:lnTo>
                  <a:pt x="1220752" y="1202996"/>
                </a:lnTo>
                <a:lnTo>
                  <a:pt x="0" y="1202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2" t="0" r="-38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7796" y="2977241"/>
            <a:ext cx="16331504" cy="336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  <a:p>
            <a:pPr algn="ctr">
              <a:lnSpc>
                <a:spcPts val="12963"/>
              </a:lnSpc>
            </a:pPr>
            <a:r>
              <a:rPr lang="en-US" sz="12346">
                <a:solidFill>
                  <a:srgbClr val="EABD2D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-독후감상문쓰기-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47797" y="704547"/>
            <a:ext cx="7360095" cy="1551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39"/>
              </a:lnSpc>
            </a:pPr>
            <a:r>
              <a:rPr lang="en-US" sz="11180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8차시</a:t>
            </a:r>
          </a:p>
        </p:txBody>
      </p:sp>
    </p:spTree>
  </p:cSld>
  <p:clrMapOvr>
    <a:masterClrMapping/>
  </p:clrMapOvr>
</p:sld>
</file>

<file path=ppt/slides/slide7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03436" y="-17471"/>
            <a:ext cx="1650527" cy="1665670"/>
          </a:xfrm>
          <a:custGeom>
            <a:avLst/>
            <a:gdLst/>
            <a:ahLst/>
            <a:cxnLst/>
            <a:rect r="r" b="b" t="t" l="l"/>
            <a:pathLst>
              <a:path h="1665670" w="1650527">
                <a:moveTo>
                  <a:pt x="0" y="0"/>
                </a:moveTo>
                <a:lnTo>
                  <a:pt x="1650528" y="0"/>
                </a:lnTo>
                <a:lnTo>
                  <a:pt x="1650528" y="1665670"/>
                </a:lnTo>
                <a:lnTo>
                  <a:pt x="0" y="1665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81439" y="3374725"/>
            <a:ext cx="10214713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10"/>
              </a:lnSpc>
            </a:pPr>
            <a:r>
              <a:rPr lang="en-US" sz="934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이 책을 읽고 난</a:t>
            </a:r>
          </a:p>
          <a:p>
            <a:pPr algn="ctr">
              <a:lnSpc>
                <a:spcPts val="11210"/>
              </a:lnSpc>
            </a:pPr>
            <a:r>
              <a:rPr lang="en-US" sz="934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생각과 느낌을 정리해</a:t>
            </a:r>
          </a:p>
          <a:p>
            <a:pPr algn="ctr">
              <a:lnSpc>
                <a:spcPts val="11210"/>
              </a:lnSpc>
            </a:pPr>
            <a:r>
              <a:rPr lang="en-US" sz="9342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독후감상문을 써 봅시다</a:t>
            </a:r>
          </a:p>
        </p:txBody>
      </p:sp>
    </p:spTree>
  </p:cSld>
  <p:clrMapOvr>
    <a:masterClrMapping/>
  </p:clrMapOvr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마무리 활동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282152" y="1648199"/>
            <a:ext cx="16940025" cy="8043673"/>
            <a:chOff x="0" y="0"/>
            <a:chExt cx="22586701" cy="10724897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5595914"/>
              <a:ext cx="3089593" cy="3849960"/>
            </a:xfrm>
            <a:custGeom>
              <a:avLst/>
              <a:gdLst/>
              <a:ahLst/>
              <a:cxnLst/>
              <a:rect r="r" b="b" t="t" l="l"/>
              <a:pathLst>
                <a:path h="3849960" w="3089593">
                  <a:moveTo>
                    <a:pt x="3089593" y="0"/>
                  </a:moveTo>
                  <a:lnTo>
                    <a:pt x="0" y="0"/>
                  </a:lnTo>
                  <a:lnTo>
                    <a:pt x="0" y="3849960"/>
                  </a:lnTo>
                  <a:lnTo>
                    <a:pt x="3089593" y="3849960"/>
                  </a:lnTo>
                  <a:lnTo>
                    <a:pt x="308959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68578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018562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203436" y="-17471"/>
            <a:ext cx="1650527" cy="1665670"/>
          </a:xfrm>
          <a:custGeom>
            <a:avLst/>
            <a:gdLst/>
            <a:ahLst/>
            <a:cxnLst/>
            <a:rect r="r" b="b" t="t" l="l"/>
            <a:pathLst>
              <a:path h="1665670" w="1650527">
                <a:moveTo>
                  <a:pt x="0" y="0"/>
                </a:moveTo>
                <a:lnTo>
                  <a:pt x="1650528" y="0"/>
                </a:lnTo>
                <a:lnTo>
                  <a:pt x="1650528" y="1665670"/>
                </a:lnTo>
                <a:lnTo>
                  <a:pt x="0" y="1665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59154" y="2923638"/>
            <a:ext cx="11728380" cy="5631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881"/>
              </a:lnSpc>
            </a:pPr>
            <a:r>
              <a:rPr lang="en-US" sz="74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들어갈 내용</a:t>
            </a:r>
          </a:p>
          <a:p>
            <a:pPr algn="just" marL="1597868" indent="-798934" lvl="1">
              <a:lnSpc>
                <a:spcPts val="8881"/>
              </a:lnSpc>
              <a:buAutoNum type="arabicPeriod" startAt="1"/>
            </a:pPr>
            <a:r>
              <a:rPr lang="en-US" sz="74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책을 읽고난 나의 생각과 느낌</a:t>
            </a:r>
          </a:p>
          <a:p>
            <a:pPr algn="just" marL="1597868" indent="-798934" lvl="1">
              <a:lnSpc>
                <a:spcPts val="8881"/>
              </a:lnSpc>
              <a:buAutoNum type="arabicPeriod" startAt="1"/>
            </a:pPr>
            <a:r>
              <a:rPr lang="en-US" sz="74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재미있던 장면과 이유</a:t>
            </a:r>
          </a:p>
          <a:p>
            <a:pPr algn="just" marL="1597868" indent="-798934" lvl="1">
              <a:lnSpc>
                <a:spcPts val="8881"/>
              </a:lnSpc>
              <a:buAutoNum type="arabicPeriod" startAt="1"/>
            </a:pPr>
            <a:r>
              <a:rPr lang="en-US" sz="74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기억에 남는 장면이나 대사</a:t>
            </a:r>
          </a:p>
          <a:p>
            <a:pPr algn="just" marL="1597868" indent="-798934" lvl="1">
              <a:lnSpc>
                <a:spcPts val="8881"/>
              </a:lnSpc>
              <a:buAutoNum type="arabicPeriod" startAt="1"/>
            </a:pPr>
            <a:r>
              <a:rPr lang="en-US" sz="7400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실제 삶에 적용한 부분</a:t>
            </a:r>
          </a:p>
        </p:txBody>
      </p:sp>
    </p:spTree>
  </p:cSld>
  <p:clrMapOvr>
    <a:masterClrMapping/>
  </p:clrMapOvr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28322" y="3440417"/>
            <a:ext cx="14067001" cy="10111116"/>
            <a:chOff x="0" y="0"/>
            <a:chExt cx="18756002" cy="134814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262788" y="0"/>
              <a:ext cx="9493214" cy="13481488"/>
            </a:xfrm>
            <a:custGeom>
              <a:avLst/>
              <a:gdLst/>
              <a:ahLst/>
              <a:cxnLst/>
              <a:rect r="r" b="b" t="t" l="l"/>
              <a:pathLst>
                <a:path h="13481488" w="9493214">
                  <a:moveTo>
                    <a:pt x="0" y="0"/>
                  </a:moveTo>
                  <a:lnTo>
                    <a:pt x="9493214" y="0"/>
                  </a:lnTo>
                  <a:lnTo>
                    <a:pt x="9493214" y="13481488"/>
                  </a:lnTo>
                  <a:lnTo>
                    <a:pt x="0" y="13481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879948"/>
              <a:ext cx="9885088" cy="17850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814"/>
                </a:lnSpc>
              </a:pPr>
              <a:r>
                <a:rPr lang="en-US" sz="9347">
                  <a:solidFill>
                    <a:srgbClr val="FFFFFF"/>
                  </a:solidFill>
                  <a:latin typeface="210 상상공작소"/>
                  <a:ea typeface="210 상상공작소"/>
                  <a:cs typeface="210 상상공작소"/>
                  <a:sym typeface="210 상상공작소"/>
                </a:rPr>
                <a:t>수고하셨습니다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2204" y="1648199"/>
            <a:ext cx="16575796" cy="8043673"/>
            <a:chOff x="0" y="0"/>
            <a:chExt cx="22101061" cy="10724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9249984" y="0"/>
              <a:ext cx="10568139" cy="10724897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9484145" y="810441"/>
              <a:ext cx="2616916" cy="3260954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23147" y="338003"/>
            <a:ext cx="6153252" cy="1310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63118" y="223703"/>
            <a:ext cx="1531164" cy="1517245"/>
          </a:xfrm>
          <a:custGeom>
            <a:avLst/>
            <a:gdLst/>
            <a:ahLst/>
            <a:cxnLst/>
            <a:rect r="r" b="b" t="t" l="l"/>
            <a:pathLst>
              <a:path h="1517245" w="1531164">
                <a:moveTo>
                  <a:pt x="0" y="0"/>
                </a:moveTo>
                <a:lnTo>
                  <a:pt x="1531164" y="0"/>
                </a:lnTo>
                <a:lnTo>
                  <a:pt x="1531164" y="1517245"/>
                </a:lnTo>
                <a:lnTo>
                  <a:pt x="0" y="1517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63093" y="4549345"/>
            <a:ext cx="13561814" cy="3593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6"/>
              </a:lnSpc>
            </a:pPr>
            <a:r>
              <a:rPr lang="en-US" sz="673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“그 아이가 숨긴 ‘비밀’은 어떤 종류</a:t>
            </a:r>
            <a:r>
              <a:rPr lang="en-US" sz="6737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일까?”</a:t>
            </a:r>
          </a:p>
          <a:p>
            <a:pPr algn="ctr">
              <a:lnSpc>
                <a:spcPts val="9566"/>
              </a:lnSpc>
            </a:pPr>
            <a:r>
              <a:rPr lang="en-US" sz="6737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①가족</a:t>
            </a:r>
            <a:r>
              <a:rPr lang="en-US" sz="6737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</a:t>
            </a:r>
            <a:r>
              <a:rPr lang="en-US" sz="6737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②능력</a:t>
            </a:r>
            <a:r>
              <a:rPr lang="en-US" sz="6737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</a:t>
            </a:r>
            <a:r>
              <a:rPr lang="en-US" sz="6737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③사건 등 </a:t>
            </a:r>
          </a:p>
          <a:p>
            <a:pPr algn="ctr">
              <a:lnSpc>
                <a:spcPts val="9566"/>
              </a:lnSpc>
            </a:pPr>
            <a:r>
              <a:rPr lang="en-US" sz="6737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하나를 골라 추측해</a:t>
            </a:r>
            <a:r>
              <a:rPr lang="en-US" sz="6737">
                <a:solidFill>
                  <a:srgbClr val="17226B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 보세요.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499773" y="3032233"/>
            <a:ext cx="9546695" cy="969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6861">
                <a:solidFill>
                  <a:srgbClr val="000000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제목을 보고 생각해 봅시다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xmlns:p14="http://schemas.microsoft.com/office/powerpoint/2010/main">
  <p:cSld>
    <p:bg>
      <p:bgPr>
        <a:solidFill>
          <a:srgbClr val="1722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11960" y="1648460"/>
            <a:ext cx="16576040" cy="8043545"/>
            <a:chOff x="1711960" y="1648460"/>
            <a:chExt cx="16576040" cy="8043545"/>
          </a:xfrm>
        </p:grpSpPr>
        <p:sp>
          <p:nvSpPr>
            <p:cNvPr id="3" name="Freeform 3"/>
            <p:cNvSpPr/>
            <p:nvPr/>
          </p:nvSpPr>
          <p:spPr>
            <a:xfrm flipH="false" flipV="false" rot="0">
              <a:off x="171196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9" y="0"/>
                  </a:lnTo>
                  <a:lnTo>
                    <a:pt x="10568139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false" flipV="false" rot="0">
              <a:off x="8649970" y="1648460"/>
              <a:ext cx="7926070" cy="8043545"/>
            </a:xfrm>
            <a:custGeom>
              <a:avLst/>
              <a:gdLst/>
              <a:ahLst/>
              <a:cxnLst/>
              <a:rect r="r" b="b" t="t" l="l"/>
              <a:pathLst>
                <a:path h="10724897" w="10568139">
                  <a:moveTo>
                    <a:pt x="0" y="0"/>
                  </a:moveTo>
                  <a:lnTo>
                    <a:pt x="10568138" y="0"/>
                  </a:lnTo>
                  <a:lnTo>
                    <a:pt x="10568138" y="10724897"/>
                  </a:lnTo>
                  <a:lnTo>
                    <a:pt x="0" y="10724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false" flipV="false" rot="0">
              <a:off x="16325215" y="2256155"/>
              <a:ext cx="1962785" cy="2446020"/>
            </a:xfrm>
            <a:custGeom>
              <a:avLst/>
              <a:gdLst/>
              <a:ahLst/>
              <a:cxnLst/>
              <a:rect r="r" b="b" t="t" l="l"/>
              <a:pathLst>
                <a:path h="3260954" w="2616916">
                  <a:moveTo>
                    <a:pt x="0" y="0"/>
                  </a:moveTo>
                  <a:lnTo>
                    <a:pt x="2616916" y="0"/>
                  </a:lnTo>
                  <a:lnTo>
                    <a:pt x="2616916" y="3260955"/>
                  </a:lnTo>
                  <a:lnTo>
                    <a:pt x="0" y="3260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id="6" name="TextBox 6"/>
          <p:cNvSpPr txBox="true"/>
          <p:nvPr/>
        </p:nvSpPr>
        <p:spPr>
          <a:xfrm rot="0">
            <a:off x="1423035" y="337820"/>
            <a:ext cx="6153150" cy="13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9347">
                <a:solidFill>
                  <a:srgbClr val="FFFFFF"/>
                </a:solidFill>
                <a:latin typeface="210 상상공작소"/>
                <a:ea typeface="210 상상공작소"/>
                <a:cs typeface="210 상상공작소"/>
                <a:sym typeface="210 상상공작소"/>
              </a:rPr>
              <a:t>읽기 전 활동</a:t>
            </a:r>
          </a:p>
        </p:txBody>
      </p:sp>
      <p:sp>
        <p:nvSpPr>
          <p:cNvPr id="7" name="Freeform 7"/>
          <p:cNvSpPr/>
          <p:nvPr/>
        </p:nvSpPr>
        <p:spPr>
          <a:xfrm flipH="false" flipV="false" rot="0">
            <a:off x="262890" y="223520"/>
            <a:ext cx="1530985" cy="1517015"/>
          </a:xfrm>
          <a:custGeom>
            <a:avLst/>
            <a:gdLst/>
            <a:ahLst/>
            <a:cxnLst/>
            <a:rect r="r" b="b" t="t" l="l"/>
            <a:pathLst>
              <a:path h="1517245" w="1531164">
                <a:moveTo>
                  <a:pt x="0" y="0"/>
                </a:moveTo>
                <a:lnTo>
                  <a:pt x="1531164" y="0"/>
                </a:lnTo>
                <a:lnTo>
                  <a:pt x="1531164" y="1517245"/>
                </a:lnTo>
                <a:lnTo>
                  <a:pt x="0" y="1517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id="8" name="TextBox 8"/>
          <p:cNvSpPr txBox="1">
            <a:spLocks/>
          </p:cNvSpPr>
          <p:nvPr/>
        </p:nvSpPr>
        <p:spPr>
          <a:xfrm rot="0">
            <a:off x="2931160" y="2656205"/>
            <a:ext cx="12426315" cy="5473065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10886"/>
              </a:lnSpc>
              <a:buFontTx/>
              <a:buNone/>
            </a:pPr>
            <a:endParaRPr lang="ko-KR" altLang="en-US" sz="1800">
              <a:solidFill>
                <a:schemeClr val="tx1"/>
              </a:solidFill>
              <a:latin typeface="Calibri" charset="0"/>
              <a:ea typeface="+mn-ea"/>
              <a:cs typeface="+mn-cs"/>
            </a:endParaRPr>
          </a:p>
          <a:p>
            <a:pPr marL="0" indent="0" algn="ctr">
              <a:lnSpc>
                <a:spcPts val="10886"/>
              </a:lnSpc>
              <a:buFontTx/>
              <a:buNone/>
            </a:pPr>
            <a:r>
              <a:rPr lang="en-US" sz="766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“비밀을 알면 </a:t>
            </a:r>
            <a:endParaRPr lang="ko-KR" altLang="en-US" sz="766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0886"/>
              </a:lnSpc>
              <a:buFontTx/>
              <a:buNone/>
            </a:pPr>
            <a:r>
              <a:rPr lang="en-US" sz="7665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친구가 더 가까워질까, 멀어질까?”</a:t>
            </a:r>
            <a:endParaRPr lang="ko-KR" altLang="en-US" sz="7665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  <a:p>
            <a:pPr marL="0" indent="0" algn="ctr">
              <a:lnSpc>
                <a:spcPts val="10886"/>
              </a:lnSpc>
              <a:buFontTx/>
              <a:buNone/>
            </a:pPr>
            <a:r>
              <a:rPr lang="en-US" sz="7665">
                <a:solidFill>
                  <a:srgbClr val="17226B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그 이유는?</a:t>
            </a:r>
            <a:endParaRPr lang="ko-KR" altLang="en-US" sz="7665">
              <a:solidFill>
                <a:srgbClr val="17226B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  <p:sp>
        <p:nvSpPr>
          <p:cNvPr id="9" name="TextBox 9"/>
          <p:cNvSpPr txBox="1">
            <a:spLocks/>
          </p:cNvSpPr>
          <p:nvPr/>
        </p:nvSpPr>
        <p:spPr>
          <a:xfrm rot="0">
            <a:off x="4370705" y="2844800"/>
            <a:ext cx="9547225" cy="970280"/>
          </a:xfrm>
          <a:prstGeom prst="rect"/>
        </p:spPr>
        <p:txBody>
          <a:bodyPr wrap="square" lIns="0" tIns="0" rIns="0" bIns="0" numCol="1" rtlCol="1" vert="horz" anchor="t">
            <a:spAutoFit/>
          </a:bodyPr>
          <a:lstStyle/>
          <a:p>
            <a:pPr marL="0" indent="0" algn="ctr">
              <a:lnSpc>
                <a:spcPts val="7204"/>
              </a:lnSpc>
              <a:buFontTx/>
              <a:buNone/>
            </a:pPr>
            <a:r>
              <a:rPr lang="en-US" sz="6859">
                <a:solidFill>
                  <a:srgbClr val="000000"/>
                </a:solidFill>
                <a:latin typeface="210 상상공작소" charset="0"/>
                <a:ea typeface="210 상상공작소" charset="0"/>
                <a:cs typeface="210 상상공작소" charset="0"/>
              </a:rPr>
              <a:t>제목을 보고 생각해 봅시다</a:t>
            </a:r>
            <a:endParaRPr lang="ko-KR" altLang="en-US" sz="6859">
              <a:solidFill>
                <a:srgbClr val="000000"/>
              </a:solidFill>
              <a:latin typeface="210 상상공작소" charset="0"/>
              <a:ea typeface="210 상상공작소" charset="0"/>
              <a:cs typeface="210 상상공작소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WebOffice</Application>
  <AppVersion>12.000</AppVersion>
  <Characters>0</Characters>
  <CharactersWithSpaces>0</CharactersWithSpaces>
  <DocSecurity>0</DocSecurity>
  <HyperlinksChanged>false</HyperlinksChanged>
  <Lines>0</Lines>
  <LinksUpToDate>false</LinksUpToDate>
  <Pages>76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title>그 아이의 비밀_수업ppt</dc:title>
  <dcterms:modified xsi:type="dcterms:W3CDTF">2011-08-01T06:04:30Z</dcterms:modified>
</cp:coreProperties>
</file>