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6"/>
  </p:notesMasterIdLst>
  <p:sldIdLst>
    <p:sldId id="256" r:id="rId2"/>
    <p:sldId id="259" r:id="rId3"/>
    <p:sldId id="260" r:id="rId4"/>
    <p:sldId id="261" r:id="rId5"/>
    <p:sldId id="262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</p:sldIdLst>
  <p:sldSz cx="9144000" cy="5143500" type="screen16x9"/>
  <p:notesSz cx="6858000" cy="9144000"/>
  <p:embeddedFontLst>
    <p:embeddedFont>
      <p:font typeface="나눔손글씨 행복한 도비" panose="02000503000000000000" pitchFamily="2" charset="-127"/>
      <p:regular r:id="rId17"/>
    </p:embeddedFont>
    <p:embeddedFont>
      <p:font typeface="맑은 고딕" panose="020B0503020000020004" pitchFamily="50" charset="-127"/>
      <p:regular r:id="rId18"/>
      <p:bold r:id="rId19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E7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78337" autoAdjust="0"/>
  </p:normalViewPr>
  <p:slideViewPr>
    <p:cSldViewPr>
      <p:cViewPr varScale="1">
        <p:scale>
          <a:sx n="151" d="100"/>
          <a:sy n="151" d="100"/>
        </p:scale>
        <p:origin x="534" y="1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E46131-2E85-4B7A-903F-75CFE4BD07A5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DA0607-4713-477E-86D1-E963BB94C64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1228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00B012-C19F-4603-9E7E-FDCB6B20162A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35981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10</a:t>
            </a:r>
            <a:r>
              <a:rPr lang="ko-KR" altLang="en-US" dirty="0"/>
              <a:t>칸 공책 또는 종합장이 필요합니다</a:t>
            </a:r>
            <a:r>
              <a:rPr lang="en-US" altLang="ko-KR" dirty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00B012-C19F-4603-9E7E-FDCB6B20162A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27204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아이들에게 생각을 물어봅니다</a:t>
            </a:r>
            <a:r>
              <a:rPr lang="en-US" altLang="ko-KR" dirty="0"/>
              <a:t>. </a:t>
            </a:r>
            <a:r>
              <a:rPr lang="ko-KR" altLang="en-US" dirty="0"/>
              <a:t>이미 배운 아이들은 띄어쓰기를 잘 못 하면 뜻이 이상하게 변한다는 것을 알겠지만 그것을 정답으로 인정하기 보다는 아이들의 모든 답을 잘 들어주세요</a:t>
            </a:r>
            <a:r>
              <a:rPr lang="en-US" altLang="ko-KR" dirty="0"/>
              <a:t>. </a:t>
            </a:r>
            <a:r>
              <a:rPr lang="ko-KR" altLang="en-US" dirty="0"/>
              <a:t>어떤 생각을 가졌는지 먼저 듣고 책을 읽고 생각이 어떻게 바뀌는지를 짚어주는 것이 중요합니다</a:t>
            </a:r>
            <a:r>
              <a:rPr lang="en-US" altLang="ko-KR" dirty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A0607-4713-477E-86D1-E963BB94C64B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42364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책을 활용해 읽어주세요</a:t>
            </a:r>
            <a:r>
              <a:rPr lang="en-US" altLang="ko-KR" dirty="0"/>
              <a:t>. </a:t>
            </a:r>
            <a:r>
              <a:rPr lang="ko-KR" altLang="en-US" dirty="0"/>
              <a:t>책 스캔은 따로 들어 있지 않습니다</a:t>
            </a:r>
            <a:r>
              <a:rPr lang="en-US" altLang="ko-KR" dirty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A0607-4713-477E-86D1-E963BB94C64B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60406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A0607-4713-477E-86D1-E963BB94C64B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87862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책을 읽고 난 후에 다시 질문합니다</a:t>
            </a:r>
            <a:r>
              <a:rPr lang="en-US" altLang="ko-KR" dirty="0"/>
              <a:t>. </a:t>
            </a:r>
            <a:r>
              <a:rPr lang="ko-KR" altLang="en-US" dirty="0"/>
              <a:t>왜 띄어 써야 할까</a:t>
            </a:r>
            <a:r>
              <a:rPr lang="en-US" altLang="ko-KR" dirty="0"/>
              <a:t>? </a:t>
            </a:r>
          </a:p>
          <a:p>
            <a:r>
              <a:rPr lang="ko-KR" altLang="en-US" dirty="0"/>
              <a:t>이번에는 아이들이 느낀 점에 따라 대답을 하겠지요</a:t>
            </a:r>
            <a:r>
              <a:rPr lang="en-US" altLang="ko-KR" dirty="0"/>
              <a:t>?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A0607-4713-477E-86D1-E963BB94C64B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3746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책에 나오지 않는 다른 문장을 하나 더 제시해요</a:t>
            </a:r>
            <a:r>
              <a:rPr lang="en-US" altLang="ko-KR" dirty="0"/>
              <a:t>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A0607-4713-477E-86D1-E963BB94C64B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72128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오늘 밤나무 사온다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오늘밤 나무 사온다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오늘밤 나 무 사온다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r>
              <a:rPr lang="ko-KR" altLang="en-US" dirty="0"/>
              <a:t>세 가지로 이해되는 문장이에요</a:t>
            </a:r>
            <a:r>
              <a:rPr lang="en-US" altLang="ko-KR" dirty="0"/>
              <a:t>. </a:t>
            </a:r>
            <a:r>
              <a:rPr lang="ko-KR" altLang="en-US" dirty="0"/>
              <a:t>아이들에게 간단하게 그림으로 표현해보도록 해요</a:t>
            </a:r>
            <a:r>
              <a:rPr lang="en-US" altLang="ko-KR" dirty="0"/>
              <a:t>. </a:t>
            </a:r>
          </a:p>
          <a:p>
            <a:r>
              <a:rPr lang="ko-KR" altLang="en-US" dirty="0"/>
              <a:t>그림으로 그리는 시간이 되지 않으면 간단하게 선생님이 </a:t>
            </a:r>
            <a:r>
              <a:rPr lang="en-US" altLang="ko-KR" dirty="0"/>
              <a:t>3</a:t>
            </a:r>
            <a:r>
              <a:rPr lang="ko-KR" altLang="en-US" dirty="0"/>
              <a:t>문장의 띄어쓰기를 해주고 손을 들어보라고 해도 됩니다</a:t>
            </a:r>
            <a:r>
              <a:rPr lang="en-US" altLang="ko-KR" dirty="0"/>
              <a:t>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A0607-4713-477E-86D1-E963BB94C64B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33641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/>
              <a:t>열칸</a:t>
            </a:r>
            <a:r>
              <a:rPr lang="ko-KR" altLang="en-US" dirty="0"/>
              <a:t> 공책을 활용하거나</a:t>
            </a:r>
            <a:r>
              <a:rPr lang="en-US" altLang="ko-KR" dirty="0"/>
              <a:t>, </a:t>
            </a:r>
            <a:r>
              <a:rPr lang="ko-KR" altLang="en-US" dirty="0"/>
              <a:t>학습지를 활용해 진행합니다</a:t>
            </a:r>
            <a:r>
              <a:rPr lang="en-US" altLang="ko-KR" dirty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A0607-4713-477E-86D1-E963BB94C64B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33931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각각 의미에 맞게 문장을 띄어 써 봅시다</a:t>
            </a:r>
            <a:r>
              <a:rPr lang="en-US" altLang="ko-KR" dirty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A0607-4713-477E-86D1-E963BB94C64B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2893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FA04-838D-4D2D-8428-915D2ED6F3D9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3C39-BAC9-4C2A-9E11-A2A336CF029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8216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FA04-838D-4D2D-8428-915D2ED6F3D9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3C39-BAC9-4C2A-9E11-A2A336CF029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1778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FA04-838D-4D2D-8428-915D2ED6F3D9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3C39-BAC9-4C2A-9E11-A2A336CF029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1295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FA04-838D-4D2D-8428-915D2ED6F3D9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3C39-BAC9-4C2A-9E11-A2A336CF029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5739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FA04-838D-4D2D-8428-915D2ED6F3D9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3C39-BAC9-4C2A-9E11-A2A336CF029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3734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FA04-838D-4D2D-8428-915D2ED6F3D9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3C39-BAC9-4C2A-9E11-A2A336CF029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8504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FA04-838D-4D2D-8428-915D2ED6F3D9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3C39-BAC9-4C2A-9E11-A2A336CF029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7897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FA04-838D-4D2D-8428-915D2ED6F3D9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3C39-BAC9-4C2A-9E11-A2A336CF029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2543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FA04-838D-4D2D-8428-915D2ED6F3D9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3C39-BAC9-4C2A-9E11-A2A336CF029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835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FA04-838D-4D2D-8428-915D2ED6F3D9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3C39-BAC9-4C2A-9E11-A2A336CF029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91264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FA04-838D-4D2D-8428-915D2ED6F3D9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3C39-BAC9-4C2A-9E11-A2A336CF029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3454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5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A7FA04-838D-4D2D-8428-915D2ED6F3D9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CB3C39-BAC9-4C2A-9E11-A2A336CF029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9221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7.png"/><Relationship Id="rId5" Type="http://schemas.openxmlformats.org/officeDocument/2006/relationships/image" Target="../media/image8.png"/><Relationship Id="rId10" Type="http://schemas.openxmlformats.org/officeDocument/2006/relationships/hyperlink" Target="https://pixabay.com/en/crescent-moon-star-1296132/" TargetMode="External"/><Relationship Id="rId4" Type="http://schemas.openxmlformats.org/officeDocument/2006/relationships/image" Target="../media/image7.png"/><Relationship Id="rId9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7.png"/><Relationship Id="rId5" Type="http://schemas.openxmlformats.org/officeDocument/2006/relationships/image" Target="../media/image8.png"/><Relationship Id="rId10" Type="http://schemas.openxmlformats.org/officeDocument/2006/relationships/hyperlink" Target="https://pixabay.com/en/crescent-moon-star-1296132/" TargetMode="External"/><Relationship Id="rId4" Type="http://schemas.openxmlformats.org/officeDocument/2006/relationships/image" Target="../media/image7.png"/><Relationship Id="rId9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251520" y="337308"/>
            <a:ext cx="8640960" cy="4475981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682" y="555526"/>
            <a:ext cx="4827633" cy="1401964"/>
          </a:xfrm>
          <a:prstGeom prst="rect">
            <a:avLst/>
          </a:prstGeom>
        </p:spPr>
      </p:pic>
      <p:pic>
        <p:nvPicPr>
          <p:cNvPr id="23" name="그림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958" y="4448335"/>
            <a:ext cx="1715001" cy="364955"/>
          </a:xfrm>
          <a:prstGeom prst="rect">
            <a:avLst/>
          </a:prstGeom>
        </p:spPr>
      </p:pic>
      <p:sp>
        <p:nvSpPr>
          <p:cNvPr id="24" name="직사각형 23"/>
          <p:cNvSpPr/>
          <p:nvPr/>
        </p:nvSpPr>
        <p:spPr>
          <a:xfrm>
            <a:off x="5030796" y="4428842"/>
            <a:ext cx="13099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ko-KR" altLang="en-US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충북 </a:t>
            </a:r>
            <a:r>
              <a:rPr lang="ko-KR" altLang="en-US" dirty="0" err="1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청원초</a:t>
            </a:r>
            <a:r>
              <a:rPr lang="ko-KR" altLang="en-US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 최유라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1746781" y="1957490"/>
            <a:ext cx="323197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ko-KR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2. </a:t>
            </a:r>
            <a:r>
              <a:rPr lang="ko-KR" altLang="en-US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왜 띄어 써야 돼</a:t>
            </a:r>
            <a:r>
              <a:rPr lang="en-US" altLang="ko-KR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?</a:t>
            </a:r>
            <a:endParaRPr lang="ko-KR" altLang="en-US" sz="4400" dirty="0">
              <a:solidFill>
                <a:prstClr val="black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cxnSp>
        <p:nvCxnSpPr>
          <p:cNvPr id="26" name="직선 연결선 25">
            <a:extLst>
              <a:ext uri="{FF2B5EF4-FFF2-40B4-BE49-F238E27FC236}">
                <a16:creationId xmlns:a16="http://schemas.microsoft.com/office/drawing/2014/main" id="{2563D266-3959-4579-A446-CE2A82417CD5}"/>
              </a:ext>
            </a:extLst>
          </p:cNvPr>
          <p:cNvCxnSpPr>
            <a:cxnSpLocks/>
          </p:cNvCxnSpPr>
          <p:nvPr/>
        </p:nvCxnSpPr>
        <p:spPr>
          <a:xfrm>
            <a:off x="1304892" y="1851670"/>
            <a:ext cx="4968552" cy="0"/>
          </a:xfrm>
          <a:prstGeom prst="line">
            <a:avLst/>
          </a:prstGeom>
          <a:ln w="47625">
            <a:solidFill>
              <a:schemeClr val="bg1">
                <a:alpha val="4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그림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3336" y="0"/>
            <a:ext cx="5114329" cy="5308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2992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67544" y="352554"/>
            <a:ext cx="8208912" cy="77903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다음 문장을 읽어 봐</a:t>
            </a:r>
            <a:r>
              <a:rPr lang="en-US" altLang="ko-KR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sp>
        <p:nvSpPr>
          <p:cNvPr id="8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67544" y="1491630"/>
            <a:ext cx="8208912" cy="3240360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443958"/>
            <a:ext cx="1604179" cy="46586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558" y="-572872"/>
            <a:ext cx="2412268" cy="2503642"/>
          </a:xfrm>
          <a:prstGeom prst="rect">
            <a:avLst/>
          </a:prstGeom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id="{F5AB3385-6EEC-4F44-812B-DB92CB8B9E42}"/>
              </a:ext>
            </a:extLst>
          </p:cNvPr>
          <p:cNvSpPr/>
          <p:nvPr/>
        </p:nvSpPr>
        <p:spPr>
          <a:xfrm>
            <a:off x="1043608" y="1957063"/>
            <a:ext cx="7200800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11500" b="1" dirty="0" err="1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나눔손글씨 행복한 도비" pitchFamily="2" charset="-127"/>
                <a:ea typeface="나눔손글씨 행복한 도비" pitchFamily="2" charset="-127"/>
              </a:rPr>
              <a:t>오늘밤나무사온다</a:t>
            </a:r>
            <a:endParaRPr lang="ko-KR" altLang="en-US" sz="11500" b="1" dirty="0">
              <a:ln w="10160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7839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67544" y="352554"/>
            <a:ext cx="8208912" cy="77903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내가 이해한대로 그림을 그려 볼까</a:t>
            </a:r>
            <a:r>
              <a:rPr lang="en-US" altLang="ko-KR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?</a:t>
            </a:r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sp>
        <p:nvSpPr>
          <p:cNvPr id="8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67544" y="1491630"/>
            <a:ext cx="8208912" cy="3240360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443958"/>
            <a:ext cx="1604179" cy="46586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558" y="-572872"/>
            <a:ext cx="2412268" cy="2503642"/>
          </a:xfrm>
          <a:prstGeom prst="rect">
            <a:avLst/>
          </a:prstGeom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id="{F5AB3385-6EEC-4F44-812B-DB92CB8B9E42}"/>
              </a:ext>
            </a:extLst>
          </p:cNvPr>
          <p:cNvSpPr/>
          <p:nvPr/>
        </p:nvSpPr>
        <p:spPr>
          <a:xfrm>
            <a:off x="1043608" y="1957063"/>
            <a:ext cx="7200800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11500" b="1" dirty="0" err="1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나눔손글씨 행복한 도비" pitchFamily="2" charset="-127"/>
                <a:ea typeface="나눔손글씨 행복한 도비" pitchFamily="2" charset="-127"/>
              </a:rPr>
              <a:t>오늘밤나무사온다</a:t>
            </a:r>
            <a:endParaRPr lang="ko-KR" altLang="en-US" sz="11500" b="1" dirty="0">
              <a:ln w="10160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8F2A10B9-B762-4D77-981B-A88D40AEB17E}"/>
              </a:ext>
            </a:extLst>
          </p:cNvPr>
          <p:cNvGrpSpPr/>
          <p:nvPr/>
        </p:nvGrpSpPr>
        <p:grpSpPr>
          <a:xfrm>
            <a:off x="7380312" y="876303"/>
            <a:ext cx="1095914" cy="1485105"/>
            <a:chOff x="6774506" y="1566035"/>
            <a:chExt cx="1095914" cy="1485105"/>
          </a:xfrm>
        </p:grpSpPr>
        <p:pic>
          <p:nvPicPr>
            <p:cNvPr id="11" name="그림 10">
              <a:extLst>
                <a:ext uri="{FF2B5EF4-FFF2-40B4-BE49-F238E27FC236}">
                  <a16:creationId xmlns:a16="http://schemas.microsoft.com/office/drawing/2014/main" id="{14AADAB4-8DBE-4271-B41F-5E65979735E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7458">
              <a:off x="6774506" y="1566035"/>
              <a:ext cx="1095914" cy="1378730"/>
            </a:xfrm>
            <a:prstGeom prst="rect">
              <a:avLst/>
            </a:prstGeom>
          </p:spPr>
        </p:pic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1F4340B6-CFA7-4F1D-A2FF-2E8B20B6D750}"/>
                </a:ext>
              </a:extLst>
            </p:cNvPr>
            <p:cNvSpPr/>
            <p:nvPr/>
          </p:nvSpPr>
          <p:spPr>
            <a:xfrm rot="21302378">
              <a:off x="6985195" y="2712586"/>
              <a:ext cx="85792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600" dirty="0">
                  <a:solidFill>
                    <a:prstClr val="black"/>
                  </a:solidFill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2</a:t>
              </a:r>
              <a:r>
                <a:rPr lang="ko-KR" altLang="en-US" sz="1600" dirty="0" err="1">
                  <a:solidFill>
                    <a:prstClr val="black"/>
                  </a:solidFill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차시학습지</a:t>
              </a:r>
              <a:endParaRPr lang="ko-KR" altLang="en-US" sz="1600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7648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585ED1AC-EB9E-45DE-A19D-F0C4D21221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871" y="1868273"/>
            <a:ext cx="2332950" cy="2332950"/>
          </a:xfrm>
          <a:prstGeom prst="rect">
            <a:avLst/>
          </a:prstGeom>
        </p:spPr>
      </p:pic>
      <p:sp>
        <p:nvSpPr>
          <p:cNvPr id="7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67544" y="352554"/>
            <a:ext cx="8208912" cy="77903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“</a:t>
            </a:r>
            <a:r>
              <a:rPr lang="ko-KR" altLang="en-US" sz="4800" b="1" dirty="0" err="1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오늘밤나무사온다</a:t>
            </a:r>
            <a:r>
              <a:rPr lang="en-US" altLang="ko-KR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”</a:t>
            </a:r>
            <a:r>
              <a:rPr lang="ko-KR" altLang="en-US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의 의미는</a:t>
            </a:r>
            <a:r>
              <a:rPr lang="en-US" altLang="ko-KR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?</a:t>
            </a:r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sp>
        <p:nvSpPr>
          <p:cNvPr id="8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67544" y="1491630"/>
            <a:ext cx="8208912" cy="3240360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443958"/>
            <a:ext cx="1604179" cy="46586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558" y="-572872"/>
            <a:ext cx="2412268" cy="2503642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D9105071-4BC7-4DF6-85A5-B428BFD23EA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05" t="12687" r="27927" b="50000"/>
          <a:stretch/>
        </p:blipFill>
        <p:spPr>
          <a:xfrm>
            <a:off x="1187624" y="2062744"/>
            <a:ext cx="1872209" cy="1656184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C288AB50-FEC8-49E0-A5BE-3EC4A981508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903" y="2099359"/>
            <a:ext cx="2196244" cy="2196244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C5072862-9EB9-4B2F-9AB6-D120B161678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694" b="99583" l="10000" r="95556">
                        <a14:foregroundMark x1="75694" y1="78333" x2="75694" y2="78333"/>
                        <a14:foregroundMark x1="95972" y1="49583" x2="95972" y2="49583"/>
                        <a14:foregroundMark x1="76806" y1="5000" x2="76806" y2="5000"/>
                        <a14:foregroundMark x1="71667" y1="972" x2="71667" y2="972"/>
                        <a14:foregroundMark x1="55000" y1="94583" x2="55000" y2="94583"/>
                        <a14:foregroundMark x1="51250" y1="99583" x2="51250" y2="995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 rot="20650089">
            <a:off x="5050532" y="1726049"/>
            <a:ext cx="537102" cy="537102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D354D2A1-E9DE-43B7-B404-65FF310E8EC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06217" y="2500629"/>
            <a:ext cx="1936236" cy="1700594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FC370331-F3F8-4D7E-88D0-27B9552219F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694" b="99583" l="10000" r="95556">
                        <a14:foregroundMark x1="75694" y1="78333" x2="75694" y2="78333"/>
                        <a14:foregroundMark x1="95972" y1="49583" x2="95972" y2="49583"/>
                        <a14:foregroundMark x1="76806" y1="5000" x2="76806" y2="5000"/>
                        <a14:foregroundMark x1="71667" y1="972" x2="71667" y2="972"/>
                        <a14:foregroundMark x1="55000" y1="94583" x2="55000" y2="94583"/>
                        <a14:foregroundMark x1="51250" y1="99583" x2="51250" y2="995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 rot="20650089">
            <a:off x="7309782" y="1812199"/>
            <a:ext cx="537102" cy="537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425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585ED1AC-EB9E-45DE-A19D-F0C4D21221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871" y="1868273"/>
            <a:ext cx="2332950" cy="2332950"/>
          </a:xfrm>
          <a:prstGeom prst="rect">
            <a:avLst/>
          </a:prstGeom>
        </p:spPr>
      </p:pic>
      <p:sp>
        <p:nvSpPr>
          <p:cNvPr id="7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67544" y="352554"/>
            <a:ext cx="8208912" cy="77903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“</a:t>
            </a:r>
            <a:r>
              <a:rPr lang="ko-KR" altLang="en-US" sz="4800" b="1" dirty="0" err="1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오늘밤나무사온다</a:t>
            </a:r>
            <a:r>
              <a:rPr lang="en-US" altLang="ko-KR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” </a:t>
            </a:r>
            <a:r>
              <a:rPr lang="ko-KR" altLang="en-US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띄어쓰기</a:t>
            </a:r>
          </a:p>
        </p:txBody>
      </p:sp>
      <p:sp>
        <p:nvSpPr>
          <p:cNvPr id="8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67544" y="1491630"/>
            <a:ext cx="8208912" cy="3240360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443958"/>
            <a:ext cx="1604179" cy="46586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558" y="-572872"/>
            <a:ext cx="2412268" cy="2503642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D9105071-4BC7-4DF6-85A5-B428BFD23EA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05" t="12687" r="27927" b="50000"/>
          <a:stretch/>
        </p:blipFill>
        <p:spPr>
          <a:xfrm>
            <a:off x="1187624" y="2062744"/>
            <a:ext cx="1872209" cy="1656184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C288AB50-FEC8-49E0-A5BE-3EC4A981508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903" y="2099359"/>
            <a:ext cx="2196244" cy="2196244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C5072862-9EB9-4B2F-9AB6-D120B161678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694" b="99583" l="10000" r="95556">
                        <a14:foregroundMark x1="75694" y1="78333" x2="75694" y2="78333"/>
                        <a14:foregroundMark x1="95972" y1="49583" x2="95972" y2="49583"/>
                        <a14:foregroundMark x1="76806" y1="5000" x2="76806" y2="5000"/>
                        <a14:foregroundMark x1="71667" y1="972" x2="71667" y2="972"/>
                        <a14:foregroundMark x1="55000" y1="94583" x2="55000" y2="94583"/>
                        <a14:foregroundMark x1="51250" y1="99583" x2="51250" y2="995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 rot="20650089">
            <a:off x="5050532" y="1726049"/>
            <a:ext cx="537102" cy="537102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D354D2A1-E9DE-43B7-B404-65FF310E8EC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06217" y="2500629"/>
            <a:ext cx="1936236" cy="1700594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FC370331-F3F8-4D7E-88D0-27B9552219F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694" b="99583" l="10000" r="95556">
                        <a14:foregroundMark x1="75694" y1="78333" x2="75694" y2="78333"/>
                        <a14:foregroundMark x1="95972" y1="49583" x2="95972" y2="49583"/>
                        <a14:foregroundMark x1="76806" y1="5000" x2="76806" y2="5000"/>
                        <a14:foregroundMark x1="71667" y1="972" x2="71667" y2="972"/>
                        <a14:foregroundMark x1="55000" y1="94583" x2="55000" y2="94583"/>
                        <a14:foregroundMark x1="51250" y1="99583" x2="51250" y2="995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 rot="20650089">
            <a:off x="7309782" y="1812199"/>
            <a:ext cx="537102" cy="537102"/>
          </a:xfrm>
          <a:prstGeom prst="rect">
            <a:avLst/>
          </a:prstGeom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id="{65CBCB0E-01AA-4C53-9119-F2868917BD37}"/>
              </a:ext>
            </a:extLst>
          </p:cNvPr>
          <p:cNvSpPr/>
          <p:nvPr/>
        </p:nvSpPr>
        <p:spPr>
          <a:xfrm>
            <a:off x="341530" y="3694248"/>
            <a:ext cx="32403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4400" b="1" dirty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나눔손글씨 행복한 도비" pitchFamily="2" charset="-127"/>
                <a:ea typeface="나눔손글씨 행복한 도비" pitchFamily="2" charset="-127"/>
              </a:rPr>
              <a:t>오늘 밤나무 사온다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8165C648-60EA-4860-8C85-FD58FE764602}"/>
              </a:ext>
            </a:extLst>
          </p:cNvPr>
          <p:cNvSpPr/>
          <p:nvPr/>
        </p:nvSpPr>
        <p:spPr>
          <a:xfrm>
            <a:off x="3191348" y="2506115"/>
            <a:ext cx="32403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4400" b="1" dirty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나눔손글씨 행복한 도비" pitchFamily="2" charset="-127"/>
                <a:ea typeface="나눔손글씨 행복한 도비" pitchFamily="2" charset="-127"/>
              </a:rPr>
              <a:t>오늘밤 나무 사온다</a:t>
            </a: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76AB0631-8CF6-4760-B68F-C8D32F6EF508}"/>
              </a:ext>
            </a:extLst>
          </p:cNvPr>
          <p:cNvSpPr/>
          <p:nvPr/>
        </p:nvSpPr>
        <p:spPr>
          <a:xfrm>
            <a:off x="5760132" y="3641128"/>
            <a:ext cx="32403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4400" b="1" dirty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나눔손글씨 행복한 도비" pitchFamily="2" charset="-127"/>
                <a:ea typeface="나눔손글씨 행복한 도비" pitchFamily="2" charset="-127"/>
              </a:rPr>
              <a:t>오늘밤 나 무 사온다</a:t>
            </a:r>
          </a:p>
        </p:txBody>
      </p:sp>
    </p:spTree>
    <p:extLst>
      <p:ext uri="{BB962C8B-B14F-4D97-AF65-F5344CB8AC3E}">
        <p14:creationId xmlns:p14="http://schemas.microsoft.com/office/powerpoint/2010/main" val="3459610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251520" y="337308"/>
            <a:ext cx="8640960" cy="4475981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096" y="1056001"/>
            <a:ext cx="2335214" cy="678156"/>
          </a:xfrm>
          <a:prstGeom prst="rect">
            <a:avLst/>
          </a:prstGeom>
        </p:spPr>
      </p:pic>
      <p:sp>
        <p:nvSpPr>
          <p:cNvPr id="25" name="직사각형 24"/>
          <p:cNvSpPr/>
          <p:nvPr/>
        </p:nvSpPr>
        <p:spPr>
          <a:xfrm>
            <a:off x="1739646" y="2439078"/>
            <a:ext cx="430919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ko-KR" altLang="en-US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띄어 쓰기 방법을 배워 보자</a:t>
            </a:r>
            <a:r>
              <a:rPr lang="en-US" altLang="ko-KR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!</a:t>
            </a:r>
            <a:endParaRPr lang="en-US" altLang="ko-KR" sz="6600" dirty="0">
              <a:solidFill>
                <a:prstClr val="black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cxnSp>
        <p:nvCxnSpPr>
          <p:cNvPr id="26" name="직선 연결선 25">
            <a:extLst>
              <a:ext uri="{FF2B5EF4-FFF2-40B4-BE49-F238E27FC236}">
                <a16:creationId xmlns:a16="http://schemas.microsoft.com/office/drawing/2014/main" id="{2563D266-3959-4579-A446-CE2A82417CD5}"/>
              </a:ext>
            </a:extLst>
          </p:cNvPr>
          <p:cNvCxnSpPr>
            <a:cxnSpLocks/>
          </p:cNvCxnSpPr>
          <p:nvPr/>
        </p:nvCxnSpPr>
        <p:spPr>
          <a:xfrm>
            <a:off x="1304892" y="1851670"/>
            <a:ext cx="4968552" cy="0"/>
          </a:xfrm>
          <a:prstGeom prst="line">
            <a:avLst/>
          </a:prstGeom>
          <a:ln w="47625">
            <a:solidFill>
              <a:schemeClr val="bg1">
                <a:alpha val="4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그림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9097" y="-359229"/>
            <a:ext cx="5114329" cy="5308054"/>
          </a:xfrm>
          <a:prstGeom prst="rect">
            <a:avLst/>
          </a:prstGeom>
        </p:spPr>
      </p:pic>
      <p:sp>
        <p:nvSpPr>
          <p:cNvPr id="2" name="직사각형 1">
            <a:extLst>
              <a:ext uri="{FF2B5EF4-FFF2-40B4-BE49-F238E27FC236}">
                <a16:creationId xmlns:a16="http://schemas.microsoft.com/office/drawing/2014/main" id="{FC12536D-A44A-4054-8E3E-BB2E2092BEC9}"/>
              </a:ext>
            </a:extLst>
          </p:cNvPr>
          <p:cNvSpPr/>
          <p:nvPr/>
        </p:nvSpPr>
        <p:spPr>
          <a:xfrm>
            <a:off x="3419872" y="981336"/>
            <a:ext cx="26289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48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다음 시간에는 </a:t>
            </a:r>
            <a:endParaRPr lang="ko-KR" altLang="en-US" sz="4800" dirty="0"/>
          </a:p>
        </p:txBody>
      </p:sp>
    </p:spTree>
    <p:extLst>
      <p:ext uri="{BB962C8B-B14F-4D97-AF65-F5344CB8AC3E}">
        <p14:creationId xmlns:p14="http://schemas.microsoft.com/office/powerpoint/2010/main" val="288988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755576" y="352554"/>
            <a:ext cx="7920880" cy="77903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선생님께 드리는 안내서</a:t>
            </a:r>
          </a:p>
        </p:txBody>
      </p:sp>
      <p:sp>
        <p:nvSpPr>
          <p:cNvPr id="8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67544" y="1491630"/>
            <a:ext cx="8208912" cy="3240360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14" y="2438003"/>
            <a:ext cx="493787" cy="493787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779662"/>
            <a:ext cx="576064" cy="576064"/>
          </a:xfrm>
          <a:prstGeom prst="rect">
            <a:avLst/>
          </a:prstGeom>
        </p:spPr>
      </p:pic>
      <p:sp>
        <p:nvSpPr>
          <p:cNvPr id="11" name="직사각형 10"/>
          <p:cNvSpPr/>
          <p:nvPr/>
        </p:nvSpPr>
        <p:spPr>
          <a:xfrm>
            <a:off x="1331640" y="1762711"/>
            <a:ext cx="24096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관련교과 </a:t>
            </a:r>
            <a:r>
              <a:rPr lang="en-US" altLang="ko-KR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: </a:t>
            </a:r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국어</a:t>
            </a:r>
            <a:r>
              <a:rPr lang="en-US" altLang="ko-KR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, </a:t>
            </a:r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자율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1331640" y="2438003"/>
            <a:ext cx="5840060" cy="15081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관련 성취 기준 </a:t>
            </a:r>
            <a:br>
              <a:rPr lang="en-US" altLang="ko-KR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</a:br>
            <a:r>
              <a:rPr lang="en-US" altLang="ko-KR" sz="2000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[2</a:t>
            </a:r>
            <a:r>
              <a:rPr lang="ko-KR" altLang="en-US" sz="2000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국</a:t>
            </a:r>
            <a:r>
              <a:rPr lang="en-US" altLang="ko-KR" sz="2000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05-01] </a:t>
            </a:r>
            <a:r>
              <a:rPr lang="ko-KR" altLang="en-US" sz="2000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느낌과 분위기를 살려 그림책</a:t>
            </a:r>
            <a:r>
              <a:rPr lang="en-US" altLang="ko-KR" sz="2000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, </a:t>
            </a:r>
            <a:r>
              <a:rPr lang="ko-KR" altLang="en-US" sz="2000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시나 노래</a:t>
            </a:r>
            <a:r>
              <a:rPr lang="en-US" altLang="ko-KR" sz="2000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, </a:t>
            </a:r>
            <a:r>
              <a:rPr lang="ko-KR" altLang="en-US" sz="2000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짧은 이야기를 들려주거나 듣는다</a:t>
            </a:r>
            <a:r>
              <a:rPr lang="en-US" altLang="ko-KR" sz="2000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. </a:t>
            </a:r>
            <a:endParaRPr lang="ko-KR" altLang="en-US" sz="2000" dirty="0">
              <a:latin typeface="나눔손글씨 행복한 도비" panose="02000503000000000000" pitchFamily="2" charset="-127"/>
              <a:ea typeface="나눔손글씨 행복한 도비" panose="02000503000000000000" pitchFamily="2" charset="-127"/>
            </a:endParaRPr>
          </a:p>
          <a:p>
            <a:pPr fontAlgn="base"/>
            <a:r>
              <a:rPr lang="en-US" altLang="ko-KR" sz="2000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[2</a:t>
            </a:r>
            <a:r>
              <a:rPr lang="ko-KR" altLang="en-US" sz="2000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국</a:t>
            </a:r>
            <a:r>
              <a:rPr lang="en-US" altLang="ko-KR" sz="2000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02-02] </a:t>
            </a:r>
            <a:r>
              <a:rPr lang="ko-KR" altLang="en-US" sz="2000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문장과 글을 알맞게 띄어 읽는다</a:t>
            </a:r>
            <a:r>
              <a:rPr lang="en-US" altLang="ko-KR" sz="2000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.</a:t>
            </a:r>
            <a:endParaRPr lang="ko-KR" altLang="en-US" sz="2000" dirty="0">
              <a:latin typeface="나눔손글씨 행복한 도비" panose="02000503000000000000" pitchFamily="2" charset="-127"/>
              <a:ea typeface="나눔손글씨 행복한 도비" panose="02000503000000000000" pitchFamily="2" charset="-127"/>
            </a:endParaRPr>
          </a:p>
          <a:p>
            <a:pPr fontAlgn="base"/>
            <a:r>
              <a:rPr lang="en-US" altLang="ko-KR" sz="2000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[2</a:t>
            </a:r>
            <a:r>
              <a:rPr lang="ko-KR" altLang="en-US" sz="2000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국</a:t>
            </a:r>
            <a:r>
              <a:rPr lang="en-US" altLang="ko-KR" sz="2000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04-03] </a:t>
            </a:r>
            <a:r>
              <a:rPr lang="ko-KR" altLang="en-US" sz="2000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문장에 따라 알맞은 문장 부호를 사용한다</a:t>
            </a:r>
            <a:r>
              <a:rPr lang="en-US" altLang="ko-KR" sz="2000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. </a:t>
            </a:r>
            <a:endParaRPr lang="ko-KR" altLang="en-US" sz="2000" dirty="0">
              <a:latin typeface="나눔손글씨 행복한 도비" panose="02000503000000000000" pitchFamily="2" charset="-127"/>
              <a:ea typeface="나눔손글씨 행복한 도비" panose="02000503000000000000" pitchFamily="2" charset="-127"/>
            </a:endParaRP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4024" y="1779662"/>
            <a:ext cx="627534" cy="627534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4765878" y="1822421"/>
            <a:ext cx="35798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사용 폰트 </a:t>
            </a:r>
            <a:r>
              <a:rPr lang="en-US" altLang="ko-KR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: </a:t>
            </a:r>
            <a:r>
              <a:rPr lang="ko-KR" altLang="en-US" sz="3200" dirty="0" err="1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나눔손글씨느릿느릿체</a:t>
            </a:r>
            <a:endParaRPr lang="ko-KR" altLang="en-US" sz="3200" dirty="0">
              <a:solidFill>
                <a:prstClr val="black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443958"/>
            <a:ext cx="1604179" cy="46586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558" y="-572872"/>
            <a:ext cx="2412268" cy="2503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1086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755576" y="352554"/>
            <a:ext cx="7920880" cy="77903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선생님께 드리는 안내서</a:t>
            </a:r>
          </a:p>
        </p:txBody>
      </p:sp>
      <p:sp>
        <p:nvSpPr>
          <p:cNvPr id="8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67544" y="1491630"/>
            <a:ext cx="8208912" cy="3240360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443958"/>
            <a:ext cx="1604179" cy="46586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558" y="-572872"/>
            <a:ext cx="2412268" cy="2503642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092" y="1779662"/>
            <a:ext cx="576064" cy="576064"/>
          </a:xfrm>
          <a:prstGeom prst="rect">
            <a:avLst/>
          </a:prstGeom>
          <a:ln>
            <a:noFill/>
          </a:ln>
        </p:spPr>
      </p:pic>
      <p:sp>
        <p:nvSpPr>
          <p:cNvPr id="18" name="직사각형 17"/>
          <p:cNvSpPr/>
          <p:nvPr/>
        </p:nvSpPr>
        <p:spPr>
          <a:xfrm>
            <a:off x="1509180" y="1647840"/>
            <a:ext cx="1491114" cy="707886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lvl="0"/>
            <a:r>
              <a:rPr lang="ko-KR" altLang="en-US" sz="4000" dirty="0" err="1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차시</a:t>
            </a:r>
            <a:r>
              <a:rPr lang="ko-KR" altLang="en-US" sz="40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 안내</a:t>
            </a:r>
            <a:endParaRPr lang="en-US" altLang="ko-KR" sz="4000" dirty="0">
              <a:solidFill>
                <a:prstClr val="black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976370" y="2218802"/>
            <a:ext cx="73088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ko-KR" altLang="en-US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이번 차시는 본격적으로 책을 읽는 차시 이자 띄어쓰기의 필요성을 알아보는 차시 입니다</a:t>
            </a:r>
            <a:r>
              <a:rPr lang="en-US" altLang="ko-KR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. </a:t>
            </a:r>
          </a:p>
          <a:p>
            <a:pPr lvl="0"/>
            <a:r>
              <a:rPr lang="ko-KR" altLang="en-US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책을 읽기 전 </a:t>
            </a:r>
            <a:r>
              <a:rPr lang="en-US" altLang="ko-KR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‘</a:t>
            </a:r>
            <a:r>
              <a:rPr lang="ko-KR" altLang="en-US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왜 띄어 써야 돼</a:t>
            </a:r>
            <a:r>
              <a:rPr lang="en-US" altLang="ko-KR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?’</a:t>
            </a:r>
            <a:r>
              <a:rPr lang="ko-KR" altLang="en-US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라고 아이들에게 질문합니다</a:t>
            </a:r>
            <a:r>
              <a:rPr lang="en-US" altLang="ko-KR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. </a:t>
            </a:r>
            <a:r>
              <a:rPr lang="ko-KR" altLang="en-US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아마 아이들은 크게 중요성을 못 느끼겠지요</a:t>
            </a:r>
            <a:r>
              <a:rPr lang="en-US" altLang="ko-KR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? </a:t>
            </a:r>
            <a:r>
              <a:rPr lang="ko-KR" altLang="en-US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그 후 책을 읽으며 얼마나 큰 일인지</a:t>
            </a:r>
            <a:r>
              <a:rPr lang="en-US" altLang="ko-KR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, </a:t>
            </a:r>
            <a:r>
              <a:rPr lang="ko-KR" altLang="en-US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어떻게 의미가 달라지는지를 시각적으로 느끼게 해 줍니다</a:t>
            </a:r>
            <a:r>
              <a:rPr lang="en-US" altLang="ko-KR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. </a:t>
            </a:r>
            <a:r>
              <a:rPr lang="ko-KR" altLang="en-US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그 후 띄어쓰기 연습을 해 보며 </a:t>
            </a:r>
            <a:r>
              <a:rPr lang="ko-KR" altLang="en-US" sz="2400" dirty="0" err="1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차시를</a:t>
            </a:r>
            <a:r>
              <a:rPr lang="ko-KR" altLang="en-US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 마칩니다</a:t>
            </a:r>
            <a:r>
              <a:rPr lang="en-US" altLang="ko-KR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.</a:t>
            </a:r>
          </a:p>
          <a:p>
            <a:pPr lvl="0"/>
            <a:r>
              <a:rPr lang="en-US" altLang="ko-KR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※</a:t>
            </a:r>
            <a:r>
              <a:rPr lang="ko-KR" altLang="en-US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주의 </a:t>
            </a:r>
            <a:r>
              <a:rPr lang="en-US" altLang="ko-KR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: </a:t>
            </a:r>
            <a:r>
              <a:rPr lang="ko-KR" altLang="en-US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아이들이 실제로 그런 일이 일어날까 무서워할 수 있습니다</a:t>
            </a:r>
            <a:r>
              <a:rPr lang="en-US" altLang="ko-KR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. </a:t>
            </a:r>
            <a:r>
              <a:rPr lang="ko-KR" altLang="en-US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실제로 일어나는 일은 아니지만 상대방의 머릿속에서는 그렇게 생각이 될 수 있다고 이야기해 주세요</a:t>
            </a:r>
            <a:r>
              <a:rPr lang="en-US" altLang="ko-KR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. </a:t>
            </a:r>
            <a:endParaRPr lang="ko-KR" altLang="en-US" sz="2400" dirty="0">
              <a:solidFill>
                <a:prstClr val="black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2717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755576" y="352554"/>
            <a:ext cx="7920880" cy="77903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선생님께 드리는 안내서</a:t>
            </a:r>
          </a:p>
        </p:txBody>
      </p:sp>
      <p:sp>
        <p:nvSpPr>
          <p:cNvPr id="8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67544" y="1491630"/>
            <a:ext cx="8208912" cy="3240360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="" xmlns:ask="http://schemas.microsoft.com/office/drawing/2018/sketchyshapes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443958"/>
            <a:ext cx="1604179" cy="46586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558" y="-572872"/>
            <a:ext cx="2412268" cy="2503642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230" y="1670688"/>
            <a:ext cx="493787" cy="493787"/>
          </a:xfrm>
          <a:prstGeom prst="rect">
            <a:avLst/>
          </a:prstGeom>
        </p:spPr>
      </p:pic>
      <p:sp>
        <p:nvSpPr>
          <p:cNvPr id="10" name="직사각형 9"/>
          <p:cNvSpPr/>
          <p:nvPr/>
        </p:nvSpPr>
        <p:spPr>
          <a:xfrm>
            <a:off x="1509180" y="1563638"/>
            <a:ext cx="164500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ko-KR" altLang="en-US" sz="40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아이콘 설명</a:t>
            </a: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053" y="3831872"/>
            <a:ext cx="627534" cy="627534"/>
          </a:xfrm>
          <a:prstGeom prst="rect">
            <a:avLst/>
          </a:prstGeom>
        </p:spPr>
      </p:pic>
      <p:sp>
        <p:nvSpPr>
          <p:cNvPr id="12" name="직사각형 11"/>
          <p:cNvSpPr/>
          <p:nvPr/>
        </p:nvSpPr>
        <p:spPr>
          <a:xfrm>
            <a:off x="1509180" y="3751520"/>
            <a:ext cx="70888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ko-KR" altLang="en-US" sz="40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활동에 대한 </a:t>
            </a:r>
            <a:r>
              <a:rPr lang="en-US" altLang="ko-KR" sz="40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Tip</a:t>
            </a:r>
            <a:r>
              <a:rPr lang="ko-KR" altLang="en-US" sz="40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은 슬라이드 노트를 확인해 주세요</a:t>
            </a:r>
            <a:r>
              <a:rPr lang="en-US" altLang="ko-KR" sz="40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. </a:t>
            </a:r>
            <a:endParaRPr lang="ko-KR" altLang="en-US" sz="4000" dirty="0">
              <a:solidFill>
                <a:prstClr val="black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1609720" y="3186548"/>
            <a:ext cx="28344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활동 설명</a:t>
            </a:r>
            <a:r>
              <a:rPr lang="en-US" altLang="ko-KR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(</a:t>
            </a:r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선생님</a:t>
            </a:r>
            <a:r>
              <a:rPr lang="en-US" altLang="ko-KR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) </a:t>
            </a:r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아이콘 </a:t>
            </a: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80D70822-F7AA-4229-935D-D1E6612D66E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37451" y="2177359"/>
            <a:ext cx="1800200" cy="1128697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4563968" y="3149337"/>
            <a:ext cx="21916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아이들 활동 아이콘</a:t>
            </a: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286493E1-CAC3-4F93-AB77-7B25DC5A231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11" y="1820560"/>
            <a:ext cx="1678282" cy="1741853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17BD9A59-7EAE-4BE5-B096-AF73EC6889B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47458">
            <a:off x="6993195" y="2083444"/>
            <a:ext cx="1095914" cy="1378730"/>
          </a:xfrm>
          <a:prstGeom prst="rect">
            <a:avLst/>
          </a:prstGeom>
        </p:spPr>
      </p:pic>
      <p:sp>
        <p:nvSpPr>
          <p:cNvPr id="19" name="직사각형 18">
            <a:extLst>
              <a:ext uri="{FF2B5EF4-FFF2-40B4-BE49-F238E27FC236}">
                <a16:creationId xmlns:a16="http://schemas.microsoft.com/office/drawing/2014/main" id="{EA21293D-0E83-4083-A256-03C7615035ED}"/>
              </a:ext>
            </a:extLst>
          </p:cNvPr>
          <p:cNvSpPr/>
          <p:nvPr/>
        </p:nvSpPr>
        <p:spPr>
          <a:xfrm rot="21410484">
            <a:off x="6989690" y="3190196"/>
            <a:ext cx="14975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800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학습지 아이콘</a:t>
            </a:r>
          </a:p>
        </p:txBody>
      </p:sp>
    </p:spTree>
    <p:extLst>
      <p:ext uri="{BB962C8B-B14F-4D97-AF65-F5344CB8AC3E}">
        <p14:creationId xmlns:p14="http://schemas.microsoft.com/office/powerpoint/2010/main" val="38221446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251520" y="337308"/>
            <a:ext cx="8640960" cy="4475981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682" y="555526"/>
            <a:ext cx="4827633" cy="1401964"/>
          </a:xfrm>
          <a:prstGeom prst="rect">
            <a:avLst/>
          </a:prstGeom>
        </p:spPr>
      </p:pic>
      <p:sp>
        <p:nvSpPr>
          <p:cNvPr id="25" name="직사각형 24"/>
          <p:cNvSpPr/>
          <p:nvPr/>
        </p:nvSpPr>
        <p:spPr>
          <a:xfrm>
            <a:off x="539552" y="2294798"/>
            <a:ext cx="540059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그림책을 읽고 왜 띄어 써야 하는지 이유를 말해 봅시다</a:t>
            </a:r>
            <a:r>
              <a:rPr lang="en-US" altLang="ko-KR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.</a:t>
            </a:r>
            <a:endParaRPr lang="ko-KR" altLang="en-US" sz="4400" dirty="0">
              <a:solidFill>
                <a:prstClr val="black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cxnSp>
        <p:nvCxnSpPr>
          <p:cNvPr id="26" name="직선 연결선 25">
            <a:extLst>
              <a:ext uri="{FF2B5EF4-FFF2-40B4-BE49-F238E27FC236}">
                <a16:creationId xmlns:a16="http://schemas.microsoft.com/office/drawing/2014/main" id="{2563D266-3959-4579-A446-CE2A82417CD5}"/>
              </a:ext>
            </a:extLst>
          </p:cNvPr>
          <p:cNvCxnSpPr>
            <a:cxnSpLocks/>
          </p:cNvCxnSpPr>
          <p:nvPr/>
        </p:nvCxnSpPr>
        <p:spPr>
          <a:xfrm>
            <a:off x="1304892" y="1851670"/>
            <a:ext cx="4968552" cy="0"/>
          </a:xfrm>
          <a:prstGeom prst="line">
            <a:avLst/>
          </a:prstGeom>
          <a:ln w="47625">
            <a:solidFill>
              <a:schemeClr val="bg1">
                <a:alpha val="4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그림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3336" y="0"/>
            <a:ext cx="5114329" cy="5308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72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67544" y="352554"/>
            <a:ext cx="8208912" cy="77903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질문 있어</a:t>
            </a:r>
            <a:r>
              <a:rPr lang="en-US" altLang="ko-KR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!</a:t>
            </a:r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sp>
        <p:nvSpPr>
          <p:cNvPr id="8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67544" y="1491630"/>
            <a:ext cx="8208912" cy="3240360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443958"/>
            <a:ext cx="1604179" cy="46586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558" y="-572872"/>
            <a:ext cx="2412268" cy="2503642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148F61CE-16B1-47DC-8C4B-A5F6A53DD8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661" y="1707654"/>
            <a:ext cx="6604678" cy="191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56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67544" y="352554"/>
            <a:ext cx="8208912" cy="77903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책을 읽으며 이유를 알아보자</a:t>
            </a:r>
            <a:r>
              <a:rPr lang="en-US" altLang="ko-KR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!</a:t>
            </a:r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sp>
        <p:nvSpPr>
          <p:cNvPr id="8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67544" y="1491630"/>
            <a:ext cx="8208912" cy="3240360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443958"/>
            <a:ext cx="1604179" cy="46586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558" y="-572872"/>
            <a:ext cx="2412268" cy="2503642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72699594-E055-4654-AABD-0D59AAA8C9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7838" y="1671650"/>
            <a:ext cx="2772308" cy="2772308"/>
          </a:xfrm>
          <a:prstGeom prst="rect">
            <a:avLst/>
          </a:prstGeom>
          <a:ln w="127000" cap="rnd">
            <a:noFill/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580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67544" y="352554"/>
            <a:ext cx="8208912" cy="77903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책을 읽고 질문에 답해 봐</a:t>
            </a:r>
            <a:r>
              <a:rPr lang="en-US" altLang="ko-KR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sp>
        <p:nvSpPr>
          <p:cNvPr id="8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67544" y="1491630"/>
            <a:ext cx="8208912" cy="3240360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443958"/>
            <a:ext cx="1604179" cy="46586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558" y="-572872"/>
            <a:ext cx="2412268" cy="2503642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72699594-E055-4654-AABD-0D59AAA8C9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211710"/>
            <a:ext cx="1656184" cy="1656184"/>
          </a:xfrm>
          <a:prstGeom prst="rect">
            <a:avLst/>
          </a:prstGeom>
          <a:ln w="127000" cap="rnd">
            <a:noFill/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78932B47-2116-4184-9523-C9897676507D}"/>
              </a:ext>
            </a:extLst>
          </p:cNvPr>
          <p:cNvSpPr/>
          <p:nvPr/>
        </p:nvSpPr>
        <p:spPr>
          <a:xfrm>
            <a:off x="3275857" y="2206643"/>
            <a:ext cx="5256583" cy="1446550"/>
          </a:xfrm>
          <a:prstGeom prst="rect">
            <a:avLst/>
          </a:prstGeom>
          <a:solidFill>
            <a:srgbClr val="C7E7A6"/>
          </a:solidFill>
        </p:spPr>
        <p:txBody>
          <a:bodyPr wrap="square">
            <a:spAutoFit/>
          </a:bodyPr>
          <a:lstStyle/>
          <a:p>
            <a:pPr marL="571500" lvl="0" indent="-571500">
              <a:buFont typeface="Wingdings" panose="05000000000000000000" pitchFamily="2" charset="2"/>
              <a:buChar char="ü"/>
            </a:pPr>
            <a:r>
              <a:rPr lang="ko-KR" altLang="en-US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주인공은 왜 선생님</a:t>
            </a:r>
            <a:r>
              <a:rPr lang="en-US" altLang="ko-KR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, </a:t>
            </a:r>
            <a:r>
              <a:rPr lang="ko-KR" altLang="en-US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부모님께</a:t>
            </a:r>
            <a:br>
              <a:rPr lang="en-US" altLang="ko-KR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</a:br>
            <a:r>
              <a:rPr lang="ko-KR" altLang="en-US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혼이 났나요</a:t>
            </a:r>
            <a:r>
              <a:rPr lang="en-US" altLang="ko-KR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?</a:t>
            </a:r>
            <a:endParaRPr lang="ko-KR" altLang="en-US" sz="4400" dirty="0">
              <a:solidFill>
                <a:prstClr val="black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C8B7C071-AF6E-465B-8530-B255D9285AD4}"/>
              </a:ext>
            </a:extLst>
          </p:cNvPr>
          <p:cNvSpPr/>
          <p:nvPr/>
        </p:nvSpPr>
        <p:spPr>
          <a:xfrm>
            <a:off x="3275856" y="2206643"/>
            <a:ext cx="5256583" cy="1446550"/>
          </a:xfrm>
          <a:prstGeom prst="rect">
            <a:avLst/>
          </a:prstGeom>
          <a:solidFill>
            <a:srgbClr val="C7E7A6"/>
          </a:solidFill>
        </p:spPr>
        <p:txBody>
          <a:bodyPr wrap="square">
            <a:spAutoFit/>
          </a:bodyPr>
          <a:lstStyle/>
          <a:p>
            <a:pPr marL="742950" lvl="0" indent="-742950">
              <a:buFont typeface="Wingdings" panose="05000000000000000000" pitchFamily="2" charset="2"/>
              <a:buChar char="ü"/>
            </a:pPr>
            <a:r>
              <a:rPr lang="en-US" altLang="ko-KR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“</a:t>
            </a:r>
            <a:r>
              <a:rPr lang="ko-KR" altLang="en-US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엄마 가방에 들어가신다</a:t>
            </a:r>
            <a:r>
              <a:rPr lang="en-US" altLang="ko-KR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.”</a:t>
            </a:r>
            <a:r>
              <a:rPr lang="ko-KR" altLang="en-US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를 쓰자 무슨 일이 생겼나요</a:t>
            </a:r>
            <a:r>
              <a:rPr lang="en-US" altLang="ko-KR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?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C5434D04-77DF-4CFE-90AD-A5CA05AD5740}"/>
              </a:ext>
            </a:extLst>
          </p:cNvPr>
          <p:cNvSpPr/>
          <p:nvPr/>
        </p:nvSpPr>
        <p:spPr>
          <a:xfrm>
            <a:off x="3275855" y="2244519"/>
            <a:ext cx="5256583" cy="1446550"/>
          </a:xfrm>
          <a:prstGeom prst="rect">
            <a:avLst/>
          </a:prstGeom>
          <a:solidFill>
            <a:srgbClr val="C7E7A6"/>
          </a:solidFill>
        </p:spPr>
        <p:txBody>
          <a:bodyPr wrap="square">
            <a:spAutoFit/>
          </a:bodyPr>
          <a:lstStyle/>
          <a:p>
            <a:pPr marL="742950" lvl="0" indent="-742950">
              <a:buFont typeface="Wingdings" panose="05000000000000000000" pitchFamily="2" charset="2"/>
              <a:buChar char="ü"/>
            </a:pPr>
            <a:r>
              <a:rPr lang="en-US" altLang="ko-KR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“</a:t>
            </a:r>
            <a:r>
              <a:rPr lang="ko-KR" altLang="en-US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아빠 가죽을 드신다</a:t>
            </a:r>
            <a:r>
              <a:rPr lang="en-US" altLang="ko-KR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.”</a:t>
            </a:r>
            <a:r>
              <a:rPr lang="ko-KR" altLang="en-US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를 쓰자 무슨 일이 생겼나요</a:t>
            </a:r>
            <a:r>
              <a:rPr lang="en-US" altLang="ko-KR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?</a:t>
            </a: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4C11CA53-4947-470B-80BC-7EF70039C3DD}"/>
              </a:ext>
            </a:extLst>
          </p:cNvPr>
          <p:cNvSpPr/>
          <p:nvPr/>
        </p:nvSpPr>
        <p:spPr>
          <a:xfrm>
            <a:off x="3167844" y="2244519"/>
            <a:ext cx="5256583" cy="1446550"/>
          </a:xfrm>
          <a:prstGeom prst="rect">
            <a:avLst/>
          </a:prstGeom>
          <a:solidFill>
            <a:srgbClr val="C7E7A6"/>
          </a:solidFill>
        </p:spPr>
        <p:txBody>
          <a:bodyPr wrap="square">
            <a:spAutoFit/>
          </a:bodyPr>
          <a:lstStyle/>
          <a:p>
            <a:pPr marL="742950" lvl="0" indent="-742950">
              <a:buFont typeface="Wingdings" panose="05000000000000000000" pitchFamily="2" charset="2"/>
              <a:buChar char="ü"/>
            </a:pPr>
            <a:r>
              <a:rPr lang="ko-KR" altLang="en-US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그 외에도 어떤 문장의 </a:t>
            </a:r>
            <a:br>
              <a:rPr lang="en-US" altLang="ko-KR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</a:br>
            <a:r>
              <a:rPr lang="ko-KR" altLang="en-US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띄어쓰기를 틀렸나요</a:t>
            </a:r>
            <a:r>
              <a:rPr lang="en-US" altLang="ko-KR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?</a:t>
            </a: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F45E1B7D-FA05-4B1B-A2E1-D2B365A1D5AA}"/>
              </a:ext>
            </a:extLst>
          </p:cNvPr>
          <p:cNvSpPr/>
          <p:nvPr/>
        </p:nvSpPr>
        <p:spPr>
          <a:xfrm>
            <a:off x="3221849" y="2295557"/>
            <a:ext cx="5256583" cy="1446550"/>
          </a:xfrm>
          <a:prstGeom prst="rect">
            <a:avLst/>
          </a:prstGeom>
          <a:solidFill>
            <a:srgbClr val="C7E7A6"/>
          </a:solidFill>
        </p:spPr>
        <p:txBody>
          <a:bodyPr wrap="square">
            <a:spAutoFit/>
          </a:bodyPr>
          <a:lstStyle/>
          <a:p>
            <a:pPr marL="742950" lvl="0" indent="-742950">
              <a:buFont typeface="Wingdings" panose="05000000000000000000" pitchFamily="2" charset="2"/>
              <a:buChar char="ü"/>
            </a:pPr>
            <a:r>
              <a:rPr lang="ko-KR" altLang="en-US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책의 내용 중에 어느 부분이 제일 기억에 남아요</a:t>
            </a:r>
            <a:r>
              <a:rPr lang="en-US" altLang="ko-KR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077619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9" grpId="1" animBg="1"/>
      <p:bldP spid="13" grpId="0" animBg="1"/>
      <p:bldP spid="13" grpId="1" animBg="1"/>
      <p:bldP spid="14" grpId="0" animBg="1"/>
      <p:bldP spid="14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67544" y="352554"/>
            <a:ext cx="8208912" cy="77903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다시</a:t>
            </a:r>
            <a:r>
              <a:rPr lang="en-US" altLang="ko-KR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, </a:t>
            </a:r>
            <a:r>
              <a:rPr lang="ko-KR" altLang="en-US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질문</a:t>
            </a:r>
            <a:r>
              <a:rPr lang="en-US" altLang="ko-KR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!</a:t>
            </a:r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sp>
        <p:nvSpPr>
          <p:cNvPr id="8" name="사각형: 둥근 모서리 3">
            <a:extLst>
              <a:ext uri="{FF2B5EF4-FFF2-40B4-BE49-F238E27FC236}">
                <a16:creationId xmlns:a16="http://schemas.microsoft.com/office/drawing/2014/main" id="{FBAE2211-9C60-4182-B0E5-0FC2523E20DD}"/>
              </a:ext>
            </a:extLst>
          </p:cNvPr>
          <p:cNvSpPr/>
          <p:nvPr/>
        </p:nvSpPr>
        <p:spPr>
          <a:xfrm>
            <a:off x="467544" y="1491630"/>
            <a:ext cx="8208912" cy="3240360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443958"/>
            <a:ext cx="1604179" cy="46586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558" y="-572872"/>
            <a:ext cx="2412268" cy="2503642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148F61CE-16B1-47DC-8C4B-A5F6A53DD8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661" y="1897183"/>
            <a:ext cx="6604678" cy="191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393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1482</TotalTime>
  <Words>453</Words>
  <Application>Microsoft Office PowerPoint</Application>
  <PresentationFormat>화면 슬라이드 쇼(16:9)</PresentationFormat>
  <Paragraphs>65</Paragraphs>
  <Slides>14</Slides>
  <Notes>10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14</vt:i4>
      </vt:variant>
    </vt:vector>
  </HeadingPairs>
  <TitlesOfParts>
    <vt:vector size="19" baseType="lpstr">
      <vt:lpstr>Arial</vt:lpstr>
      <vt:lpstr>나눔손글씨 행복한 도비</vt:lpstr>
      <vt:lpstr>맑은 고딕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Jihyun Ahn</dc:creator>
  <cp:lastModifiedBy>Jihyun Ahn</cp:lastModifiedBy>
  <cp:revision>27</cp:revision>
  <dcterms:created xsi:type="dcterms:W3CDTF">2019-12-07T03:21:15Z</dcterms:created>
  <dcterms:modified xsi:type="dcterms:W3CDTF">2020-01-16T12:32:34Z</dcterms:modified>
</cp:coreProperties>
</file>