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5" r:id="rId4"/>
    <p:sldId id="266" r:id="rId5"/>
    <p:sldId id="287" r:id="rId6"/>
    <p:sldId id="274" r:id="rId7"/>
    <p:sldId id="276" r:id="rId8"/>
    <p:sldId id="258" r:id="rId9"/>
    <p:sldId id="283" r:id="rId10"/>
    <p:sldId id="284" r:id="rId11"/>
    <p:sldId id="285" r:id="rId12"/>
    <p:sldId id="279" r:id="rId13"/>
    <p:sldId id="275" r:id="rId14"/>
    <p:sldId id="261" r:id="rId15"/>
    <p:sldId id="259" r:id="rId16"/>
    <p:sldId id="286" r:id="rId17"/>
    <p:sldId id="273" r:id="rId18"/>
  </p:sldIdLst>
  <p:sldSz cx="9144000" cy="6858000" type="screen4x3"/>
  <p:notesSz cx="6802438" cy="9934575"/>
  <p:embeddedFontLst>
    <p:embeddedFont>
      <p:font typeface="맑은 고딕" pitchFamily="50" charset="-127"/>
      <p:regular r:id="rId20"/>
      <p:bold r:id="rId21"/>
    </p:embeddedFont>
    <p:embeddedFont>
      <p:font typeface="UhBee MiMi" pitchFamily="66" charset="-127"/>
      <p:regular r:id="rId22"/>
      <p:bold r:id="rId23"/>
    </p:embeddedFont>
    <p:embeddedFont>
      <p:font typeface="여기어때 잘난체" pitchFamily="50" charset="-127"/>
      <p:bold r:id="rId24"/>
    </p:embeddedFont>
    <p:embeddedFont>
      <p:font typeface="배달의민족 주아" pitchFamily="18" charset="-127"/>
      <p:regular r:id="rId25"/>
    </p:embeddedFont>
    <p:embeddedFont>
      <p:font typeface="나눔바른펜" pitchFamily="50" charset="-127"/>
      <p:regular r:id="rId26"/>
      <p:bold r:id="rId2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5" autoAdjust="0"/>
    <p:restoredTop sz="81382" autoAdjust="0"/>
  </p:normalViewPr>
  <p:slideViewPr>
    <p:cSldViewPr>
      <p:cViewPr varScale="1">
        <p:scale>
          <a:sx n="94" d="100"/>
          <a:sy n="94" d="100"/>
        </p:scale>
        <p:origin x="-21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2386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6D5C8C0C-972B-482E-A6DF-F110E808C9B9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68812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927" y="4780608"/>
            <a:ext cx="5442586" cy="3911550"/>
          </a:xfrm>
          <a:prstGeom prst="rect">
            <a:avLst/>
          </a:prstGeom>
        </p:spPr>
        <p:txBody>
          <a:bodyPr vert="horz" lIns="91504" tIns="45752" rIns="91504" bIns="45752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2386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FB61966C-940F-451F-98B3-74FF3359712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365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r>
              <a:rPr lang="ko-KR" altLang="en-US" dirty="0" err="1" smtClean="0"/>
              <a:t>차시에</a:t>
            </a:r>
            <a:r>
              <a:rPr lang="ko-KR" altLang="en-US" dirty="0" smtClean="0"/>
              <a:t> 했던 주인공과 나</a:t>
            </a:r>
            <a:r>
              <a:rPr lang="en-US" altLang="ko-KR" dirty="0" smtClean="0"/>
              <a:t>(1)</a:t>
            </a:r>
            <a:r>
              <a:rPr lang="ko-KR" altLang="en-US" dirty="0" smtClean="0"/>
              <a:t>의 경우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아이사투</a:t>
            </a:r>
            <a:r>
              <a:rPr lang="en-US" altLang="ko-KR" dirty="0" smtClean="0"/>
              <a:t>’</a:t>
            </a:r>
            <a:r>
              <a:rPr lang="ko-KR" altLang="en-US" dirty="0" smtClean="0"/>
              <a:t>가 추구하는 삶의 가치를 알아보고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나의 가치는 어떠한지 진단해보는 활동이었다면</a:t>
            </a:r>
            <a:r>
              <a:rPr lang="en-US" altLang="ko-KR" dirty="0" smtClean="0"/>
              <a:t>, </a:t>
            </a:r>
          </a:p>
          <a:p>
            <a:r>
              <a:rPr lang="en-US" altLang="ko-KR" dirty="0" smtClean="0"/>
              <a:t>7</a:t>
            </a:r>
            <a:r>
              <a:rPr lang="ko-KR" altLang="en-US" dirty="0" err="1" smtClean="0"/>
              <a:t>차시의</a:t>
            </a:r>
            <a:r>
              <a:rPr lang="ko-KR" altLang="en-US" dirty="0" smtClean="0"/>
              <a:t> 주인공과 나</a:t>
            </a:r>
            <a:r>
              <a:rPr lang="en-US" altLang="ko-KR" dirty="0" smtClean="0"/>
              <a:t>(2)</a:t>
            </a:r>
            <a:r>
              <a:rPr lang="ko-KR" altLang="en-US" dirty="0" smtClean="0"/>
              <a:t>의 경우 아이사투처럼 문제를 인식하고 해결하기 위해 고민하고 </a:t>
            </a:r>
            <a:r>
              <a:rPr lang="ko-KR" altLang="en-US" dirty="0" err="1" smtClean="0"/>
              <a:t>새활용까지</a:t>
            </a:r>
            <a:r>
              <a:rPr lang="ko-KR" altLang="en-US" dirty="0" smtClean="0"/>
              <a:t> 경험해본 후 나의 생각이 어떻게 변화했는지 살펴보고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생활 속에서 꾸준히 실천해나가는 스스로의 프로젝트를 계획해보는 활동입니다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1</a:t>
            </a:r>
            <a:r>
              <a:rPr lang="ko-KR" altLang="en-US" dirty="0" err="1" smtClean="0"/>
              <a:t>차시가</a:t>
            </a:r>
            <a:r>
              <a:rPr lang="ko-KR" altLang="en-US" dirty="0" smtClean="0"/>
              <a:t> 아이사투 중심이었다면 </a:t>
            </a:r>
            <a:r>
              <a:rPr lang="en-US" altLang="ko-KR" dirty="0" smtClean="0"/>
              <a:t>7</a:t>
            </a:r>
            <a:r>
              <a:rPr lang="ko-KR" altLang="en-US" dirty="0" smtClean="0"/>
              <a:t>차시는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나</a:t>
            </a:r>
            <a:r>
              <a:rPr lang="en-US" altLang="ko-KR" dirty="0" smtClean="0"/>
              <a:t>’</a:t>
            </a:r>
            <a:r>
              <a:rPr lang="ko-KR" altLang="en-US" dirty="0" smtClean="0"/>
              <a:t>가 중심이 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9600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실제 아이사투의 모습입니다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책 가장 뒷면에 나와있는 아이사투와 </a:t>
            </a:r>
            <a:r>
              <a:rPr lang="ko-KR" altLang="en-US" dirty="0" err="1" smtClean="0"/>
              <a:t>감비아의</a:t>
            </a:r>
            <a:r>
              <a:rPr lang="ko-KR" altLang="en-US" dirty="0" smtClean="0"/>
              <a:t> 여인들이 어떻게 활동했는지 읽어주면 좋아요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1104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학습지를 활용해도 좋지만 그냥 편지지나 </a:t>
            </a:r>
            <a:r>
              <a:rPr lang="ko-KR" altLang="en-US" dirty="0" err="1" smtClean="0"/>
              <a:t>엽서지를</a:t>
            </a:r>
            <a:r>
              <a:rPr lang="ko-KR" altLang="en-US" dirty="0" smtClean="0"/>
              <a:t> 활용해서 직접 꾸미며 써봐도 좋아요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실제로 전달할 수가 없으므로 게시판에 모아두고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서로의 생각을 나누도록 합니다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621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6219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6782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098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/>
              <a:t>프로젝트 게시판</a:t>
            </a:r>
            <a:r>
              <a:rPr lang="en-US" altLang="ko-KR" dirty="0"/>
              <a:t>, </a:t>
            </a:r>
            <a:r>
              <a:rPr lang="ko-KR" altLang="en-US" dirty="0"/>
              <a:t>프로젝트를 진행하며 촬영한 사진이나 결과물이 있다면 함께 보면서 이야기 나눠요</a:t>
            </a:r>
            <a:r>
              <a:rPr lang="en-US" altLang="ko-KR" dirty="0"/>
              <a:t>. </a:t>
            </a:r>
          </a:p>
          <a:p>
            <a:pPr defTabSz="915040"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1481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비닐봉지 하나로 시작한 이야기를 끝내는 </a:t>
            </a:r>
            <a:r>
              <a:rPr lang="ko-KR" altLang="en-US" dirty="0" err="1" smtClean="0"/>
              <a:t>차시입니다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아이들에게 시작의 나와 지금의 나가 어떻게 변화했는지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큰 변화보다는 실제적인 변화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생각</a:t>
            </a:r>
            <a:r>
              <a:rPr lang="en-US" altLang="ko-KR" dirty="0" smtClean="0"/>
              <a:t>, </a:t>
            </a:r>
            <a:r>
              <a:rPr lang="ko-KR" altLang="en-US" dirty="0" smtClean="0"/>
              <a:t>느낌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그리고 정말 매일 실천할 수 있는 다짐을 생각하도록 분위기를 만들어 주세요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머리 부분에는 변화된 나의 생각을 씁니다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새롭게 알게 된 점을 써도 좋습니다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몸통에는 프로젝트를 진행하며 느낀 감정을 쓰도록 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실천다짐에는 실제로 매일 생활에서 할 수 있는 환경을 생각하는 실천다짐을 씁니다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="0" u="none" dirty="0" smtClean="0"/>
              <a:t>이 때</a:t>
            </a:r>
            <a:r>
              <a:rPr lang="en-US" altLang="ko-KR" b="0" u="none" dirty="0" smtClean="0"/>
              <a:t>, </a:t>
            </a:r>
            <a:r>
              <a:rPr lang="ko-KR" altLang="en-US" b="0" u="none" dirty="0" smtClean="0"/>
              <a:t>아이들에게 단지 어떤 좋은 아이디어를 낸다고 하여 환경이</a:t>
            </a:r>
            <a:r>
              <a:rPr lang="ko-KR" altLang="en-US" b="0" u="none" baseline="0" dirty="0" smtClean="0"/>
              <a:t> 바뀌는 것이 아니라</a:t>
            </a:r>
            <a:r>
              <a:rPr lang="en-US" altLang="ko-KR" b="0" u="none" baseline="0" dirty="0" smtClean="0"/>
              <a:t>, </a:t>
            </a:r>
          </a:p>
          <a:p>
            <a:r>
              <a:rPr lang="ko-KR" altLang="en-US" b="0" u="none" baseline="0" dirty="0" smtClean="0"/>
              <a:t>삶에서 추구하는 가치가 바뀌고</a:t>
            </a:r>
            <a:r>
              <a:rPr lang="en-US" altLang="ko-KR" b="0" u="none" baseline="0" dirty="0" smtClean="0"/>
              <a:t>, </a:t>
            </a:r>
            <a:r>
              <a:rPr lang="ko-KR" altLang="en-US" b="0" u="none" baseline="0" dirty="0" smtClean="0"/>
              <a:t>많은 사람들이 실행에 옮겨야 바뀐다는 것을 알려줍니다</a:t>
            </a:r>
            <a:r>
              <a:rPr lang="en-US" altLang="ko-KR" b="0" u="none" baseline="0" dirty="0" smtClean="0"/>
              <a:t>. </a:t>
            </a:r>
          </a:p>
          <a:p>
            <a:r>
              <a:rPr lang="ko-KR" altLang="en-US" b="0" u="none" baseline="0" dirty="0" smtClean="0"/>
              <a:t>정확하게 지금 현재의 상태를 점검하고</a:t>
            </a:r>
            <a:r>
              <a:rPr lang="en-US" altLang="ko-KR" b="0" u="none" baseline="0" dirty="0" smtClean="0"/>
              <a:t>, </a:t>
            </a:r>
            <a:r>
              <a:rPr lang="ko-KR" altLang="en-US" b="0" u="none" baseline="0" dirty="0" smtClean="0"/>
              <a:t>어떻게 해야 바뀔 수 있을지를 토의 토론한 후에 실질적인 프로젝트를 실행할 수 있도록 가이드라인을 제시해주면 좋아요</a:t>
            </a:r>
            <a:r>
              <a:rPr lang="en-US" altLang="ko-KR" b="0" u="none" baseline="0" dirty="0" smtClean="0"/>
              <a:t>. </a:t>
            </a:r>
          </a:p>
          <a:p>
            <a:endParaRPr lang="en-US" altLang="ko-KR" b="1" u="sng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="0" dirty="0" err="1" smtClean="0">
                <a:effectLst/>
              </a:rPr>
              <a:t>제레제프는</a:t>
            </a:r>
            <a:r>
              <a:rPr lang="ko-KR" altLang="en-US" b="0" dirty="0" smtClean="0">
                <a:effectLst/>
              </a:rPr>
              <a:t> </a:t>
            </a:r>
            <a:r>
              <a:rPr lang="ko-KR" altLang="en-US" b="0" dirty="0" err="1" smtClean="0">
                <a:effectLst/>
              </a:rPr>
              <a:t>감비아에서</a:t>
            </a:r>
            <a:r>
              <a:rPr lang="ko-KR" altLang="en-US" b="0" dirty="0" smtClean="0">
                <a:effectLst/>
              </a:rPr>
              <a:t> 쓰는 언어인 </a:t>
            </a:r>
            <a:r>
              <a:rPr lang="en-US" altLang="ko-KR" b="0" dirty="0" smtClean="0">
                <a:effectLst/>
              </a:rPr>
              <a:t>‘</a:t>
            </a:r>
            <a:r>
              <a:rPr lang="ko-KR" altLang="en-US" b="0" dirty="0" err="1" smtClean="0">
                <a:effectLst/>
              </a:rPr>
              <a:t>월로프어</a:t>
            </a:r>
            <a:r>
              <a:rPr lang="en-US" altLang="ko-KR" b="0" dirty="0" smtClean="0">
                <a:effectLst/>
              </a:rPr>
              <a:t>’</a:t>
            </a:r>
            <a:r>
              <a:rPr lang="ko-KR" altLang="en-US" b="0" dirty="0" smtClean="0">
                <a:effectLst/>
              </a:rPr>
              <a:t>로 </a:t>
            </a:r>
            <a:r>
              <a:rPr lang="ko-KR" altLang="en-US" b="0" dirty="0" err="1" smtClean="0">
                <a:effectLst/>
              </a:rPr>
              <a:t>고맙습니다라는</a:t>
            </a:r>
            <a:r>
              <a:rPr lang="ko-KR" altLang="en-US" b="0" dirty="0" smtClean="0">
                <a:effectLst/>
              </a:rPr>
              <a:t> 의미입니다</a:t>
            </a:r>
            <a:r>
              <a:rPr lang="en-US" altLang="ko-KR" b="0" dirty="0" smtClean="0">
                <a:effectLst/>
              </a:rPr>
              <a:t>.</a:t>
            </a:r>
          </a:p>
          <a:p>
            <a:r>
              <a:rPr lang="ko-KR" altLang="en-US" b="0" dirty="0" smtClean="0">
                <a:effectLst/>
              </a:rPr>
              <a:t>아이사투에게 감사함 </a:t>
            </a:r>
            <a:r>
              <a:rPr lang="en-US" altLang="ko-KR" b="0" dirty="0" smtClean="0">
                <a:effectLst/>
              </a:rPr>
              <a:t>+ </a:t>
            </a:r>
            <a:r>
              <a:rPr lang="ko-KR" altLang="en-US" b="0" dirty="0" smtClean="0">
                <a:effectLst/>
              </a:rPr>
              <a:t>내가 어떻게 변했고</a:t>
            </a:r>
            <a:r>
              <a:rPr lang="en-US" altLang="ko-KR" b="0" dirty="0" smtClean="0">
                <a:effectLst/>
              </a:rPr>
              <a:t>, </a:t>
            </a:r>
            <a:r>
              <a:rPr lang="ko-KR" altLang="en-US" b="0" dirty="0" smtClean="0">
                <a:effectLst/>
              </a:rPr>
              <a:t>앞으로 어떻게 할 것인지에 대해 편지를 쓰며 마무리를 합니다</a:t>
            </a:r>
            <a:r>
              <a:rPr lang="en-US" altLang="ko-KR" b="0" dirty="0" smtClean="0">
                <a:effectLst/>
              </a:rPr>
              <a:t>.</a:t>
            </a:r>
          </a:p>
          <a:p>
            <a:r>
              <a:rPr lang="ko-KR" altLang="en-US" b="0" dirty="0" smtClean="0">
                <a:effectLst/>
              </a:rPr>
              <a:t>편지쓰기보다 활동적인 활동을 원한다면 </a:t>
            </a:r>
            <a:r>
              <a:rPr lang="en-US" altLang="ko-KR" b="0" dirty="0" smtClean="0">
                <a:effectLst/>
              </a:rPr>
              <a:t>“</a:t>
            </a:r>
            <a:r>
              <a:rPr lang="ko-KR" altLang="en-US" b="0" dirty="0" smtClean="0">
                <a:effectLst/>
              </a:rPr>
              <a:t>캠페인</a:t>
            </a:r>
            <a:r>
              <a:rPr lang="en-US" altLang="ko-KR" b="0" dirty="0" smtClean="0">
                <a:effectLst/>
              </a:rPr>
              <a:t>”</a:t>
            </a:r>
            <a:r>
              <a:rPr lang="ko-KR" altLang="en-US" b="0" dirty="0" smtClean="0">
                <a:effectLst/>
              </a:rPr>
              <a:t>활동을 해도 좋아요</a:t>
            </a:r>
            <a:r>
              <a:rPr lang="en-US" altLang="ko-KR" b="0" dirty="0" smtClean="0">
                <a:effectLst/>
              </a:rPr>
              <a:t>. </a:t>
            </a:r>
          </a:p>
          <a:p>
            <a:r>
              <a:rPr lang="ko-KR" altLang="en-US" b="0" dirty="0" smtClean="0">
                <a:effectLst/>
              </a:rPr>
              <a:t>피켓이나 </a:t>
            </a:r>
            <a:r>
              <a:rPr lang="ko-KR" altLang="en-US" b="0" dirty="0" err="1" smtClean="0">
                <a:effectLst/>
              </a:rPr>
              <a:t>홍보지를</a:t>
            </a:r>
            <a:r>
              <a:rPr lang="ko-KR" altLang="en-US" b="0" dirty="0" smtClean="0">
                <a:effectLst/>
              </a:rPr>
              <a:t> 만들어 점심시간 등에 캠페인을 하거나</a:t>
            </a:r>
            <a:r>
              <a:rPr lang="en-US" altLang="ko-KR" b="0" dirty="0" smtClean="0">
                <a:effectLst/>
              </a:rPr>
              <a:t>,</a:t>
            </a:r>
          </a:p>
          <a:p>
            <a:r>
              <a:rPr lang="ko-KR" altLang="en-US" b="0" dirty="0" smtClean="0">
                <a:effectLst/>
              </a:rPr>
              <a:t>포스터 등을 만들어 붙여도 좋아요</a:t>
            </a:r>
            <a:r>
              <a:rPr lang="en-US" altLang="ko-KR" b="0" dirty="0" smtClean="0">
                <a:effectLst/>
              </a:rPr>
              <a:t>. </a:t>
            </a:r>
            <a:endParaRPr lang="ko-KR" altLang="en-US" b="0" dirty="0">
              <a:effectLst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141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png"/><Relationship Id="rId7" Type="http://schemas.microsoft.com/office/2007/relationships/hdphoto" Target="../media/hdphoto7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31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microsoft.com/office/2007/relationships/hdphoto" Target="../media/hdphoto6.wdp"/><Relationship Id="rId3" Type="http://schemas.openxmlformats.org/officeDocument/2006/relationships/image" Target="../media/image1.png"/><Relationship Id="rId7" Type="http://schemas.microsoft.com/office/2007/relationships/hdphoto" Target="../media/hdphoto3.wdp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microsoft.com/office/2007/relationships/hdphoto" Target="../media/hdphoto5.wdp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microsoft.com/office/2007/relationships/hdphoto" Target="../media/hdphoto4.wdp"/><Relationship Id="rId1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547664" y="908720"/>
            <a:ext cx="6264696" cy="180020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91680" y="1405225"/>
            <a:ext cx="57855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endParaRPr lang="en-US" altLang="ko-KR" sz="60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5913" y="2401724"/>
            <a:ext cx="4748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-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지구를 살린 </a:t>
            </a:r>
            <a:r>
              <a:rPr lang="ko-KR" altLang="en-US" sz="2800" dirty="0" err="1" smtClean="0">
                <a:ln w="19050">
                  <a:noFill/>
                </a:ln>
                <a:solidFill>
                  <a:schemeClr val="accent5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감비아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 여인들 </a:t>
            </a:r>
            <a:endParaRPr lang="ko-KR" altLang="en-US" sz="2800" dirty="0">
              <a:ln w="19050">
                <a:noFill/>
              </a:ln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87371" y="3004244"/>
            <a:ext cx="48093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7.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주인공과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나 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(2)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242" r="97205">
                        <a14:foregroundMark x1="13354" y1="78947" x2="13354" y2="78947"/>
                        <a14:backgroundMark x1="25466" y1="76692" x2="25466" y2="76692"/>
                        <a14:backgroundMark x1="28571" y1="69424" x2="28571" y2="69424"/>
                        <a14:backgroundMark x1="54969" y1="88471" x2="54969" y2="88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6547701" y="3693724"/>
            <a:ext cx="2240016" cy="277717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3267949"/>
            <a:ext cx="3284984" cy="3284984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859" y="6309320"/>
            <a:ext cx="1622840" cy="345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r>
              <a:rPr lang="en-US" altLang="ko-KR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1800" y="1624280"/>
            <a:ext cx="3917253" cy="3743908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7727655" y="80675"/>
            <a:ext cx="1331769" cy="1675451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6849C3CA-4239-4123-AC5F-647DF5658CCA}"/>
              </a:ext>
            </a:extLst>
          </p:cNvPr>
          <p:cNvSpPr/>
          <p:nvPr/>
        </p:nvSpPr>
        <p:spPr>
          <a:xfrm flipH="1">
            <a:off x="226031" y="5656695"/>
            <a:ext cx="8537964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프로젝트를 진행하며 느낀 감정을 써 봅시다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3469" y="3861048"/>
            <a:ext cx="1426183" cy="161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25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r>
              <a:rPr lang="en-US" altLang="ko-KR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66"/>
          <a:stretch/>
        </p:blipFill>
        <p:spPr>
          <a:xfrm>
            <a:off x="1761800" y="1624280"/>
            <a:ext cx="3917253" cy="3743908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7605456" y="80674"/>
            <a:ext cx="1331769" cy="1675451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6849C3CA-4239-4123-AC5F-647DF5658CCA}"/>
              </a:ext>
            </a:extLst>
          </p:cNvPr>
          <p:cNvSpPr/>
          <p:nvPr/>
        </p:nvSpPr>
        <p:spPr>
          <a:xfrm flipH="1">
            <a:off x="195879" y="5148364"/>
            <a:ext cx="8537964" cy="156966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앞으로 이것만은 지키겠다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! </a:t>
            </a:r>
          </a:p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실천다짐을 써 봅시다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5157" y="3499599"/>
            <a:ext cx="1426183" cy="161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9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친구들과 나누기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73" t="10798" b="9175"/>
          <a:stretch/>
        </p:blipFill>
        <p:spPr>
          <a:xfrm>
            <a:off x="1691680" y="1571054"/>
            <a:ext cx="4392488" cy="4916638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6849C3CA-4239-4123-AC5F-647DF5658CCA}"/>
              </a:ext>
            </a:extLst>
          </p:cNvPr>
          <p:cNvSpPr/>
          <p:nvPr/>
        </p:nvSpPr>
        <p:spPr>
          <a:xfrm flipH="1">
            <a:off x="410175" y="5642943"/>
            <a:ext cx="8537964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자신의 변화 모습을 발표해 봅시다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en-US" altLang="ko-KR" sz="4800" b="1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lc="http://schemas.openxmlformats.org/drawingml/2006/lockedCanvas" xmlns="" xmlns:a16="http://schemas.microsoft.com/office/drawing/2014/main" id="{6384C7DA-D65A-4F03-BD6A-02FF2A04BC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08304" y="4250692"/>
            <a:ext cx="1323387" cy="148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42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1179014" y="1648480"/>
            <a:ext cx="7128792" cy="2304256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547664" y="908720"/>
            <a:ext cx="6264696" cy="1800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339278" y="1066796"/>
            <a:ext cx="6808275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활동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2. </a:t>
            </a:r>
          </a:p>
          <a:p>
            <a:pPr algn="ctr"/>
            <a:r>
              <a:rPr lang="ko-KR" altLang="en-US" sz="6000" b="1" dirty="0" err="1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제레제프</a:t>
            </a:r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아이사투</a:t>
            </a:r>
            <a:r>
              <a:rPr lang="en-US" altLang="ko-KR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!</a:t>
            </a:r>
          </a:p>
          <a:p>
            <a:pPr algn="ctr"/>
            <a:r>
              <a:rPr lang="en-US" altLang="ko-KR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- </a:t>
            </a:r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편지쓰기</a:t>
            </a:r>
            <a:endParaRPr lang="en-US" altLang="ko-KR" sz="60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242" r="97205">
                        <a14:foregroundMark x1="13354" y1="78947" x2="13354" y2="78947"/>
                        <a14:backgroundMark x1="25466" y1="76692" x2="25466" y2="76692"/>
                        <a14:backgroundMark x1="28571" y1="69424" x2="28571" y2="69424"/>
                        <a14:backgroundMark x1="54969" y1="88471" x2="54969" y2="88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6547701" y="3693724"/>
            <a:ext cx="2240016" cy="277717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3267949"/>
            <a:ext cx="3284984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4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928662" y="357166"/>
            <a:ext cx="8107834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</a:t>
            </a:r>
            <a:r>
              <a:rPr lang="ko-KR" altLang="en-US" sz="4400" dirty="0" err="1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제레제프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ko-KR" altLang="en-US" sz="4400" dirty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아이사투 </a:t>
            </a:r>
            <a:r>
              <a:rPr lang="en-US" altLang="ko-KR" sz="4400" dirty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! </a:t>
            </a:r>
            <a:endParaRPr lang="en-US" altLang="ko-KR" sz="4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52" y="-92467"/>
            <a:ext cx="1273996" cy="171674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55" b="995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8945">
            <a:off x="158074" y="1644705"/>
            <a:ext cx="5710070" cy="5081694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xmlns:lc="http://schemas.openxmlformats.org/drawingml/2006/lockedCanvas" id="{BEC8B373-1C9E-484A-8929-98FA248582F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6342" y="1079922"/>
            <a:ext cx="5478225" cy="4797350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6849C3CA-4239-4123-AC5F-647DF5658CCA}"/>
              </a:ext>
            </a:extLst>
          </p:cNvPr>
          <p:cNvSpPr/>
          <p:nvPr/>
        </p:nvSpPr>
        <p:spPr>
          <a:xfrm flipH="1">
            <a:off x="4674917" y="1948869"/>
            <a:ext cx="436157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제레제프</a:t>
            </a:r>
            <a:r>
              <a:rPr lang="ko-KR" altLang="en-US" sz="44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는</a:t>
            </a:r>
            <a:endParaRPr lang="en-US" altLang="ko-KR" sz="44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감비아에서</a:t>
            </a:r>
            <a:r>
              <a:rPr lang="ko-KR" altLang="en-US" sz="44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쓰는</a:t>
            </a:r>
            <a:endParaRPr lang="en-US" altLang="ko-KR" sz="44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월로프어로</a:t>
            </a:r>
            <a:endParaRPr lang="en-US" altLang="ko-KR" sz="44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en-US" altLang="ko-KR" sz="44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‘</a:t>
            </a:r>
            <a:r>
              <a:rPr lang="ko-KR" altLang="en-US" sz="44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고맙습니다</a:t>
            </a:r>
            <a:r>
              <a:rPr lang="en-US" altLang="ko-KR" sz="44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.’</a:t>
            </a:r>
            <a:r>
              <a:rPr lang="ko-KR" altLang="en-US" sz="44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예요</a:t>
            </a:r>
            <a:r>
              <a:rPr lang="en-US" altLang="ko-KR" sz="44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</a:t>
            </a:r>
            <a:r>
              <a:rPr lang="ko-KR" altLang="en-US" sz="4400" dirty="0" err="1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제레제프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아이사투 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! </a:t>
            </a:r>
            <a:endParaRPr lang="en-US" altLang="ko-KR" sz="4400" dirty="0">
              <a:solidFill>
                <a:prstClr val="black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 flipH="1">
            <a:off x="0" y="1066796"/>
            <a:ext cx="7740352" cy="4735065"/>
            <a:chOff x="5081811" y="1589211"/>
            <a:chExt cx="5296688" cy="4536913"/>
          </a:xfrm>
        </p:grpSpPr>
        <p:pic>
          <p:nvPicPr>
            <p:cNvPr id="14" name="그림 13">
              <a:extLst>
                <a:ext uri="{FF2B5EF4-FFF2-40B4-BE49-F238E27FC236}">
                  <a16:creationId xmlns="" xmlns:a16="http://schemas.microsoft.com/office/drawing/2014/main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5081811" y="1589211"/>
              <a:ext cx="5296688" cy="4536913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="" xmlns:a16="http://schemas.microsoft.com/office/drawing/2014/main" id="{6849C3CA-4239-4123-AC5F-647DF5658CCA}"/>
                </a:ext>
              </a:extLst>
            </p:cNvPr>
            <p:cNvSpPr/>
            <p:nvPr/>
          </p:nvSpPr>
          <p:spPr>
            <a:xfrm>
              <a:off x="6386794" y="2673143"/>
              <a:ext cx="2965243" cy="26835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생활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(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가정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/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학교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)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에서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실천할 수 있는 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개별 프로젝트를 더 생각해 봅시다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 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70821" y="3110281"/>
            <a:ext cx="3429000" cy="342900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7459373" y="61310"/>
            <a:ext cx="1297854" cy="1632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</a:t>
            </a:r>
            <a:r>
              <a:rPr lang="ko-KR" altLang="en-US" sz="4400" dirty="0" err="1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제레제프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ko-KR" altLang="en-US" sz="4400" dirty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아이사투 </a:t>
            </a:r>
            <a:r>
              <a:rPr lang="en-US" altLang="ko-KR" sz="4400" dirty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!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 flipH="1">
            <a:off x="35199" y="1101368"/>
            <a:ext cx="7561135" cy="4970826"/>
            <a:chOff x="4617326" y="1425631"/>
            <a:chExt cx="6119745" cy="4970826"/>
          </a:xfrm>
        </p:grpSpPr>
        <p:pic>
          <p:nvPicPr>
            <p:cNvPr id="14" name="그림 13">
              <a:extLst>
                <a:ext uri="{FF2B5EF4-FFF2-40B4-BE49-F238E27FC236}">
                  <a16:creationId xmlns="" xmlns:a16="http://schemas.microsoft.com/office/drawing/2014/main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617326" y="1425631"/>
              <a:ext cx="6119745" cy="4970826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="" xmlns:a16="http://schemas.microsoft.com/office/drawing/2014/main" id="{6849C3CA-4239-4123-AC5F-647DF5658CCA}"/>
                </a:ext>
              </a:extLst>
            </p:cNvPr>
            <p:cNvSpPr/>
            <p:nvPr/>
          </p:nvSpPr>
          <p:spPr>
            <a:xfrm>
              <a:off x="5782945" y="2510660"/>
              <a:ext cx="3781824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변화된 나의 모습과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내가 진행할 개별 프로젝트 내용을 아이사투에게 편지를 통해 알려줍시다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70821" y="3110281"/>
            <a:ext cx="3429000" cy="342900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7531381" y="67895"/>
            <a:ext cx="1297854" cy="163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0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312760"/>
            <a:ext cx="9144001" cy="2564904"/>
          </a:xfrm>
          <a:prstGeom prst="rect">
            <a:avLst/>
          </a:prstGeom>
        </p:spPr>
      </p:pic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6432" y="1556792"/>
            <a:ext cx="853310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하나를 그냥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지나치지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않았던 아이사투처럼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생활 속 작은 행동이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지구를 지킬 수 있어요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28" r="97172">
                        <a14:foregroundMark x1="13368" y1="79046" x2="13368" y2="79046"/>
                        <a14:backgroundMark x1="25450" y1="76556" x2="25450" y2="76556"/>
                        <a14:backgroundMark x1="28535" y1="69295" x2="28535" y2="69295"/>
                        <a14:backgroundMark x1="55013" y1="88382" x2="55013" y2="88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7201815" y="4342439"/>
            <a:ext cx="1613170" cy="200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8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313772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881" y="5270049"/>
            <a:ext cx="1980727" cy="1600620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572145" y="2102840"/>
            <a:ext cx="227498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158C9E33-DD00-4540-9D8B-9F901552EA9D}"/>
              </a:ext>
            </a:extLst>
          </p:cNvPr>
          <p:cNvSpPr/>
          <p:nvPr/>
        </p:nvSpPr>
        <p:spPr>
          <a:xfrm>
            <a:off x="539552" y="3392413"/>
            <a:ext cx="8177239" cy="129266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국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05-06]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작품에서 얻은 깨달음을 바탕으로 하여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바람직한 삶의 가치를 내면화하는 태도를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지닌다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2D0D08BA-8FBB-41F8-ABA3-8C329CD6578B}"/>
              </a:ext>
            </a:extLst>
          </p:cNvPr>
          <p:cNvSpPr/>
          <p:nvPr/>
        </p:nvSpPr>
        <p:spPr>
          <a:xfrm>
            <a:off x="572145" y="2733761"/>
            <a:ext cx="309571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성취기준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09505" y="669898"/>
            <a:ext cx="6506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631" y="1713529"/>
            <a:ext cx="1334466" cy="1067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881" y="5270049"/>
            <a:ext cx="1980727" cy="1600620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158C9E33-DD00-4540-9D8B-9F901552EA9D}"/>
              </a:ext>
            </a:extLst>
          </p:cNvPr>
          <p:cNvSpPr/>
          <p:nvPr/>
        </p:nvSpPr>
        <p:spPr>
          <a:xfrm>
            <a:off x="590505" y="2907001"/>
            <a:ext cx="7859969" cy="2704919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1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차시가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‘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아이사투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’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중심이었다면 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7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차시는 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‘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나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’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가 중심이 됩니다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1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차시에서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점검해보았던 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‘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나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’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를 기준으로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2~6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아이사투처럼 문제를 인식하고 토의하고 </a:t>
            </a:r>
            <a:r>
              <a:rPr lang="ko-KR" altLang="en-US" sz="28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새활용을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경험해보며 내가 어떻게 변했는지 살펴보고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수업이 끝난 후에도 개별적으로 어떤 일들을 실천할지 이야기해봅니다</a:t>
            </a:r>
            <a:r>
              <a:rPr lang="en-US" altLang="ko-KR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2D0D08BA-8FBB-41F8-ABA3-8C329CD6578B}"/>
              </a:ext>
            </a:extLst>
          </p:cNvPr>
          <p:cNvSpPr/>
          <p:nvPr/>
        </p:nvSpPr>
        <p:spPr>
          <a:xfrm>
            <a:off x="601965" y="2322226"/>
            <a:ext cx="2159566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9281" y="669898"/>
            <a:ext cx="6627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158C9E33-DD00-4540-9D8B-9F901552EA9D}"/>
              </a:ext>
            </a:extLst>
          </p:cNvPr>
          <p:cNvSpPr/>
          <p:nvPr/>
        </p:nvSpPr>
        <p:spPr>
          <a:xfrm>
            <a:off x="3085058" y="1787835"/>
            <a:ext cx="458328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여기어때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잘난체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UhBee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MiMi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773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881" y="5270049"/>
            <a:ext cx="1980727" cy="1600620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3325" y="669898"/>
            <a:ext cx="6603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158C9E33-DD00-4540-9D8B-9F901552EA9D}"/>
              </a:ext>
            </a:extLst>
          </p:cNvPr>
          <p:cNvSpPr/>
          <p:nvPr/>
        </p:nvSpPr>
        <p:spPr>
          <a:xfrm>
            <a:off x="509681" y="6093296"/>
            <a:ext cx="6798623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*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03648" y="2585628"/>
            <a:ext cx="1944216" cy="1944216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158C9E33-DD00-4540-9D8B-9F901552EA9D}"/>
              </a:ext>
            </a:extLst>
          </p:cNvPr>
          <p:cNvSpPr/>
          <p:nvPr/>
        </p:nvSpPr>
        <p:spPr>
          <a:xfrm>
            <a:off x="1513052" y="4694809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선생님 질문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5896" y="2561402"/>
            <a:ext cx="1426183" cy="1613594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6474953" y="2556805"/>
            <a:ext cx="1331769" cy="1675451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158C9E33-DD00-4540-9D8B-9F901552EA9D}"/>
              </a:ext>
            </a:extLst>
          </p:cNvPr>
          <p:cNvSpPr/>
          <p:nvPr/>
        </p:nvSpPr>
        <p:spPr>
          <a:xfrm>
            <a:off x="4139772" y="4505345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="" xmlns:a16="http://schemas.microsoft.com/office/drawing/2014/main" id="{158C9E33-DD00-4540-9D8B-9F901552EA9D}"/>
              </a:ext>
            </a:extLst>
          </p:cNvPr>
          <p:cNvSpPr/>
          <p:nvPr/>
        </p:nvSpPr>
        <p:spPr>
          <a:xfrm>
            <a:off x="6704403" y="4505345"/>
            <a:ext cx="1146497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학습지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lc="http://schemas.openxmlformats.org/drawingml/2006/lockedCanvas" xmlns="" xmlns:a16="http://schemas.microsoft.com/office/drawing/2014/main" id="{6384C7DA-D65A-4F03-BD6A-02FF2A04BC5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4183" y="2768921"/>
            <a:ext cx="1323387" cy="148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02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82227" y="2097430"/>
            <a:ext cx="7406197" cy="1446550"/>
          </a:xfrm>
          <a:prstGeom prst="rect">
            <a:avLst/>
          </a:prstGeom>
          <a:solidFill>
            <a:schemeClr val="accent5">
              <a:lumMod val="20000"/>
              <a:lumOff val="80000"/>
              <a:alpha val="31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프로젝트를 통해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내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가 어떻게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변화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하였는지 살펴봅시다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200" r="97400">
                        <a14:foregroundMark x1="13400" y1="79032" x2="13400" y2="79032"/>
                        <a14:backgroundMark x1="25600" y1="76613" x2="25600" y2="76613"/>
                        <a14:backgroundMark x1="28600" y1="69355" x2="28600" y2="69355"/>
                        <a14:backgroundMark x1="55200" y1="88387" x2="55200" y2="8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6771760" y="3793253"/>
            <a:ext cx="2081199" cy="258027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15763" y="1280252"/>
            <a:ext cx="3164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400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공부할 문제</a:t>
            </a:r>
            <a:endParaRPr lang="en-US" altLang="ko-KR" sz="4400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029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539552" y="1648952"/>
            <a:ext cx="7992888" cy="278816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547664" y="908720"/>
            <a:ext cx="6264696" cy="180020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38248" y="1184552"/>
            <a:ext cx="748634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활동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1. </a:t>
            </a:r>
          </a:p>
          <a:p>
            <a:pPr algn="ctr"/>
            <a:r>
              <a:rPr lang="ko-KR" altLang="en-US" sz="72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r>
              <a:rPr lang="en-US" altLang="ko-KR" sz="72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?</a:t>
            </a:r>
          </a:p>
          <a:p>
            <a:pPr algn="ctr"/>
            <a:r>
              <a:rPr lang="en-US" altLang="ko-KR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-</a:t>
            </a:r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나 돌아보기</a:t>
            </a:r>
            <a:endParaRPr lang="en-US" altLang="ko-KR" sz="60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6618" y="3267949"/>
            <a:ext cx="3284984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1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프로젝트 돌아보기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97" b="100000" l="0" r="99643">
                        <a14:backgroundMark x1="4286" y1="18301" x2="4286" y2="18301"/>
                        <a14:backgroundMark x1="50536" y1="1525" x2="50536" y2="15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222" y="4492927"/>
            <a:ext cx="2329110" cy="190948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580" l="0" r="100000">
                        <a14:backgroundMark x1="21359" y1="60924" x2="21359" y2="60924"/>
                        <a14:backgroundMark x1="26052" y1="60924" x2="26052" y2="60924"/>
                        <a14:backgroundMark x1="34951" y1="81092" x2="34951" y2="81092"/>
                        <a14:backgroundMark x1="53398" y1="92437" x2="53398" y2="924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1216" y="2818341"/>
            <a:ext cx="2567011" cy="994729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4283968" y="1510762"/>
            <a:ext cx="2337863" cy="1835908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[2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사회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환경문제와 우리의 삶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프로젝트 구상하기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책 속 환경문제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</a:b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vs.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우리의 삶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235" b="100000" l="1670" r="99165">
                        <a14:backgroundMark x1="49269" y1="84259" x2="49269" y2="84259"/>
                        <a14:backgroundMark x1="43841" y1="78086" x2="43841" y2="78086"/>
                        <a14:backgroundMark x1="41962" y1="77469" x2="41962" y2="77469"/>
                        <a14:backgroundMark x1="40710" y1="77469" x2="40710" y2="77469"/>
                        <a14:backgroundMark x1="87056" y1="74691" x2="87056" y2="746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4248" y="3518843"/>
            <a:ext cx="1992006" cy="1346845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664" b="100000" l="5525" r="100000">
                        <a14:backgroundMark x1="35359" y1="86066" x2="35359" y2="86066"/>
                        <a14:backgroundMark x1="38398" y1="81762" x2="38398" y2="81762"/>
                        <a14:backgroundMark x1="36188" y1="97746" x2="36188" y2="97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2386" y="3789039"/>
            <a:ext cx="1506899" cy="2029748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3612204" y="5349036"/>
            <a:ext cx="2475892" cy="925322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[4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실과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해결방안 알고리즘 만들기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알고리즘 이해하기</a:t>
            </a:r>
            <a:endParaRPr lang="en-US" altLang="ko-KR" sz="1400" dirty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파악한 환경문제와 그 원인에 대한 알고리즘 만들기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17" name="줄무늬가 있는 오른쪽 화살표 16"/>
          <p:cNvSpPr/>
          <p:nvPr/>
        </p:nvSpPr>
        <p:spPr>
          <a:xfrm rot="255816">
            <a:off x="3237895" y="2541111"/>
            <a:ext cx="702236" cy="490235"/>
          </a:xfrm>
          <a:prstGeom prst="striped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61000"/>
                </a:schemeClr>
              </a:gs>
              <a:gs pos="39999">
                <a:schemeClr val="accent5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Picture 2" descr="http://bimage.interpark.com/goods_image/9/5/0/0/255929500g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029" y="1634843"/>
            <a:ext cx="1967359" cy="1587747"/>
          </a:xfrm>
          <a:prstGeom prst="roundRect">
            <a:avLst/>
          </a:prstGeom>
          <a:noFill/>
          <a:ln w="222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줄무늬가 있는 오른쪽 화살표 20"/>
          <p:cNvSpPr/>
          <p:nvPr/>
        </p:nvSpPr>
        <p:spPr>
          <a:xfrm rot="2274226">
            <a:off x="6880763" y="2679681"/>
            <a:ext cx="702236" cy="490235"/>
          </a:xfrm>
          <a:prstGeom prst="striped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61000"/>
                </a:schemeClr>
              </a:gs>
              <a:gs pos="39999">
                <a:schemeClr val="accent5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줄무늬가 있는 오른쪽 화살표 21"/>
          <p:cNvSpPr/>
          <p:nvPr/>
        </p:nvSpPr>
        <p:spPr>
          <a:xfrm rot="9005625">
            <a:off x="6026555" y="5008110"/>
            <a:ext cx="702236" cy="490235"/>
          </a:xfrm>
          <a:prstGeom prst="striped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61000"/>
                </a:schemeClr>
              </a:gs>
              <a:gs pos="39999">
                <a:schemeClr val="accent5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모서리가 둥근 직사각형 22"/>
          <p:cNvSpPr/>
          <p:nvPr/>
        </p:nvSpPr>
        <p:spPr>
          <a:xfrm>
            <a:off x="6804248" y="4165796"/>
            <a:ext cx="1944216" cy="184839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[3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도덕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국어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‘</a:t>
            </a:r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비닐봉지 하나가</a:t>
            </a:r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’ </a:t>
            </a:r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토의하기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환경 문제와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</a:b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그 원인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해결방안에 대해 토의하기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</a:b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월드카페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)</a:t>
            </a:r>
          </a:p>
        </p:txBody>
      </p:sp>
      <p:sp>
        <p:nvSpPr>
          <p:cNvPr id="24" name="줄무늬가 있는 오른쪽 화살표 23"/>
          <p:cNvSpPr/>
          <p:nvPr/>
        </p:nvSpPr>
        <p:spPr>
          <a:xfrm rot="11886342">
            <a:off x="2991418" y="5252972"/>
            <a:ext cx="702236" cy="490235"/>
          </a:xfrm>
          <a:prstGeom prst="stripedRightArrow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61000"/>
                </a:schemeClr>
              </a:gs>
              <a:gs pos="39999">
                <a:schemeClr val="accent5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558655" y="2834889"/>
            <a:ext cx="2576105" cy="1362826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[1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국어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주인공과 나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함께 책 읽기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인물이 추구하는 삶 파악하기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인물의 삶과 나의 삶 </a:t>
            </a:r>
            <a: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/>
            </a:r>
            <a:br>
              <a:rPr lang="en-US" altLang="ko-KR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</a:br>
            <a:r>
              <a:rPr lang="ko-KR" altLang="en-US" sz="1400" dirty="0" smtClean="0">
                <a:solidFill>
                  <a:schemeClr val="tx1"/>
                </a:solidFill>
                <a:latin typeface="나눔바른펜" pitchFamily="50" charset="-127"/>
                <a:ea typeface="나눔바른펜" pitchFamily="50" charset="-127"/>
              </a:rPr>
              <a:t>관련 지어 말하기</a:t>
            </a:r>
            <a:endParaRPr lang="en-US" altLang="ko-KR" sz="1400" dirty="0" smtClean="0">
              <a:solidFill>
                <a:schemeClr val="tx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925575" y="4645988"/>
            <a:ext cx="2088232" cy="1603358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[5~6</a:t>
            </a:r>
            <a:r>
              <a:rPr lang="ko-KR" altLang="en-US" sz="1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차시</a:t>
            </a:r>
            <a:r>
              <a:rPr lang="en-US" altLang="ko-KR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] </a:t>
            </a:r>
            <a:r>
              <a:rPr lang="ko-KR" altLang="en-US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실과</a:t>
            </a:r>
            <a:endParaRPr lang="en-US" altLang="ko-KR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ko-KR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주인공을 도와요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algn="ctr"/>
            <a:r>
              <a:rPr lang="en-US" altLang="ko-K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  -</a:t>
            </a:r>
            <a:r>
              <a:rPr lang="ko-KR" alt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새활</a:t>
            </a:r>
            <a:r>
              <a:rPr lang="ko-KR" altLang="en-US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펜" pitchFamily="50" charset="-127"/>
                <a:ea typeface="나눔바른펜" pitchFamily="50" charset="-127"/>
              </a:rPr>
              <a:t>용</a:t>
            </a:r>
            <a:endParaRPr lang="en-US" altLang="ko-K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펜" pitchFamily="50" charset="-127"/>
              <a:ea typeface="나눔바른펜" pitchFamily="50" charset="-127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ko-KR" altLang="en-US" sz="1400" dirty="0" err="1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새활용</a:t>
            </a:r>
            <a:r>
              <a:rPr lang="ko-KR" altLang="en-US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 이해하기</a:t>
            </a:r>
            <a:endParaRPr lang="en-US" altLang="ko-KR" sz="1400" dirty="0" smtClean="0">
              <a:solidFill>
                <a:prstClr val="black"/>
              </a:solidFill>
              <a:latin typeface="나눔바른펜" pitchFamily="50" charset="-127"/>
              <a:ea typeface="나눔바른펜" pitchFamily="50" charset="-127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ko-KR" altLang="en-US" sz="1400" dirty="0" err="1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새활용</a:t>
            </a:r>
            <a:r>
              <a:rPr lang="ko-KR" altLang="en-US" sz="1400" dirty="0" smtClean="0">
                <a:solidFill>
                  <a:prstClr val="black"/>
                </a:solidFill>
                <a:latin typeface="나눔바른펜" pitchFamily="50" charset="-127"/>
                <a:ea typeface="나눔바른펜" pitchFamily="50" charset="-127"/>
              </a:rPr>
              <a:t> 실천하기</a:t>
            </a:r>
            <a:endParaRPr lang="en-US" altLang="ko-KR" sz="1400" dirty="0">
              <a:solidFill>
                <a:prstClr val="black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0844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r>
              <a:rPr lang="en-US" altLang="ko-KR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93384" y="1525426"/>
            <a:ext cx="4758447" cy="3705283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6849C3CA-4239-4123-AC5F-647DF5658CCA}"/>
              </a:ext>
            </a:extLst>
          </p:cNvPr>
          <p:cNvSpPr/>
          <p:nvPr/>
        </p:nvSpPr>
        <p:spPr>
          <a:xfrm flipH="1">
            <a:off x="317578" y="2449170"/>
            <a:ext cx="436157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비닐봉지 하나가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나를 어떻게 바꾸었는지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살펴봅시다</a:t>
            </a:r>
            <a:r>
              <a: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73" t="10798" b="9175"/>
          <a:stretch/>
        </p:blipFill>
        <p:spPr>
          <a:xfrm>
            <a:off x="5148064" y="1624280"/>
            <a:ext cx="3648038" cy="408335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7383206" y="145593"/>
            <a:ext cx="1331769" cy="167545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237331" y="3284984"/>
            <a:ext cx="3429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r>
              <a:rPr lang="en-US" altLang="ko-KR" sz="4400" dirty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623" y="1847439"/>
            <a:ext cx="4035010" cy="3476986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7533448" y="229070"/>
            <a:ext cx="1331769" cy="1675451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6849C3CA-4239-4123-AC5F-647DF5658CCA}"/>
              </a:ext>
            </a:extLst>
          </p:cNvPr>
          <p:cNvSpPr/>
          <p:nvPr/>
        </p:nvSpPr>
        <p:spPr>
          <a:xfrm flipH="1">
            <a:off x="226031" y="5656695"/>
            <a:ext cx="8537964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프로젝트를 진행하며 변화된 생각을 써 봅시다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3469" y="3861048"/>
            <a:ext cx="1426183" cy="161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41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3466</TotalTime>
  <Words>670</Words>
  <Application>Microsoft Office PowerPoint</Application>
  <PresentationFormat>화면 슬라이드 쇼(4:3)</PresentationFormat>
  <Paragraphs>116</Paragraphs>
  <Slides>17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6" baseType="lpstr">
      <vt:lpstr>굴림</vt:lpstr>
      <vt:lpstr>Arial</vt:lpstr>
      <vt:lpstr>맑은 고딕</vt:lpstr>
      <vt:lpstr>UhBee MiMi</vt:lpstr>
      <vt:lpstr>여기어때 잘난체</vt:lpstr>
      <vt:lpstr>배달의민족 주아</vt:lpstr>
      <vt:lpstr>다온 청춘고딕(B)</vt:lpstr>
      <vt:lpstr>나눔바른펜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Jihyun Ahn</cp:lastModifiedBy>
  <cp:revision>66</cp:revision>
  <cp:lastPrinted>2019-06-21T01:44:42Z</cp:lastPrinted>
  <dcterms:created xsi:type="dcterms:W3CDTF">2019-04-21T07:05:05Z</dcterms:created>
  <dcterms:modified xsi:type="dcterms:W3CDTF">2019-07-16T14:13:02Z</dcterms:modified>
</cp:coreProperties>
</file>