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65" r:id="rId4"/>
    <p:sldId id="283" r:id="rId5"/>
    <p:sldId id="266" r:id="rId6"/>
    <p:sldId id="294" r:id="rId7"/>
    <p:sldId id="274" r:id="rId8"/>
    <p:sldId id="276" r:id="rId9"/>
    <p:sldId id="285" r:id="rId10"/>
    <p:sldId id="284" r:id="rId11"/>
    <p:sldId id="278" r:id="rId12"/>
    <p:sldId id="286" r:id="rId13"/>
    <p:sldId id="287" r:id="rId14"/>
    <p:sldId id="288" r:id="rId15"/>
    <p:sldId id="279" r:id="rId16"/>
    <p:sldId id="275" r:id="rId17"/>
    <p:sldId id="289" r:id="rId18"/>
    <p:sldId id="290" r:id="rId19"/>
    <p:sldId id="282" r:id="rId20"/>
    <p:sldId id="259" r:id="rId21"/>
    <p:sldId id="291" r:id="rId22"/>
    <p:sldId id="270" r:id="rId23"/>
    <p:sldId id="292" r:id="rId24"/>
    <p:sldId id="293" r:id="rId25"/>
    <p:sldId id="273" r:id="rId26"/>
  </p:sldIdLst>
  <p:sldSz cx="9144000" cy="6858000" type="screen4x3"/>
  <p:notesSz cx="6802438" cy="9934575"/>
  <p:embeddedFontLst>
    <p:embeddedFont>
      <p:font typeface="맑은 고딕" pitchFamily="50" charset="-127"/>
      <p:regular r:id="rId28"/>
      <p:bold r:id="rId29"/>
    </p:embeddedFont>
    <p:embeddedFont>
      <p:font typeface="UhBee MiMi" pitchFamily="66" charset="-127"/>
      <p:regular r:id="rId30"/>
      <p:bold r:id="rId31"/>
    </p:embeddedFont>
    <p:embeddedFont>
      <p:font typeface="여기어때 잘난체" pitchFamily="50" charset="-127"/>
      <p:bold r:id="rId32"/>
    </p:embeddedFont>
    <p:embeddedFont>
      <p:font typeface="배달의민족 주아" pitchFamily="18" charset="-127"/>
      <p:regular r:id="rId3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5" autoAdjust="0"/>
    <p:restoredTop sz="81382" autoAdjust="0"/>
  </p:normalViewPr>
  <p:slideViewPr>
    <p:cSldViewPr>
      <p:cViewPr varScale="1">
        <p:scale>
          <a:sx n="94" d="100"/>
          <a:sy n="94" d="100"/>
        </p:scale>
        <p:origin x="-21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2386" y="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/>
            </a:lvl1pPr>
          </a:lstStyle>
          <a:p>
            <a:fld id="{6D5C8C0C-972B-482E-A6DF-F110E808C9B9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68812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04" tIns="45752" rIns="91504" bIns="45752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927" y="4780608"/>
            <a:ext cx="5442586" cy="3911550"/>
          </a:xfrm>
          <a:prstGeom prst="rect">
            <a:avLst/>
          </a:prstGeom>
        </p:spPr>
        <p:txBody>
          <a:bodyPr vert="horz" lIns="91504" tIns="45752" rIns="91504" bIns="45752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729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2386" y="9437290"/>
            <a:ext cx="2948464" cy="497285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/>
            </a:lvl1pPr>
          </a:lstStyle>
          <a:p>
            <a:fld id="{FB61966C-940F-451F-98B3-74FF3359712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2365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DBdPO_kzF4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6xS1oZehdU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HR5pgS_WmY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AsV-Rnv69U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W9AgOo5TI8&amp;t=11s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5Ux4dc5NqNc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krbYWlfKWw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t4VSLsFK28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youtube.com/watch?v=7DlRLZxFDtc" TargetMode="External"/><Relationship Id="rId4" Type="http://schemas.openxmlformats.org/officeDocument/2006/relationships/hyperlink" Target="https://www.youtube.com/watch?v=vW9AgOo5TI8" TargetMode="Externa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Lv_0BtzH1E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두 </a:t>
            </a:r>
            <a:r>
              <a:rPr lang="ko-KR" altLang="en-US" dirty="0" err="1" smtClean="0"/>
              <a:t>차시</a:t>
            </a:r>
            <a:r>
              <a:rPr lang="ko-KR" altLang="en-US" dirty="0" smtClean="0"/>
              <a:t> 분량의 수업입니다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계획은 </a:t>
            </a:r>
            <a:r>
              <a:rPr lang="en-US" altLang="ko-KR" dirty="0" smtClean="0"/>
              <a:t>5</a:t>
            </a:r>
            <a:r>
              <a:rPr lang="ko-KR" altLang="en-US" dirty="0" err="1" smtClean="0"/>
              <a:t>차시에서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업싸이클링에</a:t>
            </a:r>
            <a:r>
              <a:rPr lang="ko-KR" altLang="en-US" dirty="0" smtClean="0"/>
              <a:t> 대한 이해를 하고</a:t>
            </a:r>
            <a:endParaRPr lang="en-US" altLang="ko-KR" dirty="0" smtClean="0"/>
          </a:p>
          <a:p>
            <a:r>
              <a:rPr lang="en-US" altLang="ko-KR" dirty="0" smtClean="0"/>
              <a:t>6</a:t>
            </a:r>
            <a:r>
              <a:rPr lang="ko-KR" altLang="en-US" dirty="0" err="1" smtClean="0"/>
              <a:t>차시에서는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업싸이클링을</a:t>
            </a:r>
            <a:r>
              <a:rPr lang="ko-KR" altLang="en-US" dirty="0" smtClean="0"/>
              <a:t> 실천하는 활동인데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 때 실천은 아이디어 계획</a:t>
            </a:r>
            <a:r>
              <a:rPr lang="ko-KR" altLang="en-US" baseline="0" dirty="0" smtClean="0"/>
              <a:t> 및 스케치까지만 해도 좋고</a:t>
            </a:r>
            <a:r>
              <a:rPr lang="en-US" altLang="ko-KR" baseline="0" dirty="0" smtClean="0"/>
              <a:t>, </a:t>
            </a:r>
          </a:p>
          <a:p>
            <a:r>
              <a:rPr lang="ko-KR" altLang="en-US" baseline="0" dirty="0" smtClean="0"/>
              <a:t>실제로 어떤 활동을 진행해도 좋습니다</a:t>
            </a:r>
            <a:r>
              <a:rPr lang="en-US" altLang="ko-KR" baseline="0" dirty="0" smtClean="0"/>
              <a:t>. </a:t>
            </a:r>
          </a:p>
          <a:p>
            <a:r>
              <a:rPr lang="en-US" altLang="ko-KR" baseline="0" dirty="0" smtClean="0"/>
              <a:t>5</a:t>
            </a:r>
            <a:r>
              <a:rPr lang="ko-KR" altLang="en-US" baseline="0" dirty="0" err="1" smtClean="0"/>
              <a:t>차시와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6</a:t>
            </a:r>
            <a:r>
              <a:rPr lang="ko-KR" altLang="en-US" baseline="0" dirty="0" smtClean="0"/>
              <a:t>차시는 </a:t>
            </a:r>
            <a:r>
              <a:rPr lang="ko-KR" altLang="en-US" baseline="0" dirty="0" err="1" smtClean="0"/>
              <a:t>연차시로</a:t>
            </a:r>
            <a:r>
              <a:rPr lang="ko-KR" altLang="en-US" baseline="0" dirty="0" smtClean="0"/>
              <a:t> 진행하는 </a:t>
            </a:r>
            <a:r>
              <a:rPr lang="ko-KR" altLang="en-US" b="0" baseline="0" dirty="0" smtClean="0">
                <a:solidFill>
                  <a:srgbClr val="FF0000"/>
                </a:solidFill>
              </a:rPr>
              <a:t>것보다는</a:t>
            </a:r>
            <a:r>
              <a:rPr lang="ko-KR" altLang="en-US" b="1" baseline="0" dirty="0" smtClean="0">
                <a:solidFill>
                  <a:srgbClr val="FF0000"/>
                </a:solidFill>
              </a:rPr>
              <a:t> </a:t>
            </a:r>
            <a:r>
              <a:rPr lang="en-US" altLang="ko-KR" b="1" baseline="0" dirty="0" smtClean="0">
                <a:solidFill>
                  <a:srgbClr val="FF0000"/>
                </a:solidFill>
              </a:rPr>
              <a:t>5</a:t>
            </a:r>
            <a:r>
              <a:rPr lang="ko-KR" altLang="en-US" b="1" baseline="0" dirty="0" err="1" smtClean="0">
                <a:solidFill>
                  <a:srgbClr val="FF0000"/>
                </a:solidFill>
              </a:rPr>
              <a:t>차시와</a:t>
            </a:r>
            <a:r>
              <a:rPr lang="ko-KR" altLang="en-US" b="1" baseline="0" dirty="0" smtClean="0">
                <a:solidFill>
                  <a:srgbClr val="FF0000"/>
                </a:solidFill>
              </a:rPr>
              <a:t> </a:t>
            </a:r>
            <a:r>
              <a:rPr lang="en-US" altLang="ko-KR" b="1" baseline="0" dirty="0" smtClean="0">
                <a:solidFill>
                  <a:srgbClr val="FF0000"/>
                </a:solidFill>
              </a:rPr>
              <a:t>6</a:t>
            </a:r>
            <a:r>
              <a:rPr lang="ko-KR" altLang="en-US" b="1" baseline="0" dirty="0" err="1" smtClean="0">
                <a:solidFill>
                  <a:srgbClr val="FF0000"/>
                </a:solidFill>
              </a:rPr>
              <a:t>차시</a:t>
            </a:r>
            <a:r>
              <a:rPr lang="ko-KR" altLang="en-US" b="1" baseline="0" dirty="0" smtClean="0">
                <a:solidFill>
                  <a:srgbClr val="FF0000"/>
                </a:solidFill>
              </a:rPr>
              <a:t> 사이에 간격을 두는 것이 좋습니다</a:t>
            </a:r>
            <a:r>
              <a:rPr lang="en-US" altLang="ko-KR" b="1" baseline="0" dirty="0" smtClean="0">
                <a:solidFill>
                  <a:srgbClr val="FF0000"/>
                </a:solidFill>
              </a:rPr>
              <a:t>. </a:t>
            </a:r>
          </a:p>
          <a:p>
            <a:r>
              <a:rPr lang="en-US" altLang="ko-KR" baseline="0" dirty="0" smtClean="0"/>
              <a:t>5</a:t>
            </a:r>
            <a:r>
              <a:rPr lang="ko-KR" altLang="en-US" baseline="0" dirty="0" err="1" smtClean="0"/>
              <a:t>차시</a:t>
            </a:r>
            <a:r>
              <a:rPr lang="ko-KR" altLang="en-US" baseline="0" dirty="0" smtClean="0"/>
              <a:t> 수업 후 가정에서 </a:t>
            </a:r>
            <a:r>
              <a:rPr lang="ko-KR" altLang="en-US" baseline="0" dirty="0" err="1" smtClean="0"/>
              <a:t>업싸이클링에</a:t>
            </a:r>
            <a:r>
              <a:rPr lang="ko-KR" altLang="en-US" baseline="0" dirty="0" smtClean="0"/>
              <a:t> 대해 더 이해해보고 생활 주변에서 혹시 활용할 수 있는 것은 없는지 찾아보거나</a:t>
            </a:r>
            <a:r>
              <a:rPr lang="en-US" altLang="ko-KR" baseline="0" dirty="0" smtClean="0"/>
              <a:t>, </a:t>
            </a:r>
          </a:p>
          <a:p>
            <a:r>
              <a:rPr lang="ko-KR" altLang="en-US" baseline="0" dirty="0" smtClean="0"/>
              <a:t>실제 활동을 진행할 예정이라면 미리 준비물을 준비해오도록 할 시간이 필요하기 때문입니다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9600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영상으로 소개하고 싶다면 아래 영상을 보여주세요 </a:t>
            </a:r>
            <a:r>
              <a:rPr lang="en-US" altLang="ko-KR" dirty="0" smtClean="0">
                <a:sym typeface="Wingdings" pitchFamily="2" charset="2"/>
              </a:rPr>
              <a:t></a:t>
            </a:r>
          </a:p>
          <a:p>
            <a:r>
              <a:rPr lang="ko-KR" altLang="en-US" dirty="0" err="1" smtClean="0">
                <a:sym typeface="Wingdings" pitchFamily="2" charset="2"/>
              </a:rPr>
              <a:t>프라이탁</a:t>
            </a:r>
            <a:r>
              <a:rPr lang="ko-KR" altLang="en-US" dirty="0" smtClean="0">
                <a:sym typeface="Wingdings" pitchFamily="2" charset="2"/>
              </a:rPr>
              <a:t> 관련 영상</a:t>
            </a:r>
            <a:endParaRPr lang="en-US" altLang="ko-KR" dirty="0" smtClean="0">
              <a:sym typeface="Wingdings" pitchFamily="2" charset="2"/>
            </a:endParaRPr>
          </a:p>
          <a:p>
            <a:r>
              <a:rPr lang="en-US" altLang="ko-KR" dirty="0" smtClean="0">
                <a:hlinkClick r:id="rId3"/>
              </a:rPr>
              <a:t>https://www.youtube.com/watch?v=BDBdPO_kzF4</a:t>
            </a: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="0" u="none" dirty="0" err="1" smtClean="0"/>
              <a:t>밀키</a:t>
            </a:r>
            <a:r>
              <a:rPr lang="ko-KR" altLang="en-US" b="0" u="none" dirty="0" smtClean="0"/>
              <a:t> 프로젝트와 관련된 영상은 아래에 있어요</a:t>
            </a:r>
            <a:r>
              <a:rPr lang="en-US" altLang="ko-KR" b="0" u="none" dirty="0" smtClean="0"/>
              <a:t>.</a:t>
            </a:r>
          </a:p>
          <a:p>
            <a:r>
              <a:rPr lang="en-US" altLang="ko-KR" dirty="0" smtClean="0">
                <a:hlinkClick r:id="rId3"/>
              </a:rPr>
              <a:t>https://www.youtube.com/watch?v=-6xS1oZehdU</a:t>
            </a:r>
            <a:endParaRPr lang="en-US" altLang="ko-KR" dirty="0" smtClean="0"/>
          </a:p>
          <a:p>
            <a:endParaRPr lang="en-US" altLang="ko-KR" b="1" u="sng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4391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다양한 </a:t>
            </a:r>
            <a:r>
              <a:rPr lang="ko-KR" altLang="en-US" dirty="0" err="1" smtClean="0"/>
              <a:t>새활용</a:t>
            </a:r>
            <a:r>
              <a:rPr lang="ko-KR" altLang="en-US" dirty="0" smtClean="0"/>
              <a:t> 영상이 나와있습니다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활용 방법</a:t>
            </a:r>
            <a:endParaRPr lang="en-US" altLang="ko-KR" dirty="0" smtClean="0"/>
          </a:p>
          <a:p>
            <a:pPr marL="228760" indent="-228760">
              <a:buAutoNum type="arabicPeriod"/>
            </a:pPr>
            <a:r>
              <a:rPr lang="ko-KR" altLang="en-US" dirty="0" smtClean="0"/>
              <a:t>실제로 하나를 선택하여 준비물을 미리 준비해 같이 만들어 본다</a:t>
            </a:r>
            <a:r>
              <a:rPr lang="en-US" altLang="ko-KR" dirty="0" smtClean="0"/>
              <a:t>.</a:t>
            </a:r>
          </a:p>
          <a:p>
            <a:pPr marL="228760" indent="-228760">
              <a:buAutoNum type="arabicPeriod"/>
            </a:pPr>
            <a:r>
              <a:rPr lang="ko-KR" altLang="en-US" dirty="0" smtClean="0"/>
              <a:t>다양한 아이디어를 보고 내가 원하는 것을 만들어 본다</a:t>
            </a:r>
            <a:r>
              <a:rPr lang="en-US" altLang="ko-KR" dirty="0" smtClean="0"/>
              <a:t>.</a:t>
            </a:r>
          </a:p>
          <a:p>
            <a:pPr marL="228760" indent="-228760">
              <a:buAutoNum type="arabicPeriod"/>
            </a:pPr>
            <a:r>
              <a:rPr lang="ko-KR" altLang="en-US" dirty="0" smtClean="0"/>
              <a:t>다양한 아이디어들을 보고 내가 만들고 싶은 것의 아이디어 스케치를 한다</a:t>
            </a:r>
            <a:r>
              <a:rPr lang="en-US" altLang="ko-KR" dirty="0" smtClean="0"/>
              <a:t>. </a:t>
            </a:r>
          </a:p>
          <a:p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</a:t>
            </a:r>
            <a:r>
              <a:rPr lang="ko-KR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재활용품을 활용한 발명 대회 등과 연계하거나 방학 과제와 연계할 수 있습니다</a:t>
            </a:r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61411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5040">
              <a:defRPr/>
            </a:pPr>
            <a:r>
              <a:rPr lang="ko-KR" altLang="en-US" dirty="0" smtClean="0"/>
              <a:t>아이사투처럼 우리도 비닐로 가방을 만들어 봐요 </a:t>
            </a:r>
            <a:r>
              <a:rPr lang="en-US" altLang="ko-KR" dirty="0" smtClean="0"/>
              <a:t>: </a:t>
            </a:r>
            <a:r>
              <a:rPr lang="ko-KR" altLang="en-US" baseline="0" dirty="0" smtClean="0"/>
              <a:t> </a:t>
            </a:r>
            <a:r>
              <a:rPr lang="en-US" altLang="ko-KR" dirty="0" smtClean="0">
                <a:hlinkClick r:id="rId3"/>
              </a:rPr>
              <a:t>https://www.youtube.com/watch?v=UHR5pgS_WmY</a:t>
            </a:r>
            <a:endParaRPr lang="en-US" altLang="ko-KR" dirty="0" smtClean="0"/>
          </a:p>
          <a:p>
            <a:pPr defTabSz="915040">
              <a:defRPr/>
            </a:pPr>
            <a:r>
              <a:rPr lang="en-US" altLang="ko-KR" dirty="0" smtClean="0"/>
              <a:t>*</a:t>
            </a:r>
            <a:r>
              <a:rPr lang="ko-KR" altLang="en-US" dirty="0" smtClean="0"/>
              <a:t>실과와 연계하여 </a:t>
            </a:r>
            <a:r>
              <a:rPr lang="ko-KR" altLang="en-US" dirty="0" err="1" smtClean="0"/>
              <a:t>코바늘뜨기를</a:t>
            </a:r>
            <a:r>
              <a:rPr lang="ko-KR" altLang="en-US" dirty="0" smtClean="0"/>
              <a:t> 이걸로 활용할 수 있어요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74191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5040">
              <a:defRPr/>
            </a:pPr>
            <a:r>
              <a:rPr lang="ko-KR" altLang="en-US" dirty="0" smtClean="0"/>
              <a:t>영상링크 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</a:t>
            </a:r>
            <a:r>
              <a:rPr lang="en-US" altLang="ko-KR" dirty="0" smtClean="0">
                <a:hlinkClick r:id="rId3"/>
              </a:rPr>
              <a:t>https://www.youtube.com/watch?v=WAsV-Rnv69U</a:t>
            </a:r>
            <a:endParaRPr lang="en-US" altLang="ko-KR" dirty="0" smtClean="0"/>
          </a:p>
          <a:p>
            <a:pPr marL="171570" indent="-171570" defTabSz="915040">
              <a:buFont typeface="Arial" pitchFamily="34" charset="0"/>
              <a:buChar char="•"/>
              <a:defRPr/>
            </a:pPr>
            <a:r>
              <a:rPr lang="ko-KR" altLang="en-US" dirty="0" smtClean="0"/>
              <a:t>우유팩으로 카드지갑을 직접 만들어 봐요</a:t>
            </a:r>
            <a:r>
              <a:rPr lang="en-US" altLang="ko-KR" dirty="0" smtClean="0"/>
              <a:t>.</a:t>
            </a:r>
          </a:p>
          <a:p>
            <a:pPr defTabSz="915040"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74191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5040">
              <a:defRPr/>
            </a:pPr>
            <a:r>
              <a:rPr lang="en-US" altLang="ko-KR" dirty="0" smtClean="0">
                <a:hlinkClick r:id="rId3"/>
              </a:rPr>
              <a:t>https://www.youtube.com/watch?v=vW9AgOo5TI8&amp;t=11s</a:t>
            </a:r>
            <a:endParaRPr lang="en-US" altLang="ko-KR" dirty="0" smtClean="0"/>
          </a:p>
          <a:p>
            <a:pPr defTabSz="915040">
              <a:defRPr/>
            </a:pPr>
            <a:endParaRPr lang="en-US" altLang="ko-KR" dirty="0" smtClean="0"/>
          </a:p>
          <a:p>
            <a:pPr defTabSz="915040">
              <a:defRPr/>
            </a:pPr>
            <a:r>
              <a:rPr lang="ko-KR" altLang="en-US" dirty="0" smtClean="0"/>
              <a:t>직접 만들기 외에 아이디어 스케치만 할 경우 활용할 영상입니다</a:t>
            </a:r>
            <a:r>
              <a:rPr lang="en-US" altLang="ko-KR" dirty="0" smtClean="0"/>
              <a:t>. </a:t>
            </a:r>
          </a:p>
          <a:p>
            <a:pPr defTabSz="915040">
              <a:defRPr/>
            </a:pPr>
            <a:r>
              <a:rPr lang="ko-KR" altLang="en-US" dirty="0" smtClean="0"/>
              <a:t>직접 보면서 내 주변에서 어떤 것을 </a:t>
            </a:r>
            <a:r>
              <a:rPr lang="ko-KR" altLang="en-US" dirty="0" err="1" smtClean="0"/>
              <a:t>새활용할</a:t>
            </a:r>
            <a:r>
              <a:rPr lang="ko-KR" altLang="en-US" dirty="0" smtClean="0"/>
              <a:t> 수 있을까 생각해봅니다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74191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실제 만들기를 하지 않을 경우에는 학습지를 활용하여 아이디어를</a:t>
            </a:r>
            <a:r>
              <a:rPr lang="ko-KR" altLang="en-US" baseline="0" dirty="0" smtClean="0"/>
              <a:t> 스케치하고 서로 의견을 나누어봅시다</a:t>
            </a:r>
            <a:r>
              <a:rPr lang="en-US" altLang="ko-KR" baseline="0" dirty="0" smtClean="0"/>
              <a:t>. </a:t>
            </a:r>
          </a:p>
          <a:p>
            <a:r>
              <a:rPr lang="en-US" altLang="ko-KR" b="1" u="sng" baseline="0" dirty="0" smtClean="0"/>
              <a:t>* </a:t>
            </a:r>
            <a:r>
              <a:rPr lang="ko-KR" altLang="en-US" b="1" u="sng" baseline="0" dirty="0" smtClean="0"/>
              <a:t>혹시 아이들이 스케치를 내지 못 해 어려워할 경우에는 간단한 비닐봉지 디자인으로 시작해봐요</a:t>
            </a:r>
            <a:r>
              <a:rPr lang="en-US" altLang="ko-KR" b="1" u="sng" baseline="0" dirty="0" smtClean="0"/>
              <a:t>. </a:t>
            </a:r>
            <a:endParaRPr lang="ko-KR" altLang="en-US" b="1" u="sng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06219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준비물 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포스트잇</a:t>
            </a:r>
            <a:endParaRPr lang="en-US" altLang="ko-KR" dirty="0" smtClean="0"/>
          </a:p>
          <a:p>
            <a:r>
              <a:rPr lang="ko-KR" altLang="en-US" dirty="0" smtClean="0"/>
              <a:t>아이디어 스케치한 것을 발표한 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칠판 혹은 게시판을 활용해 게시하고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친구들의 아이디어를 자유롭게 살펴본 후 </a:t>
            </a:r>
            <a:r>
              <a:rPr lang="ko-KR" altLang="en-US" dirty="0" err="1" smtClean="0"/>
              <a:t>포스트잇을</a:t>
            </a:r>
            <a:r>
              <a:rPr lang="ko-KR" altLang="en-US" dirty="0" smtClean="0"/>
              <a:t> 활용하여 더 좋은 의견</a:t>
            </a:r>
            <a:r>
              <a:rPr lang="en-US" altLang="ko-KR" dirty="0" smtClean="0"/>
              <a:t>, </a:t>
            </a:r>
            <a:r>
              <a:rPr lang="ko-KR" altLang="en-US" dirty="0" smtClean="0"/>
              <a:t>보완점을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댓글처럼</a:t>
            </a:r>
            <a:r>
              <a:rPr lang="ko-KR" altLang="en-US" baseline="0" dirty="0" smtClean="0"/>
              <a:t> 달아줍니다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06219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포스트잇에</a:t>
            </a:r>
            <a:r>
              <a:rPr lang="ko-KR" altLang="en-US" dirty="0" smtClean="0"/>
              <a:t> 한 문장으로 정리하여 모아본 후에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자신의 학습지에 옮겨 붙여요</a:t>
            </a:r>
            <a:r>
              <a:rPr lang="en-US" altLang="ko-KR" smtClean="0"/>
              <a:t>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32370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5040">
              <a:defRPr/>
            </a:pPr>
            <a:r>
              <a:rPr lang="ko-KR" altLang="en-US" dirty="0" smtClean="0"/>
              <a:t>영상출처 </a:t>
            </a:r>
            <a:r>
              <a:rPr lang="en-US" altLang="ko-KR" dirty="0" smtClean="0"/>
              <a:t>: </a:t>
            </a:r>
            <a:r>
              <a:rPr lang="en-US" altLang="ko-KR" dirty="0" smtClean="0">
                <a:hlinkClick r:id="rId3"/>
              </a:rPr>
              <a:t>https://www.youtube.com/watch?v=5Ux4dc5NqNc</a:t>
            </a:r>
            <a:endParaRPr lang="en-US" altLang="ko-KR" dirty="0" smtClean="0"/>
          </a:p>
          <a:p>
            <a:pPr defTabSz="915040">
              <a:defRPr/>
            </a:pPr>
            <a:r>
              <a:rPr lang="ko-KR" altLang="en-US" dirty="0" smtClean="0"/>
              <a:t>진로직업지도로 </a:t>
            </a:r>
            <a:r>
              <a:rPr lang="en-US" altLang="ko-KR" dirty="0" smtClean="0"/>
              <a:t>‘</a:t>
            </a:r>
            <a:r>
              <a:rPr lang="ko-KR" altLang="en-US" dirty="0" err="1" smtClean="0"/>
              <a:t>새활용</a:t>
            </a:r>
            <a:r>
              <a:rPr lang="ko-KR" altLang="en-US" dirty="0" smtClean="0"/>
              <a:t> 디자이너</a:t>
            </a:r>
            <a:r>
              <a:rPr lang="en-US" altLang="ko-KR" dirty="0" smtClean="0"/>
              <a:t>’</a:t>
            </a:r>
            <a:r>
              <a:rPr lang="ko-KR" altLang="en-US" dirty="0" smtClean="0"/>
              <a:t>를 소개할 수 있어요</a:t>
            </a:r>
            <a:r>
              <a:rPr lang="en-US" altLang="ko-KR" dirty="0" smtClean="0"/>
              <a:t>. </a:t>
            </a:r>
          </a:p>
          <a:p>
            <a:pPr defTabSz="915040"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7419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760" indent="-228760">
              <a:buAutoNum type="arabicPeriod"/>
            </a:pPr>
            <a:r>
              <a:rPr lang="ko-KR" altLang="en-US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만약 </a:t>
            </a:r>
            <a:r>
              <a:rPr lang="ko-KR" altLang="en-US" dirty="0" err="1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코바느질을</a:t>
            </a:r>
            <a:r>
              <a:rPr lang="ko-KR" altLang="en-US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직접 배워서 제품을 만드는 것까지 나간다면 아래의 성취기준을 활용하면 됩니다</a:t>
            </a:r>
            <a:r>
              <a:rPr lang="en-US" altLang="ko-KR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</a:t>
            </a:r>
          </a:p>
          <a:p>
            <a:r>
              <a:rPr lang="ko-KR" altLang="en-US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과목 </a:t>
            </a:r>
            <a:r>
              <a:rPr lang="en-US" altLang="ko-KR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: </a:t>
            </a:r>
            <a:r>
              <a:rPr lang="ko-KR" altLang="en-US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실과</a:t>
            </a:r>
            <a:endParaRPr lang="en-US" altLang="ko-KR" dirty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r>
              <a:rPr lang="ko-KR" altLang="en-US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성취기준</a:t>
            </a:r>
            <a:endParaRPr lang="en-US" altLang="ko-KR" dirty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r>
              <a:rPr lang="en-US" altLang="ko-KR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[6</a:t>
            </a:r>
            <a:r>
              <a:rPr lang="ko-KR" altLang="en-US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실</a:t>
            </a:r>
            <a:r>
              <a:rPr lang="en-US" altLang="ko-KR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02-05] </a:t>
            </a:r>
            <a:r>
              <a:rPr lang="ko-KR" altLang="en-US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바느질의 기초를 익혀 간단한 수선에 활용한다</a:t>
            </a:r>
            <a:r>
              <a:rPr lang="en-US" altLang="ko-KR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</a:t>
            </a:r>
          </a:p>
          <a:p>
            <a:r>
              <a:rPr lang="en-US" altLang="ko-KR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[6</a:t>
            </a:r>
            <a:r>
              <a:rPr lang="ko-KR" altLang="en-US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실</a:t>
            </a:r>
            <a:r>
              <a:rPr lang="en-US" altLang="ko-KR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02-06] </a:t>
            </a:r>
            <a:r>
              <a:rPr lang="ko-KR" altLang="en-US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간단한 생활 소품을 창의적으로 제작하여 활용한다</a:t>
            </a:r>
            <a:r>
              <a:rPr lang="en-US" altLang="ko-KR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</a:p>
          <a:p>
            <a:r>
              <a:rPr lang="en-US" altLang="ko-KR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[6</a:t>
            </a:r>
            <a:r>
              <a:rPr lang="ko-KR" altLang="en-US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실</a:t>
            </a:r>
            <a:r>
              <a:rPr lang="en-US" altLang="ko-KR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03-04] </a:t>
            </a:r>
            <a:r>
              <a:rPr lang="ko-KR" altLang="en-US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쾌적한 생활공간 관리의 필요성을 환경과 관련 지어 이해하고 올바른 관리 방법을 계획하여 실천한다</a:t>
            </a:r>
            <a:r>
              <a:rPr lang="en-US" altLang="ko-KR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  <a:endParaRPr lang="ko-KR" altLang="en-US" dirty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0984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5040">
              <a:defRPr/>
            </a:pPr>
            <a:r>
              <a:rPr lang="ko-KR" altLang="en-US" dirty="0" smtClean="0"/>
              <a:t>영상출처 </a:t>
            </a:r>
            <a:r>
              <a:rPr lang="en-US" altLang="ko-KR" dirty="0" smtClean="0"/>
              <a:t>: </a:t>
            </a:r>
            <a:r>
              <a:rPr lang="en-US" altLang="ko-KR" dirty="0" smtClean="0">
                <a:hlinkClick r:id="rId3"/>
              </a:rPr>
              <a:t>https://www.youtube.com/watch?v=BkrbYWlfKWw</a:t>
            </a:r>
            <a:endParaRPr lang="en-US" altLang="ko-KR" dirty="0" smtClean="0"/>
          </a:p>
          <a:p>
            <a:pPr defTabSz="915040">
              <a:defRPr/>
            </a:pPr>
            <a:r>
              <a:rPr lang="ko-KR" altLang="en-US" dirty="0" smtClean="0"/>
              <a:t>체험학습 장소 안내로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서울 </a:t>
            </a:r>
            <a:r>
              <a:rPr lang="ko-KR" altLang="en-US" dirty="0" err="1" smtClean="0"/>
              <a:t>새활용</a:t>
            </a:r>
            <a:r>
              <a:rPr lang="ko-KR" altLang="en-US" dirty="0" smtClean="0"/>
              <a:t> 플라자</a:t>
            </a:r>
            <a:r>
              <a:rPr lang="en-US" altLang="ko-KR" dirty="0" smtClean="0"/>
              <a:t>’</a:t>
            </a:r>
            <a:r>
              <a:rPr lang="ko-KR" altLang="en-US" dirty="0" smtClean="0"/>
              <a:t>를 소개할 수 있어요</a:t>
            </a:r>
            <a:r>
              <a:rPr lang="en-US" altLang="ko-KR" dirty="0" smtClean="0"/>
              <a:t>.</a:t>
            </a:r>
          </a:p>
          <a:p>
            <a:pPr defTabSz="915040">
              <a:defRPr/>
            </a:pPr>
            <a:r>
              <a:rPr lang="ko-KR" altLang="en-US" dirty="0" smtClean="0"/>
              <a:t>영상을 보여줄 경우 </a:t>
            </a:r>
            <a:r>
              <a:rPr lang="en-US" altLang="ko-KR" dirty="0" smtClean="0"/>
              <a:t>0:58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부터 보여주세요</a:t>
            </a:r>
            <a:r>
              <a:rPr lang="en-US" altLang="ko-KR" baseline="0" dirty="0" smtClean="0"/>
              <a:t>. (</a:t>
            </a:r>
            <a:r>
              <a:rPr lang="ko-KR" altLang="en-US" baseline="0" dirty="0" smtClean="0"/>
              <a:t>앞 부분은 </a:t>
            </a:r>
            <a:r>
              <a:rPr lang="ko-KR" altLang="en-US" baseline="0" dirty="0" err="1" smtClean="0"/>
              <a:t>새활용에</a:t>
            </a:r>
            <a:r>
              <a:rPr lang="ko-KR" altLang="en-US" baseline="0" dirty="0" smtClean="0"/>
              <a:t> 대한 설명입니다</a:t>
            </a:r>
            <a:r>
              <a:rPr lang="en-US" altLang="ko-KR" baseline="0" dirty="0" smtClean="0"/>
              <a:t>.) </a:t>
            </a:r>
          </a:p>
          <a:p>
            <a:pPr defTabSz="915040"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74191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6782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진로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체험학습 부분은 미리 확인하시고 슬라이드를 수정해주세요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1320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5040">
              <a:defRPr/>
            </a:pPr>
            <a:r>
              <a:rPr lang="ko-KR" altLang="en-US" dirty="0" smtClean="0"/>
              <a:t>그림책의 장면을 활용해서 </a:t>
            </a:r>
            <a:r>
              <a:rPr lang="ko-KR" altLang="en-US" dirty="0" err="1" smtClean="0"/>
              <a:t>새활용을</a:t>
            </a:r>
            <a:r>
              <a:rPr lang="ko-KR" altLang="en-US" dirty="0" smtClean="0"/>
              <a:t> 이해하도록 도와요</a:t>
            </a:r>
            <a:r>
              <a:rPr lang="en-US" altLang="ko-KR" dirty="0" smtClean="0"/>
              <a:t>. </a:t>
            </a:r>
          </a:p>
          <a:p>
            <a:pPr defTabSz="915040">
              <a:defRPr/>
            </a:pPr>
            <a:r>
              <a:rPr lang="ko-KR" altLang="en-US" dirty="0" smtClean="0"/>
              <a:t>아이사투가 한 행동이 대단한 이유는 바로 여기에 있어요</a:t>
            </a:r>
            <a:r>
              <a:rPr lang="en-US" altLang="ko-KR" dirty="0" smtClean="0"/>
              <a:t>. </a:t>
            </a:r>
            <a:r>
              <a:rPr lang="ko-KR" altLang="en-US" dirty="0" smtClean="0"/>
              <a:t>단지 재활용을 잘 한 것이 아니라</a:t>
            </a:r>
            <a:r>
              <a:rPr lang="en-US" altLang="ko-KR" dirty="0" smtClean="0"/>
              <a:t>,</a:t>
            </a:r>
          </a:p>
          <a:p>
            <a:pPr defTabSz="915040">
              <a:defRPr/>
            </a:pPr>
            <a:r>
              <a:rPr lang="ko-KR" altLang="en-US" dirty="0" err="1" smtClean="0"/>
              <a:t>새활용을</a:t>
            </a:r>
            <a:r>
              <a:rPr lang="ko-KR" altLang="en-US" dirty="0" smtClean="0"/>
              <a:t> 했기 때문에 대단하다는 것을 강조해서 말해줘요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1481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="1" u="sng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439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="0" u="none" dirty="0" smtClean="0"/>
              <a:t>재활용과 </a:t>
            </a:r>
            <a:r>
              <a:rPr lang="ko-KR" altLang="en-US" b="0" u="none" dirty="0" err="1" smtClean="0"/>
              <a:t>새활용의</a:t>
            </a:r>
            <a:r>
              <a:rPr lang="ko-KR" altLang="en-US" b="0" u="none" dirty="0" smtClean="0"/>
              <a:t> 차이를 잘 설명해주세요</a:t>
            </a:r>
            <a:r>
              <a:rPr lang="en-US" altLang="ko-KR" b="0" u="none" dirty="0" smtClean="0"/>
              <a:t>.</a:t>
            </a:r>
          </a:p>
          <a:p>
            <a:r>
              <a:rPr lang="ko-KR" altLang="en-US" b="0" u="none" dirty="0" err="1" smtClean="0"/>
              <a:t>새활용은</a:t>
            </a:r>
            <a:r>
              <a:rPr lang="ko-KR" altLang="en-US" b="0" u="none" dirty="0" smtClean="0"/>
              <a:t> 재활용을 하는 것 뿐 아니라 새로운 제품으로 재탄생 시키는 것이라</a:t>
            </a:r>
            <a:r>
              <a:rPr lang="en-US" altLang="ko-KR" b="0" u="none" dirty="0" smtClean="0"/>
              <a:t>, </a:t>
            </a:r>
            <a:r>
              <a:rPr lang="ko-KR" altLang="en-US" b="0" u="none" dirty="0" smtClean="0"/>
              <a:t>새 삶을 사는 것이라고 할 수 있어요</a:t>
            </a:r>
            <a:r>
              <a:rPr lang="en-US" altLang="ko-KR" b="0" u="none" dirty="0" smtClean="0"/>
              <a:t>. </a:t>
            </a:r>
          </a:p>
          <a:p>
            <a:r>
              <a:rPr lang="ko-KR" altLang="en-US" b="0" u="none" dirty="0" smtClean="0"/>
              <a:t>마치 비닐봉지가 가방이 되어 판매되었던 것 </a:t>
            </a:r>
            <a:r>
              <a:rPr lang="ko-KR" altLang="en-US" b="0" u="none" dirty="0" err="1" smtClean="0"/>
              <a:t>처럼</a:t>
            </a:r>
            <a:r>
              <a:rPr lang="ko-KR" altLang="en-US" b="0" u="none" dirty="0" smtClean="0"/>
              <a:t> </a:t>
            </a:r>
            <a:r>
              <a:rPr lang="ko-KR" altLang="en-US" b="0" u="none" dirty="0" err="1" smtClean="0"/>
              <a:t>말예요</a:t>
            </a:r>
            <a:r>
              <a:rPr lang="en-US" altLang="ko-KR" b="0" u="none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439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="1" u="sng" dirty="0" smtClean="0"/>
              <a:t>영상 출처 </a:t>
            </a:r>
            <a:r>
              <a:rPr lang="en-US" altLang="ko-KR" b="1" u="sng" dirty="0" smtClean="0"/>
              <a:t>: </a:t>
            </a:r>
            <a:r>
              <a:rPr lang="en-US" altLang="ko-KR" dirty="0" smtClean="0">
                <a:hlinkClick r:id="rId3"/>
              </a:rPr>
              <a:t>https://www.youtube.com/watch?v=at4VSLsFK28</a:t>
            </a:r>
            <a:endParaRPr lang="en-US" altLang="ko-KR" dirty="0" smtClean="0"/>
          </a:p>
          <a:p>
            <a:r>
              <a:rPr lang="en-US" altLang="ko-KR" b="0" u="none" dirty="0" smtClean="0"/>
              <a:t>- </a:t>
            </a:r>
            <a:r>
              <a:rPr lang="ko-KR" altLang="en-US" b="0" u="none" dirty="0" smtClean="0"/>
              <a:t>짧은 영상입니다</a:t>
            </a:r>
            <a:r>
              <a:rPr lang="en-US" altLang="ko-KR" b="0" u="none" dirty="0" smtClean="0"/>
              <a:t>. </a:t>
            </a:r>
            <a:r>
              <a:rPr lang="ko-KR" altLang="en-US" b="0" u="none" dirty="0" smtClean="0"/>
              <a:t>간단하게 보여주기에 좋습니다</a:t>
            </a:r>
            <a:r>
              <a:rPr lang="en-US" altLang="ko-KR" b="0" u="none" dirty="0" smtClean="0"/>
              <a:t>. </a:t>
            </a:r>
          </a:p>
          <a:p>
            <a:endParaRPr lang="en-US" altLang="ko-KR" b="1" u="sng" dirty="0" smtClean="0"/>
          </a:p>
          <a:p>
            <a:pPr defTabSz="915040">
              <a:defRPr/>
            </a:pPr>
            <a:r>
              <a:rPr lang="en-US" altLang="ko-KR" b="1" dirty="0"/>
              <a:t>[</a:t>
            </a:r>
            <a:r>
              <a:rPr lang="ko-KR" altLang="en-US" b="1" dirty="0" err="1"/>
              <a:t>이지사이언스</a:t>
            </a:r>
            <a:r>
              <a:rPr lang="en-US" altLang="ko-KR" b="1" dirty="0"/>
              <a:t>] </a:t>
            </a:r>
            <a:r>
              <a:rPr lang="ko-KR" altLang="en-US" b="1" dirty="0"/>
              <a:t>재활용으로는 부족하다</a:t>
            </a:r>
            <a:r>
              <a:rPr lang="en-US" altLang="ko-KR" b="1" dirty="0"/>
              <a:t>, </a:t>
            </a:r>
            <a:r>
              <a:rPr lang="ko-KR" altLang="en-US" b="1" dirty="0"/>
              <a:t>떠오르는 환경 </a:t>
            </a:r>
            <a:r>
              <a:rPr lang="ko-KR" altLang="en-US" b="1" dirty="0" err="1"/>
              <a:t>지키미</a:t>
            </a:r>
            <a:r>
              <a:rPr lang="ko-KR" altLang="en-US" b="1" dirty="0"/>
              <a:t> ‘</a:t>
            </a:r>
            <a:r>
              <a:rPr lang="ko-KR" altLang="en-US" b="1" dirty="0" err="1"/>
              <a:t>새활용</a:t>
            </a:r>
            <a:r>
              <a:rPr lang="ko-KR" altLang="en-US" b="1" dirty="0"/>
              <a:t>’ </a:t>
            </a:r>
            <a:r>
              <a:rPr lang="en-US" altLang="ko-KR" b="1" dirty="0"/>
              <a:t>/ YTN </a:t>
            </a:r>
            <a:r>
              <a:rPr lang="ko-KR" altLang="en-US" b="1" dirty="0" err="1"/>
              <a:t>사이언스</a:t>
            </a:r>
            <a:endParaRPr lang="en-US" altLang="ko-KR" b="1" u="sng" dirty="0" smtClean="0"/>
          </a:p>
          <a:p>
            <a:pPr defTabSz="915040">
              <a:defRPr/>
            </a:pPr>
            <a:r>
              <a:rPr lang="en-US" altLang="ko-KR" dirty="0" smtClean="0">
                <a:hlinkClick r:id="rId4"/>
              </a:rPr>
              <a:t>https://www.youtube.com/watch?v=vW9AgOo5TI8</a:t>
            </a:r>
            <a:endParaRPr lang="en-US" altLang="ko-KR" dirty="0" smtClean="0"/>
          </a:p>
          <a:p>
            <a:pPr marL="171570" indent="-171570" defTabSz="915040">
              <a:buFontTx/>
              <a:buChar char="-"/>
              <a:defRPr/>
            </a:pPr>
            <a:r>
              <a:rPr lang="ko-KR" altLang="en-US" dirty="0" smtClean="0"/>
              <a:t>이 영상은 </a:t>
            </a:r>
            <a:r>
              <a:rPr lang="en-US" altLang="ko-KR" dirty="0" smtClean="0"/>
              <a:t>20</a:t>
            </a:r>
            <a:r>
              <a:rPr lang="ko-KR" altLang="en-US" dirty="0" smtClean="0"/>
              <a:t>분이 넘는 영상입니다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먼저 보시고 적절하게 수업의 흐름에 맞춰 보여주세요</a:t>
            </a:r>
            <a:r>
              <a:rPr lang="en-US" altLang="ko-KR" dirty="0" smtClean="0"/>
              <a:t>. </a:t>
            </a:r>
          </a:p>
          <a:p>
            <a:pPr defTabSz="915040">
              <a:defRPr/>
            </a:pPr>
            <a:endParaRPr lang="en-US" altLang="ko-KR" dirty="0" smtClean="0"/>
          </a:p>
          <a:p>
            <a:pPr defTabSz="915040">
              <a:defRPr/>
            </a:pPr>
            <a:r>
              <a:rPr lang="ko-KR" altLang="en-US" dirty="0" smtClean="0"/>
              <a:t>그 외 관련 영상</a:t>
            </a:r>
            <a:endParaRPr lang="en-US" altLang="ko-KR" dirty="0" smtClean="0"/>
          </a:p>
          <a:p>
            <a:pPr defTabSz="915040">
              <a:defRPr/>
            </a:pPr>
            <a:r>
              <a:rPr lang="en-US" altLang="ko-KR" dirty="0" smtClean="0">
                <a:hlinkClick r:id="rId5"/>
              </a:rPr>
              <a:t>https://www.youtube.com/watch?v=7DlRLZxFDtc</a:t>
            </a:r>
            <a:endParaRPr lang="en-US" altLang="ko-KR" dirty="0" smtClean="0"/>
          </a:p>
          <a:p>
            <a:pPr defTabSz="915040">
              <a:defRPr/>
            </a:pPr>
            <a:endParaRPr lang="ko-KR" altLang="en-US" dirty="0" smtClean="0"/>
          </a:p>
          <a:p>
            <a:endParaRPr lang="en-US" altLang="ko-KR" b="1" u="sng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439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전지적 참견 시점에 나오던 캔 화분입니다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이것과 연결하여 교실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식물키우기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실과</a:t>
            </a:r>
            <a:r>
              <a:rPr lang="en-US" altLang="ko-KR" dirty="0" smtClean="0"/>
              <a:t>)</a:t>
            </a:r>
            <a:r>
              <a:rPr lang="ko-KR" altLang="en-US" baseline="0" dirty="0" smtClean="0"/>
              <a:t>를 연계해도 좋습니다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영상출처 </a:t>
            </a:r>
            <a:r>
              <a:rPr lang="en-US" altLang="ko-KR" dirty="0" smtClean="0">
                <a:hlinkClick r:id="rId3"/>
              </a:rPr>
              <a:t>https://www.youtube.com/watch?v=RLv_0BtzH1E</a:t>
            </a:r>
            <a:endParaRPr lang="en-US" altLang="ko-KR" dirty="0" smtClean="0"/>
          </a:p>
          <a:p>
            <a:r>
              <a:rPr lang="ko-KR" altLang="en-US" dirty="0" smtClean="0"/>
              <a:t>이</a:t>
            </a:r>
            <a:r>
              <a:rPr lang="ko-KR" altLang="en-US" baseline="0" dirty="0" smtClean="0"/>
              <a:t> </a:t>
            </a:r>
            <a:r>
              <a:rPr lang="ko-KR" altLang="en-US" dirty="0" smtClean="0"/>
              <a:t>영상을 그냥 보는 것이 아니라 앞으로 내가 직접 해볼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혹은 스케치해볼 </a:t>
            </a:r>
            <a:r>
              <a:rPr lang="ko-KR" altLang="en-US" baseline="0" dirty="0" err="1" smtClean="0"/>
              <a:t>새활용에</a:t>
            </a:r>
            <a:r>
              <a:rPr lang="ko-KR" altLang="en-US" baseline="0" dirty="0" smtClean="0"/>
              <a:t> 대해 생각하며 볼 수 있도록 해주세요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아이디어 생성을 위한 영상입니다</a:t>
            </a:r>
            <a:r>
              <a:rPr lang="en-US" altLang="ko-KR" baseline="0" dirty="0" smtClean="0"/>
              <a:t>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61966C-940F-451F-98B3-74FF3359712A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473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416F5-171E-4BD4-8331-1F4C459813DA}" type="datetimeFigureOut">
              <a:rPr lang="ko-KR" altLang="en-US" smtClean="0"/>
              <a:t>2019-07-16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at4VSLsFK28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RLv_0BtzH1E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10" Type="http://schemas.microsoft.com/office/2007/relationships/hdphoto" Target="../media/hdphoto3.wdp"/><Relationship Id="rId4" Type="http://schemas.openxmlformats.org/officeDocument/2006/relationships/image" Target="../media/image5.pn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UHR5pgS_WmY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png"/><Relationship Id="rId7" Type="http://schemas.openxmlformats.org/officeDocument/2006/relationships/hyperlink" Target="https://www.youtube.com/watch?v=WAsV-Rnv69U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vW9AgOo5TI8&amp;t=11s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5Ux4dc5NqNc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BkrbYWlfKWw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microsoft.com/office/2007/relationships/hdphoto" Target="../media/hdphoto5.wdp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1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MLcMgR3cNxk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10" Type="http://schemas.openxmlformats.org/officeDocument/2006/relationships/image" Target="../media/image16.png"/><Relationship Id="rId4" Type="http://schemas.microsoft.com/office/2007/relationships/hdphoto" Target="../media/hdphoto1.wdp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1547664" y="908720"/>
            <a:ext cx="6264696" cy="1800200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691680" y="1405225"/>
            <a:ext cx="57855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비닐봉지 하나가</a:t>
            </a:r>
            <a:endParaRPr lang="en-US" altLang="ko-KR" sz="60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5913" y="2401724"/>
            <a:ext cx="4748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-</a:t>
            </a:r>
            <a:r>
              <a:rPr lang="ko-KR" altLang="en-US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지구를 살린 </a:t>
            </a:r>
            <a:r>
              <a:rPr lang="ko-KR" altLang="en-US" sz="2800" dirty="0" err="1" smtClean="0">
                <a:ln w="19050">
                  <a:noFill/>
                </a:ln>
                <a:solidFill>
                  <a:schemeClr val="accent5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감비아</a:t>
            </a:r>
            <a:r>
              <a:rPr lang="ko-KR" altLang="en-US" sz="2800" dirty="0" smtClean="0">
                <a:ln w="19050">
                  <a:noFill/>
                </a:ln>
                <a:latin typeface="여기어때 잘난체" pitchFamily="50" charset="-127"/>
                <a:ea typeface="여기어때 잘난체" pitchFamily="50" charset="-127"/>
              </a:rPr>
              <a:t> 여인들 </a:t>
            </a:r>
            <a:endParaRPr lang="ko-KR" altLang="en-US" sz="2800" dirty="0">
              <a:ln w="19050">
                <a:noFill/>
              </a:ln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22977" y="3004244"/>
            <a:ext cx="587372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5~6. 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주인공을 도와요</a:t>
            </a:r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</a:t>
            </a:r>
            <a:b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</a:br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-</a:t>
            </a:r>
            <a:r>
              <a:rPr lang="ko-KR" altLang="en-US" sz="4400" b="1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새활용</a:t>
            </a:r>
            <a:endParaRPr lang="en-US" altLang="ko-KR" sz="4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97" b="100000" l="0" r="99643">
                        <a14:backgroundMark x1="4286" y1="18301" x2="4286" y2="18301"/>
                        <a14:backgroundMark x1="50536" y1="1525" x2="50536" y2="15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3847239"/>
            <a:ext cx="3672408" cy="3010759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9859" y="6309320"/>
            <a:ext cx="1622840" cy="345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err="1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새활용이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뭐예요</a:t>
            </a:r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?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 flipH="1">
            <a:off x="-404189" y="733763"/>
            <a:ext cx="8833841" cy="6124237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947453" y="2758763"/>
            <a:ext cx="583264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b="1" dirty="0">
                <a:latin typeface="UhBee MiMi" panose="03000600000000000000" pitchFamily="66" charset="-127"/>
                <a:ea typeface="UhBee MiMi" panose="03000600000000000000" pitchFamily="66" charset="-127"/>
              </a:rPr>
              <a:t>기존에 버려지는 제품을 </a:t>
            </a:r>
            <a:endParaRPr lang="en-US" altLang="ko-KR" sz="44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단순히 </a:t>
            </a:r>
            <a:r>
              <a:rPr lang="ko-KR" altLang="en-US" sz="4400" b="1" dirty="0">
                <a:latin typeface="UhBee MiMi" panose="03000600000000000000" pitchFamily="66" charset="-127"/>
                <a:ea typeface="UhBee MiMi" panose="03000600000000000000" pitchFamily="66" charset="-127"/>
              </a:rPr>
              <a:t>재활용하는 차원을 넘어서 </a:t>
            </a:r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새로운 </a:t>
            </a:r>
            <a:r>
              <a:rPr lang="ko-KR" altLang="en-US" sz="4400" b="1" dirty="0">
                <a:latin typeface="UhBee MiMi" panose="03000600000000000000" pitchFamily="66" charset="-127"/>
                <a:ea typeface="UhBee MiMi" panose="03000600000000000000" pitchFamily="66" charset="-127"/>
              </a:rPr>
              <a:t>가치를 창출하여 새로운 제품으로 </a:t>
            </a:r>
            <a:r>
              <a:rPr lang="ko-KR" altLang="en-US" sz="4400" b="1" dirty="0" err="1">
                <a:latin typeface="UhBee MiMi" panose="03000600000000000000" pitchFamily="66" charset="-127"/>
                <a:ea typeface="UhBee MiMi" panose="03000600000000000000" pitchFamily="66" charset="-127"/>
              </a:rPr>
              <a:t>재탄생시키는</a:t>
            </a:r>
            <a:r>
              <a:rPr lang="ko-KR" altLang="en-US" sz="4400" b="1" dirty="0"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r>
              <a:rPr lang="ko-KR" altLang="en-US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것</a:t>
            </a:r>
            <a:r>
              <a: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1156341" y="1624280"/>
            <a:ext cx="5712779" cy="1200329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7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새활용</a:t>
            </a:r>
            <a:r>
              <a:rPr lang="ko-KR" altLang="en-US" sz="7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r>
              <a:rPr lang="en-US" altLang="ko-KR" sz="6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up-cycling</a:t>
            </a:r>
          </a:p>
        </p:txBody>
      </p:sp>
    </p:spTree>
    <p:extLst>
      <p:ext uri="{BB962C8B-B14F-4D97-AF65-F5344CB8AC3E}">
        <p14:creationId xmlns:p14="http://schemas.microsoft.com/office/powerpoint/2010/main" val="354535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err="1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새활용이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뭐예요</a:t>
            </a:r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?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050" name="Picture 2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560" y="2122132"/>
            <a:ext cx="7043025" cy="3644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2267744" y="1599220"/>
            <a:ext cx="4320480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새활용을</a:t>
            </a:r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알아봐요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466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생활 속 </a:t>
            </a:r>
            <a:r>
              <a:rPr lang="ko-KR" altLang="en-US" sz="4400" dirty="0" err="1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새활용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1026" name="Picture 2" descr="[ë§¥ì£¼ìº íë¶ë§ë¤ê¸°]#ë§¥ì£¼ìºì¬íì©#ì ì°¸ì ì´ìì ìºíë¶ ë°ë¼íê¸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367" y="1966173"/>
            <a:ext cx="7890100" cy="435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444208" y="3341181"/>
            <a:ext cx="3429000" cy="3429000"/>
          </a:xfrm>
          <a:prstGeom prst="rect">
            <a:avLst/>
          </a:prstGeom>
        </p:spPr>
      </p:pic>
      <p:pic>
        <p:nvPicPr>
          <p:cNvPr id="11" name="Picture 2" descr="[ë§¥ì£¼ìº íë¶ë§ë¤ê¸°]#ë§¥ì£¼ìºì¬íì©#ì ì°¸ì ì´ìì ìºíë¶ ë°ë¼íê¸°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09"/>
          <a:stretch/>
        </p:blipFill>
        <p:spPr bwMode="auto">
          <a:xfrm>
            <a:off x="2184082" y="2420888"/>
            <a:ext cx="4449611" cy="3142689"/>
          </a:xfrm>
          <a:prstGeom prst="wedgeRoundRectCallout">
            <a:avLst>
              <a:gd name="adj1" fmla="val -67929"/>
              <a:gd name="adj2" fmla="val 18769"/>
              <a:gd name="adj3" fmla="val 16667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1474863" y="1550675"/>
            <a:ext cx="6184781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이 장면 본 적 있나요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6018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생활 속 </a:t>
            </a:r>
            <a:r>
              <a:rPr lang="ko-KR" altLang="en-US" sz="4400" dirty="0" err="1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새활용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3075" name="Picture 3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2154" y="1949305"/>
            <a:ext cx="7746554" cy="3917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1116462" y="1533807"/>
            <a:ext cx="6184781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생활 속 제품을 활용한 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‘</a:t>
            </a:r>
            <a:r>
              <a:rPr lang="ko-KR" altLang="en-US" sz="4800" b="1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새활용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’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8264" y="4509120"/>
            <a:ext cx="1966814" cy="205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94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err="1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새활용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디자인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444208" y="3341181"/>
            <a:ext cx="3429000" cy="3429000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2244871" y="1624280"/>
            <a:ext cx="6184781" cy="120032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이 세상에 단 하나뿐인 디자인</a:t>
            </a:r>
            <a:endParaRPr lang="en-US" altLang="ko-KR" sz="3600" b="1" dirty="0" smtClean="0"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“</a:t>
            </a:r>
            <a:r>
              <a:rPr lang="ko-KR" altLang="en-US" sz="3600" b="1" dirty="0" err="1" smtClean="0">
                <a:latin typeface="여기어때 잘난체" pitchFamily="50" charset="-127"/>
                <a:ea typeface="여기어때 잘난체" pitchFamily="50" charset="-127"/>
              </a:rPr>
              <a:t>프라이탁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”</a:t>
            </a:r>
          </a:p>
        </p:txBody>
      </p:sp>
      <p:pic>
        <p:nvPicPr>
          <p:cNvPr id="4100" name="Picture 4" descr="ê´ë ¨ ì´ë¯¸ì§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764" b="9879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953" y="3091194"/>
            <a:ext cx="4515204" cy="330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íë¼ì´íì ëí ì´ë¯¸ì§ ê²ìê²°ê³¼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23594" y1="68721" x2="23594" y2="68721"/>
                        <a14:foregroundMark x1="17188" y1="22831" x2="17188" y2="22831"/>
                        <a14:foregroundMark x1="10469" y1="26941" x2="10469" y2="26941"/>
                        <a14:foregroundMark x1="14219" y1="39041" x2="14219" y2="39041"/>
                        <a14:foregroundMark x1="14688" y1="24429" x2="14688" y2="24429"/>
                        <a14:foregroundMark x1="14531" y1="19863" x2="56875" y2="19635"/>
                        <a14:foregroundMark x1="58281" y1="22831" x2="58281" y2="22831"/>
                        <a14:foregroundMark x1="10000" y1="19178" x2="10000" y2="19178"/>
                        <a14:foregroundMark x1="7656" y1="30365" x2="7656" y2="30365"/>
                        <a14:foregroundMark x1="6875" y1="25114" x2="6875" y2="25114"/>
                        <a14:foregroundMark x1="4219" y1="23059" x2="4219" y2="23059"/>
                        <a14:foregroundMark x1="4219" y1="22831" x2="10313" y2="184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4293096"/>
            <a:ext cx="3278538" cy="224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타원 1"/>
          <p:cNvSpPr/>
          <p:nvPr/>
        </p:nvSpPr>
        <p:spPr>
          <a:xfrm>
            <a:off x="5220072" y="4538424"/>
            <a:ext cx="1944216" cy="1872208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3934578" y="3459408"/>
            <a:ext cx="2854055" cy="1569660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폐기된지</a:t>
            </a:r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endParaRPr lang="en-US" altLang="ko-KR" sz="48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5</a:t>
            </a:r>
            <a:r>
              <a:rPr lang="ko-KR" altLang="en-US" sz="4800" b="1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년된</a:t>
            </a:r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r>
              <a:rPr lang="ko-KR" altLang="en-US" sz="4800" b="1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방수천</a:t>
            </a:r>
            <a:endParaRPr lang="en-US" altLang="ko-KR" sz="48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527919" y="3043910"/>
            <a:ext cx="1944216" cy="1872208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163953" y="2628411"/>
            <a:ext cx="3770625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버려지는 안전벨트</a:t>
            </a:r>
            <a:endParaRPr lang="en-US" altLang="ko-KR" sz="48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273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err="1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새활용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디자인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  <p:pic>
        <p:nvPicPr>
          <p:cNvPr id="6146" name="Picture 2" descr="ë°í¤íë¡ì í¸ì ëí ì´ë¯¸ì§ ê²ìê²°ê³¼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7000" y1="52800" x2="47000" y2="52800"/>
                        <a14:foregroundMark x1="48000" y1="52600" x2="48000" y2="52600"/>
                        <a14:backgroundMark x1="40200" y1="77600" x2="40200" y2="77600"/>
                        <a14:backgroundMark x1="22600" y1="77000" x2="22600" y2="77000"/>
                        <a14:backgroundMark x1="23200" y1="74200" x2="23200" y2="74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748124"/>
            <a:ext cx="460851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834429" y="2117758"/>
            <a:ext cx="6184781" cy="64633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무엇으로 만든 지갑일까요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?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834429" y="1809173"/>
            <a:ext cx="6857351" cy="120032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3600" b="1" smtClean="0">
                <a:latin typeface="여기어때 잘난체" pitchFamily="50" charset="-127"/>
                <a:ea typeface="여기어때 잘난체" pitchFamily="50" charset="-127"/>
              </a:rPr>
              <a:t>버려지는 우유팩의 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새로운 변신</a:t>
            </a:r>
            <a:endParaRPr lang="en-US" altLang="ko-KR" sz="3600" b="1" dirty="0" smtClean="0"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‘</a:t>
            </a:r>
            <a:r>
              <a:rPr lang="ko-KR" altLang="en-US" sz="3600" b="1" dirty="0" err="1" smtClean="0">
                <a:latin typeface="여기어때 잘난체" pitchFamily="50" charset="-127"/>
                <a:ea typeface="여기어때 잘난체" pitchFamily="50" charset="-127"/>
              </a:rPr>
              <a:t>밀키</a:t>
            </a:r>
            <a:r>
              <a:rPr lang="ko-KR" altLang="en-US" sz="3600" b="1" dirty="0" smtClean="0">
                <a:latin typeface="여기어때 잘난체" pitchFamily="50" charset="-127"/>
                <a:ea typeface="여기어때 잘난체" pitchFamily="50" charset="-127"/>
              </a:rPr>
              <a:t> 프로젝트</a:t>
            </a:r>
            <a:r>
              <a:rPr lang="en-US" altLang="ko-KR" sz="3600" b="1" dirty="0" smtClean="0">
                <a:latin typeface="여기어때 잘난체" pitchFamily="50" charset="-127"/>
                <a:ea typeface="여기어때 잘난체" pitchFamily="50" charset="-127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16242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1179014" y="1648480"/>
            <a:ext cx="7128792" cy="2304256"/>
          </a:xfrm>
          <a:prstGeom prst="roundRect">
            <a:avLst/>
          </a:prstGeom>
          <a:solidFill>
            <a:schemeClr val="accent5">
              <a:lumMod val="20000"/>
              <a:lumOff val="8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1547664" y="908720"/>
            <a:ext cx="6264696" cy="1800200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630219" y="1066796"/>
            <a:ext cx="622638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활동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2. </a:t>
            </a:r>
          </a:p>
          <a:p>
            <a:pPr algn="ctr"/>
            <a:r>
              <a:rPr lang="ko-KR" altLang="en-US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배웠으면 해 보자</a:t>
            </a:r>
            <a:r>
              <a:rPr lang="en-US" altLang="ko-KR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</a:t>
            </a:r>
          </a:p>
          <a:p>
            <a:pPr algn="ctr"/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- </a:t>
            </a:r>
            <a:r>
              <a:rPr lang="ko-KR" altLang="en-US" sz="4800" b="1" dirty="0" err="1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새활용</a:t>
            </a:r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 실천하기</a:t>
            </a:r>
            <a:endParaRPr lang="en-US" altLang="ko-KR" sz="48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97" b="100000" l="0" r="99643">
                        <a14:backgroundMark x1="4286" y1="18301" x2="4286" y2="18301"/>
                        <a14:backgroundMark x1="50536" y1="1525" x2="50536" y2="15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44" y="3847240"/>
            <a:ext cx="3672408" cy="3010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64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아이사투의 가방 만들기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1026" name="Picture 2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2099" y="2071686"/>
            <a:ext cx="7056784" cy="3666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1288702" y="1599220"/>
            <a:ext cx="5803578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코바늘뜨기</a:t>
            </a:r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활용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- </a:t>
            </a:r>
            <a:r>
              <a:rPr lang="ko-KR" altLang="en-US" sz="4800" b="1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업싸이클링</a:t>
            </a:r>
            <a:endParaRPr lang="en-US" altLang="ko-KR" sz="48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15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우유팩으로 지갑 만들기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  <p:pic>
        <p:nvPicPr>
          <p:cNvPr id="7171" name="Picture 3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4806" y="2133592"/>
            <a:ext cx="6127142" cy="3123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1288702" y="1599220"/>
            <a:ext cx="5803578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만드는 방법</a:t>
            </a:r>
            <a:endParaRPr lang="en-US" altLang="ko-KR" sz="48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445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페트병을 활용한 아이디어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7170" name="Picture 2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60934" y="2133592"/>
            <a:ext cx="4459114" cy="4091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1288702" y="1599220"/>
            <a:ext cx="5803578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페트병을 활용한 아이디어</a:t>
            </a:r>
            <a:endParaRPr lang="en-US" altLang="ko-KR" sz="48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0232" y="4487529"/>
            <a:ext cx="1966814" cy="205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16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313772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6881" y="5270049"/>
            <a:ext cx="1980727" cy="1600620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72145" y="2102840"/>
            <a:ext cx="2274982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39552" y="3392413"/>
            <a:ext cx="8174033" cy="169277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[6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미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02-02]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다양한 발상 방법으로 아이디어를 발전</a:t>
            </a:r>
            <a:endParaRPr lang="en-US" altLang="ko-KR" sz="26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                  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시킬 수 있다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</a:t>
            </a:r>
          </a:p>
          <a:p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[6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미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02-03]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다양한 자료를 활용하여 아이디어와 관련</a:t>
            </a:r>
            <a:endParaRPr lang="en-US" altLang="ko-KR" sz="26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  <a:p>
            <a:r>
              <a:rPr lang="en-US" altLang="ko-KR" sz="26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                   </a:t>
            </a:r>
            <a:r>
              <a:rPr lang="ko-KR" altLang="en-US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된 표현 내용을 구체화 할 수 있다</a:t>
            </a:r>
            <a:r>
              <a:rPr lang="en-US" altLang="ko-KR" sz="26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2D0D08BA-8FBB-41F8-ABA3-8C329CD6578B}"/>
              </a:ext>
            </a:extLst>
          </p:cNvPr>
          <p:cNvSpPr/>
          <p:nvPr/>
        </p:nvSpPr>
        <p:spPr>
          <a:xfrm>
            <a:off x="572145" y="2733761"/>
            <a:ext cx="3095719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관련 성취기준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09505" y="669898"/>
            <a:ext cx="6506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1510" y="1874673"/>
            <a:ext cx="888597" cy="81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 ‘</a:t>
            </a:r>
            <a:r>
              <a:rPr lang="ko-KR" altLang="en-US" sz="4400" dirty="0" err="1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새활용</a:t>
            </a:r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’ </a:t>
            </a:r>
            <a:r>
              <a:rPr lang="ko-KR" altLang="en-US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아이디어 스케치 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 flipH="1">
            <a:off x="478226" y="1264948"/>
            <a:ext cx="6544222" cy="4536913"/>
            <a:chOff x="5081811" y="1589211"/>
            <a:chExt cx="5296688" cy="4536913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7C15DCE0-6E10-4C8B-9C5C-3F5B4BBBC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5081811" y="1589211"/>
              <a:ext cx="5296688" cy="4536913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6849C3CA-4239-4123-AC5F-647DF5658CCA}"/>
                </a:ext>
              </a:extLst>
            </p:cNvPr>
            <p:cNvSpPr/>
            <p:nvPr/>
          </p:nvSpPr>
          <p:spPr>
            <a:xfrm>
              <a:off x="6256712" y="2673143"/>
              <a:ext cx="3530125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생활 주변에서</a:t>
              </a:r>
              <a:endPara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400" b="1" dirty="0" err="1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새활용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 할 수 있는</a:t>
              </a:r>
              <a:endPara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아이디어를 찾아 봅시다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 </a:t>
              </a: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5339691" y="1818573"/>
            <a:ext cx="1297854" cy="1632784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46362" y="3533404"/>
            <a:ext cx="2552171" cy="2666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 ‘</a:t>
            </a:r>
            <a:r>
              <a:rPr lang="ko-KR" altLang="en-US" sz="4400" dirty="0" err="1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새활용</a:t>
            </a:r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’ </a:t>
            </a:r>
            <a:r>
              <a:rPr lang="ko-KR" altLang="en-US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아이디어 </a:t>
            </a:r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up!</a:t>
            </a:r>
            <a:r>
              <a:rPr lang="ko-KR" altLang="en-US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</a:t>
            </a:r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 flipH="1">
            <a:off x="0" y="1264948"/>
            <a:ext cx="7022448" cy="4536913"/>
            <a:chOff x="5081811" y="1589211"/>
            <a:chExt cx="5683749" cy="4536913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7C15DCE0-6E10-4C8B-9C5C-3F5B4BBBC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5081811" y="1589211"/>
              <a:ext cx="5683749" cy="4536913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6849C3CA-4239-4123-AC5F-647DF5658CCA}"/>
                </a:ext>
              </a:extLst>
            </p:cNvPr>
            <p:cNvSpPr/>
            <p:nvPr/>
          </p:nvSpPr>
          <p:spPr>
            <a:xfrm>
              <a:off x="6038302" y="2641680"/>
              <a:ext cx="3770768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친구의 아이디어를</a:t>
              </a:r>
              <a:endParaRPr lang="en-US" altLang="ko-KR" sz="4400" b="1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듣고 아이디어를 업그레이드 할 수 있는 </a:t>
              </a:r>
              <a:r>
                <a:rPr lang="ko-KR" altLang="en-US" sz="4400" b="1" dirty="0" err="1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댓글을</a:t>
              </a:r>
              <a:r>
                <a:rPr lang="ko-KR" altLang="en-US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 달아줘요</a:t>
              </a:r>
              <a:r>
                <a:rPr lang="en-US" altLang="ko-KR" sz="4400" b="1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 </a:t>
              </a:r>
            </a:p>
          </p:txBody>
        </p:sp>
      </p:grpSp>
      <p:pic>
        <p:nvPicPr>
          <p:cNvPr id="11" name="그림 10">
            <a:extLst>
              <a:ext uri="{FF2B5EF4-FFF2-40B4-BE49-F238E27FC236}">
                <a16:creationId xmlns:lc="http://schemas.openxmlformats.org/drawingml/2006/lockedCanvas" xmlns="" xmlns:a16="http://schemas.microsoft.com/office/drawing/2014/main" id="{938D1B78-DE85-43A7-8B52-6A3C0C8CA3C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9896" y="3925514"/>
            <a:ext cx="4341015" cy="272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13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785786" y="1785926"/>
            <a:ext cx="7715304" cy="1714512"/>
          </a:xfrm>
          <a:prstGeom prst="round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 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     </a:t>
            </a:r>
            <a:r>
              <a:rPr lang="ko-KR" altLang="en-US" sz="3600" dirty="0" err="1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새활용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! </a:t>
            </a:r>
            <a:r>
              <a:rPr lang="ko-KR" altLang="en-US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하면 떠오르는 생각을 한 문장으로 정리해 봅시다</a:t>
            </a:r>
            <a:r>
              <a:rPr lang="en-US" altLang="ko-KR" sz="36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.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785786" y="3857628"/>
            <a:ext cx="7715304" cy="1714512"/>
          </a:xfrm>
          <a:prstGeom prst="round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ko-KR" altLang="en-US" sz="4400" dirty="0" err="1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새활용은</a:t>
            </a:r>
            <a:r>
              <a:rPr lang="ko-KR" altLang="en-US" sz="44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 </a:t>
            </a:r>
            <a:r>
              <a:rPr lang="en-US" altLang="ko-KR" sz="4400" u="sng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                    </a:t>
            </a:r>
            <a:r>
              <a:rPr lang="ko-KR" altLang="en-US" sz="44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이다</a:t>
            </a:r>
            <a:r>
              <a:rPr lang="en-US" altLang="ko-KR" sz="4400" dirty="0" smtClean="0">
                <a:solidFill>
                  <a:schemeClr val="tx2">
                    <a:lumMod val="75000"/>
                  </a:schemeClr>
                </a:solidFill>
                <a:latin typeface="여기어때 잘난체" pitchFamily="50" charset="-127"/>
                <a:ea typeface="여기어때 잘난체" pitchFamily="50" charset="-127"/>
              </a:rPr>
              <a:t>.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928662" y="357166"/>
            <a:ext cx="8107834" cy="1000132"/>
          </a:xfrm>
          <a:prstGeom prst="round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  </a:t>
            </a:r>
            <a:r>
              <a:rPr lang="ko-KR" altLang="en-US" sz="4400" dirty="0" err="1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새활용</a:t>
            </a:r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, </a:t>
            </a:r>
            <a:r>
              <a:rPr lang="ko-KR" altLang="en-US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어떤 생각이 드나요</a:t>
            </a:r>
            <a:r>
              <a:rPr lang="en-US" altLang="ko-KR" sz="4400" dirty="0" smtClean="0">
                <a:solidFill>
                  <a:prstClr val="black"/>
                </a:solidFill>
                <a:latin typeface="여기어때 잘난체" pitchFamily="50" charset="-127"/>
                <a:ea typeface="여기어때 잘난체" pitchFamily="50" charset="-127"/>
              </a:rPr>
              <a:t>?</a:t>
            </a:r>
            <a:endParaRPr lang="en-US" altLang="ko-KR" sz="42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652" y="-92467"/>
            <a:ext cx="1273996" cy="171674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6ED5125C-616D-48E2-8281-D7772936D0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1836385"/>
            <a:ext cx="1426183" cy="161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8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[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추가</a:t>
            </a:r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]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진로 직업 지도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8194" name="Picture 2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3029" y="2014718"/>
            <a:ext cx="6400933" cy="3690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1288702" y="1599220"/>
            <a:ext cx="5803578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새활용</a:t>
            </a:r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디자이너</a:t>
            </a:r>
            <a:endParaRPr lang="en-US" altLang="ko-KR" sz="48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76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[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추가</a:t>
            </a:r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] 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체험학습 안내</a:t>
            </a:r>
            <a:endParaRPr lang="en-US" altLang="ko-KR" sz="4400" dirty="0" smtClean="0">
              <a:solidFill>
                <a:schemeClr val="tx1"/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9218" name="Picture 2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4288" y="2012712"/>
            <a:ext cx="7150524" cy="3720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1288702" y="1599220"/>
            <a:ext cx="5803578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서울 </a:t>
            </a:r>
            <a:r>
              <a:rPr lang="ko-KR" altLang="en-US" sz="4800" b="1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새활용플라자</a:t>
            </a:r>
            <a:endParaRPr lang="en-US" altLang="ko-KR" sz="4800" b="1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73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2939" y="1238286"/>
            <a:ext cx="8270213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다음 시간에는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이번 프로젝트의 마지막 시간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</a:t>
            </a: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스스로의 시간을 돌아보고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앞으로의 개별 프로젝트를</a:t>
            </a:r>
            <a:endParaRPr lang="en-US" altLang="ko-KR" sz="4800" b="1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만들어 볼 거예요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028" r="97172">
                        <a14:foregroundMark x1="13368" y1="79046" x2="13368" y2="79046"/>
                        <a14:backgroundMark x1="25450" y1="76556" x2="25450" y2="76556"/>
                        <a14:backgroundMark x1="28535" y1="69295" x2="28535" y2="69295"/>
                        <a14:backgroundMark x1="55013" y1="88382" x2="55013" y2="883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4695">
            <a:off x="7201816" y="3704104"/>
            <a:ext cx="1613170" cy="2000009"/>
          </a:xfrm>
          <a:prstGeom prst="rect">
            <a:avLst/>
          </a:prstGeom>
        </p:spPr>
      </p:pic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312760"/>
            <a:ext cx="9144001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68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90505" y="1738764"/>
            <a:ext cx="26853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사용한 글꼴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90505" y="2907001"/>
            <a:ext cx="7859969" cy="2704919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8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이번 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차시에서는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4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아이사투가 쓸모 없이 버려진 비닐봉지를 활용해 가방과 지갑을 만든 것과 같은 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‘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새활</a:t>
            </a:r>
            <a:r>
              <a:rPr lang="ko-KR" altLang="en-US" sz="2400" dirty="0" err="1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용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’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을 이해하고 실제 실천해보는 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차시입니다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이때 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6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새활</a:t>
            </a:r>
            <a:r>
              <a:rPr lang="ko-KR" altLang="en-US" sz="2400" dirty="0" err="1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용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의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실천 부분에서는 실제로 활동을 진행해도 좋고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아이디어 스케치까지만 진행해도 좋습니다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</a:p>
          <a:p>
            <a:r>
              <a:rPr lang="en-US" altLang="ko-KR" sz="24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마지막 부분에 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‘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진로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’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와 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‘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체험학습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’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은 간단히 소개해 주면 좋아요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2D0D08BA-8FBB-41F8-ABA3-8C329CD6578B}"/>
              </a:ext>
            </a:extLst>
          </p:cNvPr>
          <p:cNvSpPr/>
          <p:nvPr/>
        </p:nvSpPr>
        <p:spPr>
          <a:xfrm>
            <a:off x="601965" y="2322226"/>
            <a:ext cx="2274982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</a:t>
            </a:r>
            <a:r>
              <a:rPr kumimoji="0" lang="ko-KR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안내</a:t>
            </a:r>
            <a:r>
              <a:rPr lang="en-US" altLang="ko-KR" sz="3200" dirty="0">
                <a:solidFill>
                  <a:prstClr val="black"/>
                </a:solidFill>
                <a:highlight>
                  <a:srgbClr val="FFFF9F"/>
                </a:highlight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89281" y="669898"/>
            <a:ext cx="66271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3085058" y="1787835"/>
            <a:ext cx="458328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여기어때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잘난체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</a:t>
            </a:r>
            <a:r>
              <a:rPr lang="en-US" altLang="ko-KR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UhBee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MiMi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773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86771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6881" y="5270049"/>
            <a:ext cx="1980727" cy="1600620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90505" y="2535720"/>
            <a:ext cx="7859969" cy="2704919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5</a:t>
            </a:r>
            <a:r>
              <a:rPr lang="en-US" altLang="ko-KR" sz="24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6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차시는 시간 간격을 두고 진행합니다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5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차시에서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배운 내용을 토대로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생활 주변을 탐색해볼 시간이 필요하며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6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차시에서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실제 활동을 해볼 예정이라면 준비물 등을 준비할 시간도 필요합니다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학교의 행사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(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재활용품을 활용한 발명대회 등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)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와 연계하여 진행할 수 있습니다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</a:t>
            </a:r>
          </a:p>
          <a:p>
            <a:r>
              <a:rPr lang="en-US" altLang="ko-KR" sz="2400" dirty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더불어 학생들이 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2~4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차시에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생각한 다른 프로젝트가 있다면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, 5~6</a:t>
            </a:r>
            <a:r>
              <a:rPr lang="ko-KR" altLang="en-US" sz="2400" dirty="0" err="1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차시와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함께 진행해주세요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2D0D08BA-8FBB-41F8-ABA3-8C329CD6578B}"/>
              </a:ext>
            </a:extLst>
          </p:cNvPr>
          <p:cNvSpPr/>
          <p:nvPr/>
        </p:nvSpPr>
        <p:spPr>
          <a:xfrm>
            <a:off x="609498" y="1841204"/>
            <a:ext cx="2274982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차시</a:t>
            </a:r>
            <a:r>
              <a:rPr kumimoji="0" lang="ko-KR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 안내</a:t>
            </a:r>
            <a:r>
              <a:rPr lang="en-US" altLang="ko-KR" sz="3200" dirty="0">
                <a:solidFill>
                  <a:prstClr val="black"/>
                </a:solidFill>
                <a:highlight>
                  <a:srgbClr val="FFFF9F"/>
                </a:highlight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en-US" altLang="ko-KR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89281" y="669898"/>
            <a:ext cx="66271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8129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23528" y="1513617"/>
            <a:ext cx="8352928" cy="450767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6881" y="5270049"/>
            <a:ext cx="1980727" cy="1600620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53" y="654453"/>
            <a:ext cx="1466351" cy="810093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590505" y="1738764"/>
            <a:ext cx="26853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아이콘 설명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13325" y="669898"/>
            <a:ext cx="66030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5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</a:t>
            </a:r>
            <a:endParaRPr lang="en-US" altLang="ko-KR" sz="5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09681" y="6093296"/>
            <a:ext cx="6798623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* </a:t>
            </a:r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슬라이드 노트를 꼭 확인해주세요</a:t>
            </a:r>
            <a:r>
              <a:rPr lang="en-US" altLang="ko-KR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. 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5596" y="2635436"/>
            <a:ext cx="1944216" cy="1944216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791586" y="4701504"/>
            <a:ext cx="2283188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선생님 질문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6381431" y="2784985"/>
            <a:ext cx="1331769" cy="1675451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3728972" y="4838825"/>
            <a:ext cx="2283188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학생 활동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6596670" y="4579652"/>
            <a:ext cx="1146497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여기어때 잘난체" panose="020B0600000101010101" pitchFamily="50" charset="-127"/>
                <a:ea typeface="여기어때 잘난체" panose="020B0600000101010101" pitchFamily="50" charset="-127"/>
                <a:cs typeface="다온 청춘고딕(B)" panose="02020603020101020101" pitchFamily="18" charset="-127"/>
              </a:rPr>
              <a:t>학습지</a:t>
            </a:r>
            <a:endParaRPr lang="en-US" altLang="ko-KR" sz="2400" dirty="0" smtClean="0">
              <a:latin typeface="여기어때 잘난체" panose="020B0600000101010101" pitchFamily="50" charset="-127"/>
              <a:ea typeface="여기어때 잘난체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26" name="그림 25">
            <a:extLst>
              <a:ext uri="{FF2B5EF4-FFF2-40B4-BE49-F238E27FC236}">
                <a16:creationId xmlns:lc="http://schemas.openxmlformats.org/drawingml/2006/lockedCanvas" xmlns="" xmlns:a16="http://schemas.microsoft.com/office/drawing/2014/main" id="{938D1B78-DE85-43A7-8B52-6A3C0C8CA3C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3621" y="2191584"/>
            <a:ext cx="2716985" cy="1703507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="" xmlns:a16="http://schemas.microsoft.com/office/drawing/2014/main" id="{6ED5125C-616D-48E2-8281-D7772936D04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8053" y="3088294"/>
            <a:ext cx="1426183" cy="1613594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9420" y="2977838"/>
            <a:ext cx="1512740" cy="158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02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15763" y="2270481"/>
            <a:ext cx="7190741" cy="1446550"/>
          </a:xfrm>
          <a:prstGeom prst="rect">
            <a:avLst/>
          </a:prstGeom>
          <a:solidFill>
            <a:schemeClr val="accent5">
              <a:lumMod val="20000"/>
              <a:lumOff val="80000"/>
              <a:alpha val="31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4400" b="1" dirty="0" err="1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새활용</a:t>
            </a:r>
            <a:r>
              <a:rPr lang="ko-KR" altLang="en-US" sz="4400" b="1" dirty="0" err="1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의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 의미를 이해하고  직접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 실천</a:t>
            </a:r>
            <a:r>
              <a:rPr lang="ko-KR" altLang="en-US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해봅시다</a:t>
            </a:r>
            <a:r>
              <a:rPr lang="en-US" altLang="ko-KR" sz="44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.</a:t>
            </a:r>
            <a:endParaRPr lang="en-US" altLang="ko-KR" sz="44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15763" y="1280252"/>
            <a:ext cx="31646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400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공부할 문제</a:t>
            </a:r>
            <a:endParaRPr lang="en-US" altLang="ko-KR" sz="4400" dirty="0" smtClean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97" b="100000" l="0" r="99643">
                        <a14:backgroundMark x1="4286" y1="18301" x2="4286" y2="18301"/>
                        <a14:backgroundMark x1="50536" y1="1525" x2="50536" y2="15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4341" y="3847239"/>
            <a:ext cx="3672408" cy="3010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29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827584" y="1864976"/>
            <a:ext cx="7560840" cy="2428120"/>
          </a:xfrm>
          <a:prstGeom prst="roundRect">
            <a:avLst/>
          </a:prstGeom>
          <a:solidFill>
            <a:schemeClr val="accent5">
              <a:lumMod val="20000"/>
              <a:lumOff val="8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P20190421_161211084_3E7AA20E-8F40-41DF-8476-02839052B0F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1619672" y="980728"/>
            <a:ext cx="6264696" cy="1800200"/>
          </a:xfrm>
          <a:prstGeom prst="round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156269" y="1400576"/>
            <a:ext cx="718337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활동</a:t>
            </a:r>
            <a:r>
              <a:rPr lang="en-US" altLang="ko-KR" sz="48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1. </a:t>
            </a:r>
          </a:p>
          <a:p>
            <a:pPr algn="ctr"/>
            <a:r>
              <a:rPr lang="ko-KR" altLang="en-US" sz="6000" b="1" dirty="0" err="1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새활용</a:t>
            </a:r>
            <a:r>
              <a:rPr lang="ko-KR" altLang="en-US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 </a:t>
            </a:r>
            <a:r>
              <a:rPr lang="en-US" altLang="ko-KR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(</a:t>
            </a:r>
            <a:r>
              <a:rPr lang="ko-KR" altLang="en-US" sz="6000" b="1" dirty="0" err="1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업사이클링</a:t>
            </a:r>
            <a:r>
              <a:rPr lang="en-US" altLang="ko-KR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)</a:t>
            </a:r>
          </a:p>
          <a:p>
            <a:pPr algn="ctr"/>
            <a:r>
              <a:rPr lang="ko-KR" altLang="en-US" sz="6000" b="1" dirty="0" smtClean="0">
                <a:ln w="28575"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이해하기</a:t>
            </a:r>
            <a:endParaRPr lang="en-US" altLang="ko-KR" sz="6000" b="1" dirty="0">
              <a:ln w="28575"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여기어때 잘난체" pitchFamily="50" charset="-127"/>
              <a:ea typeface="여기어때 잘난체" pitchFamily="50" charset="-127"/>
            </a:endParaRPr>
          </a:p>
        </p:txBody>
      </p:sp>
      <p:pic>
        <p:nvPicPr>
          <p:cNvPr id="8" name="그림 7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293096"/>
            <a:ext cx="9144001" cy="2564904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97" b="100000" l="0" r="99643">
                        <a14:backgroundMark x1="4286" y1="18301" x2="4286" y2="18301"/>
                        <a14:backgroundMark x1="50536" y1="1525" x2="50536" y2="15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44" y="3847240"/>
            <a:ext cx="3672408" cy="3010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61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97" b="100000" l="0" r="99643">
                        <a14:backgroundMark x1="4286" y1="18301" x2="4286" y2="18301"/>
                        <a14:backgroundMark x1="50536" y1="1525" x2="50536" y2="15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70467">
            <a:off x="4916588" y="2628246"/>
            <a:ext cx="4225133" cy="3463901"/>
          </a:xfrm>
          <a:prstGeom prst="rect">
            <a:avLst/>
          </a:prstGeom>
        </p:spPr>
      </p:pic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err="1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새활용이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뭐예요</a:t>
            </a:r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?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6" name="그림 5">
            <a:hlinkClick r:id="rId8"/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067" y="2430217"/>
            <a:ext cx="3589354" cy="2859218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 flipH="1">
            <a:off x="323528" y="1599220"/>
            <a:ext cx="8568952" cy="830997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아이사투가 버려진 비닐을 가방으로 만든 것처럼</a:t>
            </a:r>
            <a:r>
              <a:rPr lang="en-US" altLang="ko-KR" sz="4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!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064635" y="3418625"/>
            <a:ext cx="3429000" cy="3429000"/>
          </a:xfrm>
          <a:prstGeom prst="rect">
            <a:avLst/>
          </a:prstGeom>
        </p:spPr>
      </p:pic>
      <p:sp>
        <p:nvSpPr>
          <p:cNvPr id="2" name="오른쪽 화살표 1"/>
          <p:cNvSpPr/>
          <p:nvPr/>
        </p:nvSpPr>
        <p:spPr>
          <a:xfrm>
            <a:off x="4289260" y="2995730"/>
            <a:ext cx="1209667" cy="864096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844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34509" cy="2133592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357166"/>
            <a:ext cx="7500990" cy="100013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   </a:t>
            </a:r>
            <a:r>
              <a:rPr lang="ko-KR" altLang="en-US" sz="4400" dirty="0" err="1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새활용이</a:t>
            </a:r>
            <a:r>
              <a:rPr lang="ko-KR" altLang="en-US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 뭐예요</a:t>
            </a:r>
            <a:r>
              <a:rPr lang="en-US" altLang="ko-KR" sz="4400" dirty="0" smtClean="0">
                <a:solidFill>
                  <a:schemeClr val="tx1"/>
                </a:solidFill>
                <a:latin typeface="여기어때 잘난체" pitchFamily="50" charset="-127"/>
                <a:ea typeface="여기어때 잘난체" pitchFamily="50" charset="-127"/>
              </a:rPr>
              <a:t>?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11062114-2B44-45E5-AE7E-F29654EE87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286388"/>
            <a:ext cx="9144001" cy="1571612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2627784" y="4390660"/>
            <a:ext cx="3262432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ko-KR" altLang="en-US" sz="8000" dirty="0" err="1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새활용</a:t>
            </a:r>
            <a:endParaRPr lang="ko-KR" altLang="en-US" sz="4000" dirty="0">
              <a:ln w="18415" cmpd="sng">
                <a:solidFill>
                  <a:schemeClr val="bg1"/>
                </a:solidFill>
                <a:prstDash val="solid"/>
              </a:ln>
              <a:solidFill>
                <a:schemeClr val="tx2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535177" y="2014441"/>
            <a:ext cx="27238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6600" dirty="0" smtClean="0">
                <a:ln w="18415" cmpd="sng">
                  <a:solidFill>
                    <a:schemeClr val="bg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재활용</a:t>
            </a:r>
            <a:endParaRPr lang="ko-KR" altLang="en-US" sz="3200" dirty="0">
              <a:ln w="18415" cmpd="sng">
                <a:solidFill>
                  <a:schemeClr val="bg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6459" y="3337880"/>
            <a:ext cx="3429000" cy="3429000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4860032" y="2014441"/>
            <a:ext cx="1515158" cy="11079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ko-KR" sz="6600" dirty="0" smtClean="0">
                <a:ln w="18415" cmpd="sng">
                  <a:solidFill>
                    <a:schemeClr val="bg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여기어때 잘난체" pitchFamily="50" charset="-127"/>
                <a:ea typeface="여기어때 잘난체" pitchFamily="50" charset="-127"/>
              </a:rPr>
              <a:t>+ α</a:t>
            </a:r>
            <a:endParaRPr lang="ko-KR" altLang="en-US" sz="3200" dirty="0">
              <a:ln w="18415" cmpd="sng">
                <a:solidFill>
                  <a:schemeClr val="bg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아래쪽 화살표 14"/>
          <p:cNvSpPr/>
          <p:nvPr/>
        </p:nvSpPr>
        <p:spPr>
          <a:xfrm>
            <a:off x="3347864" y="3429000"/>
            <a:ext cx="2016224" cy="792088"/>
          </a:xfrm>
          <a:prstGeom prst="downArrow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75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5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3409</TotalTime>
  <Words>1042</Words>
  <Application>Microsoft Office PowerPoint</Application>
  <PresentationFormat>화면 슬라이드 쇼(4:3)</PresentationFormat>
  <Paragraphs>168</Paragraphs>
  <Slides>25</Slides>
  <Notes>21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4" baseType="lpstr">
      <vt:lpstr>굴림</vt:lpstr>
      <vt:lpstr>Arial</vt:lpstr>
      <vt:lpstr>맑은 고딕</vt:lpstr>
      <vt:lpstr>UhBee MiMi</vt:lpstr>
      <vt:lpstr>여기어때 잘난체</vt:lpstr>
      <vt:lpstr>배달의민족 주아</vt:lpstr>
      <vt:lpstr>Wingdings</vt:lpstr>
      <vt:lpstr>다온 청춘고딕(B)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</dc:creator>
  <cp:lastModifiedBy>Jihyun Ahn</cp:lastModifiedBy>
  <cp:revision>66</cp:revision>
  <cp:lastPrinted>2019-06-21T01:39:56Z</cp:lastPrinted>
  <dcterms:created xsi:type="dcterms:W3CDTF">2019-04-21T07:05:05Z</dcterms:created>
  <dcterms:modified xsi:type="dcterms:W3CDTF">2019-07-16T14:15:31Z</dcterms:modified>
</cp:coreProperties>
</file>