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5" r:id="rId4"/>
    <p:sldId id="282" r:id="rId5"/>
    <p:sldId id="266" r:id="rId6"/>
    <p:sldId id="291" r:id="rId7"/>
    <p:sldId id="258" r:id="rId8"/>
    <p:sldId id="283" r:id="rId9"/>
    <p:sldId id="284" r:id="rId10"/>
    <p:sldId id="285" r:id="rId11"/>
    <p:sldId id="286" r:id="rId12"/>
    <p:sldId id="279" r:id="rId13"/>
    <p:sldId id="280" r:id="rId14"/>
    <p:sldId id="281" r:id="rId15"/>
    <p:sldId id="288" r:id="rId16"/>
    <p:sldId id="289" r:id="rId17"/>
    <p:sldId id="272" r:id="rId18"/>
    <p:sldId id="290" r:id="rId19"/>
    <p:sldId id="273" r:id="rId20"/>
  </p:sldIdLst>
  <p:sldSz cx="9144000" cy="6858000" type="screen4x3"/>
  <p:notesSz cx="6802438" cy="9934575"/>
  <p:embeddedFontLst>
    <p:embeddedFont>
      <p:font typeface="맑은 고딕" pitchFamily="50" charset="-127"/>
      <p:regular r:id="rId22"/>
      <p:bold r:id="rId23"/>
    </p:embeddedFont>
    <p:embeddedFont>
      <p:font typeface="여기어때 잘난체" pitchFamily="50" charset="-127"/>
      <p:bold r:id="rId24"/>
    </p:embeddedFont>
    <p:embeddedFont>
      <p:font typeface="UhBee MiMi" pitchFamily="66" charset="-127"/>
      <p:regular r:id="rId25"/>
      <p:bold r:id="rId26"/>
    </p:embeddedFont>
    <p:embeddedFont>
      <p:font typeface="배달의민족 주아" pitchFamily="18" charset="-127"/>
      <p:regular r:id="rId27"/>
    </p:embeddedFont>
    <p:embeddedFont>
      <p:font typeface="배달의민족 도현" pitchFamily="50" charset="-127"/>
      <p:regular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81382" autoAdjust="0"/>
  </p:normalViewPr>
  <p:slideViewPr>
    <p:cSldViewPr>
      <p:cViewPr varScale="1">
        <p:scale>
          <a:sx n="95" d="100"/>
          <a:sy n="95" d="100"/>
        </p:scale>
        <p:origin x="-209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9D7qbflt-k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LcMgR3cNxk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tNUKYOVdXw" TargetMode="External"/><Relationship Id="rId5" Type="http://schemas.openxmlformats.org/officeDocument/2006/relationships/hyperlink" Target="https://www.youtube.com/watch?v=el2CikYCBdg" TargetMode="External"/><Relationship Id="rId4" Type="http://schemas.openxmlformats.org/officeDocument/2006/relationships/hyperlink" Target="https://www.youtube.com/watch?v=jjGAPEj9zAU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학생들에게 그림책의 문제와 해결 과정을 토대로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우리도 프로젝트를 진행할 예정임을 미리 말해줍니다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그래서 여기에서 </a:t>
            </a:r>
            <a:r>
              <a:rPr lang="ko-KR" altLang="en-US" dirty="0" err="1" smtClean="0"/>
              <a:t>감비아의</a:t>
            </a:r>
            <a:r>
              <a:rPr lang="ko-KR" altLang="en-US" dirty="0" smtClean="0"/>
              <a:t> 문제를 이야기하지만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동시에 아이들은 우리나라에는 이 문제가 없나</a:t>
            </a:r>
            <a:r>
              <a:rPr lang="en-US" altLang="ko-KR" dirty="0" smtClean="0"/>
              <a:t>? </a:t>
            </a:r>
            <a:r>
              <a:rPr lang="ko-KR" altLang="en-US" dirty="0" smtClean="0"/>
              <a:t>생각해볼 수 있게 도와줍니다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영상 출처 </a:t>
            </a:r>
            <a:r>
              <a:rPr lang="en-US" altLang="ko-KR" dirty="0" smtClean="0"/>
              <a:t>: </a:t>
            </a:r>
            <a:r>
              <a:rPr lang="ko-KR" altLang="en-US" baseline="0" dirty="0" smtClean="0"/>
              <a:t> </a:t>
            </a:r>
            <a:r>
              <a:rPr lang="en-US" altLang="ko-KR" dirty="0" smtClean="0">
                <a:hlinkClick r:id="rId3"/>
              </a:rPr>
              <a:t>https://www.youtube.com/watch?v=S9D7qbflt-k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한반도보다 훨씬 큰 면적의 플라스틱 쓰레기 섬에 대한 이야기예요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r>
              <a:rPr lang="ko-KR" altLang="en-US" dirty="0" smtClean="0"/>
              <a:t>플라스틱은 썩지 않는다는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환경을 오염시키고 생태계를 파괴하고 있다는 것을 보여줄 수 있어요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너무 멀고 큰 이야기보다는 학생 주변의 작은 이야기들도 괜찮으니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실제적인 문제점을 쓰도록 해요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포스트잇을</a:t>
            </a:r>
            <a:r>
              <a:rPr lang="ko-KR" altLang="en-US" dirty="0" smtClean="0"/>
              <a:t> 활용해서 씁니다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505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게시판은 학급의 벽에 전지 등을 붙여서 진행하거나 </a:t>
            </a:r>
            <a:r>
              <a:rPr lang="ko-KR" altLang="en-US" dirty="0" err="1" smtClean="0"/>
              <a:t>뒷</a:t>
            </a:r>
            <a:r>
              <a:rPr lang="ko-KR" altLang="en-US" dirty="0" smtClean="0"/>
              <a:t> 게시판을 활용해도 좋아요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저는 보통 앞문</a:t>
            </a:r>
            <a:r>
              <a:rPr lang="en-US" altLang="ko-KR" dirty="0" smtClean="0"/>
              <a:t>, </a:t>
            </a:r>
            <a:r>
              <a:rPr lang="ko-KR" altLang="en-US" dirty="0" smtClean="0"/>
              <a:t>뒷문을 활용해요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제목만 붙이고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포스트잇을</a:t>
            </a:r>
            <a:r>
              <a:rPr lang="ko-KR" altLang="en-US" dirty="0" smtClean="0"/>
              <a:t> 활용해서 앞문에 커다란 하나의 판을 만들어요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붙였다 뗐다 하면서 자유롭게 프로젝트를 구상할 수 있어요</a:t>
            </a:r>
            <a:r>
              <a:rPr lang="en-US" altLang="ko-KR" dirty="0" smtClean="0"/>
              <a:t>. </a:t>
            </a:r>
          </a:p>
          <a:p>
            <a:r>
              <a:rPr lang="en-US" altLang="ko-KR" b="1" u="sng" dirty="0" smtClean="0"/>
              <a:t>* </a:t>
            </a:r>
            <a:r>
              <a:rPr lang="ko-KR" altLang="en-US" b="1" u="sng" dirty="0" smtClean="0"/>
              <a:t>추후 게시판 활용 방안 사진 예시 추가 예정</a:t>
            </a:r>
            <a:r>
              <a:rPr lang="en-US" altLang="ko-KR" b="1" u="sng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505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게시판을 만든 이유예요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계속 쉬는 시간에도 틈틈이 읽으면서 이 문제의 원인은 뭘까</a:t>
            </a:r>
            <a:r>
              <a:rPr lang="en-US" altLang="ko-KR" dirty="0" smtClean="0"/>
              <a:t>? </a:t>
            </a:r>
            <a:r>
              <a:rPr lang="ko-KR" altLang="en-US" dirty="0" smtClean="0"/>
              <a:t>어떤 해결방안을 찾을 수 있을까</a:t>
            </a:r>
            <a:r>
              <a:rPr lang="en-US" altLang="ko-KR" dirty="0" smtClean="0"/>
              <a:t>?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생각해보도록 해요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바로 다음 </a:t>
            </a:r>
            <a:r>
              <a:rPr lang="ko-KR" altLang="en-US" baseline="0" dirty="0" err="1" smtClean="0"/>
              <a:t>차시를</a:t>
            </a:r>
            <a:r>
              <a:rPr lang="ko-KR" altLang="en-US" baseline="0" dirty="0" smtClean="0"/>
              <a:t> 진행하는 것보다 </a:t>
            </a:r>
            <a:r>
              <a:rPr lang="en-US" altLang="ko-KR" baseline="0" dirty="0" smtClean="0"/>
              <a:t>2~3</a:t>
            </a:r>
            <a:r>
              <a:rPr lang="ko-KR" altLang="en-US" baseline="0" dirty="0" smtClean="0"/>
              <a:t>일의 시간을 주는 게 좋아요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아이사투의 해결 과정을 다시 떠올립니다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이를 통해 아이들은 자신들도 이런 과정을 거쳐야 하는구나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모델링하게</a:t>
            </a:r>
            <a:r>
              <a:rPr lang="ko-KR" altLang="en-US" dirty="0" smtClean="0"/>
              <a:t> 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smtClean="0"/>
              <a:t>이 때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아이들에게 단지 어떤 좋은 아이디어를 낸다고 하여 환경이</a:t>
            </a:r>
            <a:r>
              <a:rPr lang="ko-KR" altLang="en-US" b="0" u="none" baseline="0" dirty="0" smtClean="0"/>
              <a:t> 바뀌는 것이 아니라</a:t>
            </a:r>
            <a:r>
              <a:rPr lang="en-US" altLang="ko-KR" b="0" u="none" baseline="0" dirty="0" smtClean="0"/>
              <a:t>, </a:t>
            </a:r>
          </a:p>
          <a:p>
            <a:r>
              <a:rPr lang="ko-KR" altLang="en-US" b="0" u="none" baseline="0" dirty="0" smtClean="0"/>
              <a:t>삶에서 추구하는 가치가 바뀌고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많은 사람들이 실행에 옮겨야 바뀐다는 것을 알려줍니다</a:t>
            </a:r>
            <a:r>
              <a:rPr lang="en-US" altLang="ko-KR" b="0" u="none" baseline="0" dirty="0" smtClean="0"/>
              <a:t>. </a:t>
            </a:r>
          </a:p>
          <a:p>
            <a:r>
              <a:rPr lang="ko-KR" altLang="en-US" b="0" u="none" baseline="0" dirty="0" smtClean="0"/>
              <a:t>정확하게 지금 현재의 상태를 점검하고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어떻게 해야 바뀔 수 있을지를 토의 토론한 후에 실질적인 프로젝트를 실행할 수 있도록 가이드라인을 제시해주면 좋아요</a:t>
            </a:r>
            <a:endParaRPr lang="en-US" altLang="ko-KR" b="0" u="none" baseline="0" dirty="0" smtClean="0"/>
          </a:p>
          <a:p>
            <a:r>
              <a:rPr lang="ko-KR" altLang="en-US" b="0" u="none" baseline="0" dirty="0" smtClean="0"/>
              <a:t>즉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다양하고 좋은 아이디어를 많이 내고 피상적으로 진행하는 것이 아니라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추구하는 삶의 가치를 바꿔가는 과정임을 알려줍니다</a:t>
            </a:r>
            <a:r>
              <a:rPr lang="en-US" altLang="ko-KR" b="0" u="none" baseline="0" dirty="0" smtClean="0"/>
              <a:t>.</a:t>
            </a:r>
          </a:p>
          <a:p>
            <a:r>
              <a:rPr lang="ko-KR" altLang="en-US" b="0" u="none" baseline="0" dirty="0" smtClean="0"/>
              <a:t>아이사투가 했던 과정을 생각하며 진행하도록 독려해봅시다</a:t>
            </a:r>
            <a:r>
              <a:rPr lang="en-US" altLang="ko-KR" b="0" u="none" baseline="0" dirty="0" smtClean="0"/>
              <a:t>. </a:t>
            </a:r>
          </a:p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smtClean="0"/>
              <a:t>목표는 적절하게 바꿀 수 있습니다</a:t>
            </a:r>
            <a:r>
              <a:rPr lang="en-US" altLang="ko-KR" b="0" u="none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smtClean="0"/>
              <a:t>이건 예시입니다</a:t>
            </a:r>
            <a:r>
              <a:rPr lang="en-US" altLang="ko-KR" b="0" u="none" dirty="0" smtClean="0"/>
              <a:t>. </a:t>
            </a:r>
          </a:p>
          <a:p>
            <a:r>
              <a:rPr lang="ko-KR" altLang="en-US" b="0" u="none" dirty="0" smtClean="0"/>
              <a:t>기본적으로 프로젝트 실행의 과정으로 나타내 보았습니다</a:t>
            </a:r>
            <a:r>
              <a:rPr lang="en-US" altLang="ko-KR" b="0" u="none" dirty="0" smtClean="0"/>
              <a:t>. </a:t>
            </a:r>
          </a:p>
          <a:p>
            <a:r>
              <a:rPr lang="ko-KR" altLang="en-US" b="0" u="none" dirty="0" smtClean="0"/>
              <a:t>아이들에게 단지 어떤 활동을 하자</a:t>
            </a:r>
            <a:r>
              <a:rPr lang="en-US" altLang="ko-KR" b="0" u="none" dirty="0" smtClean="0"/>
              <a:t>!</a:t>
            </a:r>
            <a:r>
              <a:rPr lang="ko-KR" altLang="en-US" b="0" u="none" dirty="0" smtClean="0"/>
              <a:t>가 아니라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정확하게 문제를 인식하고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해결방안을 토의한 후에 그것을 바탕으로 프로젝트를 진행해야 함을 알려줍니다</a:t>
            </a:r>
            <a:r>
              <a:rPr lang="en-US" altLang="ko-KR" b="0" u="none" dirty="0" smtClean="0"/>
              <a:t>. </a:t>
            </a:r>
          </a:p>
          <a:p>
            <a:r>
              <a:rPr lang="ko-KR" altLang="en-US" b="0" u="none" dirty="0" smtClean="0"/>
              <a:t>이번 프로젝트의 가장 큰 목적은 아이들의 생각</a:t>
            </a:r>
            <a:r>
              <a:rPr lang="en-US" altLang="ko-KR" b="0" u="none" dirty="0" smtClean="0"/>
              <a:t>,</a:t>
            </a:r>
            <a:r>
              <a:rPr lang="en-US" altLang="ko-KR" b="0" u="none" baseline="0" dirty="0" smtClean="0"/>
              <a:t> </a:t>
            </a:r>
            <a:r>
              <a:rPr lang="ko-KR" altLang="en-US" b="0" u="none" baseline="0" dirty="0" smtClean="0"/>
              <a:t>삶에서 추구하는 가치에 변화를 주는 것입니다</a:t>
            </a:r>
            <a:r>
              <a:rPr lang="en-US" altLang="ko-KR" b="0" u="none" baseline="0" dirty="0" smtClean="0"/>
              <a:t>. </a:t>
            </a:r>
          </a:p>
          <a:p>
            <a:r>
              <a:rPr lang="ko-KR" altLang="en-US" b="0" u="none" baseline="0" dirty="0" smtClean="0"/>
              <a:t>거창한 활동이 아니더라도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아이들이 직접 문제를 파악하고 토의하여 찾아내 직접 실행해보고 반성하는 과정을 통해 아이들의 생각이 바뀔 수 있도록 계속 분위기를 만들어 주세요</a:t>
            </a:r>
            <a:r>
              <a:rPr lang="en-US" altLang="ko-KR" b="0" u="none" baseline="0" dirty="0" smtClean="0"/>
              <a:t>. </a:t>
            </a:r>
            <a:endParaRPr lang="en-US" altLang="ko-KR" b="0" u="none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영상 출처 </a:t>
            </a:r>
            <a:r>
              <a:rPr lang="en-US" altLang="ko-KR" dirty="0" smtClean="0"/>
              <a:t>: </a:t>
            </a:r>
            <a:r>
              <a:rPr lang="ko-KR" altLang="en-US" baseline="0" dirty="0" smtClean="0"/>
              <a:t> </a:t>
            </a:r>
            <a:r>
              <a:rPr lang="en-US" altLang="ko-KR" dirty="0" smtClean="0">
                <a:hlinkClick r:id="rId3"/>
              </a:rPr>
              <a:t>https://www.youtube.com/watch?v=MLcMgR3cNxk</a:t>
            </a:r>
            <a:endParaRPr lang="en-US" altLang="ko-KR" dirty="0" smtClean="0"/>
          </a:p>
          <a:p>
            <a:pPr defTabSz="915040">
              <a:defRPr/>
            </a:pPr>
            <a:r>
              <a:rPr lang="en-US" altLang="ko-KR" dirty="0" smtClean="0"/>
              <a:t>CNN</a:t>
            </a:r>
            <a:r>
              <a:rPr lang="ko-KR" altLang="en-US" dirty="0" smtClean="0"/>
              <a:t>에도 보도된 의성의 플라스틱 쓰레기 섬에 대한 영상이에요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그 외에도 활용할 수 있는 영상 리스트예요</a:t>
            </a:r>
            <a:r>
              <a:rPr lang="en-US" altLang="ko-KR" dirty="0" smtClean="0"/>
              <a:t>.</a:t>
            </a:r>
          </a:p>
          <a:p>
            <a:pPr defTabSz="915040">
              <a:defRPr/>
            </a:pPr>
            <a:r>
              <a:rPr lang="ko-KR" altLang="en-US" dirty="0"/>
              <a:t>필리핀에서 한국 플라스틱 쓰레기가 왜 나와</a:t>
            </a:r>
            <a:r>
              <a:rPr lang="en-US" altLang="ko-KR" dirty="0"/>
              <a:t>...? </a:t>
            </a:r>
            <a:r>
              <a:rPr lang="en-US" altLang="ko-KR" dirty="0" smtClean="0">
                <a:hlinkClick r:id="rId4"/>
              </a:rPr>
              <a:t>https://www.youtube.com/watch?v=jjGAPEj9zAU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/>
              <a:t>플라스틱 사용을 꼭 줄여야만 하는 이유 </a:t>
            </a:r>
            <a:r>
              <a:rPr lang="en-US" altLang="ko-KR" dirty="0" smtClean="0">
                <a:hlinkClick r:id="rId5"/>
              </a:rPr>
              <a:t>https://www.youtube.com/watch?v=el2CikYCBdg</a:t>
            </a:r>
            <a:endParaRPr lang="en-US" altLang="ko-KR" dirty="0" smtClean="0"/>
          </a:p>
          <a:p>
            <a:pPr defTabSz="915040">
              <a:defRPr/>
            </a:pPr>
            <a:r>
              <a:rPr lang="en-US" altLang="ko-KR" dirty="0"/>
              <a:t>1</a:t>
            </a:r>
            <a:r>
              <a:rPr lang="ko-KR" altLang="en-US" dirty="0"/>
              <a:t>회용 비닐</a:t>
            </a:r>
            <a:r>
              <a:rPr lang="en-US" altLang="ko-KR" dirty="0"/>
              <a:t>·</a:t>
            </a:r>
            <a:r>
              <a:rPr lang="ko-KR" altLang="en-US" dirty="0" err="1"/>
              <a:t>폐플라스틱</a:t>
            </a:r>
            <a:r>
              <a:rPr lang="ko-KR" altLang="en-US" dirty="0"/>
              <a:t> 과소비 ‘심각’</a:t>
            </a:r>
            <a:r>
              <a:rPr lang="en-US" altLang="ko-KR" dirty="0"/>
              <a:t>…</a:t>
            </a:r>
            <a:r>
              <a:rPr lang="ko-KR" altLang="en-US" dirty="0"/>
              <a:t>해법은</a:t>
            </a:r>
            <a:r>
              <a:rPr lang="en-US" altLang="ko-KR" dirty="0"/>
              <a:t>? </a:t>
            </a:r>
            <a:r>
              <a:rPr lang="en-US" altLang="ko-KR" dirty="0" smtClean="0">
                <a:hlinkClick r:id="rId6"/>
              </a:rPr>
              <a:t>https://www.youtube.com/watch?v=AtNUKYOVdXw</a:t>
            </a:r>
            <a:endParaRPr lang="en-US" altLang="ko-KR" dirty="0" smtClean="0"/>
          </a:p>
          <a:p>
            <a:pPr defTabSz="915040">
              <a:defRPr/>
            </a:pPr>
            <a:endParaRPr lang="en-US" altLang="ko-KR" dirty="0"/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81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2019-08-14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MLcMgR3cNxk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S9D7qbflt-k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microsoft.com/office/2007/relationships/hdphoto" Target="../media/hdphoto7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../media/hdphoto9.wdp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1405225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5913" y="2401724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83" l="0" r="100000">
                        <a14:backgroundMark x1="21359" y1="60833" x2="21359" y2="60833"/>
                        <a14:backgroundMark x1="26052" y1="60833" x2="26052" y2="60833"/>
                        <a14:backgroundMark x1="34951" y1="80833" x2="34951" y2="80833"/>
                        <a14:backgroundMark x1="53398" y1="92500" x2="53398" y2="92500"/>
                        <a14:backgroundMark x1="18608" y1="9583" x2="18608" y2="9583"/>
                        <a14:backgroundMark x1="43366" y1="10417" x2="43366" y2="10417"/>
                        <a14:backgroundMark x1="48220" y1="12083" x2="94498" y2="22917"/>
                        <a14:backgroundMark x1="42880" y1="5833" x2="5340" y2="1667"/>
                        <a14:backgroundMark x1="82524" y1="32917" x2="82524" y2="32917"/>
                        <a14:backgroundMark x1="98382" y1="92917" x2="98382" y2="92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320680"/>
            <a:ext cx="9134510" cy="35396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20334" y="3511287"/>
            <a:ext cx="6260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2.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환경문제와 우리의 삶</a:t>
            </a:r>
            <a:endParaRPr lang="en-US" altLang="ko-KR" sz="44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2021" y1="31627" x2="22021" y2="97632"/>
                        <a14:foregroundMark x1="18981" y1="9931" x2="18981" y2="9931"/>
                        <a14:foregroundMark x1="88168" y1="26280" x2="88168" y2="26280"/>
                        <a14:foregroundMark x1="92112" y1="31627" x2="92112" y2="31627"/>
                        <a14:foregroundMark x1="82662" y1="21161" x2="92605" y2="36898"/>
                        <a14:foregroundMark x1="10107" y1="4813" x2="25226" y2="2521"/>
                        <a14:foregroundMark x1="3451" y1="11994" x2="28924" y2="3743"/>
                        <a14:foregroundMark x1="81676" y1="11994" x2="81676" y2="11994"/>
                        <a14:foregroundMark x1="98274" y1="15661" x2="98274" y2="15661"/>
                        <a14:foregroundMark x1="63353" y1="4584" x2="63353" y2="4584"/>
                        <a14:foregroundMark x1="57190" y1="3285" x2="57190" y2="3285"/>
                        <a14:foregroundMark x1="49219" y1="993" x2="97042" y2="14515"/>
                        <a14:foregroundMark x1="10600" y1="57066" x2="16023" y2="66310"/>
                        <a14:foregroundMark x1="29663" y1="58518" x2="29663" y2="58518"/>
                        <a14:foregroundMark x1="24240" y1="27884" x2="24240" y2="27884"/>
                        <a14:foregroundMark x1="15530" y1="87089" x2="15530" y2="87089"/>
                        <a14:foregroundMark x1="34840" y1="93965" x2="34840" y2="93965"/>
                        <a14:foregroundMark x1="24486" y1="89381" x2="40345" y2="93965"/>
                        <a14:backgroundMark x1="8381" y1="35676" x2="8381" y2="35676"/>
                        <a14:backgroundMark x1="23254" y1="20321" x2="23254" y2="20321"/>
                        <a14:backgroundMark x1="79211" y1="40260" x2="79211" y2="40260"/>
                        <a14:backgroundMark x1="73541" y1="15661" x2="83402" y2="64553"/>
                        <a14:backgroundMark x1="94330" y1="6494" x2="94330" y2="6494"/>
                        <a14:backgroundMark x1="89400" y1="17800" x2="89400" y2="17800"/>
                        <a14:backgroundMark x1="81923" y1="4202" x2="81923" y2="4202"/>
                        <a14:backgroundMark x1="51684" y1="7639" x2="51684" y2="7639"/>
                        <a14:backgroundMark x1="61380" y1="2292" x2="61380" y2="2292"/>
                        <a14:backgroundMark x1="70830" y1="2827" x2="70830" y2="2827"/>
                        <a14:backgroundMark x1="82416" y1="83881" x2="82416" y2="83881"/>
                        <a14:backgroundMark x1="77732" y1="82888" x2="77732" y2="82888"/>
                        <a14:backgroundMark x1="82909" y1="80596" x2="82909" y2="80596"/>
                        <a14:backgroundMark x1="78718" y1="5806" x2="78718" y2="5806"/>
                        <a14:backgroundMark x1="78718" y1="3743" x2="78718" y2="3743"/>
                        <a14:backgroundMark x1="73788" y1="2292" x2="73788" y2="2292"/>
                        <a14:backgroundMark x1="57683" y1="1222" x2="57683" y2="1222"/>
                        <a14:backgroundMark x1="70090" y1="2521" x2="70090" y2="2521"/>
                        <a14:backgroundMark x1="89647" y1="13598" x2="89647" y2="13598"/>
                        <a14:backgroundMark x1="88661" y1="11536" x2="88661" y2="11536"/>
                        <a14:backgroundMark x1="77486" y1="9931" x2="77486" y2="9931"/>
                        <a14:backgroundMark x1="80937" y1="9244" x2="80937" y2="92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348" y="1439778"/>
            <a:ext cx="5057700" cy="544006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25860" y="5656695"/>
            <a:ext cx="720080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3.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배울 수 있는 것 배우기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4290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7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429000"/>
            <a:ext cx="3429000" cy="3429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535" y1="4667" x2="3794" y2="93758"/>
                        <a14:foregroundMark x1="4961" y1="38970" x2="24076" y2="97576"/>
                        <a14:foregroundMark x1="30204" y1="36182" x2="30204" y2="36182"/>
                        <a14:foregroundMark x1="29232" y1="35758" x2="29232" y2="35758"/>
                        <a14:foregroundMark x1="49173" y1="13758" x2="49173" y2="13758"/>
                        <a14:foregroundMark x1="46109" y1="18788" x2="46109" y2="18788"/>
                        <a14:foregroundMark x1="46936" y1="14545" x2="46936" y2="14545"/>
                        <a14:foregroundMark x1="47568" y1="16364" x2="47568" y2="16364"/>
                        <a14:foregroundMark x1="51119" y1="11333" x2="51119" y2="11333"/>
                        <a14:foregroundMark x1="50827" y1="10485" x2="43677" y2="20182"/>
                        <a14:foregroundMark x1="55691" y1="14727" x2="52286" y2="11333"/>
                        <a14:foregroundMark x1="47228" y1="12909" x2="43823" y2="17758"/>
                        <a14:foregroundMark x1="47422" y1="11697" x2="43191" y2="17576"/>
                        <a14:foregroundMark x1="46595" y1="11697" x2="42558" y2="18000"/>
                        <a14:foregroundMark x1="80447" y1="21030" x2="80447" y2="21030"/>
                        <a14:foregroundMark x1="85165" y1="22606" x2="85165" y2="22606"/>
                        <a14:foregroundMark x1="88424" y1="24242" x2="82101" y2="15333"/>
                        <a14:foregroundMark x1="78210" y1="14970" x2="74951" y2="22606"/>
                        <a14:foregroundMark x1="69309" y1="41818" x2="69309" y2="41818"/>
                        <a14:foregroundMark x1="67023" y1="39818" x2="67023" y2="39818"/>
                        <a14:foregroundMark x1="69942" y1="39576" x2="69942" y2="39576"/>
                        <a14:foregroundMark x1="67850" y1="42242" x2="67850" y2="42242"/>
                        <a14:foregroundMark x1="66537" y1="45879" x2="66537" y2="45879"/>
                        <a14:foregroundMark x1="65224" y1="48485" x2="65224" y2="48485"/>
                        <a14:foregroundMark x1="67023" y1="43212" x2="67023" y2="43212"/>
                        <a14:foregroundMark x1="66196" y1="44242" x2="66196" y2="44242"/>
                        <a14:foregroundMark x1="65224" y1="46667" x2="65224" y2="46667"/>
                        <a14:foregroundMark x1="69339" y1="47979" x2="86169" y2="52479"/>
                        <a14:foregroundMark x1="29682" y1="33867" x2="29682" y2="33867"/>
                        <a14:foregroundMark x1="66707" y1="42029" x2="66707" y2="42029"/>
                        <a14:foregroundMark x1="65239" y1="45767" x2="67564" y2="40275"/>
                        <a14:foregroundMark x1="76255" y1="17849" x2="76255" y2="17849"/>
                        <a14:foregroundMark x1="22801" y1="7159" x2="10054" y2="38479"/>
                        <a14:foregroundMark x1="2603" y1="39933" x2="898" y2="55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8" y="1408195"/>
            <a:ext cx="6787480" cy="5445435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25860" y="5656695"/>
            <a:ext cx="720080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4.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실천하기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895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flipH="1">
            <a:off x="128558" y="1180159"/>
            <a:ext cx="7395769" cy="5127265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478226" y="2246688"/>
            <a:ext cx="618154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아이사투가 했던 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과정을 떠올리며 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비닐봉지 하나가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프로젝트를 만들어 봅시다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242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1" name="Picture 2" descr="http://bimage.interpark.com/goods_image/9/5/0/0/255929500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2133592"/>
            <a:ext cx="1800200" cy="1587747"/>
          </a:xfrm>
          <a:prstGeom prst="round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74701" y="4149080"/>
            <a:ext cx="8208912" cy="156966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프로젝트의 목표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: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환경문제 해결을 돕기 위해 우리가 할 수 있는 일 찾기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915816" y="2780928"/>
            <a:ext cx="583264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프로젝트를 계획해 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6912" y="4933910"/>
            <a:ext cx="1512740" cy="158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6679986" y="486213"/>
            <a:ext cx="1156874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예시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6" name="설명선 1 5"/>
          <p:cNvSpPr/>
          <p:nvPr/>
        </p:nvSpPr>
        <p:spPr>
          <a:xfrm>
            <a:off x="2770675" y="2348880"/>
            <a:ext cx="1552918" cy="1080120"/>
          </a:xfrm>
          <a:prstGeom prst="borderCallout1">
            <a:avLst>
              <a:gd name="adj1" fmla="val 52167"/>
              <a:gd name="adj2" fmla="val 964"/>
              <a:gd name="adj3" fmla="val 53834"/>
              <a:gd name="adj4" fmla="val -53828"/>
            </a:avLst>
          </a:prstGeom>
          <a:noFill/>
          <a:ln>
            <a:solidFill>
              <a:schemeClr val="tx1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환경문제 파악하기</a:t>
            </a:r>
            <a:endParaRPr lang="ko-KR" altLang="en-US" sz="32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3" name="설명선 1 12"/>
          <p:cNvSpPr/>
          <p:nvPr/>
        </p:nvSpPr>
        <p:spPr>
          <a:xfrm>
            <a:off x="4858907" y="2155812"/>
            <a:ext cx="1552918" cy="1080120"/>
          </a:xfrm>
          <a:prstGeom prst="borderCallout1">
            <a:avLst>
              <a:gd name="adj1" fmla="val 50682"/>
              <a:gd name="adj2" fmla="val -35192"/>
              <a:gd name="adj3" fmla="val 50121"/>
              <a:gd name="adj4" fmla="val 922"/>
            </a:avLst>
          </a:pr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해결방안</a:t>
            </a:r>
            <a:endParaRPr lang="en-US" altLang="ko-KR" sz="32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토의하기</a:t>
            </a:r>
            <a:endParaRPr lang="ko-KR" altLang="en-US" sz="32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1" name="Picture 2" descr="http://bimage.interpark.com/goods_image/9/5/0/0/255929500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171" y="2564904"/>
            <a:ext cx="1800200" cy="1587747"/>
          </a:xfrm>
          <a:prstGeom prst="round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설명선 1 13"/>
          <p:cNvSpPr/>
          <p:nvPr/>
        </p:nvSpPr>
        <p:spPr>
          <a:xfrm>
            <a:off x="6660232" y="3180543"/>
            <a:ext cx="2088232" cy="1080120"/>
          </a:xfrm>
          <a:prstGeom prst="borderCallout1">
            <a:avLst>
              <a:gd name="adj1" fmla="val -5756"/>
              <a:gd name="adj2" fmla="val 32497"/>
              <a:gd name="adj3" fmla="val -53101"/>
              <a:gd name="adj4" fmla="val -10975"/>
            </a:avLst>
          </a:prstGeom>
          <a:noFill/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해결방안 </a:t>
            </a:r>
            <a:endParaRPr lang="en-US" altLang="ko-KR" sz="32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알고리즘 만들기</a:t>
            </a:r>
            <a:endParaRPr lang="ko-KR" altLang="en-US" sz="32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설명선 1 14"/>
          <p:cNvSpPr/>
          <p:nvPr/>
        </p:nvSpPr>
        <p:spPr>
          <a:xfrm>
            <a:off x="6083043" y="4797152"/>
            <a:ext cx="2088232" cy="1080120"/>
          </a:xfrm>
          <a:prstGeom prst="borderCallout1">
            <a:avLst>
              <a:gd name="adj1" fmla="val -3528"/>
              <a:gd name="adj2" fmla="val 51318"/>
              <a:gd name="adj3" fmla="val -50874"/>
              <a:gd name="adj4" fmla="val 50482"/>
            </a:avLst>
          </a:prstGeom>
          <a:noFill/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해결방</a:t>
            </a:r>
            <a:r>
              <a:rPr lang="ko-KR" altLang="en-US" sz="3200" dirty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안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</a:t>
            </a:r>
            <a:endParaRPr lang="en-US" altLang="ko-KR" sz="32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실행하기</a:t>
            </a:r>
            <a:endParaRPr lang="ko-KR" altLang="en-US" sz="32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6" name="설명선 1 15"/>
          <p:cNvSpPr/>
          <p:nvPr/>
        </p:nvSpPr>
        <p:spPr>
          <a:xfrm>
            <a:off x="3058707" y="4797152"/>
            <a:ext cx="2088232" cy="1080120"/>
          </a:xfrm>
          <a:prstGeom prst="borderCallout1">
            <a:avLst>
              <a:gd name="adj1" fmla="val 52168"/>
              <a:gd name="adj2" fmla="val 98179"/>
              <a:gd name="adj3" fmla="val 39724"/>
              <a:gd name="adj4" fmla="val 145741"/>
            </a:avLst>
          </a:prstGeom>
          <a:noFill/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반성하기</a:t>
            </a:r>
            <a:endParaRPr lang="ko-KR" altLang="en-US" sz="32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15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환경문제 파악하기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6" name="그림 5">
            <a:hlinkClick r:id="rId6"/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01" t="19292" r="31100" b="19292"/>
          <a:stretch/>
        </p:blipFill>
        <p:spPr>
          <a:xfrm>
            <a:off x="825406" y="2131080"/>
            <a:ext cx="7205156" cy="378270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825404" y="1627578"/>
            <a:ext cx="7205157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 속 문제</a:t>
            </a:r>
            <a:r>
              <a:rPr lang="en-US" altLang="ko-KR" sz="32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(</a:t>
            </a:r>
            <a:r>
              <a:rPr lang="ko-KR" altLang="en-US" sz="32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감비아</a:t>
            </a:r>
            <a:r>
              <a:rPr lang="ko-KR" altLang="en-US" sz="32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과거</a:t>
            </a:r>
            <a:r>
              <a:rPr lang="en-US" altLang="ko-KR" sz="32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) 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vs.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지금 우리나라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환경문제 파악하기</a:t>
            </a:r>
            <a:endParaRPr lang="en-US" altLang="ko-KR" sz="44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2" name="그림 1">
            <a:hlinkClick r:id="rId6"/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662" y="1981446"/>
            <a:ext cx="6552728" cy="415006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267744" y="1599220"/>
            <a:ext cx="432048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지구는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어떤가요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755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우리 주변의 문제 파악하기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 flipH="1">
            <a:off x="0" y="827905"/>
            <a:ext cx="7385900" cy="5049367"/>
            <a:chOff x="4910992" y="999768"/>
            <a:chExt cx="5296688" cy="504936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910992" y="999768"/>
              <a:ext cx="5296688" cy="5049367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67143" y="2305447"/>
              <a:ext cx="3133933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플라스틱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일회용품에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관한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우리 주변의 문제를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생각해 보고 판을 만들어 봅시다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3559685"/>
            <a:ext cx="2009084" cy="227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5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313772"/>
            <a:ext cx="9144001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1" y="357166"/>
            <a:ext cx="8335499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[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참고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]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게시판은 이렇게 꾸며요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541448" y="1520777"/>
            <a:ext cx="8051612" cy="4938859"/>
            <a:chOff x="1657730" y="1427766"/>
            <a:chExt cx="8279594" cy="5009448"/>
          </a:xfrm>
        </p:grpSpPr>
        <p:sp>
          <p:nvSpPr>
            <p:cNvPr id="19" name="자유형 18"/>
            <p:cNvSpPr/>
            <p:nvPr/>
          </p:nvSpPr>
          <p:spPr>
            <a:xfrm>
              <a:off x="1657730" y="1522314"/>
              <a:ext cx="6957452" cy="4914900"/>
            </a:xfrm>
            <a:custGeom>
              <a:avLst/>
              <a:gdLst>
                <a:gd name="connsiteX0" fmla="*/ 666750 w 5181600"/>
                <a:gd name="connsiteY0" fmla="*/ 0 h 5048250"/>
                <a:gd name="connsiteX1" fmla="*/ 361950 w 5181600"/>
                <a:gd name="connsiteY1" fmla="*/ 66675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419100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304800 w 5181600"/>
                <a:gd name="connsiteY3" fmla="*/ 253365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266700 w 5181600"/>
                <a:gd name="connsiteY4" fmla="*/ 32194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171450 w 5181600"/>
                <a:gd name="connsiteY5" fmla="*/ 390525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666750 w 5181600"/>
                <a:gd name="connsiteY0" fmla="*/ 0 h 5048250"/>
                <a:gd name="connsiteX1" fmla="*/ 492141 w 5181600"/>
                <a:gd name="connsiteY1" fmla="*/ 685800 h 5048250"/>
                <a:gd name="connsiteX2" fmla="*/ 536272 w 5181600"/>
                <a:gd name="connsiteY2" fmla="*/ 1600200 h 5048250"/>
                <a:gd name="connsiteX3" fmla="*/ 434991 w 5181600"/>
                <a:gd name="connsiteY3" fmla="*/ 2514600 h 5048250"/>
                <a:gd name="connsiteX4" fmla="*/ 435948 w 5181600"/>
                <a:gd name="connsiteY4" fmla="*/ 3181350 h 5048250"/>
                <a:gd name="connsiteX5" fmla="*/ 405794 w 5181600"/>
                <a:gd name="connsiteY5" fmla="*/ 3962400 h 5048250"/>
                <a:gd name="connsiteX6" fmla="*/ 0 w 5181600"/>
                <a:gd name="connsiteY6" fmla="*/ 4648200 h 5048250"/>
                <a:gd name="connsiteX7" fmla="*/ 114300 w 5181600"/>
                <a:gd name="connsiteY7" fmla="*/ 5048250 h 5048250"/>
                <a:gd name="connsiteX8" fmla="*/ 285750 w 5181600"/>
                <a:gd name="connsiteY8" fmla="*/ 5048250 h 5048250"/>
                <a:gd name="connsiteX9" fmla="*/ 762000 w 5181600"/>
                <a:gd name="connsiteY9" fmla="*/ 5029200 h 5048250"/>
                <a:gd name="connsiteX10" fmla="*/ 1752600 w 5181600"/>
                <a:gd name="connsiteY10" fmla="*/ 4838700 h 5048250"/>
                <a:gd name="connsiteX11" fmla="*/ 2686050 w 5181600"/>
                <a:gd name="connsiteY11" fmla="*/ 4819650 h 5048250"/>
                <a:gd name="connsiteX12" fmla="*/ 3524250 w 5181600"/>
                <a:gd name="connsiteY12" fmla="*/ 4648200 h 5048250"/>
                <a:gd name="connsiteX13" fmla="*/ 4324350 w 5181600"/>
                <a:gd name="connsiteY13" fmla="*/ 4629150 h 5048250"/>
                <a:gd name="connsiteX14" fmla="*/ 5181600 w 5181600"/>
                <a:gd name="connsiteY14" fmla="*/ 4438650 h 5048250"/>
                <a:gd name="connsiteX15" fmla="*/ 5143500 w 5181600"/>
                <a:gd name="connsiteY15" fmla="*/ 2971800 h 5048250"/>
                <a:gd name="connsiteX16" fmla="*/ 3505200 w 5181600"/>
                <a:gd name="connsiteY16" fmla="*/ 1828800 h 5048250"/>
                <a:gd name="connsiteX17" fmla="*/ 2190750 w 5181600"/>
                <a:gd name="connsiteY17" fmla="*/ 1123950 h 5048250"/>
                <a:gd name="connsiteX18" fmla="*/ 1314450 w 5181600"/>
                <a:gd name="connsiteY18" fmla="*/ 381000 h 5048250"/>
                <a:gd name="connsiteX19" fmla="*/ 666750 w 51816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171450 w 5067300"/>
                <a:gd name="connsiteY8" fmla="*/ 50482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552450 w 5067300"/>
                <a:gd name="connsiteY0" fmla="*/ 0 h 5048250"/>
                <a:gd name="connsiteX1" fmla="*/ 377841 w 5067300"/>
                <a:gd name="connsiteY1" fmla="*/ 685800 h 5048250"/>
                <a:gd name="connsiteX2" fmla="*/ 421972 w 5067300"/>
                <a:gd name="connsiteY2" fmla="*/ 1600200 h 5048250"/>
                <a:gd name="connsiteX3" fmla="*/ 320691 w 5067300"/>
                <a:gd name="connsiteY3" fmla="*/ 2514600 h 5048250"/>
                <a:gd name="connsiteX4" fmla="*/ 321648 w 5067300"/>
                <a:gd name="connsiteY4" fmla="*/ 3181350 h 5048250"/>
                <a:gd name="connsiteX5" fmla="*/ 291494 w 5067300"/>
                <a:gd name="connsiteY5" fmla="*/ 3962400 h 5048250"/>
                <a:gd name="connsiteX6" fmla="*/ 224196 w 5067300"/>
                <a:gd name="connsiteY6" fmla="*/ 4552950 h 5048250"/>
                <a:gd name="connsiteX7" fmla="*/ 0 w 5067300"/>
                <a:gd name="connsiteY7" fmla="*/ 5048250 h 5048250"/>
                <a:gd name="connsiteX8" fmla="*/ 431832 w 5067300"/>
                <a:gd name="connsiteY8" fmla="*/ 5010150 h 5048250"/>
                <a:gd name="connsiteX9" fmla="*/ 647700 w 5067300"/>
                <a:gd name="connsiteY9" fmla="*/ 5029200 h 5048250"/>
                <a:gd name="connsiteX10" fmla="*/ 1638300 w 5067300"/>
                <a:gd name="connsiteY10" fmla="*/ 4838700 h 5048250"/>
                <a:gd name="connsiteX11" fmla="*/ 2571750 w 5067300"/>
                <a:gd name="connsiteY11" fmla="*/ 4819650 h 5048250"/>
                <a:gd name="connsiteX12" fmla="*/ 3409950 w 5067300"/>
                <a:gd name="connsiteY12" fmla="*/ 4648200 h 5048250"/>
                <a:gd name="connsiteX13" fmla="*/ 4210050 w 5067300"/>
                <a:gd name="connsiteY13" fmla="*/ 4629150 h 5048250"/>
                <a:gd name="connsiteX14" fmla="*/ 5067300 w 5067300"/>
                <a:gd name="connsiteY14" fmla="*/ 4438650 h 5048250"/>
                <a:gd name="connsiteX15" fmla="*/ 5029200 w 5067300"/>
                <a:gd name="connsiteY15" fmla="*/ 2971800 h 5048250"/>
                <a:gd name="connsiteX16" fmla="*/ 3390900 w 5067300"/>
                <a:gd name="connsiteY16" fmla="*/ 1828800 h 5048250"/>
                <a:gd name="connsiteX17" fmla="*/ 2076450 w 5067300"/>
                <a:gd name="connsiteY17" fmla="*/ 1123950 h 5048250"/>
                <a:gd name="connsiteX18" fmla="*/ 1200150 w 5067300"/>
                <a:gd name="connsiteY18" fmla="*/ 381000 h 5048250"/>
                <a:gd name="connsiteX19" fmla="*/ 552450 w 5067300"/>
                <a:gd name="connsiteY19" fmla="*/ 0 h 5048250"/>
                <a:gd name="connsiteX0" fmla="*/ 328254 w 4843104"/>
                <a:gd name="connsiteY0" fmla="*/ 0 h 5029200"/>
                <a:gd name="connsiteX1" fmla="*/ 153645 w 4843104"/>
                <a:gd name="connsiteY1" fmla="*/ 685800 h 5029200"/>
                <a:gd name="connsiteX2" fmla="*/ 197776 w 4843104"/>
                <a:gd name="connsiteY2" fmla="*/ 1600200 h 5029200"/>
                <a:gd name="connsiteX3" fmla="*/ 96495 w 4843104"/>
                <a:gd name="connsiteY3" fmla="*/ 2514600 h 5029200"/>
                <a:gd name="connsiteX4" fmla="*/ 97452 w 4843104"/>
                <a:gd name="connsiteY4" fmla="*/ 3181350 h 5029200"/>
                <a:gd name="connsiteX5" fmla="*/ 67298 w 4843104"/>
                <a:gd name="connsiteY5" fmla="*/ 3962400 h 5029200"/>
                <a:gd name="connsiteX6" fmla="*/ 0 w 4843104"/>
                <a:gd name="connsiteY6" fmla="*/ 4552950 h 5029200"/>
                <a:gd name="connsiteX7" fmla="*/ 36186 w 4843104"/>
                <a:gd name="connsiteY7" fmla="*/ 4876800 h 5029200"/>
                <a:gd name="connsiteX8" fmla="*/ 207636 w 4843104"/>
                <a:gd name="connsiteY8" fmla="*/ 5010150 h 5029200"/>
                <a:gd name="connsiteX9" fmla="*/ 423504 w 4843104"/>
                <a:gd name="connsiteY9" fmla="*/ 5029200 h 5029200"/>
                <a:gd name="connsiteX10" fmla="*/ 1414104 w 4843104"/>
                <a:gd name="connsiteY10" fmla="*/ 4838700 h 5029200"/>
                <a:gd name="connsiteX11" fmla="*/ 2347554 w 4843104"/>
                <a:gd name="connsiteY11" fmla="*/ 4819650 h 5029200"/>
                <a:gd name="connsiteX12" fmla="*/ 3185754 w 4843104"/>
                <a:gd name="connsiteY12" fmla="*/ 4648200 h 5029200"/>
                <a:gd name="connsiteX13" fmla="*/ 3985854 w 4843104"/>
                <a:gd name="connsiteY13" fmla="*/ 4629150 h 5029200"/>
                <a:gd name="connsiteX14" fmla="*/ 4843104 w 4843104"/>
                <a:gd name="connsiteY14" fmla="*/ 4438650 h 5029200"/>
                <a:gd name="connsiteX15" fmla="*/ 4805004 w 4843104"/>
                <a:gd name="connsiteY15" fmla="*/ 2971800 h 5029200"/>
                <a:gd name="connsiteX16" fmla="*/ 3166704 w 4843104"/>
                <a:gd name="connsiteY16" fmla="*/ 1828800 h 5029200"/>
                <a:gd name="connsiteX17" fmla="*/ 1852254 w 4843104"/>
                <a:gd name="connsiteY17" fmla="*/ 1123950 h 5029200"/>
                <a:gd name="connsiteX18" fmla="*/ 975954 w 4843104"/>
                <a:gd name="connsiteY18" fmla="*/ 381000 h 5029200"/>
                <a:gd name="connsiteX19" fmla="*/ 328254 w 4843104"/>
                <a:gd name="connsiteY19" fmla="*/ 0 h 5029200"/>
                <a:gd name="connsiteX0" fmla="*/ 328254 w 4843104"/>
                <a:gd name="connsiteY0" fmla="*/ 0 h 5010150"/>
                <a:gd name="connsiteX1" fmla="*/ 153645 w 4843104"/>
                <a:gd name="connsiteY1" fmla="*/ 685800 h 5010150"/>
                <a:gd name="connsiteX2" fmla="*/ 197776 w 4843104"/>
                <a:gd name="connsiteY2" fmla="*/ 1600200 h 5010150"/>
                <a:gd name="connsiteX3" fmla="*/ 96495 w 4843104"/>
                <a:gd name="connsiteY3" fmla="*/ 2514600 h 5010150"/>
                <a:gd name="connsiteX4" fmla="*/ 97452 w 4843104"/>
                <a:gd name="connsiteY4" fmla="*/ 3181350 h 5010150"/>
                <a:gd name="connsiteX5" fmla="*/ 67298 w 4843104"/>
                <a:gd name="connsiteY5" fmla="*/ 3962400 h 5010150"/>
                <a:gd name="connsiteX6" fmla="*/ 0 w 4843104"/>
                <a:gd name="connsiteY6" fmla="*/ 4552950 h 5010150"/>
                <a:gd name="connsiteX7" fmla="*/ 36186 w 4843104"/>
                <a:gd name="connsiteY7" fmla="*/ 4876800 h 5010150"/>
                <a:gd name="connsiteX8" fmla="*/ 207636 w 4843104"/>
                <a:gd name="connsiteY8" fmla="*/ 5010150 h 5010150"/>
                <a:gd name="connsiteX9" fmla="*/ 814077 w 4843104"/>
                <a:gd name="connsiteY9" fmla="*/ 4953000 h 5010150"/>
                <a:gd name="connsiteX10" fmla="*/ 1414104 w 4843104"/>
                <a:gd name="connsiteY10" fmla="*/ 4838700 h 5010150"/>
                <a:gd name="connsiteX11" fmla="*/ 2347554 w 4843104"/>
                <a:gd name="connsiteY11" fmla="*/ 4819650 h 5010150"/>
                <a:gd name="connsiteX12" fmla="*/ 3185754 w 4843104"/>
                <a:gd name="connsiteY12" fmla="*/ 4648200 h 5010150"/>
                <a:gd name="connsiteX13" fmla="*/ 3985854 w 4843104"/>
                <a:gd name="connsiteY13" fmla="*/ 4629150 h 5010150"/>
                <a:gd name="connsiteX14" fmla="*/ 4843104 w 4843104"/>
                <a:gd name="connsiteY14" fmla="*/ 4438650 h 5010150"/>
                <a:gd name="connsiteX15" fmla="*/ 4805004 w 4843104"/>
                <a:gd name="connsiteY15" fmla="*/ 2971800 h 5010150"/>
                <a:gd name="connsiteX16" fmla="*/ 3166704 w 4843104"/>
                <a:gd name="connsiteY16" fmla="*/ 1828800 h 5010150"/>
                <a:gd name="connsiteX17" fmla="*/ 1852254 w 4843104"/>
                <a:gd name="connsiteY17" fmla="*/ 1123950 h 5010150"/>
                <a:gd name="connsiteX18" fmla="*/ 975954 w 4843104"/>
                <a:gd name="connsiteY18" fmla="*/ 381000 h 5010150"/>
                <a:gd name="connsiteX19" fmla="*/ 328254 w 4843104"/>
                <a:gd name="connsiteY19" fmla="*/ 0 h 5010150"/>
                <a:gd name="connsiteX0" fmla="*/ 328254 w 4843104"/>
                <a:gd name="connsiteY0" fmla="*/ 0 h 4991100"/>
                <a:gd name="connsiteX1" fmla="*/ 153645 w 4843104"/>
                <a:gd name="connsiteY1" fmla="*/ 685800 h 4991100"/>
                <a:gd name="connsiteX2" fmla="*/ 197776 w 4843104"/>
                <a:gd name="connsiteY2" fmla="*/ 1600200 h 4991100"/>
                <a:gd name="connsiteX3" fmla="*/ 96495 w 4843104"/>
                <a:gd name="connsiteY3" fmla="*/ 2514600 h 4991100"/>
                <a:gd name="connsiteX4" fmla="*/ 97452 w 4843104"/>
                <a:gd name="connsiteY4" fmla="*/ 3181350 h 4991100"/>
                <a:gd name="connsiteX5" fmla="*/ 67298 w 4843104"/>
                <a:gd name="connsiteY5" fmla="*/ 3962400 h 4991100"/>
                <a:gd name="connsiteX6" fmla="*/ 0 w 4843104"/>
                <a:gd name="connsiteY6" fmla="*/ 4552950 h 4991100"/>
                <a:gd name="connsiteX7" fmla="*/ 36186 w 4843104"/>
                <a:gd name="connsiteY7" fmla="*/ 4876800 h 4991100"/>
                <a:gd name="connsiteX8" fmla="*/ 298769 w 4843104"/>
                <a:gd name="connsiteY8" fmla="*/ 4991100 h 4991100"/>
                <a:gd name="connsiteX9" fmla="*/ 814077 w 4843104"/>
                <a:gd name="connsiteY9" fmla="*/ 4953000 h 4991100"/>
                <a:gd name="connsiteX10" fmla="*/ 1414104 w 4843104"/>
                <a:gd name="connsiteY10" fmla="*/ 4838700 h 4991100"/>
                <a:gd name="connsiteX11" fmla="*/ 2347554 w 4843104"/>
                <a:gd name="connsiteY11" fmla="*/ 4819650 h 4991100"/>
                <a:gd name="connsiteX12" fmla="*/ 3185754 w 4843104"/>
                <a:gd name="connsiteY12" fmla="*/ 4648200 h 4991100"/>
                <a:gd name="connsiteX13" fmla="*/ 3985854 w 4843104"/>
                <a:gd name="connsiteY13" fmla="*/ 4629150 h 4991100"/>
                <a:gd name="connsiteX14" fmla="*/ 4843104 w 4843104"/>
                <a:gd name="connsiteY14" fmla="*/ 4438650 h 4991100"/>
                <a:gd name="connsiteX15" fmla="*/ 4805004 w 4843104"/>
                <a:gd name="connsiteY15" fmla="*/ 2971800 h 4991100"/>
                <a:gd name="connsiteX16" fmla="*/ 3166704 w 4843104"/>
                <a:gd name="connsiteY16" fmla="*/ 1828800 h 4991100"/>
                <a:gd name="connsiteX17" fmla="*/ 1852254 w 4843104"/>
                <a:gd name="connsiteY17" fmla="*/ 1123950 h 4991100"/>
                <a:gd name="connsiteX18" fmla="*/ 975954 w 4843104"/>
                <a:gd name="connsiteY18" fmla="*/ 381000 h 4991100"/>
                <a:gd name="connsiteX19" fmla="*/ 328254 w 484310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890 w 4858994"/>
                <a:gd name="connsiteY6" fmla="*/ 455295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83188 w 4858994"/>
                <a:gd name="connsiteY5" fmla="*/ 396240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344144 w 4858994"/>
                <a:gd name="connsiteY0" fmla="*/ 0 h 4991100"/>
                <a:gd name="connsiteX1" fmla="*/ 169535 w 4858994"/>
                <a:gd name="connsiteY1" fmla="*/ 685800 h 4991100"/>
                <a:gd name="connsiteX2" fmla="*/ 213666 w 4858994"/>
                <a:gd name="connsiteY2" fmla="*/ 1600200 h 4991100"/>
                <a:gd name="connsiteX3" fmla="*/ 112385 w 4858994"/>
                <a:gd name="connsiteY3" fmla="*/ 2514600 h 4991100"/>
                <a:gd name="connsiteX4" fmla="*/ 113342 w 4858994"/>
                <a:gd name="connsiteY4" fmla="*/ 3181350 h 4991100"/>
                <a:gd name="connsiteX5" fmla="*/ 148284 w 4858994"/>
                <a:gd name="connsiteY5" fmla="*/ 3943350 h 4991100"/>
                <a:gd name="connsiteX6" fmla="*/ 159100 w 4858994"/>
                <a:gd name="connsiteY6" fmla="*/ 4495800 h 4991100"/>
                <a:gd name="connsiteX7" fmla="*/ 0 w 4858994"/>
                <a:gd name="connsiteY7" fmla="*/ 4876800 h 4991100"/>
                <a:gd name="connsiteX8" fmla="*/ 314659 w 4858994"/>
                <a:gd name="connsiteY8" fmla="*/ 4991100 h 4991100"/>
                <a:gd name="connsiteX9" fmla="*/ 829967 w 4858994"/>
                <a:gd name="connsiteY9" fmla="*/ 4953000 h 4991100"/>
                <a:gd name="connsiteX10" fmla="*/ 1429994 w 4858994"/>
                <a:gd name="connsiteY10" fmla="*/ 4838700 h 4991100"/>
                <a:gd name="connsiteX11" fmla="*/ 2363444 w 4858994"/>
                <a:gd name="connsiteY11" fmla="*/ 4819650 h 4991100"/>
                <a:gd name="connsiteX12" fmla="*/ 3201644 w 4858994"/>
                <a:gd name="connsiteY12" fmla="*/ 4648200 h 4991100"/>
                <a:gd name="connsiteX13" fmla="*/ 4001744 w 4858994"/>
                <a:gd name="connsiteY13" fmla="*/ 4629150 h 4991100"/>
                <a:gd name="connsiteX14" fmla="*/ 4858994 w 4858994"/>
                <a:gd name="connsiteY14" fmla="*/ 4438650 h 4991100"/>
                <a:gd name="connsiteX15" fmla="*/ 4820894 w 4858994"/>
                <a:gd name="connsiteY15" fmla="*/ 2971800 h 4991100"/>
                <a:gd name="connsiteX16" fmla="*/ 3182594 w 4858994"/>
                <a:gd name="connsiteY16" fmla="*/ 1828800 h 4991100"/>
                <a:gd name="connsiteX17" fmla="*/ 1868144 w 4858994"/>
                <a:gd name="connsiteY17" fmla="*/ 1123950 h 4991100"/>
                <a:gd name="connsiteX18" fmla="*/ 991844 w 4858994"/>
                <a:gd name="connsiteY18" fmla="*/ 381000 h 4991100"/>
                <a:gd name="connsiteX19" fmla="*/ 344144 w 4858994"/>
                <a:gd name="connsiteY19" fmla="*/ 0 h 4991100"/>
                <a:gd name="connsiteX0" fmla="*/ 239991 w 4754841"/>
                <a:gd name="connsiteY0" fmla="*/ 0 h 4991100"/>
                <a:gd name="connsiteX1" fmla="*/ 65382 w 4754841"/>
                <a:gd name="connsiteY1" fmla="*/ 685800 h 4991100"/>
                <a:gd name="connsiteX2" fmla="*/ 109513 w 4754841"/>
                <a:gd name="connsiteY2" fmla="*/ 1600200 h 4991100"/>
                <a:gd name="connsiteX3" fmla="*/ 8232 w 4754841"/>
                <a:gd name="connsiteY3" fmla="*/ 2514600 h 4991100"/>
                <a:gd name="connsiteX4" fmla="*/ 9189 w 4754841"/>
                <a:gd name="connsiteY4" fmla="*/ 3181350 h 4991100"/>
                <a:gd name="connsiteX5" fmla="*/ 44131 w 4754841"/>
                <a:gd name="connsiteY5" fmla="*/ 3943350 h 4991100"/>
                <a:gd name="connsiteX6" fmla="*/ 54947 w 4754841"/>
                <a:gd name="connsiteY6" fmla="*/ 4495800 h 4991100"/>
                <a:gd name="connsiteX7" fmla="*/ 0 w 4754841"/>
                <a:gd name="connsiteY7" fmla="*/ 4876800 h 4991100"/>
                <a:gd name="connsiteX8" fmla="*/ 210506 w 4754841"/>
                <a:gd name="connsiteY8" fmla="*/ 4991100 h 4991100"/>
                <a:gd name="connsiteX9" fmla="*/ 725814 w 4754841"/>
                <a:gd name="connsiteY9" fmla="*/ 4953000 h 4991100"/>
                <a:gd name="connsiteX10" fmla="*/ 1325841 w 4754841"/>
                <a:gd name="connsiteY10" fmla="*/ 4838700 h 4991100"/>
                <a:gd name="connsiteX11" fmla="*/ 2259291 w 4754841"/>
                <a:gd name="connsiteY11" fmla="*/ 4819650 h 4991100"/>
                <a:gd name="connsiteX12" fmla="*/ 3097491 w 4754841"/>
                <a:gd name="connsiteY12" fmla="*/ 4648200 h 4991100"/>
                <a:gd name="connsiteX13" fmla="*/ 3897591 w 4754841"/>
                <a:gd name="connsiteY13" fmla="*/ 4629150 h 4991100"/>
                <a:gd name="connsiteX14" fmla="*/ 4754841 w 4754841"/>
                <a:gd name="connsiteY14" fmla="*/ 4438650 h 4991100"/>
                <a:gd name="connsiteX15" fmla="*/ 4716741 w 4754841"/>
                <a:gd name="connsiteY15" fmla="*/ 2971800 h 4991100"/>
                <a:gd name="connsiteX16" fmla="*/ 3078441 w 4754841"/>
                <a:gd name="connsiteY16" fmla="*/ 1828800 h 4991100"/>
                <a:gd name="connsiteX17" fmla="*/ 1763991 w 4754841"/>
                <a:gd name="connsiteY17" fmla="*/ 1123950 h 4991100"/>
                <a:gd name="connsiteX18" fmla="*/ 887691 w 4754841"/>
                <a:gd name="connsiteY18" fmla="*/ 381000 h 4991100"/>
                <a:gd name="connsiteX19" fmla="*/ 239991 w 4754841"/>
                <a:gd name="connsiteY19" fmla="*/ 0 h 4991100"/>
                <a:gd name="connsiteX0" fmla="*/ 239991 w 4754841"/>
                <a:gd name="connsiteY0" fmla="*/ 0 h 4953000"/>
                <a:gd name="connsiteX1" fmla="*/ 65382 w 4754841"/>
                <a:gd name="connsiteY1" fmla="*/ 685800 h 4953000"/>
                <a:gd name="connsiteX2" fmla="*/ 109513 w 4754841"/>
                <a:gd name="connsiteY2" fmla="*/ 1600200 h 4953000"/>
                <a:gd name="connsiteX3" fmla="*/ 8232 w 4754841"/>
                <a:gd name="connsiteY3" fmla="*/ 2514600 h 4953000"/>
                <a:gd name="connsiteX4" fmla="*/ 9189 w 4754841"/>
                <a:gd name="connsiteY4" fmla="*/ 3181350 h 4953000"/>
                <a:gd name="connsiteX5" fmla="*/ 44131 w 4754841"/>
                <a:gd name="connsiteY5" fmla="*/ 3943350 h 4953000"/>
                <a:gd name="connsiteX6" fmla="*/ 54947 w 4754841"/>
                <a:gd name="connsiteY6" fmla="*/ 4495800 h 4953000"/>
                <a:gd name="connsiteX7" fmla="*/ 0 w 4754841"/>
                <a:gd name="connsiteY7" fmla="*/ 4876800 h 4953000"/>
                <a:gd name="connsiteX8" fmla="*/ 405793 w 4754841"/>
                <a:gd name="connsiteY8" fmla="*/ 4876800 h 4953000"/>
                <a:gd name="connsiteX9" fmla="*/ 725814 w 4754841"/>
                <a:gd name="connsiteY9" fmla="*/ 4953000 h 4953000"/>
                <a:gd name="connsiteX10" fmla="*/ 1325841 w 4754841"/>
                <a:gd name="connsiteY10" fmla="*/ 4838700 h 4953000"/>
                <a:gd name="connsiteX11" fmla="*/ 2259291 w 4754841"/>
                <a:gd name="connsiteY11" fmla="*/ 4819650 h 4953000"/>
                <a:gd name="connsiteX12" fmla="*/ 3097491 w 4754841"/>
                <a:gd name="connsiteY12" fmla="*/ 4648200 h 4953000"/>
                <a:gd name="connsiteX13" fmla="*/ 3897591 w 4754841"/>
                <a:gd name="connsiteY13" fmla="*/ 4629150 h 4953000"/>
                <a:gd name="connsiteX14" fmla="*/ 4754841 w 4754841"/>
                <a:gd name="connsiteY14" fmla="*/ 4438650 h 4953000"/>
                <a:gd name="connsiteX15" fmla="*/ 4716741 w 4754841"/>
                <a:gd name="connsiteY15" fmla="*/ 2971800 h 4953000"/>
                <a:gd name="connsiteX16" fmla="*/ 3078441 w 4754841"/>
                <a:gd name="connsiteY16" fmla="*/ 1828800 h 4953000"/>
                <a:gd name="connsiteX17" fmla="*/ 1763991 w 4754841"/>
                <a:gd name="connsiteY17" fmla="*/ 1123950 h 4953000"/>
                <a:gd name="connsiteX18" fmla="*/ 887691 w 4754841"/>
                <a:gd name="connsiteY18" fmla="*/ 381000 h 4953000"/>
                <a:gd name="connsiteX19" fmla="*/ 239991 w 4754841"/>
                <a:gd name="connsiteY19" fmla="*/ 0 h 4953000"/>
                <a:gd name="connsiteX0" fmla="*/ 239991 w 4754841"/>
                <a:gd name="connsiteY0" fmla="*/ 0 h 4914900"/>
                <a:gd name="connsiteX1" fmla="*/ 65382 w 4754841"/>
                <a:gd name="connsiteY1" fmla="*/ 685800 h 4914900"/>
                <a:gd name="connsiteX2" fmla="*/ 109513 w 4754841"/>
                <a:gd name="connsiteY2" fmla="*/ 1600200 h 4914900"/>
                <a:gd name="connsiteX3" fmla="*/ 8232 w 4754841"/>
                <a:gd name="connsiteY3" fmla="*/ 2514600 h 4914900"/>
                <a:gd name="connsiteX4" fmla="*/ 9189 w 4754841"/>
                <a:gd name="connsiteY4" fmla="*/ 3181350 h 4914900"/>
                <a:gd name="connsiteX5" fmla="*/ 44131 w 4754841"/>
                <a:gd name="connsiteY5" fmla="*/ 3943350 h 4914900"/>
                <a:gd name="connsiteX6" fmla="*/ 54947 w 4754841"/>
                <a:gd name="connsiteY6" fmla="*/ 4495800 h 4914900"/>
                <a:gd name="connsiteX7" fmla="*/ 0 w 4754841"/>
                <a:gd name="connsiteY7" fmla="*/ 4876800 h 4914900"/>
                <a:gd name="connsiteX8" fmla="*/ 405793 w 4754841"/>
                <a:gd name="connsiteY8" fmla="*/ 4876800 h 4914900"/>
                <a:gd name="connsiteX9" fmla="*/ 816948 w 4754841"/>
                <a:gd name="connsiteY9" fmla="*/ 4914900 h 4914900"/>
                <a:gd name="connsiteX10" fmla="*/ 1325841 w 4754841"/>
                <a:gd name="connsiteY10" fmla="*/ 4838700 h 4914900"/>
                <a:gd name="connsiteX11" fmla="*/ 2259291 w 4754841"/>
                <a:gd name="connsiteY11" fmla="*/ 4819650 h 4914900"/>
                <a:gd name="connsiteX12" fmla="*/ 3097491 w 4754841"/>
                <a:gd name="connsiteY12" fmla="*/ 4648200 h 4914900"/>
                <a:gd name="connsiteX13" fmla="*/ 3897591 w 4754841"/>
                <a:gd name="connsiteY13" fmla="*/ 4629150 h 4914900"/>
                <a:gd name="connsiteX14" fmla="*/ 4754841 w 4754841"/>
                <a:gd name="connsiteY14" fmla="*/ 4438650 h 4914900"/>
                <a:gd name="connsiteX15" fmla="*/ 4716741 w 4754841"/>
                <a:gd name="connsiteY15" fmla="*/ 2971800 h 4914900"/>
                <a:gd name="connsiteX16" fmla="*/ 3078441 w 4754841"/>
                <a:gd name="connsiteY16" fmla="*/ 1828800 h 4914900"/>
                <a:gd name="connsiteX17" fmla="*/ 1763991 w 4754841"/>
                <a:gd name="connsiteY17" fmla="*/ 1123950 h 4914900"/>
                <a:gd name="connsiteX18" fmla="*/ 887691 w 4754841"/>
                <a:gd name="connsiteY18" fmla="*/ 381000 h 4914900"/>
                <a:gd name="connsiteX19" fmla="*/ 239991 w 4754841"/>
                <a:gd name="connsiteY19" fmla="*/ 0 h 49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54841" h="4914900">
                  <a:moveTo>
                    <a:pt x="239991" y="0"/>
                  </a:moveTo>
                  <a:lnTo>
                    <a:pt x="65382" y="685800"/>
                  </a:lnTo>
                  <a:lnTo>
                    <a:pt x="109513" y="1600200"/>
                  </a:lnTo>
                  <a:lnTo>
                    <a:pt x="8232" y="2514600"/>
                  </a:lnTo>
                  <a:lnTo>
                    <a:pt x="9189" y="3181350"/>
                  </a:lnTo>
                  <a:lnTo>
                    <a:pt x="44131" y="3943350"/>
                  </a:lnTo>
                  <a:lnTo>
                    <a:pt x="54947" y="4495800"/>
                  </a:lnTo>
                  <a:lnTo>
                    <a:pt x="0" y="4876800"/>
                  </a:lnTo>
                  <a:lnTo>
                    <a:pt x="405793" y="4876800"/>
                  </a:lnTo>
                  <a:lnTo>
                    <a:pt x="816948" y="4914900"/>
                  </a:lnTo>
                  <a:lnTo>
                    <a:pt x="1325841" y="4838700"/>
                  </a:lnTo>
                  <a:lnTo>
                    <a:pt x="2259291" y="4819650"/>
                  </a:lnTo>
                  <a:lnTo>
                    <a:pt x="3097491" y="4648200"/>
                  </a:lnTo>
                  <a:lnTo>
                    <a:pt x="3897591" y="4629150"/>
                  </a:lnTo>
                  <a:lnTo>
                    <a:pt x="4754841" y="4438650"/>
                  </a:lnTo>
                  <a:lnTo>
                    <a:pt x="4716741" y="2971800"/>
                  </a:lnTo>
                  <a:lnTo>
                    <a:pt x="3078441" y="1828800"/>
                  </a:lnTo>
                  <a:lnTo>
                    <a:pt x="1763991" y="1123950"/>
                  </a:lnTo>
                  <a:lnTo>
                    <a:pt x="887691" y="381000"/>
                  </a:lnTo>
                  <a:lnTo>
                    <a:pt x="239991" y="0"/>
                  </a:lnTo>
                  <a:close/>
                </a:path>
              </a:pathLst>
            </a:custGeom>
            <a:solidFill>
              <a:schemeClr val="tx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endParaRPr>
            </a:p>
          </p:txBody>
        </p:sp>
        <p:sp>
          <p:nvSpPr>
            <p:cNvPr id="20" name="자유형 19"/>
            <p:cNvSpPr/>
            <p:nvPr/>
          </p:nvSpPr>
          <p:spPr>
            <a:xfrm>
              <a:off x="1657730" y="1427766"/>
              <a:ext cx="8279594" cy="4808533"/>
            </a:xfrm>
            <a:custGeom>
              <a:avLst/>
              <a:gdLst>
                <a:gd name="connsiteX0" fmla="*/ 59376 w 6175169"/>
                <a:gd name="connsiteY0" fmla="*/ 47502 h 3586348"/>
                <a:gd name="connsiteX1" fmla="*/ 11875 w 6175169"/>
                <a:gd name="connsiteY1" fmla="*/ 1270660 h 3586348"/>
                <a:gd name="connsiteX2" fmla="*/ 47501 w 6175169"/>
                <a:gd name="connsiteY2" fmla="*/ 1781299 h 3586348"/>
                <a:gd name="connsiteX3" fmla="*/ 0 w 6175169"/>
                <a:gd name="connsiteY3" fmla="*/ 2173185 h 3586348"/>
                <a:gd name="connsiteX4" fmla="*/ 83127 w 6175169"/>
                <a:gd name="connsiteY4" fmla="*/ 3586348 h 3586348"/>
                <a:gd name="connsiteX5" fmla="*/ 1092530 w 6175169"/>
                <a:gd name="connsiteY5" fmla="*/ 3526972 h 3586348"/>
                <a:gd name="connsiteX6" fmla="*/ 3075709 w 6175169"/>
                <a:gd name="connsiteY6" fmla="*/ 3574473 h 3586348"/>
                <a:gd name="connsiteX7" fmla="*/ 4156363 w 6175169"/>
                <a:gd name="connsiteY7" fmla="*/ 3538847 h 3586348"/>
                <a:gd name="connsiteX8" fmla="*/ 5474524 w 6175169"/>
                <a:gd name="connsiteY8" fmla="*/ 3538847 h 3586348"/>
                <a:gd name="connsiteX9" fmla="*/ 6044540 w 6175169"/>
                <a:gd name="connsiteY9" fmla="*/ 3586348 h 3586348"/>
                <a:gd name="connsiteX10" fmla="*/ 6175169 w 6175169"/>
                <a:gd name="connsiteY10" fmla="*/ 3182587 h 3586348"/>
                <a:gd name="connsiteX11" fmla="*/ 6175169 w 6175169"/>
                <a:gd name="connsiteY11" fmla="*/ 2101933 h 3586348"/>
                <a:gd name="connsiteX12" fmla="*/ 6115792 w 6175169"/>
                <a:gd name="connsiteY12" fmla="*/ 1805050 h 3586348"/>
                <a:gd name="connsiteX13" fmla="*/ 6127667 w 6175169"/>
                <a:gd name="connsiteY13" fmla="*/ 1686296 h 3586348"/>
                <a:gd name="connsiteX14" fmla="*/ 6151418 w 6175169"/>
                <a:gd name="connsiteY14" fmla="*/ 0 h 3586348"/>
                <a:gd name="connsiteX15" fmla="*/ 3135085 w 6175169"/>
                <a:gd name="connsiteY15" fmla="*/ 142504 h 3586348"/>
                <a:gd name="connsiteX16" fmla="*/ 59376 w 6175169"/>
                <a:gd name="connsiteY16" fmla="*/ 47502 h 358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75169" h="3586348">
                  <a:moveTo>
                    <a:pt x="59376" y="47502"/>
                  </a:moveTo>
                  <a:lnTo>
                    <a:pt x="11875" y="1270660"/>
                  </a:lnTo>
                  <a:lnTo>
                    <a:pt x="47501" y="1781299"/>
                  </a:lnTo>
                  <a:lnTo>
                    <a:pt x="0" y="2173185"/>
                  </a:lnTo>
                  <a:lnTo>
                    <a:pt x="83127" y="3586348"/>
                  </a:lnTo>
                  <a:lnTo>
                    <a:pt x="1092530" y="3526972"/>
                  </a:lnTo>
                  <a:lnTo>
                    <a:pt x="3075709" y="3574473"/>
                  </a:lnTo>
                  <a:lnTo>
                    <a:pt x="4156363" y="3538847"/>
                  </a:lnTo>
                  <a:lnTo>
                    <a:pt x="5474524" y="3538847"/>
                  </a:lnTo>
                  <a:lnTo>
                    <a:pt x="6044540" y="3586348"/>
                  </a:lnTo>
                  <a:lnTo>
                    <a:pt x="6175169" y="3182587"/>
                  </a:lnTo>
                  <a:lnTo>
                    <a:pt x="6175169" y="2101933"/>
                  </a:lnTo>
                  <a:lnTo>
                    <a:pt x="6115792" y="1805050"/>
                  </a:lnTo>
                  <a:lnTo>
                    <a:pt x="6127667" y="1686296"/>
                  </a:lnTo>
                  <a:lnTo>
                    <a:pt x="6151418" y="0"/>
                  </a:lnTo>
                  <a:lnTo>
                    <a:pt x="3135085" y="142504"/>
                  </a:lnTo>
                  <a:lnTo>
                    <a:pt x="59376" y="47502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3600" dirty="0" smtClean="0">
                  <a:solidFill>
                    <a:prstClr val="black"/>
                  </a:solidFill>
                  <a:latin typeface="여기어때 잘난체" pitchFamily="50" charset="-127"/>
                  <a:ea typeface="여기어때 잘난체" pitchFamily="50" charset="-127"/>
                </a:rPr>
                <a:t>&lt;</a:t>
              </a:r>
              <a:r>
                <a:rPr lang="ko-KR" altLang="en-US" sz="3600" dirty="0" smtClean="0">
                  <a:solidFill>
                    <a:prstClr val="black"/>
                  </a:solidFill>
                  <a:latin typeface="여기어때 잘난체" pitchFamily="50" charset="-127"/>
                  <a:ea typeface="여기어때 잘난체" pitchFamily="50" charset="-127"/>
                </a:rPr>
                <a:t>비닐봉지 하나가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여기어때 잘난체" pitchFamily="50" charset="-127"/>
                  <a:ea typeface="여기어때 잘난체" pitchFamily="50" charset="-127"/>
                </a:rPr>
                <a:t>&gt; </a:t>
              </a:r>
              <a:r>
                <a:rPr lang="ko-KR" altLang="en-US" sz="3600" dirty="0" smtClean="0">
                  <a:solidFill>
                    <a:prstClr val="black"/>
                  </a:solidFill>
                  <a:latin typeface="여기어때 잘난체" pitchFamily="50" charset="-127"/>
                  <a:ea typeface="여기어때 잘난체" pitchFamily="50" charset="-127"/>
                </a:rPr>
                <a:t>프로젝트</a:t>
              </a:r>
              <a:endParaRPr lang="en-US" altLang="ko-KR" sz="36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ko-KR" sz="36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ko-KR" sz="36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여기어때 잘난체" pitchFamily="50" charset="-127"/>
                <a:ea typeface="여기어때 잘난체" pitchFamily="50" charset="-127"/>
              </a:endParaRPr>
            </a:p>
          </p:txBody>
        </p:sp>
      </p:grpSp>
      <p:sp>
        <p:nvSpPr>
          <p:cNvPr id="15" name="자유형 14"/>
          <p:cNvSpPr/>
          <p:nvPr/>
        </p:nvSpPr>
        <p:spPr>
          <a:xfrm>
            <a:off x="147823" y="1268760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sp>
        <p:nvSpPr>
          <p:cNvPr id="21" name="자유형 20"/>
          <p:cNvSpPr/>
          <p:nvPr/>
        </p:nvSpPr>
        <p:spPr>
          <a:xfrm flipH="1">
            <a:off x="7596336" y="1268760"/>
            <a:ext cx="1255825" cy="1095816"/>
          </a:xfrm>
          <a:custGeom>
            <a:avLst/>
            <a:gdLst>
              <a:gd name="connsiteX0" fmla="*/ 561975 w 822325"/>
              <a:gd name="connsiteY0" fmla="*/ 66675 h 717550"/>
              <a:gd name="connsiteX1" fmla="*/ 0 w 822325"/>
              <a:gd name="connsiteY1" fmla="*/ 558800 h 717550"/>
              <a:gd name="connsiteX2" fmla="*/ 57150 w 822325"/>
              <a:gd name="connsiteY2" fmla="*/ 536575 h 717550"/>
              <a:gd name="connsiteX3" fmla="*/ 47625 w 822325"/>
              <a:gd name="connsiteY3" fmla="*/ 577850 h 717550"/>
              <a:gd name="connsiteX4" fmla="*/ 63500 w 822325"/>
              <a:gd name="connsiteY4" fmla="*/ 571500 h 717550"/>
              <a:gd name="connsiteX5" fmla="*/ 63500 w 822325"/>
              <a:gd name="connsiteY5" fmla="*/ 606425 h 717550"/>
              <a:gd name="connsiteX6" fmla="*/ 92075 w 822325"/>
              <a:gd name="connsiteY6" fmla="*/ 596900 h 717550"/>
              <a:gd name="connsiteX7" fmla="*/ 95250 w 822325"/>
              <a:gd name="connsiteY7" fmla="*/ 647700 h 717550"/>
              <a:gd name="connsiteX8" fmla="*/ 114300 w 822325"/>
              <a:gd name="connsiteY8" fmla="*/ 631825 h 717550"/>
              <a:gd name="connsiteX9" fmla="*/ 107950 w 822325"/>
              <a:gd name="connsiteY9" fmla="*/ 704850 h 717550"/>
              <a:gd name="connsiteX10" fmla="*/ 161925 w 822325"/>
              <a:gd name="connsiteY10" fmla="*/ 679450 h 717550"/>
              <a:gd name="connsiteX11" fmla="*/ 152400 w 822325"/>
              <a:gd name="connsiteY11" fmla="*/ 717550 h 717550"/>
              <a:gd name="connsiteX12" fmla="*/ 822325 w 822325"/>
              <a:gd name="connsiteY12" fmla="*/ 152400 h 717550"/>
              <a:gd name="connsiteX13" fmla="*/ 781050 w 822325"/>
              <a:gd name="connsiteY13" fmla="*/ 152400 h 717550"/>
              <a:gd name="connsiteX14" fmla="*/ 784225 w 822325"/>
              <a:gd name="connsiteY14" fmla="*/ 127000 h 717550"/>
              <a:gd name="connsiteX15" fmla="*/ 765175 w 822325"/>
              <a:gd name="connsiteY15" fmla="*/ 123825 h 717550"/>
              <a:gd name="connsiteX16" fmla="*/ 765175 w 822325"/>
              <a:gd name="connsiteY16" fmla="*/ 92075 h 717550"/>
              <a:gd name="connsiteX17" fmla="*/ 739775 w 822325"/>
              <a:gd name="connsiteY17" fmla="*/ 92075 h 717550"/>
              <a:gd name="connsiteX18" fmla="*/ 733425 w 822325"/>
              <a:gd name="connsiteY18" fmla="*/ 69850 h 717550"/>
              <a:gd name="connsiteX19" fmla="*/ 688975 w 822325"/>
              <a:gd name="connsiteY19" fmla="*/ 73025 h 717550"/>
              <a:gd name="connsiteX20" fmla="*/ 676275 w 822325"/>
              <a:gd name="connsiteY20" fmla="*/ 47625 h 717550"/>
              <a:gd name="connsiteX21" fmla="*/ 644525 w 822325"/>
              <a:gd name="connsiteY21" fmla="*/ 60325 h 717550"/>
              <a:gd name="connsiteX22" fmla="*/ 647700 w 822325"/>
              <a:gd name="connsiteY22" fmla="*/ 28575 h 717550"/>
              <a:gd name="connsiteX23" fmla="*/ 654050 w 822325"/>
              <a:gd name="connsiteY23" fmla="*/ 0 h 717550"/>
              <a:gd name="connsiteX24" fmla="*/ 561975 w 822325"/>
              <a:gd name="connsiteY24" fmla="*/ 66675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2325" h="717550">
                <a:moveTo>
                  <a:pt x="561975" y="66675"/>
                </a:moveTo>
                <a:lnTo>
                  <a:pt x="0" y="558800"/>
                </a:lnTo>
                <a:lnTo>
                  <a:pt x="57150" y="536575"/>
                </a:lnTo>
                <a:lnTo>
                  <a:pt x="47625" y="577850"/>
                </a:lnTo>
                <a:lnTo>
                  <a:pt x="63500" y="571500"/>
                </a:lnTo>
                <a:lnTo>
                  <a:pt x="63500" y="606425"/>
                </a:lnTo>
                <a:lnTo>
                  <a:pt x="92075" y="596900"/>
                </a:lnTo>
                <a:lnTo>
                  <a:pt x="95250" y="647700"/>
                </a:lnTo>
                <a:lnTo>
                  <a:pt x="114300" y="631825"/>
                </a:lnTo>
                <a:lnTo>
                  <a:pt x="107950" y="704850"/>
                </a:lnTo>
                <a:lnTo>
                  <a:pt x="161925" y="679450"/>
                </a:lnTo>
                <a:lnTo>
                  <a:pt x="152400" y="717550"/>
                </a:lnTo>
                <a:lnTo>
                  <a:pt x="822325" y="152400"/>
                </a:lnTo>
                <a:lnTo>
                  <a:pt x="781050" y="152400"/>
                </a:lnTo>
                <a:lnTo>
                  <a:pt x="784225" y="127000"/>
                </a:lnTo>
                <a:lnTo>
                  <a:pt x="765175" y="123825"/>
                </a:lnTo>
                <a:lnTo>
                  <a:pt x="765175" y="92075"/>
                </a:lnTo>
                <a:lnTo>
                  <a:pt x="739775" y="92075"/>
                </a:lnTo>
                <a:lnTo>
                  <a:pt x="733425" y="69850"/>
                </a:lnTo>
                <a:lnTo>
                  <a:pt x="688975" y="73025"/>
                </a:lnTo>
                <a:lnTo>
                  <a:pt x="676275" y="47625"/>
                </a:lnTo>
                <a:lnTo>
                  <a:pt x="644525" y="60325"/>
                </a:lnTo>
                <a:lnTo>
                  <a:pt x="647700" y="28575"/>
                </a:lnTo>
                <a:lnTo>
                  <a:pt x="654050" y="0"/>
                </a:lnTo>
                <a:lnTo>
                  <a:pt x="561975" y="66675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cs typeface="+mn-cs"/>
            </a:endParaRPr>
          </a:p>
        </p:txBody>
      </p:sp>
      <p:pic>
        <p:nvPicPr>
          <p:cNvPr id="1028" name="Picture 4" descr="í¬ì¤í¸ìì ëí ì´ë¯¸ì§ ê²ìê²°ê³¼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306" b="91250" l="5780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206" y="2598588"/>
            <a:ext cx="1594781" cy="15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í¬ì¤í¸ìì ëí ì´ë¯¸ì§ ê²ìê²°ê³¼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1250" l="5780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3584" y="2602765"/>
            <a:ext cx="1594781" cy="15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í¬ì¤í¸ìì ëí ì´ë¯¸ì§ ê²ìê²°ê³¼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1250" l="5780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4608" y="2574190"/>
            <a:ext cx="1594781" cy="15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í¬ì¤í¸ìì ëí ì´ë¯¸ì§ ê²ìê²°ê³¼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1250" l="5780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2598588"/>
            <a:ext cx="1594781" cy="15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í¬ì¤í¸ìì ëí ì´ë¯¸ì§ ê²ìê²°ê³¼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06" b="91250" l="5780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67" y="2598588"/>
            <a:ext cx="1594781" cy="15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683568" y="2574190"/>
            <a:ext cx="7632848" cy="1571911"/>
          </a:xfrm>
          <a:prstGeom prst="roundRect">
            <a:avLst/>
          </a:prstGeom>
          <a:solidFill>
            <a:srgbClr val="FFFFF7">
              <a:alpha val="50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[2</a:t>
            </a:r>
            <a:r>
              <a:rPr lang="ko-KR" altLang="en-US" sz="48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차시</a:t>
            </a:r>
            <a:r>
              <a:rPr lang="en-US" altLang="ko-KR" sz="48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] </a:t>
            </a:r>
            <a:r>
              <a:rPr lang="ko-KR" altLang="en-US" sz="48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주변의 환경 문제</a:t>
            </a:r>
            <a:endParaRPr lang="ko-KR" altLang="en-US" sz="48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780274" y="4482768"/>
            <a:ext cx="7632848" cy="1571911"/>
          </a:xfrm>
          <a:prstGeom prst="roundRect">
            <a:avLst/>
          </a:prstGeom>
          <a:solidFill>
            <a:srgbClr val="FFFFF7">
              <a:alpha val="50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여기는 </a:t>
            </a:r>
            <a:r>
              <a:rPr lang="en-US" altLang="ko-KR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3</a:t>
            </a:r>
            <a:r>
              <a:rPr lang="ko-KR" altLang="en-US" sz="32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차시</a:t>
            </a:r>
            <a:r>
              <a:rPr lang="ko-KR" altLang="en-US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토의 결과를 게시해요</a:t>
            </a:r>
            <a:r>
              <a:rPr lang="en-US" altLang="ko-KR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4, 5~6</a:t>
            </a:r>
            <a:r>
              <a:rPr lang="ko-KR" altLang="en-US" sz="32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차시의</a:t>
            </a:r>
            <a:r>
              <a:rPr lang="ko-KR" altLang="en-US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결과물도 같이 게시하여 하나의 프로젝트 판을 채워나가요</a:t>
            </a:r>
            <a:r>
              <a:rPr lang="en-US" altLang="ko-KR" sz="32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75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98259" y="1238286"/>
            <a:ext cx="685957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다음 시간에는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찾은 환경 문제의 원인과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해결 방안에 대해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토의해 봅시다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 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28" r="97172">
                        <a14:foregroundMark x1="13368" y1="79046" x2="13368" y2="79046"/>
                        <a14:backgroundMark x1="25450" y1="76556" x2="25450" y2="76556"/>
                        <a14:backgroundMark x1="28535" y1="69295" x2="28535" y2="69295"/>
                        <a14:backgroundMark x1="55013" y1="88382" x2="55013" y2="8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7201816" y="3704104"/>
            <a:ext cx="1613170" cy="200000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4363" y="1844824"/>
            <a:ext cx="942528" cy="1034238"/>
          </a:xfrm>
          <a:prstGeom prst="rect">
            <a:avLst/>
          </a:prstGeom>
          <a:ln>
            <a:noFill/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72145" y="2099836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39552" y="3389409"/>
            <a:ext cx="8125942" cy="129266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08-05]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지구촌의 주요 환경문제를 조사하여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해결 방안을 탐색하고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환경 문제 해결에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협력하는 세계시민의 자세를 기른다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  <a:endParaRPr lang="ko-KR" altLang="en-US" sz="2600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572145" y="2730757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이번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차시에서는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책에 나타난 환경 문제와 아이사투의 해결 과정을 다시 살펴보며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프로젝트를 구성해보는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차시입니다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특히 책에 나타난 환경 문제가 현재와 비교해보며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아이사투와 같은 해결과정이 필요함을 인식하도록 하는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차시입니다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이번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차시도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따로 활동의 구분 없이 진행됩니다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70007" y="2581469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만약 플라스틱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일회용품 문제 외에 다양한 지구촌의 환경문제를 다루고 싶다면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모둠혹은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개별로 조사하여 발표하는 형식으로 컴퓨터실 활용이나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2~3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차시로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늘려 진행해도 좋습니다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9498" y="1841204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871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91376" y="2585628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2000780" y="4694809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3342" y="2525010"/>
            <a:ext cx="1512740" cy="158027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2606850"/>
            <a:ext cx="1426183" cy="1613594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4931860" y="4550793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83" l="0" r="100000">
                        <a14:backgroundMark x1="21359" y1="60833" x2="21359" y2="60833"/>
                        <a14:backgroundMark x1="26052" y1="60833" x2="26052" y2="60833"/>
                        <a14:backgroundMark x1="34951" y1="80833" x2="34951" y2="80833"/>
                        <a14:backgroundMark x1="53398" y1="92500" x2="53398" y2="92500"/>
                        <a14:backgroundMark x1="18608" y1="9583" x2="18608" y2="9583"/>
                        <a14:backgroundMark x1="43366" y1="10417" x2="43366" y2="10417"/>
                        <a14:backgroundMark x1="48220" y1="12083" x2="94498" y2="22917"/>
                        <a14:backgroundMark x1="42880" y1="5833" x2="5340" y2="1667"/>
                        <a14:backgroundMark x1="82524" y1="32917" x2="82524" y2="32917"/>
                        <a14:backgroundMark x1="98382" y1="92917" x2="98382" y2="92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320680"/>
            <a:ext cx="9134510" cy="3539666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7" y="2097430"/>
            <a:ext cx="7396704" cy="2123658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&lt;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&gt;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속 환경 문제와 해결 과정을 참고하여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프로젝트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를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구상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해봅시다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464" y1="2183" x2="9240" y2="15949"/>
                        <a14:foregroundMark x1="29309" y1="58763" x2="3279" y2="63796"/>
                        <a14:foregroundMark x1="4968" y1="58338" x2="2235" y2="70649"/>
                        <a14:foregroundMark x1="1192" y1="72104" x2="6508" y2="66889"/>
                        <a14:foregroundMark x1="72976" y1="98120" x2="88823" y2="98120"/>
                        <a14:foregroundMark x1="96473" y1="94360" x2="99851" y2="98727"/>
                        <a14:foregroundMark x1="11972" y1="6125" x2="15201" y2="1152"/>
                        <a14:foregroundMark x1="33582" y1="8065" x2="33582" y2="8065"/>
                        <a14:foregroundMark x1="64779" y1="12614" x2="64779" y2="12614"/>
                        <a14:backgroundMark x1="18231" y1="8672" x2="28465" y2="45300"/>
                        <a14:backgroundMark x1="50770" y1="13220" x2="54049" y2="48211"/>
                        <a14:backgroundMark x1="89965" y1="14312" x2="96473" y2="54882"/>
                        <a14:backgroundMark x1="57278" y1="54639" x2="99503" y2="55670"/>
                        <a14:backgroundMark x1="98510" y1="89812" x2="99503" y2="89569"/>
                        <a14:backgroundMark x1="26428" y1="3699" x2="14655" y2="7216"/>
                        <a14:backgroundMark x1="2235" y1="2244" x2="2235" y2="153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3" y="1357996"/>
            <a:ext cx="6711147" cy="5497546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555776" y="2146087"/>
            <a:ext cx="6184781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감비아에는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어떤 문제가 있었나요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523101" y="1402646"/>
            <a:ext cx="6184781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아이사투는 어떻게 해결했나요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222" l="1654" r="100000">
                        <a14:foregroundMark x1="47189" y1="94247" x2="47189" y2="94247"/>
                        <a14:foregroundMark x1="15987" y1="67155" x2="15987" y2="67155"/>
                        <a14:foregroundMark x1="19625" y1="53870" x2="15877" y2="90167"/>
                        <a14:foregroundMark x1="19184" y1="87343" x2="19846" y2="95293"/>
                        <a14:foregroundMark x1="82359" y1="76674" x2="66483" y2="86925"/>
                        <a14:foregroundMark x1="67475" y1="88180" x2="68026" y2="92469"/>
                        <a14:foregroundMark x1="15546" y1="87657" x2="15325" y2="95397"/>
                        <a14:foregroundMark x1="28666" y1="91841" x2="41566" y2="92992"/>
                        <a14:foregroundMark x1="54796" y1="93410" x2="68908" y2="94665"/>
                        <a14:foregroundMark x1="81367" y1="37657" x2="81367" y2="37657"/>
                        <a14:foregroundMark x1="81036" y1="36820" x2="81036" y2="36820"/>
                        <a14:backgroundMark x1="33738" y1="6067" x2="33738" y2="6067"/>
                        <a14:backgroundMark x1="46307" y1="3975" x2="28666" y2="27197"/>
                        <a14:backgroundMark x1="62514" y1="57322" x2="62514" y2="69770"/>
                        <a14:backgroundMark x1="30320" y1="60774" x2="29107" y2="74895"/>
                        <a14:backgroundMark x1="75744" y1="66213" x2="75744" y2="66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5875" y="1394224"/>
            <a:ext cx="5537955" cy="582094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115616" y="5445224"/>
            <a:ext cx="612068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염소가 죽은 원인을 살펴보기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400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구상하기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8737" y1="95915" x2="58737" y2="95915"/>
                        <a14:foregroundMark x1="84094" y1="97395" x2="84094" y2="97395"/>
                        <a14:foregroundMark x1="98617" y1="73002" x2="22499" y2="93902"/>
                        <a14:foregroundMark x1="53804" y1="93369" x2="53804" y2="93369"/>
                        <a14:foregroundMark x1="73260" y1="89343" x2="73260" y2="89343"/>
                        <a14:foregroundMark x1="63854" y1="88099" x2="63854" y2="88099"/>
                        <a14:foregroundMark x1="95159" y1="83304" x2="95159" y2="83304"/>
                        <a14:foregroundMark x1="19225" y1="87863" x2="19225" y2="87863"/>
                        <a14:foregroundMark x1="30475" y1="53641" x2="30475" y2="53641"/>
                        <a14:foregroundMark x1="34163" y1="69745" x2="34163" y2="69745"/>
                        <a14:foregroundMark x1="6962" y1="58674" x2="6962" y2="58674"/>
                        <a14:foregroundMark x1="5533" y1="80817" x2="5533" y2="80817"/>
                        <a14:foregroundMark x1="14523" y1="79041" x2="14523" y2="79041"/>
                        <a14:foregroundMark x1="23928" y1="84310" x2="23928" y2="84310"/>
                        <a14:foregroundMark x1="7976" y1="66726" x2="8575" y2="91889"/>
                        <a14:foregroundMark x1="3273" y1="98165" x2="13509" y2="97395"/>
                        <a14:foregroundMark x1="74504" y1="98638" x2="74504" y2="98638"/>
                        <a14:foregroundMark x1="4703" y1="98934" x2="4703" y2="98934"/>
                        <a14:foregroundMark x1="88013" y1="25992" x2="88013" y2="25992"/>
                        <a14:foregroundMark x1="92301" y1="26525" x2="92301" y2="26525"/>
                        <a14:foregroundMark x1="91471" y1="24985" x2="91471" y2="24985"/>
                        <a14:foregroundMark x1="89027" y1="24748" x2="89027" y2="24748"/>
                        <a14:foregroundMark x1="88612" y1="24748" x2="92900" y2="28774"/>
                        <a14:foregroundMark x1="50761" y1="92895" x2="50761" y2="92895"/>
                        <a14:foregroundMark x1="20240" y1="33570" x2="20240" y2="33570"/>
                        <a14:foregroundMark x1="25357" y1="32268" x2="25357" y2="32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67" y="1259471"/>
            <a:ext cx="6876257" cy="5598529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525860" y="5286388"/>
            <a:ext cx="720080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할 수 있는 일을 생각하고 시작하기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4290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2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</TotalTime>
  <Words>768</Words>
  <Application>Microsoft Office PowerPoint</Application>
  <PresentationFormat>화면 슬라이드 쇼(4:3)</PresentationFormat>
  <Paragraphs>122</Paragraphs>
  <Slides>19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8" baseType="lpstr">
      <vt:lpstr>굴림</vt:lpstr>
      <vt:lpstr>Arial</vt:lpstr>
      <vt:lpstr>맑은 고딕</vt:lpstr>
      <vt:lpstr>여기어때 잘난체</vt:lpstr>
      <vt:lpstr>UhBee MiMi</vt:lpstr>
      <vt:lpstr>다온 청춘고딕(B)</vt:lpstr>
      <vt:lpstr>배달의민족 주아</vt:lpstr>
      <vt:lpstr>배달의민족 도현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Jihyun Ahn</cp:lastModifiedBy>
  <cp:revision>60</cp:revision>
  <cp:lastPrinted>2019-06-21T01:05:46Z</cp:lastPrinted>
  <dcterms:created xsi:type="dcterms:W3CDTF">2019-04-21T07:05:05Z</dcterms:created>
  <dcterms:modified xsi:type="dcterms:W3CDTF">2019-08-14T01:33:17Z</dcterms:modified>
</cp:coreProperties>
</file>