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63" r:id="rId2"/>
    <p:sldId id="264" r:id="rId3"/>
    <p:sldId id="256" r:id="rId4"/>
    <p:sldId id="257" r:id="rId5"/>
    <p:sldId id="265" r:id="rId6"/>
    <p:sldId id="266" r:id="rId7"/>
    <p:sldId id="275" r:id="rId8"/>
    <p:sldId id="258" r:id="rId9"/>
    <p:sldId id="259" r:id="rId10"/>
    <p:sldId id="267" r:id="rId11"/>
    <p:sldId id="268" r:id="rId12"/>
    <p:sldId id="269" r:id="rId13"/>
    <p:sldId id="261" r:id="rId14"/>
    <p:sldId id="270" r:id="rId15"/>
    <p:sldId id="271" r:id="rId16"/>
    <p:sldId id="272" r:id="rId17"/>
    <p:sldId id="274" r:id="rId18"/>
    <p:sldId id="273" r:id="rId19"/>
  </p:sldIdLst>
  <p:sldSz cx="9144000" cy="6858000" type="screen4x3"/>
  <p:notesSz cx="6802438" cy="9934575"/>
  <p:embeddedFontLst>
    <p:embeddedFont>
      <p:font typeface="맑은 고딕" pitchFamily="50" charset="-127"/>
      <p:regular r:id="rId21"/>
      <p:bold r:id="rId22"/>
    </p:embeddedFont>
    <p:embeddedFont>
      <p:font typeface="UhBee MiMi" pitchFamily="66" charset="-127"/>
      <p:regular r:id="rId23"/>
      <p:bold r:id="rId24"/>
    </p:embeddedFont>
    <p:embeddedFont>
      <p:font typeface="여기어때 잘난체" pitchFamily="50" charset="-127"/>
      <p:bold r:id="rId25"/>
    </p:embeddedFont>
    <p:embeddedFont>
      <p:font typeface="배달의민족 주아" pitchFamily="18" charset="-127"/>
      <p:regular r:id="rId26"/>
    </p:embeddedFont>
    <p:embeddedFont>
      <p:font typeface="나눔바른펜" pitchFamily="50" charset="-127"/>
      <p:regular r:id="rId27"/>
      <p:bold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90" autoAdjust="0"/>
  </p:normalViewPr>
  <p:slideViewPr>
    <p:cSldViewPr>
      <p:cViewPr varScale="1">
        <p:scale>
          <a:sx n="100" d="100"/>
          <a:sy n="100" d="100"/>
        </p:scale>
        <p:origin x="-19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v-pnVmIZvk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smtClean="0"/>
              <a:t>비닐봉지 하나가</a:t>
            </a:r>
            <a:r>
              <a:rPr lang="en-US" altLang="ko-KR" dirty="0" smtClean="0"/>
              <a:t>&gt;</a:t>
            </a:r>
            <a:r>
              <a:rPr lang="ko-KR" altLang="en-US" dirty="0" smtClean="0"/>
              <a:t>의 경우 요즘 가장 문제로 대두되고 있는 </a:t>
            </a:r>
            <a:r>
              <a:rPr lang="en-US" altLang="ko-KR" dirty="0" smtClean="0"/>
              <a:t>‘1</a:t>
            </a:r>
            <a:r>
              <a:rPr lang="ko-KR" altLang="en-US" dirty="0" smtClean="0"/>
              <a:t>회용 비닐봉지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사용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에 대한 이야기를 하고 싶어 꺼낸 책이에요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 책의 이야기를 따라가며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어떤 삶의 자세를 가져야 하는지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비닐봉지가 어떻게 지구를 병들게 하는지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그리고 비닐봉지 문제를 해결하기 위해 어떻게 해야 하는지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재활용을 넘어선 </a:t>
            </a:r>
            <a:r>
              <a:rPr lang="ko-KR" altLang="en-US" baseline="0" dirty="0" err="1" smtClean="0"/>
              <a:t>업싸이클링은</a:t>
            </a:r>
            <a:r>
              <a:rPr lang="ko-KR" altLang="en-US" baseline="0" dirty="0" smtClean="0"/>
              <a:t> 무엇인지를 살펴보게 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이를 통해 단지 비닐봉지 하나에 대한 이야기가 아니라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삶의 자세를 바꾸는 것이 목표이며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그래서 </a:t>
            </a:r>
            <a:r>
              <a:rPr lang="en-US" altLang="ko-KR" baseline="0" dirty="0" smtClean="0"/>
              <a:t>1</a:t>
            </a:r>
            <a:r>
              <a:rPr lang="ko-KR" altLang="en-US" baseline="0" dirty="0" err="1" smtClean="0"/>
              <a:t>차시와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7</a:t>
            </a:r>
            <a:r>
              <a:rPr lang="ko-KR" altLang="en-US" baseline="0" dirty="0" err="1" smtClean="0"/>
              <a:t>차시에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주인공과 나</a:t>
            </a:r>
            <a:r>
              <a:rPr lang="en-US" altLang="ko-KR" baseline="0" dirty="0" smtClean="0"/>
              <a:t>＇</a:t>
            </a:r>
            <a:r>
              <a:rPr lang="ko-KR" altLang="en-US" baseline="0" dirty="0" smtClean="0"/>
              <a:t>를 두 번 넣었습니다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처음에는 현재의 상태를 점검하고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마지막 </a:t>
            </a:r>
            <a:r>
              <a:rPr lang="ko-KR" altLang="en-US" baseline="0" dirty="0" err="1" smtClean="0"/>
              <a:t>차시에서는</a:t>
            </a:r>
            <a:r>
              <a:rPr lang="ko-KR" altLang="en-US" baseline="0" dirty="0" smtClean="0"/>
              <a:t> 이 프로젝트 후에 나의 삶의 태도가 어떻게 바뀌었고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앞으로 어떻게 진행할 것인지에 대해 확인하며 마무리를 지어 삶에도 정착할 수 있도록 하고 싶어요</a:t>
            </a:r>
            <a:r>
              <a:rPr lang="en-US" altLang="ko-KR" baseline="0" dirty="0" smtClean="0"/>
              <a:t>. </a:t>
            </a:r>
          </a:p>
          <a:p>
            <a:r>
              <a:rPr lang="en-US" altLang="ko-KR" baseline="0" dirty="0" smtClean="0"/>
              <a:t>1</a:t>
            </a:r>
            <a:r>
              <a:rPr lang="ko-KR" altLang="en-US" baseline="0" dirty="0" err="1" smtClean="0"/>
              <a:t>차시에</a:t>
            </a:r>
            <a:r>
              <a:rPr lang="ko-KR" altLang="en-US" baseline="0" dirty="0" smtClean="0"/>
              <a:t> 함께 책 읽기를 넣어두었지만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각 활동에 맞춰 책의 페이지를 넘겨가며 진행해도 좋을 것 같아요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961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학습지에 자신의 답을 쓰되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때 앞으로의 변화가 중요한 것이니 지금의 자신의 모습을 솔직하게 쓰라고 이야기해주면 좋아요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그래야 진짜 변화할 수 있다고요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3471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정리활동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제목의 의미를 다시 생각해봅시다</a:t>
            </a:r>
            <a:r>
              <a:rPr lang="en-US" altLang="ko-KR" dirty="0" smtClean="0"/>
              <a:t>. </a:t>
            </a:r>
          </a:p>
          <a:p>
            <a:r>
              <a:rPr lang="ko-KR" altLang="en-US" b="1" dirty="0" smtClean="0">
                <a:solidFill>
                  <a:srgbClr val="FF0000"/>
                </a:solidFill>
              </a:rPr>
              <a:t>비닐봉지 하나가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 – 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지구를 오염시킨다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. </a:t>
            </a:r>
          </a:p>
          <a:p>
            <a:r>
              <a:rPr lang="ko-KR" altLang="en-US" b="1" baseline="0" dirty="0" smtClean="0">
                <a:solidFill>
                  <a:srgbClr val="FF0000"/>
                </a:solidFill>
              </a:rPr>
              <a:t>비닐봉지 하나가 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– 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가방으로 변신한다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. </a:t>
            </a:r>
          </a:p>
          <a:p>
            <a:r>
              <a:rPr lang="ko-KR" altLang="en-US" b="1" baseline="0" dirty="0" smtClean="0">
                <a:solidFill>
                  <a:srgbClr val="FF0000"/>
                </a:solidFill>
              </a:rPr>
              <a:t>비닐봉지 하나가 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– 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지구 사랑의 시작이다</a:t>
            </a:r>
            <a:r>
              <a:rPr lang="en-US" altLang="ko-KR" b="1" baseline="0" dirty="0" smtClean="0"/>
              <a:t>. </a:t>
            </a:r>
          </a:p>
          <a:p>
            <a:r>
              <a:rPr lang="ko-KR" altLang="en-US" baseline="0" dirty="0" smtClean="0"/>
              <a:t>이렇게 하나의 문장으로 책의 내용을 담으며 마무리 지으면 좋을 것 같아요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505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참고영상 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https://www.youtube.com/watch?v=Tv-pnVmIZvk</a:t>
            </a:r>
            <a:endParaRPr lang="en-US" altLang="ko-KR" dirty="0" smtClean="0"/>
          </a:p>
          <a:p>
            <a:r>
              <a:rPr lang="ko-KR" altLang="en-US" dirty="0" smtClean="0"/>
              <a:t>아이사투에 대한 영상이나 자료가 거의 없어요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대신 </a:t>
            </a:r>
            <a:r>
              <a:rPr lang="ko-KR" altLang="en-US" dirty="0" err="1" smtClean="0"/>
              <a:t>감비아</a:t>
            </a:r>
            <a:r>
              <a:rPr lang="ko-KR" altLang="en-US" dirty="0" smtClean="0"/>
              <a:t> 공화국에 대한 설명 영상을 곁들입니다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선생님이 먼저 보시고 설명하며 보여주세요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505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다음시간에는 프로젝트를 구성하고 환경문제에 대해 알아볼 예정이에요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아이들에게 미리 과제를 내어주어서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환경 문제에 대해서 살펴보고 오거나</a:t>
            </a:r>
            <a:r>
              <a:rPr lang="en-US" altLang="ko-KR" dirty="0" smtClean="0"/>
              <a:t>,</a:t>
            </a:r>
          </a:p>
          <a:p>
            <a:r>
              <a:rPr lang="ko-KR" altLang="en-US" dirty="0" err="1" smtClean="0"/>
              <a:t>모둠별로</a:t>
            </a:r>
            <a:r>
              <a:rPr lang="ko-KR" altLang="en-US" dirty="0" smtClean="0"/>
              <a:t> 발표를 시켜도 좋을 것 같아요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이 때 플라스틱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비닐봉지에 관한 것만 집중할 것인지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전체적인 환경 오염 문제를 살펴볼 것인지 미리 정하시면 좋겠죠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실과의 경우 출판사에 따라 </a:t>
            </a:r>
            <a:r>
              <a:rPr lang="en-US" altLang="ko-KR" dirty="0" smtClean="0"/>
              <a:t>1</a:t>
            </a:r>
            <a:r>
              <a:rPr lang="ko-KR" altLang="en-US" dirty="0" smtClean="0"/>
              <a:t>학기에 뜨개질이 있는 경우가 있어</a:t>
            </a:r>
            <a:r>
              <a:rPr lang="en-US" altLang="ko-KR" dirty="0" smtClean="0"/>
              <a:t>, </a:t>
            </a:r>
            <a:r>
              <a:rPr lang="ko-KR" altLang="en-US" dirty="0" smtClean="0"/>
              <a:t>괄호로 넣어두었습니다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각 학급의 사정에 맞게 활용해주세요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2~4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학생들이 제시한 해결과정이나 프로젝트가 있다면 </a:t>
            </a:r>
            <a:r>
              <a:rPr lang="en-US" altLang="ko-KR" dirty="0" smtClean="0"/>
              <a:t>5~6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같이 진행하거나</a:t>
            </a:r>
            <a:r>
              <a:rPr lang="en-US" altLang="ko-KR" dirty="0" smtClean="0"/>
              <a:t>, 5~6</a:t>
            </a:r>
            <a:r>
              <a:rPr lang="ko-KR" altLang="en-US" dirty="0" err="1" smtClean="0"/>
              <a:t>차시를</a:t>
            </a:r>
            <a:r>
              <a:rPr lang="ko-KR" altLang="en-US" dirty="0" smtClean="0"/>
              <a:t> 빼고 진행해도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학생들이 토의하고 고민하는 과정이 이 프로젝트의 주요 목적이기 때문에 학생들의 의견에 맞춰 적절히 재구성해서 진행해주세요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1,</a:t>
            </a:r>
            <a:r>
              <a:rPr lang="en-US" altLang="ko-KR" baseline="0" dirty="0" smtClean="0"/>
              <a:t> 7</a:t>
            </a:r>
            <a:r>
              <a:rPr lang="ko-KR" altLang="en-US" baseline="0" dirty="0" smtClean="0"/>
              <a:t>차시는 꼭 앞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뒤에 넣어서 진행해주세요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스스로의 변화를 깨달을 수 있어야 계속 삶 속에서 행동할 수 있습니다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119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읽기 전 활동으로 표지를 보고 다양한 추측을 해봅니다</a:t>
            </a:r>
            <a:r>
              <a:rPr lang="en-US" altLang="ko-KR" dirty="0" smtClean="0"/>
              <a:t>. 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제목을 보고 추측해봅니다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비닐봉지 하나가</a:t>
            </a:r>
            <a:r>
              <a:rPr lang="en-US" altLang="ko-KR" baseline="0" dirty="0" smtClean="0"/>
              <a:t>? </a:t>
            </a:r>
            <a:r>
              <a:rPr lang="ko-KR" altLang="en-US" baseline="0" dirty="0" err="1" smtClean="0"/>
              <a:t>감비아는</a:t>
            </a:r>
            <a:r>
              <a:rPr lang="ko-KR" altLang="en-US" baseline="0" dirty="0" smtClean="0"/>
              <a:t> 어디일까</a:t>
            </a:r>
            <a:r>
              <a:rPr lang="en-US" altLang="ko-KR" baseline="0" dirty="0" smtClean="0"/>
              <a:t>? </a:t>
            </a:r>
            <a:r>
              <a:rPr lang="ko-KR" altLang="en-US" baseline="0" dirty="0" smtClean="0"/>
              <a:t>어떻게 지구를 살렸을까</a:t>
            </a:r>
            <a:r>
              <a:rPr lang="en-US" altLang="ko-KR" baseline="0" dirty="0" smtClean="0"/>
              <a:t>?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인물을 보고 추측해봅니다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저 인물이 하고 있는 행동은 무엇일까</a:t>
            </a:r>
            <a:r>
              <a:rPr lang="en-US" altLang="ko-KR" baseline="0" dirty="0" smtClean="0"/>
              <a:t>? </a:t>
            </a:r>
            <a:r>
              <a:rPr lang="ko-KR" altLang="en-US" baseline="0" dirty="0" smtClean="0"/>
              <a:t>이 주인공은 어떤 사람일까</a:t>
            </a:r>
            <a:r>
              <a:rPr lang="en-US" altLang="ko-KR" baseline="0" dirty="0" smtClean="0"/>
              <a:t>?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특징적인 다른 부분을 표지에서 찾아봅니다</a:t>
            </a:r>
            <a:r>
              <a:rPr lang="en-US" altLang="ko-KR" baseline="0" dirty="0" smtClean="0"/>
              <a:t>. </a:t>
            </a:r>
          </a:p>
          <a:p>
            <a:pPr marL="228760" indent="-228760">
              <a:buAutoNum type="arabicPeriod"/>
            </a:pPr>
            <a:r>
              <a:rPr lang="ko-KR" altLang="en-US" baseline="0" dirty="0" smtClean="0"/>
              <a:t>최종적으로 종합하여 어떤 이야기일까</a:t>
            </a:r>
            <a:r>
              <a:rPr lang="en-US" altLang="ko-KR" baseline="0" dirty="0" smtClean="0"/>
              <a:t>?</a:t>
            </a:r>
            <a:r>
              <a:rPr lang="ko-KR" altLang="en-US" baseline="0" dirty="0" smtClean="0"/>
              <a:t> 생각해봅니다</a:t>
            </a:r>
            <a:r>
              <a:rPr lang="en-US" altLang="ko-KR" baseline="0" dirty="0" smtClean="0"/>
              <a:t>. </a:t>
            </a:r>
          </a:p>
          <a:p>
            <a:r>
              <a:rPr lang="en-US" altLang="ko-KR" baseline="0" dirty="0" smtClean="0"/>
              <a:t>* </a:t>
            </a:r>
            <a:r>
              <a:rPr lang="ko-KR" altLang="en-US" baseline="0" dirty="0" smtClean="0"/>
              <a:t>이 때는 추측을 하는 활동이므로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허용적인 분위기를 만들어주며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아이들이 충분히 관찰할 수 있도록 도와주세요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학습지를 활용하거나 그냥 발표를 하셔도 좋아요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선생님께서 읽어주시고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아이들은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풀어도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아이들에게 읽도록 해도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상상해보도록 하세요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실제 정답은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비닐봉지를 먹고 다 죽었답니다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336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특히 교실에서 비닐봉지가 함부로 버려진 것이 있다면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더 좋겠죠</a:t>
            </a:r>
            <a:r>
              <a:rPr lang="en-US" altLang="ko-KR" dirty="0" smtClean="0"/>
              <a:t>? </a:t>
            </a:r>
            <a:r>
              <a:rPr lang="ko-KR" altLang="en-US" dirty="0" smtClean="0"/>
              <a:t>그 사건 자체를 가져와 이야기의 중심에 넣으셔도 좋아요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그때 너희는 어떻게 행동했더라</a:t>
            </a:r>
            <a:r>
              <a:rPr lang="en-US" altLang="ko-KR" dirty="0" smtClean="0"/>
              <a:t>? </a:t>
            </a:r>
            <a:r>
              <a:rPr lang="ko-KR" altLang="en-US" dirty="0" smtClean="0"/>
              <a:t>라고 질문하며 문제 의식을 느끼도록 해주세요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2601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아이들에 따라서 비닐봉지로 만든 가방과 지갑이 안 예쁘다고 할 수도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때는 비닐봉지가 그냥 버려지는 것과 이렇게 재활용 되는 것의 차이를 생각해보도록 질문해주시면 좋습니다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예쁘다 안 예쁘다는 취향의 문제이니 예쁜 색 비닐봉지를 찾아 만들 수도 있는 것이니까요</a:t>
            </a:r>
            <a:r>
              <a:rPr lang="en-US" altLang="ko-KR" dirty="0" smtClean="0"/>
              <a:t>.)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341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주인공의 말과 행동을 근거로 아이사투가 어떤 사람인지 발표하도록 해주세요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“</a:t>
            </a:r>
            <a:r>
              <a:rPr lang="ko-KR" altLang="en-US" dirty="0" smtClean="0"/>
              <a:t>아이사투는 </a:t>
            </a:r>
            <a:r>
              <a:rPr lang="en-US" altLang="ko-KR" dirty="0" smtClean="0"/>
              <a:t>~ </a:t>
            </a:r>
            <a:r>
              <a:rPr lang="ko-KR" altLang="en-US" dirty="0" smtClean="0"/>
              <a:t>사람입니다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왜냐하면 책에서 </a:t>
            </a:r>
            <a:r>
              <a:rPr lang="en-US" altLang="ko-KR" dirty="0" smtClean="0"/>
              <a:t>~</a:t>
            </a:r>
            <a:r>
              <a:rPr lang="ko-KR" altLang="en-US" dirty="0" smtClean="0"/>
              <a:t>말을 했기 때문입니다</a:t>
            </a:r>
            <a:r>
              <a:rPr lang="en-US" altLang="ko-KR" dirty="0" smtClean="0"/>
              <a:t>. “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110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23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5.wdp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8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7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9.wdp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j111\OneDrive\아이콘 대백과\우주-지구-이솔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88" t="23735" r="27088" b="24758"/>
          <a:stretch/>
        </p:blipFill>
        <p:spPr bwMode="auto">
          <a:xfrm>
            <a:off x="1699113" y="505203"/>
            <a:ext cx="5187757" cy="53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242" r="97205">
                        <a14:foregroundMark x1="13354" y1="78947" x2="13354" y2="78947"/>
                        <a14:backgroundMark x1="25466" y1="76692" x2="25466" y2="76692"/>
                        <a14:backgroundMark x1="28571" y1="69424" x2="28571" y2="69424"/>
                        <a14:backgroundMark x1="54969" y1="88471" x2="54969" y2="88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1143323" y="608533"/>
            <a:ext cx="1336749" cy="165730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222" y="4492927"/>
            <a:ext cx="2329110" cy="1909480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925575" y="4645988"/>
            <a:ext cx="2088232" cy="1603358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[5~6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실과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주인공을 도와요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 -</a:t>
            </a:r>
            <a:r>
              <a:rPr lang="ko-KR" alt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새활</a:t>
            </a:r>
            <a:r>
              <a:rPr lang="ko-KR" altLang="en-US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용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err="1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새활용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 이해하기</a:t>
            </a:r>
            <a:endParaRPr lang="en-US" altLang="ko-KR" sz="1400" dirty="0" smtClean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err="1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새활용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 실천하기</a:t>
            </a:r>
            <a:endParaRPr lang="en-US" altLang="ko-KR" sz="1400" dirty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80" l="0" r="100000">
                        <a14:backgroundMark x1="21359" y1="60924" x2="21359" y2="60924"/>
                        <a14:backgroundMark x1="26052" y1="60924" x2="26052" y2="60924"/>
                        <a14:backgroundMark x1="34951" y1="81092" x2="34951" y2="81092"/>
                        <a14:backgroundMark x1="53398" y1="92437" x2="53398" y2="924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7388" y="1867155"/>
            <a:ext cx="2567011" cy="994729"/>
          </a:xfrm>
          <a:prstGeom prst="rect">
            <a:avLst/>
          </a:prstGeom>
        </p:spPr>
      </p:pic>
      <p:sp>
        <p:nvSpPr>
          <p:cNvPr id="24" name="모서리가 둥근 직사각형 23"/>
          <p:cNvSpPr/>
          <p:nvPr/>
        </p:nvSpPr>
        <p:spPr>
          <a:xfrm>
            <a:off x="6370140" y="559576"/>
            <a:ext cx="2337863" cy="1835908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[2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사회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환경문제와 우리의 삶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프로젝트 구상하기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책 속 환경문제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vs.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우리의 삶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35" b="100000" l="1670" r="99165">
                        <a14:backgroundMark x1="49269" y1="84259" x2="49269" y2="84259"/>
                        <a14:backgroundMark x1="43841" y1="78086" x2="43841" y2="78086"/>
                        <a14:backgroundMark x1="41962" y1="77469" x2="41962" y2="77469"/>
                        <a14:backgroundMark x1="40710" y1="77469" x2="40710" y2="77469"/>
                        <a14:backgroundMark x1="87056" y1="74691" x2="87056" y2="746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4248" y="3518843"/>
            <a:ext cx="1992006" cy="1346845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2386" y="3789039"/>
            <a:ext cx="1506899" cy="2029748"/>
          </a:xfrm>
          <a:prstGeom prst="rect">
            <a:avLst/>
          </a:prstGeom>
        </p:spPr>
      </p:pic>
      <p:sp>
        <p:nvSpPr>
          <p:cNvPr id="40" name="모서리가 둥근 직사각형 39"/>
          <p:cNvSpPr/>
          <p:nvPr/>
        </p:nvSpPr>
        <p:spPr>
          <a:xfrm>
            <a:off x="3612204" y="5349036"/>
            <a:ext cx="2475892" cy="925322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[4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실과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해결방안 알고리즘 만들기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알고리즘 이해하기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파악한 환경문제와 그 원인에 대한 알고리즘 만들기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55" name="줄무늬가 있는 오른쪽 화살표 54"/>
          <p:cNvSpPr/>
          <p:nvPr/>
        </p:nvSpPr>
        <p:spPr>
          <a:xfrm rot="989535">
            <a:off x="5612764" y="926304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 descr="http://bimage.interpark.com/goods_image/9/5/0/0/255929500g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2480" y="306086"/>
            <a:ext cx="1967359" cy="1587747"/>
          </a:xfrm>
          <a:prstGeom prst="round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줄무늬가 있는 오른쪽 화살표 56"/>
          <p:cNvSpPr/>
          <p:nvPr/>
        </p:nvSpPr>
        <p:spPr>
          <a:xfrm rot="5240097">
            <a:off x="7449133" y="2919478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줄무늬가 있는 오른쪽 화살표 57"/>
          <p:cNvSpPr/>
          <p:nvPr/>
        </p:nvSpPr>
        <p:spPr>
          <a:xfrm rot="9005625">
            <a:off x="6026555" y="5008110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모서리가 둥근 직사각형 36"/>
          <p:cNvSpPr/>
          <p:nvPr/>
        </p:nvSpPr>
        <p:spPr>
          <a:xfrm>
            <a:off x="6804248" y="4165796"/>
            <a:ext cx="1944216" cy="184839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[3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도덕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국어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‘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비닐봉지 하나가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’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토의하기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환경 문제와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그 원인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해결방안에 대해 토의하기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월드카페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)</a:t>
            </a:r>
          </a:p>
        </p:txBody>
      </p:sp>
      <p:sp>
        <p:nvSpPr>
          <p:cNvPr id="61" name="줄무늬가 있는 오른쪽 화살표 60"/>
          <p:cNvSpPr/>
          <p:nvPr/>
        </p:nvSpPr>
        <p:spPr>
          <a:xfrm rot="11886342">
            <a:off x="2991418" y="5252972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줄무늬가 있는 오른쪽 화살표 61"/>
          <p:cNvSpPr/>
          <p:nvPr/>
        </p:nvSpPr>
        <p:spPr>
          <a:xfrm rot="15845581">
            <a:off x="1347995" y="4038252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모서리가 둥근 직사각형 62"/>
          <p:cNvSpPr/>
          <p:nvPr/>
        </p:nvSpPr>
        <p:spPr>
          <a:xfrm>
            <a:off x="619424" y="2036682"/>
            <a:ext cx="2403755" cy="1872208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[7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국</a:t>
            </a:r>
            <a:r>
              <a:rPr lang="ko-KR" alt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어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주인공과 나 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(2)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비닐봉지 하나가</a:t>
            </a:r>
            <a:r>
              <a:rPr lang="en-US" altLang="ko-KR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바꾼 나의 삶 나누기</a:t>
            </a:r>
            <a:endParaRPr lang="en-US" altLang="ko-KR" sz="1400" dirty="0" smtClean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err="1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제레제프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 아이사투</a:t>
            </a:r>
            <a:r>
              <a:rPr lang="en-US" altLang="ko-KR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– 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편지쓰기 </a:t>
            </a:r>
            <a:r>
              <a:rPr lang="en-US" altLang="ko-KR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개별 프로젝트 진행다짐</a:t>
            </a:r>
            <a:r>
              <a:rPr lang="en-US" altLang="ko-KR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)</a:t>
            </a:r>
            <a:endParaRPr lang="en-US" altLang="ko-KR" sz="1400" dirty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2525581" y="293713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ko-KR" altLang="en-US" sz="4000" b="1" dirty="0">
                <a:ln w="28575">
                  <a:solidFill>
                    <a:prstClr val="white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4000" b="1" dirty="0">
              <a:ln w="28575">
                <a:solidFill>
                  <a:prstClr val="white"/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3258106" y="1506132"/>
            <a:ext cx="2576105" cy="1362826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[1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국어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주인공과 나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함께 책 읽기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인물이 추구하는 삶 파악하기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인물의 삶과 나의 삶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관련 지어 말하기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18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함께 책을 읽어봅시다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78131" y="3111615"/>
            <a:ext cx="3429000" cy="3429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794" y="1844824"/>
            <a:ext cx="5409634" cy="4316008"/>
          </a:xfrm>
          <a:prstGeom prst="roundRect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13" name="그룹 12"/>
          <p:cNvGrpSpPr/>
          <p:nvPr/>
        </p:nvGrpSpPr>
        <p:grpSpPr>
          <a:xfrm flipH="1">
            <a:off x="4166330" y="1285807"/>
            <a:ext cx="4320480" cy="2659084"/>
            <a:chOff x="5901530" y="1479103"/>
            <a:chExt cx="5511775" cy="5353754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901530" y="1479103"/>
              <a:ext cx="5511775" cy="5353754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892355" y="2840448"/>
              <a:ext cx="3911562" cy="2416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다른 염소들은</a:t>
              </a:r>
              <a:endPara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어떻게 되었을까요</a:t>
              </a:r>
              <a:r>
                <a:rPr lang="en-US" altLang="ko-KR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308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함께 책을 읽어봅시다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794" y="1844824"/>
            <a:ext cx="5409634" cy="4307863"/>
          </a:xfrm>
          <a:prstGeom prst="roundRect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13" name="그룹 12"/>
          <p:cNvGrpSpPr/>
          <p:nvPr/>
        </p:nvGrpSpPr>
        <p:grpSpPr>
          <a:xfrm flipH="1">
            <a:off x="4355974" y="1043766"/>
            <a:ext cx="4426105" cy="3466328"/>
            <a:chOff x="5524845" y="991782"/>
            <a:chExt cx="5646524" cy="6979045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524845" y="991782"/>
              <a:ext cx="5646524" cy="697904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452377" y="2982931"/>
              <a:ext cx="3911562" cy="3532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만약 나라면</a:t>
              </a:r>
              <a:r>
                <a:rPr lang="en-US" altLang="ko-KR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어떻게 행동 </a:t>
              </a:r>
              <a:endPara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했을까요</a:t>
              </a:r>
              <a:r>
                <a:rPr lang="en-US" altLang="ko-KR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78131" y="3111615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함께 책을 읽어봅시다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94" y="1903170"/>
            <a:ext cx="5409634" cy="4191170"/>
          </a:xfrm>
          <a:prstGeom prst="roundRect">
            <a:avLst/>
          </a:prstGeom>
          <a:ln w="57150">
            <a:solidFill>
              <a:schemeClr val="bg1"/>
            </a:solidFill>
          </a:ln>
        </p:spPr>
      </p:pic>
      <p:grpSp>
        <p:nvGrpSpPr>
          <p:cNvPr id="13" name="그룹 12"/>
          <p:cNvGrpSpPr/>
          <p:nvPr/>
        </p:nvGrpSpPr>
        <p:grpSpPr>
          <a:xfrm flipH="1">
            <a:off x="4355974" y="1043766"/>
            <a:ext cx="4426105" cy="3466328"/>
            <a:chOff x="5524845" y="991782"/>
            <a:chExt cx="5646524" cy="6979045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524845" y="991782"/>
              <a:ext cx="5646524" cy="697904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471683" y="2540675"/>
              <a:ext cx="3911562" cy="3532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비닐봉지로 </a:t>
              </a:r>
              <a:endPara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만든 가방과 지갑</a:t>
              </a:r>
              <a:r>
                <a:rPr lang="en-US" altLang="ko-KR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algn="ctr"/>
              <a:r>
                <a:rPr lang="ko-KR" altLang="en-US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어떤 생각이 드나요</a:t>
              </a:r>
              <a:r>
                <a:rPr lang="en-US" altLang="ko-KR" sz="36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25387" y="3157117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215338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주인공에 대해 이야기해 봅시다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6644" r="89916">
                        <a14:foregroundMark x1="67401" y1="14328" x2="67401" y2="14328"/>
                        <a14:backgroundMark x1="53880" y1="78160" x2="53880" y2="78160"/>
                        <a14:backgroundMark x1="58663" y1="52208" x2="58663" y2="52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2623182"/>
            <a:ext cx="5472608" cy="4234818"/>
          </a:xfrm>
          <a:prstGeom prst="rect">
            <a:avLst/>
          </a:prstGeom>
        </p:spPr>
      </p:pic>
      <p:sp>
        <p:nvSpPr>
          <p:cNvPr id="7" name="모서리가 둥근 직사각형 6"/>
          <p:cNvSpPr/>
          <p:nvPr/>
        </p:nvSpPr>
        <p:spPr>
          <a:xfrm>
            <a:off x="390790" y="1714464"/>
            <a:ext cx="8352928" cy="936104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주인공의 말과 행동을 살펴봅시다</a:t>
            </a:r>
            <a:r>
              <a:rPr lang="en-US" altLang="ko-KR" sz="4000" dirty="0" smtClean="0">
                <a:solidFill>
                  <a:schemeClr val="tx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endParaRPr lang="ko-KR" altLang="en-US" sz="1600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539552" y="5595689"/>
            <a:ext cx="7488832" cy="953009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아이사투는 어떤 사람인가요</a:t>
            </a:r>
            <a:r>
              <a:rPr lang="en-US" altLang="ko-KR" sz="4000" dirty="0" smtClean="0">
                <a:solidFill>
                  <a:schemeClr val="tx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85786" y="1785926"/>
            <a:ext cx="7715304" cy="1714512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주인공이 추구하는 삶은 어떤 것인지 한 문장으로 써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85786" y="3857628"/>
            <a:ext cx="7715304" cy="1714512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아이사투가 추구하는 삶은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  <a:p>
            <a:pPr marL="742950" indent="-742950"/>
            <a:r>
              <a:rPr lang="en-US" altLang="ko-KR" sz="3600" u="sng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                                                    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0760" y="4500570"/>
            <a:ext cx="3566687" cy="2611277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1" y="357166"/>
            <a:ext cx="8335499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주인공에 대해 이야기해 봅시다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836385"/>
            <a:ext cx="1426183" cy="161359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101544" y="3289279"/>
            <a:ext cx="1297854" cy="163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85786" y="1785926"/>
            <a:ext cx="7715304" cy="409134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▷내가 추구하는 가치는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  <a:b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▷지금의 삶의 모습은 어떤가요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  <a:b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b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▷아이사투가 추구하는 삶과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/>
            </a:r>
            <a:b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다른가요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?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같은가요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? </a:t>
            </a:r>
          </a:p>
          <a:p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▷닮고 싶은 부분이 있나요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0760" y="4500570"/>
            <a:ext cx="3566687" cy="2611277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나의 삶과 비교해 봅시다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583163" y="230177"/>
            <a:ext cx="1024608" cy="1289023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901" y="1423953"/>
            <a:ext cx="1873347" cy="195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9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9652" y="4059179"/>
            <a:ext cx="3566687" cy="2611277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…?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583163" y="230177"/>
            <a:ext cx="1024608" cy="1289023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 flipH="1">
            <a:off x="841678" y="827905"/>
            <a:ext cx="6544222" cy="4536913"/>
            <a:chOff x="4910992" y="999768"/>
            <a:chExt cx="5296688" cy="4536913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910992" y="999768"/>
              <a:ext cx="5296688" cy="4536913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5968420" y="2532077"/>
              <a:ext cx="3530125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&lt;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비닐봉지 하나가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&gt;</a:t>
              </a:r>
              <a:endParaRPr lang="en-US" altLang="ko-KR" sz="4400" b="1" dirty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제목의 의미는 무엇일까요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08104" y="2857669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5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82" r="100000">
                        <a14:foregroundMark x1="4654" y1="4138" x2="42089" y2="4655"/>
                        <a14:foregroundMark x1="4447" y1="4397" x2="4292" y2="24224"/>
                        <a14:foregroundMark x1="8583" y1="16207" x2="38831" y2="14310"/>
                        <a14:foregroundMark x1="71820" y1="7155" x2="81386" y2="3534"/>
                        <a14:foregroundMark x1="85212" y1="7155" x2="89297" y2="6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48"/>
          <a:stretch/>
        </p:blipFill>
        <p:spPr>
          <a:xfrm>
            <a:off x="766650" y="1355269"/>
            <a:ext cx="8658892" cy="4817064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[</a:t>
            </a:r>
            <a:r>
              <a:rPr lang="ko-KR" altLang="en-US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참고</a:t>
            </a:r>
            <a:r>
              <a:rPr lang="en-US" altLang="ko-KR" sz="42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] </a:t>
            </a:r>
            <a:r>
              <a:rPr lang="ko-KR" altLang="en-US" sz="42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81596" y="2924944"/>
            <a:ext cx="3429000" cy="342900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187624" y="2780928"/>
            <a:ext cx="328405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감비아는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여기에 있어요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04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59" y="1238286"/>
            <a:ext cx="803296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다음 시간에는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&lt;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&gt;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와 관련된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프로젝트를 만들고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,</a:t>
            </a: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환경 문제에 대해 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이야기해 볼 거예요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28" r="97172">
                        <a14:foregroundMark x1="13368" y1="79046" x2="13368" y2="79046"/>
                        <a14:backgroundMark x1="25450" y1="76556" x2="25450" y2="76556"/>
                        <a14:backgroundMark x1="28535" y1="69295" x2="28535" y2="69295"/>
                        <a14:backgroundMark x1="55013" y1="88382" x2="55013" y2="8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7201816" y="3704104"/>
            <a:ext cx="1613170" cy="200000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936" y="404664"/>
            <a:ext cx="88825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 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X 6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학년 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2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학기</a:t>
            </a:r>
            <a:endParaRPr lang="en-US" altLang="ko-KR" sz="4800" b="1" dirty="0">
              <a:ln w="28575">
                <a:solidFill>
                  <a:schemeClr val="bg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654119"/>
              </p:ext>
            </p:extLst>
          </p:nvPr>
        </p:nvGraphicFramePr>
        <p:xfrm>
          <a:off x="395536" y="1412776"/>
          <a:ext cx="8368018" cy="530452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379854"/>
                <a:gridCol w="1075396"/>
                <a:gridCol w="2520280"/>
                <a:gridCol w="504056"/>
                <a:gridCol w="3888432"/>
              </a:tblGrid>
              <a:tr h="38682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err="1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차시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주제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주요활동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과목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성취기준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093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1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주인공과 나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함께 책 읽기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인물이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추구하는 삶 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파악하기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인물의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삶과 나의 삶을 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관련 지어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말하기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국어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05-02] 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작품 속 세계와 현실 세계를 비교하며 작품을 감상한다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100" kern="0" spc="-2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05-06] 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작품에서 얻은 깨달음을 바탕으로 하여 바람직한 삶의 가치를 </a:t>
                      </a: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/>
                      </a:r>
                      <a:b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</a:br>
                      <a:r>
                        <a:rPr lang="ko-KR" altLang="en-US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내면화하는 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태도를 지닌다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100" kern="0" spc="-2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02-03] </a:t>
                      </a:r>
                      <a:r>
                        <a:rPr lang="ko-KR" altLang="en-US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글을 읽고 글쓴이가 말하고자 하는 주장이나 주제를 파악한다</a:t>
                      </a:r>
                      <a:r>
                        <a:rPr lang="en-US" altLang="ko-KR" sz="1100" kern="0" spc="-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 </a:t>
                      </a: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  <a:tr h="62709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2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환경문제와 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우리의 삶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-</a:t>
                      </a:r>
                      <a:r>
                        <a:rPr lang="ko-KR" altLang="en-US" sz="1200" kern="0" spc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프로젝트 구상하기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프로젝트 구상하기 </a:t>
                      </a:r>
                      <a:r>
                        <a:rPr lang="en-US" altLang="ko-KR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(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아이사투를 따라</a:t>
                      </a:r>
                      <a:r>
                        <a:rPr lang="en-US" altLang="ko-KR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)</a:t>
                      </a:r>
                    </a:p>
                    <a:p>
                      <a:pPr marL="171450" marR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책</a:t>
                      </a:r>
                      <a:r>
                        <a:rPr lang="ko-KR" altLang="en-US" sz="1200" kern="0" spc="0" baseline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속 환경 문제 </a:t>
                      </a:r>
                      <a:r>
                        <a:rPr lang="en-US" altLang="ko-KR" sz="1200" kern="0" spc="0" baseline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vs. </a:t>
                      </a:r>
                      <a:r>
                        <a:rPr lang="ko-KR" altLang="en-US" sz="1200" kern="0" spc="0" baseline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현재 비교하기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사회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사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08-05]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지구촌의 주요 환경문제를 조사하여 해결 방안을 탐색하고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,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환경 문제 </a:t>
                      </a:r>
                      <a:r>
                        <a:rPr lang="ko-KR" altLang="en-US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해결에</a:t>
                      </a:r>
                      <a: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/>
                      </a:r>
                      <a:b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</a:br>
                      <a:r>
                        <a:rPr lang="ko-KR" altLang="en-US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협력하는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세계시민의 자세를 기른다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  <a:tr h="8355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3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‘비닐봉지 하나가’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토의하기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환경 문제와 그 원인</a:t>
                      </a:r>
                      <a:r>
                        <a:rPr lang="en-US" altLang="ko-KR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, 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해결과정에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대해 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토의하기 </a:t>
                      </a:r>
                      <a:r>
                        <a:rPr lang="en-US" altLang="ko-KR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(</a:t>
                      </a: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월드카페</a:t>
                      </a:r>
                      <a:r>
                        <a:rPr lang="en-US" altLang="ko-KR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도덕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국어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33730" marR="0" indent="-63373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05-05]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작품에 대한 이해와 감상을 바탕으로 하여 다른 사람과 적극적으로 소통한다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 </a:t>
                      </a:r>
                      <a:endParaRPr lang="ko-KR" altLang="en-US" sz="1100" kern="0" spc="-2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도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03-04]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세계화 시대에 인류가 겪고 있는 문제와 그 원인을 토론을 통해 알아보고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,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이를 해결하고자 하는 의지를 가지고 실천한다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 </a:t>
                      </a: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  <a:tr h="41423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chemeClr val="tx1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4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해결방안 </a:t>
                      </a:r>
                      <a:endParaRPr lang="en-US" altLang="ko-KR" sz="1200" kern="0" spc="-2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알고리즘 </a:t>
                      </a:r>
                      <a:r>
                        <a:rPr lang="ko-KR" altLang="en-US" sz="12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만들기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알고리즘 이해하기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파악한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환경문제와 그 원인에 대한 알고리즘 만들기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실과</a:t>
                      </a: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10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실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04-08] </a:t>
                      </a:r>
                      <a:r>
                        <a:rPr lang="ko-KR" altLang="en-US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절차적 사고에 의한 문제 해결의 순서를 생각하고 적용한다</a:t>
                      </a:r>
                      <a:r>
                        <a:rPr lang="en-US" altLang="ko-KR" sz="1100" kern="0" spc="-10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 </a:t>
                      </a: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  <a:tr h="6993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5~6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주인공을 </a:t>
                      </a:r>
                      <a:r>
                        <a:rPr lang="ko-KR" altLang="en-US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도와요</a:t>
                      </a:r>
                      <a:r>
                        <a:rPr lang="en-US" altLang="ko-KR" sz="1200" kern="0" spc="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200" kern="0" spc="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0" marR="0" lvl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None/>
                      </a:pPr>
                      <a:r>
                        <a:rPr lang="en-US" altLang="ko-KR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-</a:t>
                      </a:r>
                      <a:r>
                        <a:rPr lang="ko-KR" altLang="en-US" sz="1200" kern="0" spc="0" dirty="0" err="1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새활용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40" dirty="0" err="1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새활용</a:t>
                      </a:r>
                      <a:r>
                        <a:rPr lang="ko-KR" altLang="en-US" sz="1200" kern="0" spc="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</a:t>
                      </a:r>
                      <a:r>
                        <a:rPr lang="ko-KR" altLang="en-US" sz="1200" kern="0" spc="4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이해하기</a:t>
                      </a:r>
                      <a:endParaRPr lang="ko-KR" altLang="en-US" sz="1200" kern="0" spc="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1200" kern="0" spc="40" dirty="0" err="1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새활용</a:t>
                      </a:r>
                      <a:r>
                        <a:rPr lang="ko-KR" altLang="en-US" sz="1200" kern="0" spc="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실천하기</a:t>
                      </a:r>
                      <a:endParaRPr lang="en-US" altLang="ko-KR" sz="1200" kern="0" spc="4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171450" marR="0" lvl="0" indent="-1714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altLang="ko-KR" sz="1200" kern="0" spc="40" dirty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(</a:t>
                      </a:r>
                      <a:r>
                        <a:rPr lang="ko-KR" altLang="en-US" sz="1200" kern="0" spc="40" dirty="0" err="1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코바늘뜨기</a:t>
                      </a:r>
                      <a:r>
                        <a:rPr lang="en-US" altLang="ko-KR" sz="1200" kern="0" spc="40" dirty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미술</a:t>
                      </a:r>
                      <a:endParaRPr lang="en-US" altLang="ko-KR" sz="1200" kern="0" spc="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실과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33730" marR="0" indent="-633730" algn="just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2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미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02-02] </a:t>
                      </a:r>
                      <a:r>
                        <a:rPr lang="ko-KR" altLang="en-US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다양한 발상 방법으로 아이디어를 발전시킬 수 있다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100" kern="0" spc="-20" dirty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  <a:p>
                      <a:pPr marL="633730" marR="0" indent="-633730" algn="just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-2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 [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6</a:t>
                      </a:r>
                      <a:r>
                        <a:rPr lang="ko-KR" altLang="en-US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미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02-03] </a:t>
                      </a:r>
                      <a:r>
                        <a:rPr lang="ko-KR" altLang="en-US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다양한 자료를 활용하여 아이디어와 관련된 표현 내용을 구체화할 수 있다</a:t>
                      </a:r>
                      <a:r>
                        <a:rPr lang="en-US" altLang="ko-KR" sz="1100" kern="0" spc="-20" dirty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 </a:t>
                      </a: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  <a:tr h="664945"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7</a:t>
                      </a:r>
                      <a:endParaRPr lang="ko-KR" altLang="en-US" dirty="0"/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주인공과 나 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(2)</a:t>
                      </a:r>
                      <a:endParaRPr kumimoji="0" lang="ko-KR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나눔바른펜" pitchFamily="50" charset="-127"/>
                        <a:ea typeface="나눔바른펜" pitchFamily="50" charset="-127"/>
                        <a:cs typeface="+mn-cs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비닐봉지 하나가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,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바꾼 나의 삶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바른펜" pitchFamily="50" charset="-127"/>
                        <a:ea typeface="나눔바른펜" pitchFamily="50" charset="-127"/>
                        <a:cs typeface="+mn-cs"/>
                      </a:endParaRPr>
                    </a:p>
                    <a:p>
                      <a:pPr marL="171450" marR="0" lvl="0" indent="-17145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제레제프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 아이사투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–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편지쓰기 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/>
                      </a:r>
                      <a:b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</a:b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개별 프로젝트 진행 다짐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)</a:t>
                      </a:r>
                      <a:endParaRPr kumimoji="0" lang="ko-KR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바른펜" pitchFamily="50" charset="-127"/>
                        <a:ea typeface="나눔바른펜" pitchFamily="50" charset="-127"/>
                        <a:cs typeface="+mn-cs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국어</a:t>
                      </a:r>
                      <a:endParaRPr kumimoji="0" lang="ko-KR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나눔바른펜" pitchFamily="50" charset="-127"/>
                        <a:ea typeface="나눔바른펜" pitchFamily="50" charset="-127"/>
                        <a:cs typeface="+mn-cs"/>
                      </a:endParaRPr>
                    </a:p>
                  </a:txBody>
                  <a:tcPr marL="37160" marR="37160" marT="10274" marB="10274" anchor="ctr"/>
                </a:tc>
                <a:tc>
                  <a:txBody>
                    <a:bodyPr/>
                    <a:lstStyle/>
                    <a:p>
                      <a:pPr marL="628650" marR="0" lvl="0" indent="-62865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0" cap="none" spc="-10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나눔바른펜" pitchFamily="50" charset="-127"/>
                          <a:ea typeface="나눔바른펜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[6</a:t>
                      </a:r>
                      <a:r>
                        <a:rPr lang="ko-KR" altLang="en-US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국</a:t>
                      </a: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05-06] </a:t>
                      </a:r>
                      <a:r>
                        <a:rPr lang="ko-KR" altLang="en-US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작품에서 얻은 깨달음을 바탕으로 하여 바람직한 삶의 가치를 </a:t>
                      </a: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/>
                      </a:r>
                      <a:b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</a:br>
                      <a:r>
                        <a:rPr lang="ko-KR" altLang="en-US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내면화하는 태도를 지닌다</a:t>
                      </a:r>
                      <a:r>
                        <a:rPr lang="en-US" altLang="ko-KR" sz="1100" kern="0" spc="-40" dirty="0" smtClean="0">
                          <a:effectLst/>
                          <a:latin typeface="나눔바른펜" pitchFamily="50" charset="-127"/>
                          <a:ea typeface="나눔바른펜" pitchFamily="50" charset="-127"/>
                        </a:rPr>
                        <a:t>.</a:t>
                      </a:r>
                      <a:endParaRPr lang="ko-KR" altLang="en-US" sz="1100" kern="0" spc="-20" dirty="0" smtClean="0">
                        <a:effectLst/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 marL="37160" marR="37160" marT="10274" marB="1027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24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973177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200" r="97400">
                        <a14:foregroundMark x1="13400" y1="79032" x2="13400" y2="79032"/>
                        <a14:backgroundMark x1="25600" y1="76613" x2="25600" y2="76613"/>
                        <a14:backgroundMark x1="28600" y1="69355" x2="28600" y2="69355"/>
                        <a14:backgroundMark x1="55200" y1="88387" x2="55200" y2="8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961482" y="2258973"/>
            <a:ext cx="2081199" cy="25802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5913" y="1969676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 descr="P20190414_170635890_64DCE1C7-CA85-407A-95DC-F3AF7292606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3577" y="3236884"/>
            <a:ext cx="4282042" cy="346030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14800" y="2935960"/>
            <a:ext cx="38106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1.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주인공과 나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096" y="1405179"/>
            <a:ext cx="1292382" cy="1034238"/>
          </a:xfrm>
          <a:prstGeom prst="rect">
            <a:avLst/>
          </a:prstGeom>
          <a:ln>
            <a:noFill/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633056" y="1738764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00463" y="3028337"/>
            <a:ext cx="7933582" cy="289310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국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05-02]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작품 속 세계와 현실 세계를 비교하며 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작품을 감상한다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국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05-06]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작품에서 얻은 깨달음을 바탕으로 하여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바람직한 삶의 가치를 내면화하는 태도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를 지닌다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국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02-03]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글을 읽고 글쓴이가 말하고자 하는 주장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이나 주제를 파악한다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endParaRPr lang="ko-KR" altLang="en-US" sz="2600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33056" y="2369685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3258303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이번 차시는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비닐봉지 하나가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프로젝트의 첫 번째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인물이 추구하는 삶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” 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바람직한 가치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”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에 초점을 맞추어 읽기 전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중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후 활동을 진행하게 됩니다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활동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1~3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을 따로 나누지 않고 일반적인 독서활동처럼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읽기 전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-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제목 보고 추측하기</a:t>
            </a:r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/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읽기 중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-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질문하며 책 읽기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/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읽기 후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-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인물이 추구하는 삶 파악하기 및 나의 삶과 비교하기를 진행하였습니다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목표나 학급 사정에 따라 활동을 수정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추가할 수 있습니다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</a:t>
            </a: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87624" y="2420536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297028" y="4529717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1214" y="2479562"/>
            <a:ext cx="1512740" cy="158027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2561402"/>
            <a:ext cx="1426183" cy="161359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453328" y="2544229"/>
            <a:ext cx="1331769" cy="167545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779732" y="4505345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545964" y="4505345"/>
            <a:ext cx="1146497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학습지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2227" y="2097430"/>
            <a:ext cx="7170053" cy="2123658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&lt;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&gt;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를 읽고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인물이 추구하는 삶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에 대해 이야기 나누어 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200" r="97400">
                        <a14:foregroundMark x1="13400" y1="79032" x2="13400" y2="79032"/>
                        <a14:backgroundMark x1="25600" y1="76613" x2="25600" y2="76613"/>
                        <a14:backgroundMark x1="28600" y1="69355" x2="28600" y2="69355"/>
                        <a14:backgroundMark x1="55200" y1="88387" x2="55200" y2="8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6771760" y="3793253"/>
            <a:ext cx="2081199" cy="25802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033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어떤 이야기일까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93317" y="1839192"/>
            <a:ext cx="5350448" cy="4407624"/>
          </a:xfrm>
          <a:prstGeom prst="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모서리가 둥근 직사각형 5"/>
          <p:cNvSpPr/>
          <p:nvPr/>
        </p:nvSpPr>
        <p:spPr>
          <a:xfrm>
            <a:off x="2719711" y="1700808"/>
            <a:ext cx="4464496" cy="1676498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59590" y="1708460"/>
            <a:ext cx="16866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제목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651888"/>
            <a:ext cx="17267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인물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173966" y="2297186"/>
            <a:ext cx="3236272" cy="4339158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59590" y="3659264"/>
            <a:ext cx="46858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이야기일까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2" animBg="1"/>
      <p:bldP spid="12" grpId="0"/>
      <p:bldP spid="13" grpId="0"/>
      <p:bldP spid="15" grpId="0" animBg="1"/>
      <p:bldP spid="15" grpId="1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함께 책을 읽어봅시다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478226" y="1264948"/>
            <a:ext cx="6544222" cy="4536913"/>
            <a:chOff x="5081811" y="1589211"/>
            <a:chExt cx="5296688" cy="4536913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081811" y="1589211"/>
              <a:ext cx="5296688" cy="4536913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79863" y="2354291"/>
              <a:ext cx="3530125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책을 읽으며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질문에 답해 봅시다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궁금한 점이 있으면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정리해봅시다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5339691" y="1818573"/>
            <a:ext cx="1297854" cy="163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1294</Words>
  <Application>Microsoft Office PowerPoint</Application>
  <PresentationFormat>화면 슬라이드 쇼(4:3)</PresentationFormat>
  <Paragraphs>198</Paragraphs>
  <Slides>18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8" baseType="lpstr">
      <vt:lpstr>굴림</vt:lpstr>
      <vt:lpstr>Arial</vt:lpstr>
      <vt:lpstr>맑은 고딕</vt:lpstr>
      <vt:lpstr>UhBee MiMi</vt:lpstr>
      <vt:lpstr>여기어때 잘난체</vt:lpstr>
      <vt:lpstr>Wingdings</vt:lpstr>
      <vt:lpstr>배달의민족 주아</vt:lpstr>
      <vt:lpstr>나눔바른펜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Jihyun Ahn</cp:lastModifiedBy>
  <cp:revision>49</cp:revision>
  <cp:lastPrinted>2019-06-21T00:58:12Z</cp:lastPrinted>
  <dcterms:created xsi:type="dcterms:W3CDTF">2019-04-21T07:05:05Z</dcterms:created>
  <dcterms:modified xsi:type="dcterms:W3CDTF">2019-07-16T14:20:21Z</dcterms:modified>
</cp:coreProperties>
</file>