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3" r:id="rId1"/>
  </p:sldMasterIdLst>
  <p:notesMasterIdLst>
    <p:notesMasterId r:id="rId3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embeddedFontLst>
    <p:embeddedFont>
      <p:font typeface="배달의민족 주아" pitchFamily="18" charset="-127"/>
      <p:regular r:id="rId32"/>
    </p:embeddedFont>
    <p:embeddedFont>
      <p:font typeface="여기어때 잘난체" pitchFamily="50" charset="-127"/>
      <p:bold r:id="rId33"/>
    </p:embeddedFont>
    <p:embeddedFont>
      <p:font typeface="야놀자 야체 B" pitchFamily="18" charset="-127"/>
      <p:bold r:id="rId34"/>
    </p:embeddedFont>
    <p:embeddedFont>
      <p:font typeface="Calibri" pitchFamily="34" charset="0"/>
      <p:regular r:id="rId35"/>
      <p:bold r:id="rId36"/>
      <p:italic r:id="rId37"/>
      <p:boldItalic r:id="rId38"/>
    </p:embeddedFont>
    <p:embeddedFont>
      <p:font typeface="UhBee MiMi" pitchFamily="66" charset="-127"/>
      <p:regular r:id="rId39"/>
      <p:bold r:id="rId40"/>
    </p:embeddedFont>
    <p:embeddedFont>
      <p:font typeface="야놀자 야체 R" pitchFamily="18" charset="-127"/>
      <p:regular r:id="rId41"/>
    </p:embeddedFont>
    <p:embeddedFont>
      <p:font typeface="맑은 고딕" pitchFamily="50" charset="-127"/>
      <p:regular r:id="rId42"/>
      <p:bold r:id="rId43"/>
    </p:embeddedFont>
    <p:embeddedFont>
      <p:font typeface="Calibri Light" pitchFamily="34" charset="0"/>
      <p:regular r:id="rId44"/>
      <p:italic r:id="rId45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5">
          <p15:clr>
            <a:srgbClr val="A4A3A4"/>
          </p15:clr>
        </p15:guide>
        <p15:guide id="2" pos="28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ACF4677E-8BD2-47ae-8A1F-98590045965D">
      <hp:hncThemeShow xmlns="" xmlns:c="http://schemas.openxmlformats.org/drawingml/2006/chart" xmlns:dgm="http://schemas.openxmlformats.org/drawingml/2006/diagram" xmlns:dsp="http://schemas.microsoft.com/office/drawing/2008/diagram" xmlns:hp="http://schemas.haansoft.com/office/presentation/8.0" themeShowType="1" themeSkinType="1" themeTransitionType="1" useThemeTransition="1" byMouseClick="1" attrType="1" dur="200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TxStyle/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TxStyle/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13"/>
    <p:restoredTop sz="81320"/>
  </p:normalViewPr>
  <p:slideViewPr>
    <p:cSldViewPr snapToGrid="0">
      <p:cViewPr varScale="1">
        <p:scale>
          <a:sx n="94" d="100"/>
          <a:sy n="94" d="100"/>
        </p:scale>
        <p:origin x="-2136" y="-90"/>
      </p:cViewPr>
      <p:guideLst>
        <p:guide orient="horz" pos="2155"/>
        <p:guide pos="2875"/>
      </p:guideLst>
    </p:cSldViewPr>
  </p:slid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100" d="100"/>
        <a:sy n="100" d="100"/>
      </p:scale>
      <p:origin x="0" y="-564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/>
          <a:lstStyle>
            <a:lvl1pPr algn="r">
              <a:defRPr sz="1200"/>
            </a:lvl1pPr>
          </a:lstStyle>
          <a:p>
            <a:pPr lvl="0">
              <a:defRPr/>
            </a:pPr>
            <a:fld id="{48F0CC36-F6A6-4559-91B9-79510532FB96}" type="datetime1">
              <a:rPr lang="ko-KR" altLang="en-US"/>
              <a:pPr lvl="0">
                <a:defRPr/>
              </a:pPr>
              <a:t>2019-07-17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anchor="ctr"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/>
            </a:pPr>
            <a:r>
              <a:rPr lang="ko-KR" altLang="en-US"/>
              <a:t>마스터 텍스트 스타일을 편집하려면 클릭</a:t>
            </a:r>
          </a:p>
          <a:p>
            <a:pPr lvl="1">
              <a:defRPr/>
            </a:pPr>
            <a:r>
              <a:rPr lang="ko-KR" altLang="en-US"/>
              <a:t>두 번째 수준</a:t>
            </a:r>
          </a:p>
          <a:p>
            <a:pPr lvl="2">
              <a:defRPr/>
            </a:pPr>
            <a:r>
              <a:rPr lang="ko-KR" altLang="en-US"/>
              <a:t>세 번째 수준</a:t>
            </a:r>
          </a:p>
          <a:p>
            <a:pPr lvl="3">
              <a:defRPr/>
            </a:pPr>
            <a:r>
              <a:rPr lang="ko-KR" altLang="en-US"/>
              <a:t>네 번째 수준</a:t>
            </a:r>
          </a:p>
          <a:p>
            <a:pPr lvl="4">
              <a:defRPr/>
            </a:pPr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l">
              <a:defRPr sz="1200"/>
            </a:lvl1pPr>
          </a:lstStyle>
          <a:p>
            <a:pPr lvl="0"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anchor="b"/>
          <a:lstStyle>
            <a:lvl1pPr algn="r">
              <a:defRPr sz="1200"/>
            </a:lvl1pPr>
          </a:lstStyle>
          <a:p>
            <a:pPr lvl="0">
              <a:defRPr/>
            </a:pPr>
            <a:fld id="{1DE2BFB8-CC14-40A8-91A4-880B3E9CFFDE}" type="slidenum">
              <a:rPr lang="ko-KR" altLang="en-US"/>
              <a:pPr lvl="0"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2924168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날아갈 것 같아요 </a:t>
            </a:r>
            <a:r>
              <a:rPr lang="en-US" altLang="ko-KR">
                <a:latin typeface="야놀자 야체 R"/>
                <a:ea typeface="야놀자 야체 R"/>
              </a:rPr>
              <a:t>3</a:t>
            </a:r>
            <a:r>
              <a:rPr lang="ko-KR" altLang="en-US">
                <a:latin typeface="야놀자 야체 R"/>
                <a:ea typeface="야놀자 야체 R"/>
              </a:rPr>
              <a:t>차시는 </a:t>
            </a: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감정을 표현하는 말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과 관련된 차시입니다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감정을 표현하는 여러 가지 표현 중 </a:t>
            </a: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날아갈 것 같다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와 같은 다양한 표현을 직접 만들어보고 사전으로 표현하는 활동입니다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감정을 표현하는 다양한 관용표현을 공부할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ppt</a:t>
            </a:r>
            <a:r>
              <a:rPr lang="ko-KR" altLang="en-US">
                <a:latin typeface="야놀자 야체 R"/>
                <a:ea typeface="야놀자 야체 R"/>
              </a:rPr>
              <a:t>에 제시된 예시 외의 다양한 예시를 제시해주시면 더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감정을 표현하는 다양한 관용표현을 공부할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ppt</a:t>
            </a:r>
            <a:r>
              <a:rPr lang="ko-KR" altLang="en-US">
                <a:latin typeface="야놀자 야체 R"/>
                <a:ea typeface="야놀자 야체 R"/>
              </a:rPr>
              <a:t>에 제시된 예시 외의 다양한 예시를 제시해주시면 더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감정을 표현하는 다양한 관용표현을 공부할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ppt</a:t>
            </a:r>
            <a:r>
              <a:rPr lang="ko-KR" altLang="en-US">
                <a:latin typeface="야놀자 야체 R"/>
                <a:ea typeface="야놀자 야체 R"/>
              </a:rPr>
              <a:t>에 제시된 예시 외의 다양한 예시를 제시해주시면 더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감정을 표현하는 다양한 관용표현을 공부할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ppt</a:t>
            </a:r>
            <a:r>
              <a:rPr lang="ko-KR" altLang="en-US">
                <a:latin typeface="야놀자 야체 R"/>
                <a:ea typeface="야놀자 야체 R"/>
              </a:rPr>
              <a:t>에 제시된 예시 외의 다양한 예시를 제시해주시면 더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활동</a:t>
            </a:r>
            <a:r>
              <a:rPr lang="en-US" altLang="ko-KR">
                <a:latin typeface="야놀자 야체 R"/>
                <a:ea typeface="야놀자 야체 R"/>
              </a:rPr>
              <a:t>2</a:t>
            </a:r>
            <a:r>
              <a:rPr lang="ko-KR" altLang="en-US">
                <a:latin typeface="야놀자 야체 R"/>
                <a:ea typeface="야놀자 야체 R"/>
              </a:rPr>
              <a:t>에서 아이들이 직접 다양한 감정 표현의 말을 만들 수 있도록 여러 이야기를 나누면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활동</a:t>
            </a:r>
            <a:r>
              <a:rPr lang="en-US" altLang="ko-KR">
                <a:latin typeface="야놀자 야체 R"/>
                <a:ea typeface="야놀자 야체 R"/>
              </a:rPr>
              <a:t>1</a:t>
            </a:r>
            <a:r>
              <a:rPr lang="ko-KR" altLang="en-US">
                <a:latin typeface="야놀자 야체 R"/>
                <a:ea typeface="야놀자 야체 R"/>
              </a:rPr>
              <a:t>에 이어 기분을 표현하는 말을 간략히 떠올리고 직접 만들어보는 활동입니다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en-US" altLang="ko-KR">
                <a:latin typeface="야놀자 야체 R"/>
                <a:ea typeface="야놀자 야체 R"/>
              </a:rPr>
              <a:t>‘</a:t>
            </a:r>
            <a:r>
              <a:rPr lang="ko-KR" altLang="en-US">
                <a:latin typeface="야놀자 야체 R"/>
                <a:ea typeface="야놀자 야체 R"/>
              </a:rPr>
              <a:t>날아갈 것 같다</a:t>
            </a:r>
            <a:r>
              <a:rPr lang="en-US" altLang="ko-KR">
                <a:latin typeface="야놀자 야체 R"/>
                <a:ea typeface="야놀자 야체 R"/>
              </a:rPr>
              <a:t>’</a:t>
            </a:r>
            <a:r>
              <a:rPr lang="ko-KR" altLang="en-US">
                <a:latin typeface="야놀자 야체 R"/>
                <a:ea typeface="야놀자 야체 R"/>
              </a:rPr>
              <a:t>는 말도 기분을 표현하는 말의 하나임을 아이들이 알 수 있도록 지도해주세요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다음 슬라이드에 예시가 네 가지 나옵니다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다음 슬라이드에 예시가 나옵니다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다음 슬라이드에도 예시가 나옵니다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19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다음 슬라이드에도 예시가 나옵니다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20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마지막 예시입니다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21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22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>
                <a:latin typeface="야놀자 야체 R"/>
                <a:ea typeface="야놀자 야체 R"/>
              </a:rPr>
              <a:t>이번 활동에서 학습지를 활용합니다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23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학습지 활용 방법 및 예시가 다음 슬라이드에 나옵니다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학습지 활용 방법입니다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25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학습지 활용 예시입니다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26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r>
              <a:rPr lang="ko-KR" altLang="en-US">
                <a:latin typeface="야놀자 야체 R"/>
                <a:ea typeface="야놀자 야체 R"/>
              </a:rPr>
              <a:t>펀치로 구멍을 뚫어 플라스틱 링을 끼우거나 스테이플러로 고정할 수 있습니다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  <a:r>
              <a:rPr lang="ko-KR" altLang="en-US">
                <a:latin typeface="야놀자 야체 R"/>
                <a:ea typeface="야놀자 야체 R"/>
              </a:rPr>
              <a:t> 감정 표현 사전을 교실에 두고 필요할 때 보게 하여도 좋습니다</a:t>
            </a:r>
            <a:r>
              <a:rPr lang="en-US" altLang="ko-KR"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  <a:p>
            <a:pPr lvl="0">
              <a:defRPr/>
            </a:pPr>
            <a:endParaRPr lang="en-US" altLang="ko-KR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차시는 우리 반에서 지켜야할 규칙을 알아보고 금지 행동 포스터를 만드는 활동입니다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29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슬라이드에 내용이 이어집니다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3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r>
              <a:rPr lang="ko-KR" altLang="en-US"/>
              <a:t>다음 슬라이드 부터는 아이들과 함께 살펴보는 슬라이드입니다</a:t>
            </a:r>
            <a:r>
              <a:rPr lang="en-US" altLang="ko-KR"/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함께 정한 베스트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‘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날아가는 말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’(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기분이 좋아지는 말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)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을 큰 소리로 읽어봅시다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5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국어 나 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162~165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쪽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(5~6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차시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)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내용에서 배운 표현입니다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  <a:r>
              <a:rPr lang="ko-KR" altLang="en-US" sz="1200">
                <a:solidFill>
                  <a:srgbClr val="7030A0"/>
                </a:solidFill>
                <a:latin typeface="야놀자 야체 R"/>
                <a:ea typeface="야놀자 야체 R"/>
              </a:rPr>
              <a:t> 감정을 표현하는 다양한 말을 떠올릴 수 있게 지도해주세요</a:t>
            </a:r>
            <a:r>
              <a:rPr lang="en-US" altLang="ko-KR" sz="1200">
                <a:solidFill>
                  <a:srgbClr val="7030A0"/>
                </a:solidFill>
                <a:latin typeface="야놀자 야체 R"/>
                <a:ea typeface="야놀자 야체 R"/>
              </a:rPr>
              <a:t>.</a:t>
            </a:r>
          </a:p>
          <a:p>
            <a:pPr marL="0" marR="0" lvl="0" indent="0" algn="l" defTabSz="914400" rtl="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lang="en-US" altLang="ko-KR" sz="1200">
              <a:solidFill>
                <a:srgbClr val="7030A0"/>
              </a:solidFill>
              <a:latin typeface="야놀자 야체 R"/>
              <a:ea typeface="야놀자 야체 R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fld id="{1DE2BFB8-CC14-40A8-91A4-880B3E9CFFDE}" type="slidenum">
              <a:rPr kumimoji="0" lang="en-US" altLang="en-US" sz="12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맑은 고딕"/>
                <a:ea typeface="맑은 고딕"/>
                <a:cs typeface="+mn-cs"/>
              </a:rPr>
              <a:pPr marL="0" marR="0" lvl="0" indent="0" algn="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t>6</a:t>
            </a:fld>
            <a:endParaRPr kumimoji="0" lang="en-US" altLang="en-US" sz="12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맑은 고딕"/>
              <a:ea typeface="맑은 고딕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7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3"/>
          <p:cNvSpPr>
            <a:spLocks noGrp="1" noRot="1" noChangeAspect="1" noTextEdit="1"/>
          </p:cNvSpPr>
          <p:nvPr>
            <p:ph type="sldImg" idx="2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3" name="슬라이드 노트 개체 틀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pPr>
              <a:defRPr/>
            </a:pPr>
            <a:endParaRPr lang="ko-KR" altLang="en-US"/>
          </a:p>
        </p:txBody>
      </p:sp>
      <p:sp>
        <p:nvSpPr>
          <p:cNvPr id="4" name="슬라이드 번호 개체 틀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8</a:t>
            </a:fld>
            <a:endParaRPr lang="en-US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defRPr/>
            </a:pP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>
              <a:defRPr/>
            </a:pPr>
            <a:fld id="{1DE2BFB8-CC14-40A8-91A4-880B3E9CFFDE}" type="slidenum">
              <a:rPr lang="en-US" altLang="en-US"/>
              <a:pPr lvl="0">
                <a:defRPr/>
              </a:pPr>
              <a:t>9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0712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995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66266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1186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91317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800460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07174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374748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58276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5424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04543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89683-2F3F-48CE-8ED0-DD97CCC43D2F}" type="datetimeFigureOut">
              <a:rPr lang="ko-KR" altLang="en-US" smtClean="0"/>
              <a:t>2019-07-17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1BBB7E-7800-4B8C-BB97-D0F8FAA9973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86986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27.png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audio" Target="../media/audio3.wav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4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2.png"/><Relationship Id="rId4" Type="http://schemas.openxmlformats.org/officeDocument/2006/relationships/image" Target="../media/image4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5" Type="http://schemas.openxmlformats.org/officeDocument/2006/relationships/image" Target="../media/image42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51.png"/><Relationship Id="rId4" Type="http://schemas.openxmlformats.org/officeDocument/2006/relationships/image" Target="../media/image4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51.png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51.png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1.png"/><Relationship Id="rId4" Type="http://schemas.openxmlformats.org/officeDocument/2006/relationships/image" Target="../media/image4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4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audio" Target="../media/audio3.wav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5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3" Type="http://schemas.openxmlformats.org/officeDocument/2006/relationships/image" Target="../media/image46.pn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28.png"/><Relationship Id="rId4" Type="http://schemas.openxmlformats.org/officeDocument/2006/relationships/image" Target="../media/image5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4.png"/><Relationship Id="rId4" Type="http://schemas.openxmlformats.org/officeDocument/2006/relationships/image" Target="../media/image5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5.png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3" Type="http://schemas.openxmlformats.org/officeDocument/2006/relationships/audio" Target="../media/audio3.wav"/><Relationship Id="rId7" Type="http://schemas.openxmlformats.org/officeDocument/2006/relationships/image" Target="../media/image6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0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12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5" Type="http://schemas.openxmlformats.org/officeDocument/2006/relationships/image" Target="../media/image8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Relationship Id="rId1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8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audio" Target="../media/audio3.wav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grpSp>
        <p:nvGrpSpPr>
          <p:cNvPr id="17" name="그룹 16"/>
          <p:cNvGrpSpPr/>
          <p:nvPr/>
        </p:nvGrpSpPr>
        <p:grpSpPr>
          <a:xfrm>
            <a:off x="-341910" y="467536"/>
            <a:ext cx="9698805" cy="2379833"/>
            <a:chOff x="-341910" y="467536"/>
            <a:chExt cx="9698805" cy="2379833"/>
          </a:xfrm>
        </p:grpSpPr>
        <p:sp>
          <p:nvSpPr>
            <p:cNvPr id="25" name="사각형: 둥근 모서리 24"/>
            <p:cNvSpPr/>
            <p:nvPr/>
          </p:nvSpPr>
          <p:spPr>
            <a:xfrm>
              <a:off x="-341910" y="467536"/>
              <a:ext cx="9698805" cy="2379833"/>
            </a:xfrm>
            <a:prstGeom prst="roundRect">
              <a:avLst>
                <a:gd name="adj" fmla="val 16667"/>
              </a:avLst>
            </a:prstGeom>
            <a:solidFill>
              <a:schemeClr val="bg1">
                <a:alpha val="4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 sz="5400">
                <a:solidFill>
                  <a:schemeClr val="tx1"/>
                </a:solidFill>
                <a:latin typeface="UhBee MiMi"/>
                <a:ea typeface="UhBee MiMi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522089" y="797621"/>
              <a:ext cx="7360801" cy="130700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8000" b="1" spc="-300">
                  <a:ln w="28575">
                    <a:solidFill>
                      <a:srgbClr val="4984EC"/>
                    </a:solidFill>
                  </a:ln>
                  <a:blipFill dpi="0" rotWithShape="1">
                    <a:blip r:embed="rId5">
                      <a:alphaModFix/>
                      <a:lum/>
                    </a:blip>
                    <a:srcRect/>
                    <a:stretch>
                      <a:fillRect/>
                    </a:stretch>
                  </a:blipFill>
                  <a:latin typeface="여기어때 잘난체"/>
                  <a:ea typeface="여기어때 잘난체"/>
                </a:rPr>
                <a:t>날아갈 것 같아요</a:t>
              </a:r>
            </a:p>
          </p:txBody>
        </p:sp>
        <p:sp>
          <p:nvSpPr>
            <p:cNvPr id="22" name="직사각형 21"/>
            <p:cNvSpPr/>
            <p:nvPr/>
          </p:nvSpPr>
          <p:spPr>
            <a:xfrm>
              <a:off x="2232660" y="2079130"/>
              <a:ext cx="4640580" cy="75741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“</a:t>
              </a:r>
              <a:r>
                <a:rPr lang="ko-KR" altLang="en-US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우리 반 감정 사전 만들기</a:t>
              </a:r>
              <a:r>
                <a:rPr lang="en-US" altLang="ko-KR" sz="4400">
                  <a:solidFill>
                    <a:srgbClr val="002060"/>
                  </a:solidFill>
                  <a:latin typeface="야놀자 야체 B"/>
                  <a:ea typeface="야놀자 야체 B"/>
                </a:rPr>
                <a:t>”</a:t>
              </a:r>
            </a:p>
          </p:txBody>
        </p:sp>
      </p:grpSp>
      <p:pic>
        <p:nvPicPr>
          <p:cNvPr id="27" name="그림 17"/>
          <p:cNvPicPr>
            <a:picLocks noChangeAspect="1"/>
          </p:cNvPicPr>
          <p:nvPr/>
        </p:nvPicPr>
        <p:blipFill rotWithShape="1">
          <a:blip r:embed="rId6"/>
          <a:srcRect l="37440" r="49690" b="51910"/>
          <a:stretch>
            <a:fillRect/>
          </a:stretch>
        </p:blipFill>
        <p:spPr>
          <a:xfrm>
            <a:off x="7907305" y="524671"/>
            <a:ext cx="1065734" cy="2028578"/>
          </a:xfrm>
          <a:prstGeom prst="rect">
            <a:avLst/>
          </a:prstGeom>
        </p:spPr>
      </p:pic>
      <p:pic>
        <p:nvPicPr>
          <p:cNvPr id="28" name="그림 27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3052884" y="6116930"/>
            <a:ext cx="2684094" cy="57010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himes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그룹 36"/>
          <p:cNvGrpSpPr/>
          <p:nvPr/>
        </p:nvGrpSpPr>
        <p:grpSpPr>
          <a:xfrm>
            <a:off x="-929298" y="2409336"/>
            <a:ext cx="11674232" cy="3883269"/>
            <a:chOff x="-929298" y="2409336"/>
            <a:chExt cx="11674232" cy="3883269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-929298" y="2409336"/>
              <a:ext cx="11674232" cy="3883269"/>
            </a:xfrm>
            <a:prstGeom prst="roundRect">
              <a:avLst>
                <a:gd name="adj" fmla="val 16667"/>
              </a:avLst>
            </a:prstGeom>
            <a:solidFill>
              <a:schemeClr val="lt1"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261235" y="3429000"/>
              <a:ext cx="5212079" cy="19126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en-US" altLang="ko-KR" sz="6000" b="1">
                  <a:solidFill>
                    <a:srgbClr val="8F69FA"/>
                  </a:solidFill>
                  <a:latin typeface="UhBee MiMi"/>
                  <a:ea typeface="UhBee MiMi"/>
                </a:rPr>
                <a:t>‘</a:t>
              </a:r>
              <a:r>
                <a:rPr lang="ko-KR" altLang="en-US" sz="6000" b="1">
                  <a:solidFill>
                    <a:srgbClr val="8F69FA"/>
                  </a:solidFill>
                  <a:latin typeface="UhBee MiMi"/>
                  <a:ea typeface="UhBee MiMi"/>
                </a:rPr>
                <a:t>기분</a:t>
              </a:r>
              <a:r>
                <a:rPr lang="en-US" altLang="ko-KR" sz="6000" b="1">
                  <a:solidFill>
                    <a:srgbClr val="8F69FA"/>
                  </a:solidFill>
                  <a:latin typeface="UhBee MiMi"/>
                  <a:ea typeface="UhBee MiMi"/>
                </a:rPr>
                <a:t>’</a:t>
              </a:r>
              <a:r>
                <a:rPr lang="ko-KR" altLang="en-US" sz="6000">
                  <a:latin typeface="UhBee MiMi"/>
                  <a:ea typeface="UhBee MiMi"/>
                </a:rPr>
                <a:t>을 나타내는 </a:t>
              </a:r>
            </a:p>
            <a:p>
              <a:pPr algn="ctr">
                <a:defRPr/>
              </a:pPr>
              <a:r>
                <a:rPr lang="ko-KR" altLang="en-US" sz="6000">
                  <a:latin typeface="UhBee MiMi"/>
                  <a:ea typeface="UhBee MiMi"/>
                </a:rPr>
                <a:t>다른 말을 알아봅시다</a:t>
              </a:r>
              <a:r>
                <a:rPr lang="en-US" altLang="ko-KR" sz="6000">
                  <a:latin typeface="UhBee MiMi"/>
                  <a:ea typeface="UhBee MiMi"/>
                </a:rPr>
                <a:t>.</a:t>
              </a:r>
            </a:p>
          </p:txBody>
        </p:sp>
      </p:grp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2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감정을 표현하는 말 알아보기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27" name="그림 13"/>
          <p:cNvPicPr>
            <a:picLocks noChangeAspect="1"/>
          </p:cNvPicPr>
          <p:nvPr/>
        </p:nvPicPr>
        <p:blipFill rotWithShape="1">
          <a:blip r:embed="rId4"/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28" name="그룹 27"/>
          <p:cNvGrpSpPr/>
          <p:nvPr/>
        </p:nvGrpSpPr>
        <p:grpSpPr>
          <a:xfrm>
            <a:off x="4572000" y="2261502"/>
            <a:ext cx="3699826" cy="2334996"/>
            <a:chOff x="4027312" y="2261502"/>
            <a:chExt cx="3699826" cy="2334996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5"/>
            <a:srcRect l="9590" t="14530" r="67570" b="27870"/>
            <a:stretch>
              <a:fillRect/>
            </a:stretch>
          </p:blipFill>
          <p:spPr>
            <a:xfrm>
              <a:off x="4035765" y="2261502"/>
              <a:ext cx="3691373" cy="233499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4027312" y="2650783"/>
              <a:ext cx="3600450" cy="155736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rgbClr val="8F69FA"/>
                  </a:solidFill>
                  <a:latin typeface="UhBee MiMi"/>
                  <a:ea typeface="UhBee MiMi"/>
                </a:rPr>
                <a:t>가슴이 </a:t>
              </a:r>
            </a:p>
            <a:p>
              <a:pPr algn="ctr">
                <a:defRPr/>
              </a:pPr>
              <a:r>
                <a:rPr lang="ko-KR" altLang="en-US" sz="4800">
                  <a:solidFill>
                    <a:srgbClr val="8F69FA"/>
                  </a:solidFill>
                  <a:latin typeface="UhBee MiMi"/>
                  <a:ea typeface="UhBee MiMi"/>
                </a:rPr>
                <a:t>찢어지다</a:t>
              </a:r>
              <a:r>
                <a:rPr lang="en-US" altLang="ko-KR" sz="4800">
                  <a:solidFill>
                    <a:srgbClr val="8F69FA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6"/>
          <a:srcRect l="7300" t="22260" r="52530" b="29380"/>
          <a:stretch>
            <a:fillRect/>
          </a:stretch>
        </p:blipFill>
        <p:spPr>
          <a:xfrm>
            <a:off x="0" y="4657706"/>
            <a:ext cx="2071076" cy="2493370"/>
          </a:xfrm>
          <a:prstGeom prst="rect">
            <a:avLst/>
          </a:prstGeom>
        </p:spPr>
      </p:pic>
      <p:grpSp>
        <p:nvGrpSpPr>
          <p:cNvPr id="32" name="그룹 31"/>
          <p:cNvGrpSpPr/>
          <p:nvPr/>
        </p:nvGrpSpPr>
        <p:grpSpPr>
          <a:xfrm>
            <a:off x="1912367" y="3922270"/>
            <a:ext cx="3691373" cy="2334996"/>
            <a:chOff x="4035765" y="2261502"/>
            <a:chExt cx="3691373" cy="2334996"/>
          </a:xfrm>
        </p:grpSpPr>
        <p:pic>
          <p:nvPicPr>
            <p:cNvPr id="33" name="그림 32"/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6">
                  <a:shade val="45000"/>
                  <a:satMod val="135000"/>
                </a:schemeClr>
                <a:prstClr val="white"/>
              </a:duotone>
              <a:lum/>
            </a:blip>
            <a:srcRect l="9590" t="14530" r="67570" b="27870"/>
            <a:stretch>
              <a:fillRect/>
            </a:stretch>
          </p:blipFill>
          <p:spPr>
            <a:xfrm>
              <a:off x="4035765" y="2261502"/>
              <a:ext cx="3691373" cy="2334996"/>
            </a:xfrm>
            <a:prstGeom prst="rect">
              <a:avLst/>
            </a:prstGeom>
          </p:spPr>
        </p:pic>
        <p:sp>
          <p:nvSpPr>
            <p:cNvPr id="34" name="TextBox 33"/>
            <p:cNvSpPr txBox="1"/>
            <p:nvPr/>
          </p:nvSpPr>
          <p:spPr>
            <a:xfrm>
              <a:off x="4076993" y="2699613"/>
              <a:ext cx="3600463" cy="15551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latin typeface="UhBee MiMi"/>
                  <a:ea typeface="UhBee MiMi"/>
                </a:rPr>
                <a:t>친구는</a:t>
              </a:r>
            </a:p>
            <a:p>
              <a:pPr algn="ctr">
                <a:defRPr/>
              </a:pPr>
              <a:r>
                <a:rPr lang="ko-KR" altLang="en-US" sz="4800">
                  <a:solidFill>
                    <a:srgbClr val="8F69FA"/>
                  </a:solidFill>
                  <a:latin typeface="UhBee MiMi"/>
                  <a:ea typeface="UhBee MiMi"/>
                </a:rPr>
                <a:t>열을 냈다</a:t>
              </a:r>
              <a:r>
                <a:rPr lang="en-US" altLang="ko-KR" sz="4800"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85" y="1983493"/>
            <a:ext cx="6382605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선생님께서 하신 말씀은 어떤 의미일까요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grpSp>
        <p:nvGrpSpPr>
          <p:cNvPr id="40" name="그룹 39"/>
          <p:cNvGrpSpPr/>
          <p:nvPr/>
        </p:nvGrpSpPr>
        <p:grpSpPr>
          <a:xfrm>
            <a:off x="0" y="2261502"/>
            <a:ext cx="3699826" cy="2334996"/>
            <a:chOff x="4027312" y="2261502"/>
            <a:chExt cx="3699826" cy="2334996"/>
          </a:xfrm>
        </p:grpSpPr>
        <p:pic>
          <p:nvPicPr>
            <p:cNvPr id="41" name="그림 40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rgbClr val="FFD700">
                  <a:tint val="45000"/>
                  <a:satMod val="400000"/>
                </a:srgbClr>
              </a:duotone>
              <a:lum bright="40000" contrast="30000"/>
            </a:blip>
            <a:srcRect l="9590" t="14530" r="67570" b="27870"/>
            <a:stretch>
              <a:fillRect/>
            </a:stretch>
          </p:blipFill>
          <p:spPr>
            <a:xfrm>
              <a:off x="4035765" y="2261502"/>
              <a:ext cx="3691373" cy="2334996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4027307" y="2650779"/>
              <a:ext cx="3600455" cy="15578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rgbClr val="8F69FA"/>
                  </a:solidFill>
                  <a:latin typeface="UhBee MiMi"/>
                  <a:ea typeface="UhBee MiMi"/>
                </a:rPr>
                <a:t>입이 </a:t>
              </a:r>
            </a:p>
            <a:p>
              <a:pPr algn="ctr">
                <a:defRPr/>
              </a:pPr>
              <a:r>
                <a:rPr lang="ko-KR" altLang="en-US" sz="4800">
                  <a:solidFill>
                    <a:srgbClr val="8F69FA"/>
                  </a:solidFill>
                  <a:latin typeface="UhBee MiMi"/>
                  <a:ea typeface="UhBee MiMi"/>
                </a:rPr>
                <a:t>찢어지다</a:t>
              </a:r>
              <a:r>
                <a:rPr lang="en-US" altLang="ko-KR" sz="4800">
                  <a:solidFill>
                    <a:srgbClr val="8F69FA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7" grpId="1" animBg="1"/>
      <p:bldP spid="28" grpId="2" animBg="1"/>
      <p:bldP spid="32" grpId="3" animBg="1"/>
      <p:bldP spid="40" grpId="4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2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감정을 표현하는 말 알아보기</a:t>
            </a: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grpSp>
        <p:nvGrpSpPr>
          <p:cNvPr id="28" name="그룹 27"/>
          <p:cNvGrpSpPr/>
          <p:nvPr/>
        </p:nvGrpSpPr>
        <p:grpSpPr>
          <a:xfrm>
            <a:off x="5346475" y="2749962"/>
            <a:ext cx="4289700" cy="2969995"/>
            <a:chOff x="4324539" y="2261502"/>
            <a:chExt cx="3600454" cy="2334996"/>
          </a:xfrm>
        </p:grpSpPr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4"/>
            <a:srcRect l="9590" t="14530" r="67570" b="27870"/>
            <a:stretch>
              <a:fillRect/>
            </a:stretch>
          </p:blipFill>
          <p:spPr>
            <a:xfrm>
              <a:off x="4435494" y="2261502"/>
              <a:ext cx="3291644" cy="2334996"/>
            </a:xfrm>
            <a:prstGeom prst="rect">
              <a:avLst/>
            </a:prstGeom>
          </p:spPr>
        </p:pic>
        <p:sp>
          <p:nvSpPr>
            <p:cNvPr id="30" name="TextBox 29"/>
            <p:cNvSpPr txBox="1"/>
            <p:nvPr/>
          </p:nvSpPr>
          <p:spPr>
            <a:xfrm>
              <a:off x="4324539" y="2660380"/>
              <a:ext cx="3600454" cy="150598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6000">
                  <a:solidFill>
                    <a:srgbClr val="8F69FA"/>
                  </a:solidFill>
                  <a:latin typeface="UhBee MiMi"/>
                  <a:ea typeface="UhBee MiMi"/>
                </a:rPr>
                <a:t>가슴이 </a:t>
              </a:r>
            </a:p>
            <a:p>
              <a:pPr algn="ctr">
                <a:defRPr/>
              </a:pPr>
              <a:r>
                <a:rPr lang="ko-KR" altLang="en-US" sz="6000">
                  <a:solidFill>
                    <a:srgbClr val="8F69FA"/>
                  </a:solidFill>
                  <a:latin typeface="UhBee MiMi"/>
                  <a:ea typeface="UhBee MiMi"/>
                </a:rPr>
                <a:t>찢어지다</a:t>
              </a:r>
              <a:r>
                <a:rPr lang="en-US" altLang="ko-KR" sz="6000">
                  <a:solidFill>
                    <a:srgbClr val="8F69FA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5"/>
          <a:srcRect l="7300" t="22260" r="52530" b="29380"/>
          <a:stretch>
            <a:fillRect/>
          </a:stretch>
        </p:blipFill>
        <p:spPr>
          <a:xfrm>
            <a:off x="3111501" y="4547802"/>
            <a:ext cx="2071076" cy="2493370"/>
          </a:xfrm>
          <a:prstGeom prst="rect">
            <a:avLst/>
          </a:prstGeom>
        </p:spPr>
      </p:pic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85" y="1983493"/>
            <a:ext cx="6382605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선생님께서 하신 말씀은 어떤 의미일까요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-183172" y="3429000"/>
            <a:ext cx="3611559" cy="3192364"/>
            <a:chOff x="0" y="3053972"/>
            <a:chExt cx="3611559" cy="3192364"/>
          </a:xfrm>
        </p:grpSpPr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4"/>
            <a:srcRect l="66110" t="18360" r="9880" b="17600"/>
            <a:stretch>
              <a:fillRect/>
            </a:stretch>
          </p:blipFill>
          <p:spPr>
            <a:xfrm flipH="1">
              <a:off x="0" y="3053972"/>
              <a:ext cx="3611559" cy="3192364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586146" y="3954096"/>
              <a:ext cx="2515577" cy="17363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가슴이 찢어진다고 생각하니 너무 아플 것 같아</a:t>
              </a:r>
              <a:r>
                <a:rPr lang="en-US" altLang="ko-KR" sz="360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47" name="그룹 46"/>
          <p:cNvGrpSpPr/>
          <p:nvPr/>
        </p:nvGrpSpPr>
        <p:grpSpPr>
          <a:xfrm rot="5067268">
            <a:off x="3008418" y="1979357"/>
            <a:ext cx="2540161" cy="3192364"/>
            <a:chOff x="560191" y="3290953"/>
            <a:chExt cx="2540161" cy="3192364"/>
          </a:xfrm>
        </p:grpSpPr>
        <p:pic>
          <p:nvPicPr>
            <p:cNvPr id="48" name="그림 47"/>
            <p:cNvPicPr>
              <a:picLocks noChangeAspect="1"/>
            </p:cNvPicPr>
            <p:nvPr/>
          </p:nvPicPr>
          <p:blipFill rotWithShape="1">
            <a:blip r:embed="rId4"/>
            <a:srcRect l="66110" t="18360" r="9880" b="17600"/>
            <a:stretch>
              <a:fillRect/>
            </a:stretch>
          </p:blipFill>
          <p:spPr>
            <a:xfrm flipH="1">
              <a:off x="560191" y="3290953"/>
              <a:ext cx="2540161" cy="319236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 rot="16604572">
              <a:off x="586142" y="3954092"/>
              <a:ext cx="2515580" cy="173909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그만큼 힘들고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속상한 일이라는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뜻일까</a:t>
              </a:r>
              <a:r>
                <a:rPr lang="en-US" altLang="ko-KR" sz="3600">
                  <a:latin typeface="UhBee MiMi"/>
                  <a:ea typeface="UhBee MiMi"/>
                </a:rPr>
                <a:t>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33" name="그림 32"/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lum/>
          </a:blip>
          <a:srcRect l="9590" t="14530" r="67570" b="27870"/>
          <a:stretch>
            <a:fillRect/>
          </a:stretch>
        </p:blipFill>
        <p:spPr>
          <a:xfrm>
            <a:off x="5477050" y="2740121"/>
            <a:ext cx="3947815" cy="3006630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2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감정을 표현하는 말 알아보기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346472" y="3257316"/>
            <a:ext cx="4289700" cy="1915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6000">
                <a:solidFill>
                  <a:srgbClr val="8F69FA"/>
                </a:solidFill>
                <a:latin typeface="UhBee MiMi"/>
                <a:ea typeface="UhBee MiMi"/>
              </a:rPr>
              <a:t>친구는 </a:t>
            </a:r>
          </a:p>
          <a:p>
            <a:pPr algn="ctr">
              <a:defRPr/>
            </a:pPr>
            <a:r>
              <a:rPr lang="ko-KR" altLang="en-US" sz="6000">
                <a:solidFill>
                  <a:srgbClr val="8F69FA"/>
                </a:solidFill>
                <a:latin typeface="UhBee MiMi"/>
                <a:ea typeface="UhBee MiMi"/>
              </a:rPr>
              <a:t>열을 냈다</a:t>
            </a:r>
            <a:r>
              <a:rPr lang="en-US" altLang="ko-KR" sz="6000">
                <a:solidFill>
                  <a:srgbClr val="8F69FA"/>
                </a:solidFill>
                <a:latin typeface="UhBee MiMi"/>
                <a:ea typeface="UhBee MiMi"/>
              </a:rPr>
              <a:t>.</a:t>
            </a: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5"/>
          <a:srcRect l="7300" t="22260" r="52530" b="29380"/>
          <a:stretch>
            <a:fillRect/>
          </a:stretch>
        </p:blipFill>
        <p:spPr>
          <a:xfrm>
            <a:off x="3111501" y="4547802"/>
            <a:ext cx="2071076" cy="2493370"/>
          </a:xfrm>
          <a:prstGeom prst="rect">
            <a:avLst/>
          </a:prstGeom>
        </p:spPr>
      </p:pic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85" y="1983493"/>
            <a:ext cx="6382605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선생님께서 하신 말씀은 어떤 의미일까요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0" y="3905249"/>
            <a:ext cx="3017511" cy="2667268"/>
            <a:chOff x="341923" y="3237144"/>
            <a:chExt cx="3017511" cy="2667268"/>
          </a:xfrm>
        </p:grpSpPr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3"/>
            <a:srcRect l="66110" t="18360" r="9880" b="17600"/>
            <a:stretch>
              <a:fillRect/>
            </a:stretch>
          </p:blipFill>
          <p:spPr>
            <a:xfrm flipH="1">
              <a:off x="341923" y="3237144"/>
              <a:ext cx="3017511" cy="2667268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586146" y="3954095"/>
              <a:ext cx="2515577" cy="1738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화가 나면 열이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나는 것처럼 더워져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47" name="그룹 46"/>
          <p:cNvGrpSpPr/>
          <p:nvPr/>
        </p:nvGrpSpPr>
        <p:grpSpPr>
          <a:xfrm rot="5067268">
            <a:off x="3023945" y="1601158"/>
            <a:ext cx="2653090" cy="4048245"/>
            <a:chOff x="560192" y="2796164"/>
            <a:chExt cx="2653090" cy="4048245"/>
          </a:xfrm>
        </p:grpSpPr>
        <p:pic>
          <p:nvPicPr>
            <p:cNvPr id="48" name="그림 47"/>
            <p:cNvPicPr>
              <a:picLocks noChangeAspect="1"/>
            </p:cNvPicPr>
            <p:nvPr/>
          </p:nvPicPr>
          <p:blipFill rotWithShape="1">
            <a:blip r:embed="rId3"/>
            <a:srcRect l="66110" t="18360" r="9880" b="17600"/>
            <a:stretch>
              <a:fillRect/>
            </a:stretch>
          </p:blipFill>
          <p:spPr>
            <a:xfrm flipH="1">
              <a:off x="560192" y="2796164"/>
              <a:ext cx="2653090" cy="4048244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 rot="16604572">
              <a:off x="332140" y="3974980"/>
              <a:ext cx="3146869" cy="173753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열을 냈다는 건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아주 화가 난다는 뜻이 아닐까</a:t>
              </a:r>
              <a:r>
                <a:rPr lang="en-US" altLang="ko-KR" sz="3600">
                  <a:latin typeface="UhBee MiMi"/>
                  <a:ea typeface="UhBee MiMi"/>
                </a:rPr>
                <a:t>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40" name="그룹 39"/>
          <p:cNvGrpSpPr/>
          <p:nvPr/>
        </p:nvGrpSpPr>
        <p:grpSpPr>
          <a:xfrm>
            <a:off x="5739421" y="2896503"/>
            <a:ext cx="3871061" cy="3214226"/>
            <a:chOff x="4027308" y="2261501"/>
            <a:chExt cx="3699830" cy="3214226"/>
          </a:xfrm>
        </p:grpSpPr>
        <p:pic>
          <p:nvPicPr>
            <p:cNvPr id="41" name="그림 40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rgbClr val="FFD700">
                  <a:tint val="45000"/>
                  <a:satMod val="400000"/>
                </a:srgbClr>
              </a:duotone>
              <a:lum bright="40000" contrast="30000"/>
            </a:blip>
            <a:srcRect l="9590" t="14530" r="67570" b="27870"/>
            <a:stretch>
              <a:fillRect/>
            </a:stretch>
          </p:blipFill>
          <p:spPr>
            <a:xfrm>
              <a:off x="4035765" y="2261501"/>
              <a:ext cx="3691373" cy="3214226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4027308" y="2650772"/>
              <a:ext cx="3600454" cy="19190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6000">
                  <a:solidFill>
                    <a:srgbClr val="8F69FA"/>
                  </a:solidFill>
                  <a:latin typeface="UhBee MiMi"/>
                  <a:ea typeface="UhBee MiMi"/>
                </a:rPr>
                <a:t>입이 </a:t>
              </a:r>
            </a:p>
            <a:p>
              <a:pPr algn="ctr">
                <a:defRPr/>
              </a:pPr>
              <a:r>
                <a:rPr lang="ko-KR" altLang="en-US" sz="6000">
                  <a:solidFill>
                    <a:srgbClr val="8F69FA"/>
                  </a:solidFill>
                  <a:latin typeface="UhBee MiMi"/>
                  <a:ea typeface="UhBee MiMi"/>
                </a:rPr>
                <a:t>찢어지다</a:t>
              </a:r>
              <a:r>
                <a:rPr lang="en-US" altLang="ko-KR" sz="6000">
                  <a:solidFill>
                    <a:srgbClr val="8F69FA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2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감정을 표현하는 말 알아보기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 rotWithShape="1">
          <a:blip r:embed="rId5"/>
          <a:srcRect l="7300" t="22260" r="52530" b="29380"/>
          <a:stretch>
            <a:fillRect/>
          </a:stretch>
        </p:blipFill>
        <p:spPr>
          <a:xfrm>
            <a:off x="3111501" y="4547802"/>
            <a:ext cx="2071076" cy="2493370"/>
          </a:xfrm>
          <a:prstGeom prst="rect">
            <a:avLst/>
          </a:prstGeom>
        </p:spPr>
      </p:pic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6"/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85" y="1983493"/>
            <a:ext cx="6382605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선생님께서 하신 말씀은 어떤 의미일까요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0" y="3990729"/>
            <a:ext cx="3017511" cy="2667268"/>
            <a:chOff x="341923" y="3237144"/>
            <a:chExt cx="3017511" cy="2667268"/>
          </a:xfrm>
        </p:grpSpPr>
        <p:pic>
          <p:nvPicPr>
            <p:cNvPr id="43" name="그림 42"/>
            <p:cNvPicPr>
              <a:picLocks noChangeAspect="1"/>
            </p:cNvPicPr>
            <p:nvPr/>
          </p:nvPicPr>
          <p:blipFill rotWithShape="1">
            <a:blip r:embed="rId3"/>
            <a:srcRect l="66110" t="18360" r="9880" b="17600"/>
            <a:stretch>
              <a:fillRect/>
            </a:stretch>
          </p:blipFill>
          <p:spPr>
            <a:xfrm flipH="1">
              <a:off x="341923" y="3237144"/>
              <a:ext cx="3017511" cy="2667268"/>
            </a:xfrm>
            <a:prstGeom prst="rect">
              <a:avLst/>
            </a:prstGeom>
          </p:spPr>
        </p:pic>
        <p:sp>
          <p:nvSpPr>
            <p:cNvPr id="45" name="TextBox 44"/>
            <p:cNvSpPr txBox="1"/>
            <p:nvPr/>
          </p:nvSpPr>
          <p:spPr>
            <a:xfrm>
              <a:off x="634992" y="3722076"/>
              <a:ext cx="2515577" cy="17385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입이 옆으로 쭉</a:t>
              </a:r>
              <a:r>
                <a:rPr lang="en-US" altLang="ko-KR" sz="3600">
                  <a:latin typeface="UhBee MiMi"/>
                  <a:ea typeface="UhBee MiMi"/>
                </a:rPr>
                <a:t>~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길어지면</a:t>
              </a:r>
              <a:r>
                <a:rPr lang="en-US" altLang="ko-KR" sz="3600">
                  <a:latin typeface="UhBee MiMi"/>
                  <a:ea typeface="UhBee MiMi"/>
                </a:rPr>
                <a:t>,</a:t>
              </a:r>
              <a:r>
                <a:rPr lang="ko-KR" altLang="en-US" sz="3600">
                  <a:latin typeface="UhBee MiMi"/>
                  <a:ea typeface="UhBee MiMi"/>
                </a:rPr>
                <a:t> 꼭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웃는 표정 같아</a:t>
              </a:r>
              <a:r>
                <a:rPr lang="en-US" altLang="ko-KR" sz="3600"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47" name="그룹 46"/>
          <p:cNvGrpSpPr/>
          <p:nvPr/>
        </p:nvGrpSpPr>
        <p:grpSpPr>
          <a:xfrm rot="5067268">
            <a:off x="2996387" y="1311614"/>
            <a:ext cx="2855821" cy="4816685"/>
            <a:chOff x="560192" y="2347631"/>
            <a:chExt cx="2855821" cy="4816685"/>
          </a:xfrm>
        </p:grpSpPr>
        <p:pic>
          <p:nvPicPr>
            <p:cNvPr id="48" name="그림 47"/>
            <p:cNvPicPr>
              <a:picLocks noChangeAspect="1"/>
            </p:cNvPicPr>
            <p:nvPr/>
          </p:nvPicPr>
          <p:blipFill rotWithShape="1">
            <a:blip r:embed="rId3"/>
            <a:srcRect l="66110" t="18360" r="9880" b="17600"/>
            <a:stretch>
              <a:fillRect/>
            </a:stretch>
          </p:blipFill>
          <p:spPr>
            <a:xfrm flipH="1">
              <a:off x="560192" y="2347631"/>
              <a:ext cx="2855821" cy="4816685"/>
            </a:xfrm>
            <a:prstGeom prst="rect">
              <a:avLst/>
            </a:prstGeom>
          </p:spPr>
        </p:pic>
        <p:sp>
          <p:nvSpPr>
            <p:cNvPr id="49" name="TextBox 48"/>
            <p:cNvSpPr txBox="1"/>
            <p:nvPr/>
          </p:nvSpPr>
          <p:spPr>
            <a:xfrm rot="16604572">
              <a:off x="488013" y="3678140"/>
              <a:ext cx="3146869" cy="22878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입이 찢어진다는 건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입이 찢어질만큼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웃음이 크게 나온다는 뜻 아닐까</a:t>
              </a:r>
              <a:r>
                <a:rPr lang="en-US" altLang="ko-KR" sz="3600">
                  <a:latin typeface="UhBee MiMi"/>
                  <a:ea typeface="UhBee MiMi"/>
                </a:rPr>
                <a:t>?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991053" y="2927027"/>
            <a:ext cx="7161894" cy="1004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6000">
                <a:solidFill>
                  <a:srgbClr val="8F69FA"/>
                </a:solidFill>
                <a:latin typeface="UhBee MiMi"/>
                <a:ea typeface="UhBee MiMi"/>
              </a:rPr>
              <a:t>또 이런 재미있는 말이 없을까</a:t>
            </a:r>
            <a:r>
              <a:rPr lang="en-US" altLang="ko-KR" sz="6000">
                <a:solidFill>
                  <a:srgbClr val="8F69FA"/>
                </a:solidFill>
                <a:latin typeface="UhBee MiMi"/>
                <a:ea typeface="UhBee MiMi"/>
              </a:rPr>
              <a:t>?</a:t>
            </a:r>
          </a:p>
        </p:txBody>
      </p:sp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6">
              <a:alpha val="24000"/>
            </a:schemeClr>
          </a:solidFill>
          <a:ln w="38100">
            <a:solidFill>
              <a:schemeClr val="accent6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   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2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감정을 표현하는 말 알아보기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284438" y="94886"/>
            <a:ext cx="1203416" cy="1609897"/>
          </a:xfrm>
          <a:prstGeom prst="rect">
            <a:avLst/>
          </a:prstGeom>
        </p:spPr>
      </p:pic>
      <p:sp>
        <p:nvSpPr>
          <p:cNvPr id="25" name="TextBox 7"/>
          <p:cNvSpPr txBox="1"/>
          <p:nvPr/>
        </p:nvSpPr>
        <p:spPr>
          <a:xfrm>
            <a:off x="8949882" y="811985"/>
            <a:ext cx="295083" cy="576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3200" b="0" i="0" u="none" strike="noStrike" kern="1200" cap="none" spc="0" normalizeH="0" baseline="0">
              <a:effectLst/>
              <a:uLnTx/>
              <a:uFillTx/>
              <a:latin typeface="배달의민족 주아"/>
              <a:ea typeface="배달의민족 주아"/>
              <a:cs typeface="+mn-cs"/>
            </a:endParaRPr>
          </a:p>
        </p:txBody>
      </p:sp>
      <p:pic>
        <p:nvPicPr>
          <p:cNvPr id="38" name="그림 8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578591" y="1797977"/>
            <a:ext cx="909263" cy="935460"/>
          </a:xfrm>
          <a:prstGeom prst="rect">
            <a:avLst/>
          </a:prstGeom>
        </p:spPr>
      </p:pic>
      <p:sp>
        <p:nvSpPr>
          <p:cNvPr id="39" name="TextBox 9"/>
          <p:cNvSpPr txBox="1"/>
          <p:nvPr/>
        </p:nvSpPr>
        <p:spPr>
          <a:xfrm>
            <a:off x="1347885" y="1983493"/>
            <a:ext cx="6382605" cy="57682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선생님께서 하신 말씀은 어떤 의미일까요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?</a:t>
            </a:r>
          </a:p>
        </p:txBody>
      </p:sp>
      <p:pic>
        <p:nvPicPr>
          <p:cNvPr id="50" name="그림 49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2612342" y="4221240"/>
            <a:ext cx="3919316" cy="286877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3" name="그룹 2"/>
          <p:cNvGrpSpPr/>
          <p:nvPr/>
        </p:nvGrpSpPr>
        <p:grpSpPr>
          <a:xfrm>
            <a:off x="743480" y="641791"/>
            <a:ext cx="7702164" cy="3592908"/>
            <a:chOff x="1009771" y="717991"/>
            <a:chExt cx="7702164" cy="3592908"/>
          </a:xfrm>
        </p:grpSpPr>
        <p:sp>
          <p:nvSpPr>
            <p:cNvPr id="17" name="사각형: 둥근 모서리 16"/>
            <p:cNvSpPr/>
            <p:nvPr/>
          </p:nvSpPr>
          <p:spPr>
            <a:xfrm>
              <a:off x="2056987" y="3037937"/>
              <a:ext cx="6654948" cy="1109609"/>
            </a:xfrm>
            <a:prstGeom prst="roundRect">
              <a:avLst>
                <a:gd name="adj" fmla="val 16667"/>
              </a:avLst>
            </a:prstGeom>
            <a:solidFill>
              <a:schemeClr val="accent2">
                <a:lumMod val="20000"/>
                <a:lumOff val="80000"/>
                <a:alpha val="24000"/>
              </a:schemeClr>
            </a:solidFill>
            <a:ln w="38100">
              <a:solidFill>
                <a:schemeClr val="accent2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10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기분을 표현하는 말 만들기</a:t>
              </a:r>
            </a:p>
          </p:txBody>
        </p:sp>
        <p:pic>
          <p:nvPicPr>
            <p:cNvPr id="11" name="그림 10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187899" y="2667033"/>
              <a:ext cx="1177175" cy="1643866"/>
            </a:xfrm>
            <a:prstGeom prst="rect">
              <a:avLst/>
            </a:prstGeom>
          </p:spPr>
        </p:pic>
        <p:grpSp>
          <p:nvGrpSpPr>
            <p:cNvPr id="14" name="그룹 13"/>
            <p:cNvGrpSpPr/>
            <p:nvPr/>
          </p:nvGrpSpPr>
          <p:grpSpPr>
            <a:xfrm>
              <a:off x="1009771" y="717991"/>
              <a:ext cx="2851548" cy="2442513"/>
              <a:chOff x="983032" y="767403"/>
              <a:chExt cx="2656116" cy="2275114"/>
            </a:xfrm>
          </p:grpSpPr>
          <p:pic>
            <p:nvPicPr>
              <p:cNvPr id="4" name="그림 3"/>
              <p:cNvPicPr>
                <a:picLocks noChangeAspect="1"/>
              </p:cNvPicPr>
              <p:nvPr/>
            </p:nvPicPr>
            <p:blipFill rotWithShape="1">
              <a:blip r:embed="rId6">
                <a:duotone>
                  <a:prstClr val="black"/>
                  <a:schemeClr val="accent6">
                    <a:tint val="45000"/>
                    <a:satMod val="400000"/>
                  </a:schemeClr>
                </a:duotone>
              </a:blip>
              <a:srcRect t="-2050"/>
              <a:stretch>
                <a:fillRect/>
              </a:stretch>
            </p:blipFill>
            <p:spPr>
              <a:xfrm>
                <a:off x="983032" y="767403"/>
                <a:ext cx="2656116" cy="2275114"/>
              </a:xfrm>
              <a:prstGeom prst="rect">
                <a:avLst/>
              </a:prstGeom>
            </p:spPr>
          </p:pic>
          <p:sp>
            <p:nvSpPr>
              <p:cNvPr id="10" name="TextBox 9"/>
              <p:cNvSpPr txBox="1"/>
              <p:nvPr/>
            </p:nvSpPr>
            <p:spPr>
              <a:xfrm>
                <a:off x="1622342" y="1586558"/>
                <a:ext cx="971387" cy="843675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ko-KR" altLang="en-US" sz="3600">
                    <a:latin typeface="배달의민족 주아"/>
                    <a:ea typeface="배달의민족 주아"/>
                  </a:rPr>
                  <a:t>활동 </a:t>
                </a:r>
              </a:p>
            </p:txBody>
          </p:sp>
          <p:pic>
            <p:nvPicPr>
              <p:cNvPr id="12" name="그림 11" descr="텍스트, 칠판이(가) 표시된 사진  자동 생성된 설명"/>
              <p:cNvPicPr>
                <a:picLocks noChangeAspect="1"/>
              </p:cNvPicPr>
              <p:nvPr/>
            </p:nvPicPr>
            <p:blipFill rotWithShape="1">
              <a:blip r:embed="rId7"/>
              <a:srcRect/>
              <a:stretch>
                <a:fillRect/>
              </a:stretch>
            </p:blipFill>
            <p:spPr>
              <a:xfrm>
                <a:off x="2311090" y="1356955"/>
                <a:ext cx="756912" cy="981845"/>
              </a:xfrm>
              <a:prstGeom prst="rect">
                <a:avLst/>
              </a:prstGeom>
            </p:spPr>
          </p:pic>
        </p:grp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 rot="410184">
            <a:off x="7603447" y="2390025"/>
            <a:ext cx="359454" cy="797675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65817" y="90704"/>
            <a:ext cx="2297348" cy="55399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0" y="2054830"/>
            <a:ext cx="5684070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그림책의 제목을 다시 한 번 살펴봅시다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  <a:r>
              <a:rPr lang="ko-KR" altLang="en-US" sz="3200" b="0" spc="-150">
                <a:latin typeface="배달의민족 주아"/>
                <a:ea typeface="배달의민족 주아"/>
              </a:rPr>
              <a:t> 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책 제목은 무슨 의미일까요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525096" y="5214318"/>
            <a:ext cx="1720818" cy="1926766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기분을 표현하는 말 만들기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pic>
        <p:nvPicPr>
          <p:cNvPr id="24" name="그림 23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>
            <a:off x="5238988" y="2481527"/>
            <a:ext cx="3575063" cy="4376473"/>
          </a:xfrm>
          <a:prstGeom prst="rect">
            <a:avLst/>
          </a:prstGeom>
        </p:spPr>
      </p:pic>
      <p:grpSp>
        <p:nvGrpSpPr>
          <p:cNvPr id="25" name="그룹 24"/>
          <p:cNvGrpSpPr/>
          <p:nvPr/>
        </p:nvGrpSpPr>
        <p:grpSpPr>
          <a:xfrm flipH="1">
            <a:off x="846197" y="3447478"/>
            <a:ext cx="5301533" cy="3132454"/>
            <a:chOff x="697427" y="2142092"/>
            <a:chExt cx="7642427" cy="5374433"/>
          </a:xfrm>
        </p:grpSpPr>
        <p:pic>
          <p:nvPicPr>
            <p:cNvPr id="26" name="그림 11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 rot="24014" flipH="1">
              <a:off x="697427" y="2142092"/>
              <a:ext cx="7642427" cy="5374433"/>
            </a:xfrm>
            <a:prstGeom prst="rect">
              <a:avLst/>
            </a:prstGeom>
          </p:spPr>
        </p:pic>
        <p:sp>
          <p:nvSpPr>
            <p:cNvPr id="27" name="TextBox 14"/>
            <p:cNvSpPr txBox="1"/>
            <p:nvPr/>
          </p:nvSpPr>
          <p:spPr>
            <a:xfrm>
              <a:off x="2895417" y="2913858"/>
              <a:ext cx="3602888" cy="392836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solidFill>
                    <a:srgbClr val="002060"/>
                  </a:solidFill>
                  <a:latin typeface="UhBee MiMi"/>
                  <a:ea typeface="UhBee MiMi"/>
                </a:rPr>
                <a:t>날아갈 것 같아요는 기분이 너무 좋다는 뜻인 것 같아요</a:t>
              </a:r>
              <a:r>
                <a:rPr lang="en-US" altLang="ko-KR" sz="360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6398444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더 재미있는 기분을 나타내는 말이 없을까요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우리가 직접 만들어 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!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grpSp>
        <p:nvGrpSpPr>
          <p:cNvPr id="19" name="그룹 18"/>
          <p:cNvGrpSpPr/>
          <p:nvPr/>
        </p:nvGrpSpPr>
        <p:grpSpPr>
          <a:xfrm>
            <a:off x="1859773" y="3012791"/>
            <a:ext cx="5424452" cy="3486588"/>
            <a:chOff x="2421388" y="2114193"/>
            <a:chExt cx="5478350" cy="5374433"/>
          </a:xfrm>
        </p:grpSpPr>
        <p:pic>
          <p:nvPicPr>
            <p:cNvPr id="12" name="그림 11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 rot="24014" flipH="1">
              <a:off x="2421388" y="2114193"/>
              <a:ext cx="5478350" cy="5374433"/>
            </a:xfrm>
            <a:prstGeom prst="rect">
              <a:avLst/>
            </a:prstGeom>
          </p:spPr>
        </p:pic>
        <p:sp>
          <p:nvSpPr>
            <p:cNvPr id="15" name="TextBox 14"/>
            <p:cNvSpPr txBox="1"/>
            <p:nvPr/>
          </p:nvSpPr>
          <p:spPr>
            <a:xfrm>
              <a:off x="3300289" y="3395762"/>
              <a:ext cx="3602888" cy="29542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그 기분을 느낄 때</a:t>
              </a:r>
            </a:p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느낌이나 행동을</a:t>
              </a:r>
            </a:p>
            <a:p>
              <a:pPr algn="ctr">
                <a:defRPr/>
              </a:pPr>
              <a:r>
                <a:rPr lang="ko-KR" altLang="en-US" sz="4000">
                  <a:solidFill>
                    <a:srgbClr val="002060"/>
                  </a:solidFill>
                  <a:latin typeface="UhBee MiMi"/>
                  <a:ea typeface="UhBee MiMi"/>
                </a:rPr>
                <a:t>떠올리면 좋아요</a:t>
              </a:r>
              <a:r>
                <a:rPr lang="en-US" altLang="ko-KR" sz="4000">
                  <a:solidFill>
                    <a:srgbClr val="002060"/>
                  </a:solidFill>
                  <a:latin typeface="UhBee MiMi"/>
                  <a:ea typeface="UhBee MiMi"/>
                </a:rPr>
                <a:t>!</a:t>
              </a:r>
            </a:p>
          </p:txBody>
        </p:sp>
      </p:grpSp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기분을 표현하는 말 만들기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4" name="그룹 23"/>
          <p:cNvGrpSpPr/>
          <p:nvPr/>
        </p:nvGrpSpPr>
        <p:grpSpPr>
          <a:xfrm>
            <a:off x="-305673" y="2622768"/>
            <a:ext cx="8128484" cy="4075414"/>
            <a:chOff x="234433" y="1696334"/>
            <a:chExt cx="8209248" cy="6282084"/>
          </a:xfrm>
        </p:grpSpPr>
        <p:pic>
          <p:nvPicPr>
            <p:cNvPr id="25" name="그림 11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 rot="24014" flipH="1">
              <a:off x="234433" y="1696334"/>
              <a:ext cx="8209248" cy="6282084"/>
            </a:xfrm>
            <a:prstGeom prst="rect">
              <a:avLst/>
            </a:prstGeom>
          </p:spPr>
        </p:pic>
        <p:sp>
          <p:nvSpPr>
            <p:cNvPr id="26" name="TextBox 14"/>
            <p:cNvSpPr txBox="1"/>
            <p:nvPr/>
          </p:nvSpPr>
          <p:spPr>
            <a:xfrm>
              <a:off x="1752535" y="3498750"/>
              <a:ext cx="5082835" cy="2959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000" dirty="0">
                  <a:solidFill>
                    <a:srgbClr val="002060"/>
                  </a:solidFill>
                  <a:latin typeface="UhBee MiMi"/>
                  <a:ea typeface="UhBee MiMi"/>
                </a:rPr>
                <a:t>실제로 날아가지 않더라도 너무 기뻐서 몸이 붕붕 뜨고 싶을 때</a:t>
              </a:r>
              <a:r>
                <a:rPr lang="en-US" altLang="ko-KR" sz="4000" dirty="0">
                  <a:solidFill>
                    <a:srgbClr val="002060"/>
                  </a:solidFill>
                  <a:latin typeface="UhBee MiMi"/>
                  <a:ea typeface="UhBee MiMi"/>
                </a:rPr>
                <a:t>,</a:t>
              </a:r>
            </a:p>
            <a:p>
              <a:pPr algn="ctr">
                <a:defRPr/>
              </a:pPr>
              <a:r>
                <a:rPr lang="ko-KR" altLang="en-US" sz="4000" dirty="0">
                  <a:solidFill>
                    <a:srgbClr val="002060"/>
                  </a:solidFill>
                  <a:latin typeface="UhBee MiMi"/>
                  <a:ea typeface="UhBee MiMi"/>
                </a:rPr>
                <a:t>날아갈 것 같다</a:t>
              </a:r>
              <a:r>
                <a:rPr lang="en-US" altLang="ko-KR" sz="4000" dirty="0">
                  <a:solidFill>
                    <a:srgbClr val="002060"/>
                  </a:solidFill>
                  <a:latin typeface="UhBee MiMi"/>
                  <a:ea typeface="UhBee MiMi"/>
                </a:rPr>
                <a:t>!</a:t>
              </a:r>
              <a:r>
                <a:rPr lang="ko-KR" altLang="en-US" sz="4000" dirty="0">
                  <a:solidFill>
                    <a:srgbClr val="002060"/>
                  </a:solidFill>
                  <a:latin typeface="UhBee MiMi"/>
                  <a:ea typeface="UhBee MiMi"/>
                </a:rPr>
                <a:t>고 표현해요</a:t>
              </a:r>
              <a:r>
                <a:rPr lang="en-US" altLang="ko-KR" sz="4000" dirty="0">
                  <a:solidFill>
                    <a:srgbClr val="002060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23" name="그림 7"/>
          <p:cNvPicPr>
            <a:picLocks noChangeAspect="1"/>
          </p:cNvPicPr>
          <p:nvPr/>
        </p:nvPicPr>
        <p:blipFill rotWithShape="1">
          <a:blip r:embed="rId6"/>
          <a:srcRect l="20660" r="20880" b="36940"/>
          <a:stretch>
            <a:fillRect/>
          </a:stretch>
        </p:blipFill>
        <p:spPr>
          <a:xfrm flipH="1">
            <a:off x="6313368" y="3429000"/>
            <a:ext cx="3178736" cy="3429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4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6398444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더 재미있는 기분을 나타내는 말이 없을까요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우리가 직접 만들어 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!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기분을 표현하는 말 만들기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 flipH="1">
            <a:off x="459313" y="2667662"/>
            <a:ext cx="9974353" cy="4190337"/>
            <a:chOff x="-475354" y="2814201"/>
            <a:chExt cx="9974353" cy="4190337"/>
          </a:xfrm>
        </p:grpSpPr>
        <p:pic>
          <p:nvPicPr>
            <p:cNvPr id="28" name="그림 18"/>
            <p:cNvPicPr>
              <a:picLocks noChangeAspect="1"/>
            </p:cNvPicPr>
            <p:nvPr/>
          </p:nvPicPr>
          <p:blipFill rotWithShape="1">
            <a:blip r:embed="rId5">
              <a:alphaModFix amt="85000"/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flipH="1">
              <a:off x="-475354" y="2814201"/>
              <a:ext cx="9974353" cy="4190337"/>
            </a:xfrm>
            <a:prstGeom prst="rect">
              <a:avLst/>
            </a:prstGeom>
          </p:spPr>
        </p:pic>
        <p:sp>
          <p:nvSpPr>
            <p:cNvPr id="29" name="TextBox 19"/>
            <p:cNvSpPr txBox="1"/>
            <p:nvPr/>
          </p:nvSpPr>
          <p:spPr>
            <a:xfrm>
              <a:off x="1364292" y="3841456"/>
              <a:ext cx="6065771" cy="209901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나는 기분이 좋을 때 웃음이 날 것 같이 입 끝이 씰룩거려요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‘</a:t>
              </a:r>
              <a:r>
                <a:rPr kumimoji="0" lang="ko-KR" altLang="en-US" sz="4400" b="1" i="0" u="none" strike="noStrike" kern="1200" cap="none" spc="0" normalizeH="0" baseline="0">
                  <a:solidFill>
                    <a:schemeClr val="accent5"/>
                  </a:solidFill>
                  <a:effectLst/>
                  <a:uLnTx/>
                  <a:uFillTx/>
                  <a:latin typeface="UhBee MiMi"/>
                  <a:ea typeface="UhBee MiMi"/>
                </a:rPr>
                <a:t>입술이 씰룩거린다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’</a:t>
              </a: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는 말을 만들래요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/>
          <a:srcRect l="47900" t="21720" r="14600" b="26890"/>
          <a:stretch>
            <a:fillRect/>
          </a:stretch>
        </p:blipFill>
        <p:spPr>
          <a:xfrm>
            <a:off x="0" y="3871058"/>
            <a:ext cx="2179660" cy="298694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6398444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더 재미있는 기분을 나타내는 말이 없을까요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우리가 직접 만들어 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!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기분을 표현하는 말 만들기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 flipH="1">
            <a:off x="727966" y="2667662"/>
            <a:ext cx="9546952" cy="4190337"/>
            <a:chOff x="-316606" y="2814201"/>
            <a:chExt cx="9546952" cy="4190337"/>
          </a:xfrm>
        </p:grpSpPr>
        <p:pic>
          <p:nvPicPr>
            <p:cNvPr id="28" name="그림 18"/>
            <p:cNvPicPr>
              <a:picLocks noChangeAspect="1"/>
            </p:cNvPicPr>
            <p:nvPr/>
          </p:nvPicPr>
          <p:blipFill rotWithShape="1">
            <a:blip r:embed="rId5">
              <a:alphaModFix amt="85000"/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>
            <a:xfrm flipH="1">
              <a:off x="-316606" y="2814201"/>
              <a:ext cx="9546952" cy="4190337"/>
            </a:xfrm>
            <a:prstGeom prst="rect">
              <a:avLst/>
            </a:prstGeom>
          </p:spPr>
        </p:pic>
        <p:sp>
          <p:nvSpPr>
            <p:cNvPr id="29" name="TextBox 19"/>
            <p:cNvSpPr txBox="1"/>
            <p:nvPr/>
          </p:nvSpPr>
          <p:spPr>
            <a:xfrm>
              <a:off x="1486407" y="3575539"/>
              <a:ext cx="6065771" cy="2776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친구가 나에게 웃어주면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마음에서 꽃이 피어서 간질간질해져요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나는 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‘</a:t>
              </a:r>
              <a:r>
                <a:rPr kumimoji="0" lang="ko-KR" altLang="en-US" sz="4400" b="1" i="0" u="none" strike="noStrike" kern="1200" cap="none" spc="0" normalizeH="0" baseline="0">
                  <a:solidFill>
                    <a:schemeClr val="accent5"/>
                  </a:solidFill>
                  <a:effectLst/>
                  <a:uLnTx/>
                  <a:uFillTx/>
                  <a:latin typeface="UhBee MiMi"/>
                  <a:ea typeface="UhBee MiMi"/>
                </a:rPr>
                <a:t>마음이 간질간질하다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’</a:t>
              </a: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는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말을 만들래요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30" name="그림 29"/>
          <p:cNvPicPr>
            <a:picLocks noChangeAspect="1"/>
          </p:cNvPicPr>
          <p:nvPr/>
        </p:nvPicPr>
        <p:blipFill rotWithShape="1">
          <a:blip r:embed="rId6"/>
          <a:srcRect l="7840" t="22410" r="51540" b="35860"/>
          <a:stretch>
            <a:fillRect/>
          </a:stretch>
        </p:blipFill>
        <p:spPr>
          <a:xfrm>
            <a:off x="-280865" y="3868416"/>
            <a:ext cx="2909316" cy="2989583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1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493161" y="1831362"/>
            <a:ext cx="8200357" cy="4710701"/>
            <a:chOff x="400799" y="1831362"/>
            <a:chExt cx="8200357" cy="4710701"/>
          </a:xfrm>
        </p:grpSpPr>
        <p:sp>
          <p:nvSpPr>
            <p:cNvPr id="6" name="사각형: 둥근 모서리 5"/>
            <p:cNvSpPr/>
            <p:nvPr/>
          </p:nvSpPr>
          <p:spPr>
            <a:xfrm>
              <a:off x="400799" y="1831362"/>
              <a:ext cx="8157681" cy="4710701"/>
            </a:xfrm>
            <a:prstGeom prst="roundRect">
              <a:avLst>
                <a:gd name="adj" fmla="val 12523"/>
              </a:avLst>
            </a:prstGeom>
            <a:solidFill>
              <a:srgbClr val="9E8DDB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3" name="그룹 2"/>
            <p:cNvGrpSpPr/>
            <p:nvPr/>
          </p:nvGrpSpPr>
          <p:grpSpPr>
            <a:xfrm>
              <a:off x="692138" y="2392143"/>
              <a:ext cx="4433691" cy="1201682"/>
              <a:chOff x="626932" y="2258749"/>
              <a:chExt cx="4433691" cy="1201682"/>
            </a:xfrm>
          </p:grpSpPr>
          <p:pic>
            <p:nvPicPr>
              <p:cNvPr id="9" name="그림 8"/>
              <p:cNvPicPr>
                <a:picLocks noChangeAspect="1"/>
              </p:cNvPicPr>
              <p:nvPr/>
            </p:nvPicPr>
            <p:blipFill rotWithShape="1">
              <a:blip r:embed="rId3"/>
              <a:stretch>
                <a:fillRect/>
              </a:stretch>
            </p:blipFill>
            <p:spPr>
              <a:xfrm>
                <a:off x="2532280" y="2258749"/>
                <a:ext cx="1292382" cy="1034238"/>
              </a:xfrm>
              <a:prstGeom prst="rect">
                <a:avLst/>
              </a:prstGeom>
              <a:ln>
                <a:noFill/>
              </a:ln>
            </p:spPr>
          </p:pic>
          <p:sp>
            <p:nvSpPr>
              <p:cNvPr id="10" name="직사각형 9"/>
              <p:cNvSpPr/>
              <p:nvPr/>
            </p:nvSpPr>
            <p:spPr>
              <a:xfrm>
                <a:off x="626932" y="2553941"/>
                <a:ext cx="2012041" cy="56831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교과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pic>
            <p:nvPicPr>
              <p:cNvPr id="17" name="그림 8"/>
              <p:cNvPicPr>
                <a:picLocks noChangeAspect="1"/>
              </p:cNvPicPr>
              <p:nvPr/>
            </p:nvPicPr>
            <p:blipFill rotWithShape="1">
              <a:blip r:embed="rId4"/>
              <a:srcRect/>
              <a:stretch>
                <a:fillRect/>
              </a:stretch>
            </p:blipFill>
            <p:spPr>
              <a:xfrm>
                <a:off x="3768241" y="2511734"/>
                <a:ext cx="1292382" cy="948697"/>
              </a:xfrm>
              <a:prstGeom prst="rect">
                <a:avLst/>
              </a:prstGeom>
              <a:ln>
                <a:noFill/>
              </a:ln>
            </p:spPr>
          </p:pic>
        </p:grpSp>
        <p:grpSp>
          <p:nvGrpSpPr>
            <p:cNvPr id="4" name="그룹 3"/>
            <p:cNvGrpSpPr/>
            <p:nvPr/>
          </p:nvGrpSpPr>
          <p:grpSpPr>
            <a:xfrm>
              <a:off x="616940" y="3486775"/>
              <a:ext cx="7984216" cy="2188219"/>
              <a:chOff x="551734" y="3538611"/>
              <a:chExt cx="7984216" cy="2188219"/>
            </a:xfrm>
          </p:grpSpPr>
          <p:sp>
            <p:nvSpPr>
              <p:cNvPr id="7" name="직사각형 6"/>
              <p:cNvSpPr/>
              <p:nvPr/>
            </p:nvSpPr>
            <p:spPr>
              <a:xfrm>
                <a:off x="551734" y="4050555"/>
                <a:ext cx="7984216" cy="1676275"/>
              </a:xfrm>
              <a:prstGeom prst="rect">
                <a:avLst/>
              </a:prstGeom>
              <a:ln>
                <a:noFill/>
              </a:ln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[2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국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04-04] 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글자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 낱말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,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 문장을 관심 있게 살펴보고 흥미를 가진다</a:t>
                </a: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.</a:t>
                </a:r>
              </a:p>
              <a:p>
                <a:pPr lvl="0">
                  <a:defRPr/>
                </a:pP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  <a:p>
                <a:pPr lvl="0">
                  <a:defRPr/>
                </a:pP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  <p:sp>
            <p:nvSpPr>
              <p:cNvPr id="12" name="직사각형 11"/>
              <p:cNvSpPr/>
              <p:nvPr/>
            </p:nvSpPr>
            <p:spPr>
              <a:xfrm>
                <a:off x="626932" y="3538611"/>
                <a:ext cx="2659741" cy="568970"/>
              </a:xfrm>
              <a:prstGeom prst="rect">
                <a:avLst/>
              </a:prstGeom>
              <a:ln>
                <a:noFill/>
              </a:ln>
            </p:spPr>
            <p:txBody>
              <a:bodyPr wrap="none">
                <a:spAutoFit/>
              </a:bodyPr>
              <a:lstStyle/>
              <a:p>
                <a:pPr marL="0" marR="0" lvl="0" indent="0" algn="l" defTabSz="457200" rtl="0" eaLnBrk="1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FontTx/>
                  <a:buNone/>
                  <a:defRPr/>
                </a:pP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[</a:t>
                </a:r>
                <a:r>
                  <a:rPr kumimoji="0" lang="ko-KR" altLang="en-US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관련 성취기준</a:t>
                </a:r>
                <a:r>
                  <a:rPr kumimoji="0" lang="en-US" altLang="ko-KR" sz="3200" b="0" i="0" u="none" strike="noStrike" kern="1200" cap="none" spc="0" normalizeH="0" baseline="0">
                    <a:solidFill>
                      <a:prstClr val="black"/>
                    </a:solidFill>
                    <a:effectLst/>
                    <a:uLnTx/>
                    <a:uFillTx/>
                    <a:latin typeface="배달의민족 주아"/>
                    <a:ea typeface="배달의민족 주아"/>
                    <a:cs typeface="다온 청춘고딕(B)"/>
                  </a:rPr>
                  <a:t>]</a:t>
                </a:r>
                <a:endParaRPr kumimoji="0" lang="ko-KR" altLang="en-US" sz="32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5"/>
          <a:srcRect/>
          <a:stretch>
            <a:fillRect/>
          </a:stretch>
        </p:blipFill>
        <p:spPr>
          <a:xfrm rot="332073">
            <a:off x="5311040" y="1080311"/>
            <a:ext cx="3747750" cy="1948138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6398444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더 재미있는 기분을 나타내는 말이 없을까요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우리가 직접 만들어 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!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기분을 표현하는 말 만들기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 flipH="1">
            <a:off x="691332" y="2435642"/>
            <a:ext cx="9656855" cy="4910819"/>
            <a:chOff x="-389875" y="2582181"/>
            <a:chExt cx="9656855" cy="4910819"/>
          </a:xfrm>
        </p:grpSpPr>
        <p:pic>
          <p:nvPicPr>
            <p:cNvPr id="28" name="그림 18"/>
            <p:cNvPicPr>
              <a:picLocks noChangeAspect="1"/>
            </p:cNvPicPr>
            <p:nvPr/>
          </p:nvPicPr>
          <p:blipFill rotWithShape="1">
            <a:blip r:embed="rId5">
              <a:alphaModFix amt="85000"/>
              <a:duotone>
                <a:prstClr val="black"/>
                <a:schemeClr val="accent1">
                  <a:tint val="45000"/>
                  <a:satMod val="400000"/>
                </a:schemeClr>
              </a:duotone>
              <a:lum bright="20000"/>
            </a:blip>
            <a:srcRect/>
            <a:stretch>
              <a:fillRect/>
            </a:stretch>
          </p:blipFill>
          <p:spPr>
            <a:xfrm flipH="1">
              <a:off x="-389875" y="2582181"/>
              <a:ext cx="9656855" cy="4910819"/>
            </a:xfrm>
            <a:prstGeom prst="rect">
              <a:avLst/>
            </a:prstGeom>
          </p:spPr>
        </p:pic>
        <p:sp>
          <p:nvSpPr>
            <p:cNvPr id="29" name="TextBox 19"/>
            <p:cNvSpPr txBox="1"/>
            <p:nvPr/>
          </p:nvSpPr>
          <p:spPr>
            <a:xfrm>
              <a:off x="1523042" y="3819770"/>
              <a:ext cx="6065772" cy="27732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친구와 싸우면요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 마음이 쿵하고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내려가는 것 같아요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‘</a:t>
              </a:r>
              <a:r>
                <a:rPr kumimoji="0" lang="ko-KR" altLang="en-US" sz="4400" b="1" i="0" u="none" strike="noStrike" kern="1200" cap="none" spc="0" normalizeH="0" baseline="0">
                  <a:solidFill>
                    <a:schemeClr val="accent5"/>
                  </a:solidFill>
                  <a:effectLst/>
                  <a:uLnTx/>
                  <a:uFillTx/>
                  <a:latin typeface="UhBee MiMi"/>
                  <a:ea typeface="UhBee MiMi"/>
                </a:rPr>
                <a:t>마음이 땅 속으로 가라앉는다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’</a:t>
              </a: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는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말을 만들래요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-408921" y="3829872"/>
            <a:ext cx="2964631" cy="3322857"/>
            <a:chOff x="-408921" y="3829871"/>
            <a:chExt cx="2964631" cy="3322857"/>
          </a:xfrm>
        </p:grpSpPr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6"/>
            <a:stretch>
              <a:fillRect/>
            </a:stretch>
          </p:blipFill>
          <p:spPr>
            <a:xfrm>
              <a:off x="-408921" y="3829871"/>
              <a:ext cx="2964631" cy="3322857"/>
            </a:xfrm>
            <a:prstGeom prst="rect">
              <a:avLst/>
            </a:prstGeom>
          </p:spPr>
        </p:pic>
        <p:sp>
          <p:nvSpPr>
            <p:cNvPr id="32" name="모서리가 둥근 직사각형 31"/>
            <p:cNvSpPr/>
            <p:nvPr/>
          </p:nvSpPr>
          <p:spPr>
            <a:xfrm rot="405970">
              <a:off x="379697" y="4655826"/>
              <a:ext cx="1025599" cy="792877"/>
            </a:xfrm>
            <a:prstGeom prst="roundRect">
              <a:avLst>
                <a:gd name="adj" fmla="val 42968"/>
              </a:avLst>
            </a:prstGeom>
            <a:solidFill>
              <a:srgbClr val="FAD1B3"/>
            </a:solidFill>
            <a:ln>
              <a:noFill/>
            </a:ln>
          </p:spPr>
          <p:style>
            <a:lnRef idx="2">
              <a:schemeClr val="accent1">
                <a:shade val="2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319997" y="4675776"/>
              <a:ext cx="1169810" cy="71329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21" y="2054830"/>
            <a:ext cx="6398444" cy="10674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더 재미있는 기분을 나타내는 말이 없을까요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?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우리가 직접 만들어 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!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기분을 표현하는 말 만들기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27" name="그룹 26"/>
          <p:cNvGrpSpPr/>
          <p:nvPr/>
        </p:nvGrpSpPr>
        <p:grpSpPr>
          <a:xfrm flipH="1">
            <a:off x="797124" y="2582182"/>
            <a:ext cx="8964911" cy="4446779"/>
            <a:chOff x="196277" y="2728721"/>
            <a:chExt cx="8964911" cy="4446779"/>
          </a:xfrm>
        </p:grpSpPr>
        <p:pic>
          <p:nvPicPr>
            <p:cNvPr id="28" name="그림 18"/>
            <p:cNvPicPr>
              <a:picLocks noChangeAspect="1"/>
            </p:cNvPicPr>
            <p:nvPr/>
          </p:nvPicPr>
          <p:blipFill rotWithShape="1">
            <a:blip r:embed="rId5">
              <a:alphaModFix amt="85000"/>
              <a:duotone>
                <a:prstClr val="black"/>
                <a:schemeClr val="accent1">
                  <a:tint val="45000"/>
                  <a:satMod val="400000"/>
                </a:schemeClr>
              </a:duotone>
              <a:lum bright="20000"/>
            </a:blip>
            <a:srcRect/>
            <a:stretch>
              <a:fillRect/>
            </a:stretch>
          </p:blipFill>
          <p:spPr>
            <a:xfrm flipH="1">
              <a:off x="196277" y="2728721"/>
              <a:ext cx="8964911" cy="4446779"/>
            </a:xfrm>
            <a:prstGeom prst="rect">
              <a:avLst/>
            </a:prstGeom>
          </p:spPr>
        </p:pic>
        <p:sp>
          <p:nvSpPr>
            <p:cNvPr id="29" name="TextBox 19"/>
            <p:cNvSpPr txBox="1"/>
            <p:nvPr/>
          </p:nvSpPr>
          <p:spPr>
            <a:xfrm>
              <a:off x="1486407" y="3575539"/>
              <a:ext cx="6065772" cy="276987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집에서 어른께 혼이 났어요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그럴 때 나는 힘이 다 빠져요</a:t>
              </a:r>
              <a:r>
                <a:rPr kumimoji="0" lang="en-US" altLang="ko-KR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‘</a:t>
              </a:r>
              <a:r>
                <a:rPr kumimoji="0" lang="ko-KR" altLang="en-US" sz="4400" b="1" i="0" u="none" strike="noStrike" kern="1200" cap="none" spc="0" normalizeH="0" baseline="0">
                  <a:solidFill>
                    <a:schemeClr val="accent5"/>
                  </a:solidFill>
                  <a:effectLst/>
                  <a:uLnTx/>
                  <a:uFillTx/>
                  <a:latin typeface="UhBee MiMi"/>
                  <a:ea typeface="UhBee MiMi"/>
                </a:rPr>
                <a:t>기분이 축축한 수건 같다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’</a:t>
              </a: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는</a:t>
              </a:r>
            </a:p>
            <a:p>
              <a:pPr marL="0" marR="0" lvl="0" indent="0" algn="ctr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말을 만들래요</a:t>
              </a:r>
              <a:r>
                <a:rPr kumimoji="0" lang="en-US" altLang="ko-KR" sz="4400" b="1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40" name="그룹 39"/>
          <p:cNvGrpSpPr/>
          <p:nvPr/>
        </p:nvGrpSpPr>
        <p:grpSpPr>
          <a:xfrm>
            <a:off x="-652984" y="3976621"/>
            <a:ext cx="3425240" cy="2881379"/>
            <a:chOff x="-652984" y="3976621"/>
            <a:chExt cx="3425240" cy="2881379"/>
          </a:xfrm>
        </p:grpSpPr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6"/>
            <a:srcRect b="35210"/>
            <a:stretch>
              <a:fillRect/>
            </a:stretch>
          </p:blipFill>
          <p:spPr>
            <a:xfrm>
              <a:off x="-652984" y="3976621"/>
              <a:ext cx="3425240" cy="2881379"/>
            </a:xfrm>
            <a:prstGeom prst="rect">
              <a:avLst/>
            </a:prstGeom>
          </p:spPr>
        </p:pic>
        <p:grpSp>
          <p:nvGrpSpPr>
            <p:cNvPr id="39" name="그룹 38"/>
            <p:cNvGrpSpPr/>
            <p:nvPr/>
          </p:nvGrpSpPr>
          <p:grpSpPr>
            <a:xfrm>
              <a:off x="539806" y="5205346"/>
              <a:ext cx="1279714" cy="890570"/>
              <a:chOff x="-3050386" y="3202653"/>
              <a:chExt cx="1169810" cy="792877"/>
            </a:xfrm>
          </p:grpSpPr>
          <p:sp>
            <p:nvSpPr>
              <p:cNvPr id="37" name="모서리가 둥근 직사각형 36"/>
              <p:cNvSpPr/>
              <p:nvPr/>
            </p:nvSpPr>
            <p:spPr>
              <a:xfrm rot="405970">
                <a:off x="-2990687" y="3202653"/>
                <a:ext cx="1025599" cy="792877"/>
              </a:xfrm>
              <a:prstGeom prst="roundRect">
                <a:avLst>
                  <a:gd name="adj" fmla="val 42968"/>
                </a:avLst>
              </a:prstGeom>
              <a:solidFill>
                <a:srgbClr val="FAD1B3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pic>
            <p:nvPicPr>
              <p:cNvPr id="38" name="그림 37"/>
              <p:cNvPicPr>
                <a:picLocks noChangeAspect="1"/>
              </p:cNvPicPr>
              <p:nvPr/>
            </p:nvPicPr>
            <p:blipFill rotWithShape="1">
              <a:blip r:embed="rId7"/>
              <a:srcRect/>
              <a:stretch>
                <a:fillRect/>
              </a:stretch>
            </p:blipFill>
            <p:spPr>
              <a:xfrm>
                <a:off x="-3050386" y="3222603"/>
                <a:ext cx="1169810" cy="713299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8" name="TextBox 7"/>
          <p:cNvSpPr txBox="1"/>
          <p:nvPr/>
        </p:nvSpPr>
        <p:spPr>
          <a:xfrm>
            <a:off x="1055810" y="2054830"/>
            <a:ext cx="7684330" cy="15532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기분을 표현하는 말을 만들어 포스트잇에 써 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칠판에 붙여 친구들과 함께 어떤 말들이 만들어 졌는지 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확인해요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9" name="그림 8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11311" y="1807431"/>
            <a:ext cx="259924" cy="1012502"/>
          </a:xfrm>
          <a:prstGeom prst="rect">
            <a:avLst/>
          </a:prstGeom>
        </p:spPr>
      </p:pic>
      <p:sp>
        <p:nvSpPr>
          <p:cNvPr id="2" name="사각형: 둥근 모서리 1"/>
          <p:cNvSpPr/>
          <p:nvPr/>
        </p:nvSpPr>
        <p:spPr>
          <a:xfrm>
            <a:off x="376092" y="349321"/>
            <a:ext cx="8767908" cy="1109609"/>
          </a:xfrm>
          <a:prstGeom prst="roundRect">
            <a:avLst>
              <a:gd name="adj" fmla="val 16667"/>
            </a:avLst>
          </a:prstGeom>
          <a:solidFill>
            <a:schemeClr val="accent2">
              <a:lumMod val="20000"/>
              <a:lumOff val="80000"/>
              <a:alpha val="24000"/>
            </a:schemeClr>
          </a:solidFill>
          <a:ln w="38100">
            <a:solidFill>
              <a:schemeClr val="accent2">
                <a:lumMod val="60000"/>
                <a:lumOff val="4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r>
              <a:rPr lang="ko-KR" altLang="en-US" sz="36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36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4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기분을 표현하는 말 만들기</a:t>
            </a: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131038"/>
            <a:ext cx="1177175" cy="1643866"/>
          </a:xfrm>
          <a:prstGeom prst="rect">
            <a:avLst/>
          </a:prstGeom>
        </p:spPr>
      </p:pic>
      <p:grpSp>
        <p:nvGrpSpPr>
          <p:cNvPr id="44" name="그룹 43"/>
          <p:cNvGrpSpPr/>
          <p:nvPr/>
        </p:nvGrpSpPr>
        <p:grpSpPr>
          <a:xfrm>
            <a:off x="1877990" y="2894134"/>
            <a:ext cx="6044615" cy="3963865"/>
            <a:chOff x="1877990" y="2894134"/>
            <a:chExt cx="6044615" cy="3963865"/>
          </a:xfrm>
        </p:grpSpPr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5"/>
            <a:srcRect l="8550" t="14600" r="14480" b="47540"/>
            <a:stretch>
              <a:fillRect/>
            </a:stretch>
          </p:blipFill>
          <p:spPr>
            <a:xfrm>
              <a:off x="1877990" y="2894134"/>
              <a:ext cx="6044614" cy="3963865"/>
            </a:xfrm>
            <a:prstGeom prst="rect">
              <a:avLst/>
            </a:prstGeom>
          </p:spPr>
        </p:pic>
        <p:grpSp>
          <p:nvGrpSpPr>
            <p:cNvPr id="34" name="그룹 33"/>
            <p:cNvGrpSpPr/>
            <p:nvPr/>
          </p:nvGrpSpPr>
          <p:grpSpPr>
            <a:xfrm rot="590385">
              <a:off x="2807432" y="3429000"/>
              <a:ext cx="1337164" cy="960120"/>
              <a:chOff x="2978393" y="3715971"/>
              <a:chExt cx="1337164" cy="960120"/>
            </a:xfrm>
          </p:grpSpPr>
          <p:sp>
            <p:nvSpPr>
              <p:cNvPr id="32" name="모서리가 접힌 도형 31"/>
              <p:cNvSpPr/>
              <p:nvPr/>
            </p:nvSpPr>
            <p:spPr>
              <a:xfrm>
                <a:off x="2978393" y="3715971"/>
                <a:ext cx="1337164" cy="952500"/>
              </a:xfrm>
              <a:prstGeom prst="foldedCorner">
                <a:avLst>
                  <a:gd name="adj" fmla="val 16667"/>
                </a:avLst>
              </a:prstGeom>
              <a:solidFill>
                <a:srgbClr val="FFD700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800">
                  <a:solidFill>
                    <a:schemeClr val="dk1"/>
                  </a:solidFill>
                  <a:latin typeface="UhBee MiMi"/>
                  <a:ea typeface="UhBee MiMi"/>
                </a:endParaRPr>
              </a:p>
            </p:txBody>
          </p:sp>
          <p:sp>
            <p:nvSpPr>
              <p:cNvPr id="33" name="TextBox 32"/>
              <p:cNvSpPr txBox="1"/>
              <p:nvPr/>
            </p:nvSpPr>
            <p:spPr>
              <a:xfrm>
                <a:off x="3077014" y="3727792"/>
                <a:ext cx="1158240" cy="9482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2800">
                    <a:solidFill>
                      <a:schemeClr val="dk1"/>
                    </a:solidFill>
                    <a:latin typeface="UhBee MiMi"/>
                    <a:ea typeface="UhBee MiMi"/>
                  </a:rPr>
                  <a:t>축축한 </a:t>
                </a:r>
              </a:p>
              <a:p>
                <a:pPr algn="ctr">
                  <a:defRPr/>
                </a:pPr>
                <a:r>
                  <a:rPr lang="ko-KR" altLang="en-US" sz="2800">
                    <a:solidFill>
                      <a:schemeClr val="dk1"/>
                    </a:solidFill>
                    <a:latin typeface="UhBee MiMi"/>
                    <a:ea typeface="UhBee MiMi"/>
                  </a:rPr>
                  <a:t>수건 같다</a:t>
                </a:r>
                <a:endParaRPr lang="ko-KR" altLang="en-US"/>
              </a:p>
            </p:txBody>
          </p:sp>
        </p:grpSp>
        <p:grpSp>
          <p:nvGrpSpPr>
            <p:cNvPr id="35" name="그룹 34"/>
            <p:cNvGrpSpPr/>
            <p:nvPr/>
          </p:nvGrpSpPr>
          <p:grpSpPr>
            <a:xfrm rot="20993428">
              <a:off x="4846759" y="3770922"/>
              <a:ext cx="1337164" cy="960123"/>
              <a:chOff x="2978393" y="3715971"/>
              <a:chExt cx="1337164" cy="960123"/>
            </a:xfrm>
          </p:grpSpPr>
          <p:sp>
            <p:nvSpPr>
              <p:cNvPr id="36" name="모서리가 접힌 도형 35"/>
              <p:cNvSpPr/>
              <p:nvPr/>
            </p:nvSpPr>
            <p:spPr>
              <a:xfrm>
                <a:off x="2978393" y="3715971"/>
                <a:ext cx="1337164" cy="952500"/>
              </a:xfrm>
              <a:prstGeom prst="foldedCorner">
                <a:avLst>
                  <a:gd name="adj" fmla="val 16667"/>
                </a:avLst>
              </a:prstGeom>
              <a:solidFill>
                <a:srgbClr val="C0CDEF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800">
                  <a:solidFill>
                    <a:schemeClr val="dk1"/>
                  </a:solidFill>
                  <a:latin typeface="UhBee MiMi"/>
                  <a:ea typeface="UhBee MiMi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3077014" y="3727789"/>
                <a:ext cx="1158241" cy="9483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2800">
                    <a:solidFill>
                      <a:schemeClr val="dk1"/>
                    </a:solidFill>
                    <a:latin typeface="UhBee MiMi"/>
                    <a:ea typeface="UhBee MiMi"/>
                  </a:rPr>
                  <a:t>마음이</a:t>
                </a:r>
              </a:p>
              <a:p>
                <a:pPr algn="ctr">
                  <a:defRPr/>
                </a:pPr>
                <a:r>
                  <a:rPr lang="ko-KR" altLang="en-US" sz="2800">
                    <a:solidFill>
                      <a:schemeClr val="dk1"/>
                    </a:solidFill>
                    <a:latin typeface="UhBee MiMi"/>
                    <a:ea typeface="UhBee MiMi"/>
                  </a:rPr>
                  <a:t>간질하다</a:t>
                </a:r>
              </a:p>
            </p:txBody>
          </p:sp>
        </p:grpSp>
        <p:grpSp>
          <p:nvGrpSpPr>
            <p:cNvPr id="38" name="그룹 37"/>
            <p:cNvGrpSpPr/>
            <p:nvPr/>
          </p:nvGrpSpPr>
          <p:grpSpPr>
            <a:xfrm rot="340261">
              <a:off x="3262419" y="4835530"/>
              <a:ext cx="1494791" cy="959167"/>
              <a:chOff x="2921488" y="3715971"/>
              <a:chExt cx="1494791" cy="959167"/>
            </a:xfrm>
          </p:grpSpPr>
          <p:sp>
            <p:nvSpPr>
              <p:cNvPr id="39" name="모서리가 접힌 도형 38"/>
              <p:cNvSpPr/>
              <p:nvPr/>
            </p:nvSpPr>
            <p:spPr>
              <a:xfrm>
                <a:off x="2978393" y="3715971"/>
                <a:ext cx="1337164" cy="952500"/>
              </a:xfrm>
              <a:prstGeom prst="foldedCorner">
                <a:avLst>
                  <a:gd name="adj" fmla="val 16667"/>
                </a:avLst>
              </a:prstGeom>
              <a:solidFill>
                <a:srgbClr val="FAD1B3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800">
                  <a:solidFill>
                    <a:schemeClr val="dk1"/>
                  </a:solidFill>
                  <a:latin typeface="UhBee MiMi"/>
                  <a:ea typeface="UhBee MiMi"/>
                </a:endParaRPr>
              </a:p>
            </p:txBody>
          </p:sp>
          <p:sp>
            <p:nvSpPr>
              <p:cNvPr id="40" name="TextBox 39"/>
              <p:cNvSpPr txBox="1"/>
              <p:nvPr/>
            </p:nvSpPr>
            <p:spPr>
              <a:xfrm>
                <a:off x="2921488" y="3727788"/>
                <a:ext cx="1494791" cy="9473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2800">
                    <a:solidFill>
                      <a:schemeClr val="dk1"/>
                    </a:solidFill>
                    <a:latin typeface="UhBee MiMi"/>
                    <a:ea typeface="UhBee MiMi"/>
                  </a:rPr>
                  <a:t>입이 얼굴만해지다</a:t>
                </a:r>
                <a:endParaRPr lang="en-US" altLang="ko-KR" sz="2800">
                  <a:solidFill>
                    <a:schemeClr val="dk1"/>
                  </a:solidFill>
                  <a:latin typeface="UhBee MiMi"/>
                  <a:ea typeface="UhBee MiMi"/>
                </a:endParaRPr>
              </a:p>
            </p:txBody>
          </p:sp>
        </p:grpSp>
        <p:grpSp>
          <p:nvGrpSpPr>
            <p:cNvPr id="41" name="그룹 40"/>
            <p:cNvGrpSpPr/>
            <p:nvPr/>
          </p:nvGrpSpPr>
          <p:grpSpPr>
            <a:xfrm rot="21512666">
              <a:off x="5395068" y="5008282"/>
              <a:ext cx="1354572" cy="963257"/>
              <a:chOff x="2978393" y="3705213"/>
              <a:chExt cx="1354572" cy="963257"/>
            </a:xfrm>
          </p:grpSpPr>
          <p:sp>
            <p:nvSpPr>
              <p:cNvPr id="42" name="모서리가 접힌 도형 41"/>
              <p:cNvSpPr/>
              <p:nvPr/>
            </p:nvSpPr>
            <p:spPr>
              <a:xfrm>
                <a:off x="2978393" y="3715971"/>
                <a:ext cx="1337164" cy="952500"/>
              </a:xfrm>
              <a:prstGeom prst="foldedCorner">
                <a:avLst>
                  <a:gd name="adj" fmla="val 16667"/>
                </a:avLst>
              </a:prstGeom>
              <a:solidFill>
                <a:srgbClr val="CBE4BA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 sz="2800">
                  <a:solidFill>
                    <a:schemeClr val="dk1"/>
                  </a:solidFill>
                  <a:latin typeface="UhBee MiMi"/>
                  <a:ea typeface="UhBee MiMi"/>
                </a:endParaRPr>
              </a:p>
            </p:txBody>
          </p:sp>
          <p:sp>
            <p:nvSpPr>
              <p:cNvPr id="43" name="TextBox 42"/>
              <p:cNvSpPr txBox="1"/>
              <p:nvPr/>
            </p:nvSpPr>
            <p:spPr>
              <a:xfrm>
                <a:off x="2993771" y="3705213"/>
                <a:ext cx="1339194" cy="94581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2800">
                    <a:solidFill>
                      <a:schemeClr val="dk1"/>
                    </a:solidFill>
                    <a:latin typeface="UhBee MiMi"/>
                    <a:ea typeface="UhBee MiMi"/>
                  </a:rPr>
                  <a:t>콧구멍이 동전같다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955536" y="723477"/>
            <a:ext cx="2920697" cy="2501743"/>
            <a:chOff x="895437" y="835198"/>
            <a:chExt cx="2656116" cy="2275114"/>
          </a:xfrm>
        </p:grpSpPr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5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895437" y="835198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527621" y="1650254"/>
              <a:ext cx="946762" cy="8207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457200" rtl="0" eaLnBrk="1" latinLnBrk="0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활동 </a:t>
              </a:r>
              <a:endParaRPr kumimoji="0" lang="ko-KR" altLang="en-US" sz="36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2235337" y="1472383"/>
              <a:ext cx="685149" cy="1149041"/>
            </a:xfrm>
            <a:prstGeom prst="rect">
              <a:avLst/>
            </a:prstGeom>
          </p:spPr>
        </p:pic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FCCA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black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7" name="사각형: 둥근 모서리 16"/>
          <p:cNvSpPr/>
          <p:nvPr/>
        </p:nvSpPr>
        <p:spPr>
          <a:xfrm>
            <a:off x="1866365" y="3002155"/>
            <a:ext cx="669931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 반 감정 표현 사전 만들기</a:t>
            </a: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7171362" y="2681554"/>
            <a:ext cx="647272" cy="698643"/>
          </a:xfrm>
          <a:prstGeom prst="rect">
            <a:avLst/>
          </a:prstGeom>
        </p:spPr>
      </p:pic>
      <p:sp>
        <p:nvSpPr>
          <p:cNvPr id="2" name="직사각형 1"/>
          <p:cNvSpPr/>
          <p:nvPr/>
        </p:nvSpPr>
        <p:spPr>
          <a:xfrm>
            <a:off x="129696" y="92838"/>
            <a:ext cx="2085819" cy="4958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>
                <a:latin typeface="배달의민족 주아"/>
                <a:ea typeface="배달의민족 주아"/>
              </a:rPr>
              <a:t>&lt;</a:t>
            </a:r>
            <a:r>
              <a:rPr lang="ko-KR" altLang="en-US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968683" y="2483619"/>
            <a:ext cx="1364027" cy="1838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"/>
          <p:cNvSpPr/>
          <p:nvPr/>
        </p:nvSpPr>
        <p:spPr>
          <a:xfrm>
            <a:off x="595901" y="349321"/>
            <a:ext cx="828637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endParaRPr lang="ko-KR" altLang="en-US" sz="36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79" y="1993186"/>
            <a:ext cx="5671335" cy="10719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우리가 만든 기분을 나타내는 말을 모아 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감정 표현 사전을 만들어봅시다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31470" y="518109"/>
            <a:ext cx="8412530" cy="75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우리반 감정 표현 사전 만들기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33" name="그림 13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34" name="그룹 33"/>
          <p:cNvGrpSpPr/>
          <p:nvPr/>
        </p:nvGrpSpPr>
        <p:grpSpPr>
          <a:xfrm>
            <a:off x="932969" y="2969771"/>
            <a:ext cx="6703854" cy="3685199"/>
            <a:chOff x="3275488" y="2261502"/>
            <a:chExt cx="4637494" cy="2933469"/>
          </a:xfrm>
        </p:grpSpPr>
        <p:pic>
          <p:nvPicPr>
            <p:cNvPr id="35" name="그림 34"/>
            <p:cNvPicPr>
              <a:picLocks noChangeAspect="1"/>
            </p:cNvPicPr>
            <p:nvPr/>
          </p:nvPicPr>
          <p:blipFill rotWithShape="1">
            <a:blip r:embed="rId6"/>
            <a:srcRect l="9590" t="14530" r="67570" b="27870"/>
            <a:stretch>
              <a:fillRect/>
            </a:stretch>
          </p:blipFill>
          <p:spPr>
            <a:xfrm>
              <a:off x="3275488" y="2261502"/>
              <a:ext cx="4637494" cy="2933469"/>
            </a:xfrm>
            <a:prstGeom prst="rect">
              <a:avLst/>
            </a:prstGeom>
          </p:spPr>
        </p:pic>
        <p:sp>
          <p:nvSpPr>
            <p:cNvPr id="36" name="TextBox 35"/>
            <p:cNvSpPr txBox="1"/>
            <p:nvPr/>
          </p:nvSpPr>
          <p:spPr>
            <a:xfrm>
              <a:off x="3799227" y="2646496"/>
              <a:ext cx="3600450" cy="18218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chemeClr val="dk1"/>
                  </a:solidFill>
                  <a:latin typeface="UhBee MiMi"/>
                  <a:ea typeface="UhBee MiMi"/>
                </a:rPr>
                <a:t>내가 만든 </a:t>
              </a:r>
              <a:endParaRPr lang="en-US" altLang="ko-KR" sz="4800">
                <a:solidFill>
                  <a:schemeClr val="dk1"/>
                </a:solidFill>
                <a:latin typeface="UhBee MiMi"/>
                <a:ea typeface="UhBee MiMi"/>
              </a:endParaRPr>
            </a:p>
            <a:p>
              <a:pPr algn="ctr">
                <a:defRPr/>
              </a:pPr>
              <a:r>
                <a:rPr lang="en-US" altLang="ko-KR" sz="4800">
                  <a:solidFill>
                    <a:schemeClr val="dk1"/>
                  </a:solidFill>
                  <a:latin typeface="UhBee MiMi"/>
                  <a:ea typeface="UhBee MiMi"/>
                </a:rPr>
                <a:t>‘</a:t>
              </a:r>
              <a:r>
                <a:rPr lang="ko-KR" altLang="en-US" sz="4800">
                  <a:solidFill>
                    <a:schemeClr val="dk1"/>
                  </a:solidFill>
                  <a:latin typeface="UhBee MiMi"/>
                  <a:ea typeface="UhBee MiMi"/>
                </a:rPr>
                <a:t>기분을 나타내는 말</a:t>
              </a:r>
              <a:r>
                <a:rPr lang="en-US" altLang="ko-KR" sz="4800">
                  <a:solidFill>
                    <a:schemeClr val="dk1"/>
                  </a:solidFill>
                  <a:latin typeface="UhBee MiMi"/>
                  <a:ea typeface="UhBee MiMi"/>
                </a:rPr>
                <a:t>’</a:t>
              </a:r>
              <a:r>
                <a:rPr lang="ko-KR" altLang="en-US" sz="4800">
                  <a:solidFill>
                    <a:schemeClr val="dk1"/>
                  </a:solidFill>
                  <a:latin typeface="UhBee MiMi"/>
                  <a:ea typeface="UhBee MiMi"/>
                </a:rPr>
                <a:t>에 어울리는 표정을 그려주세요</a:t>
              </a:r>
              <a:r>
                <a:rPr lang="en-US" altLang="ko-KR" sz="4800">
                  <a:solidFill>
                    <a:schemeClr val="dk1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grpSp>
        <p:nvGrpSpPr>
          <p:cNvPr id="37" name="그룹 36"/>
          <p:cNvGrpSpPr/>
          <p:nvPr/>
        </p:nvGrpSpPr>
        <p:grpSpPr>
          <a:xfrm>
            <a:off x="938831" y="3000055"/>
            <a:ext cx="6703854" cy="3685199"/>
            <a:chOff x="3275488" y="2261502"/>
            <a:chExt cx="4637494" cy="2933469"/>
          </a:xfrm>
        </p:grpSpPr>
        <p:pic>
          <p:nvPicPr>
            <p:cNvPr id="38" name="그림 37"/>
            <p:cNvPicPr>
              <a:picLocks noChangeAspect="1"/>
            </p:cNvPicPr>
            <p:nvPr/>
          </p:nvPicPr>
          <p:blipFill rotWithShape="1">
            <a:blip r:embed="rId6"/>
            <a:srcRect l="9590" t="14530" r="67570" b="27870"/>
            <a:stretch>
              <a:fillRect/>
            </a:stretch>
          </p:blipFill>
          <p:spPr>
            <a:xfrm>
              <a:off x="3275488" y="2261502"/>
              <a:ext cx="4637494" cy="2933469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3807673" y="3074201"/>
              <a:ext cx="3600450" cy="12362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solidFill>
                    <a:schemeClr val="dk1"/>
                  </a:solidFill>
                  <a:latin typeface="UhBee MiMi"/>
                  <a:ea typeface="UhBee MiMi"/>
                </a:rPr>
                <a:t>나는 언제 그런 기분을</a:t>
              </a:r>
            </a:p>
            <a:p>
              <a:pPr algn="ctr">
                <a:defRPr/>
              </a:pPr>
              <a:r>
                <a:rPr lang="ko-KR" altLang="en-US" sz="4800">
                  <a:solidFill>
                    <a:schemeClr val="dk1"/>
                  </a:solidFill>
                  <a:latin typeface="UhBee MiMi"/>
                  <a:ea typeface="UhBee MiMi"/>
                </a:rPr>
                <a:t>느꼈는지도 함께 써줍니다</a:t>
              </a:r>
              <a:r>
                <a:rPr lang="en-US" altLang="ko-KR" sz="4800">
                  <a:solidFill>
                    <a:schemeClr val="dk1"/>
                  </a:solidFill>
                  <a:latin typeface="UhBee MiMi"/>
                  <a:ea typeface="UhBee MiMi"/>
                </a:rPr>
                <a:t>.</a:t>
              </a:r>
            </a:p>
          </p:txBody>
        </p:sp>
      </p:grpSp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7"/>
          <a:srcRect l="27730" t="14760" r="21910" b="24060"/>
          <a:stretch>
            <a:fillRect/>
          </a:stretch>
        </p:blipFill>
        <p:spPr>
          <a:xfrm>
            <a:off x="7256096" y="2161442"/>
            <a:ext cx="1043327" cy="1267557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1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3"/>
          <a:srcRect l="22670" t="31190" r="22920" b="16510"/>
          <a:stretch>
            <a:fillRect/>
          </a:stretch>
        </p:blipFill>
        <p:spPr>
          <a:xfrm>
            <a:off x="2049037" y="0"/>
            <a:ext cx="5045925" cy="6858000"/>
          </a:xfrm>
          <a:prstGeom prst="rect">
            <a:avLst/>
          </a:prstGeom>
        </p:spPr>
      </p:pic>
      <p:grpSp>
        <p:nvGrpSpPr>
          <p:cNvPr id="48" name="그룹 47"/>
          <p:cNvGrpSpPr/>
          <p:nvPr/>
        </p:nvGrpSpPr>
        <p:grpSpPr>
          <a:xfrm>
            <a:off x="371227" y="451827"/>
            <a:ext cx="3727137" cy="2629146"/>
            <a:chOff x="371227" y="451827"/>
            <a:chExt cx="3727137" cy="2629146"/>
          </a:xfrm>
        </p:grpSpPr>
        <p:pic>
          <p:nvPicPr>
            <p:cNvPr id="42" name="그림 41"/>
            <p:cNvPicPr>
              <a:picLocks noChangeAspect="1"/>
            </p:cNvPicPr>
            <p:nvPr/>
          </p:nvPicPr>
          <p:blipFill rotWithShape="1">
            <a:blip r:embed="rId4"/>
            <a:srcRect l="8190" t="24570" r="53060" b="30090"/>
            <a:stretch>
              <a:fillRect/>
            </a:stretch>
          </p:blipFill>
          <p:spPr>
            <a:xfrm flipH="1">
              <a:off x="459155" y="451827"/>
              <a:ext cx="1289538" cy="1508807"/>
            </a:xfrm>
            <a:prstGeom prst="rect">
              <a:avLst/>
            </a:prstGeom>
          </p:spPr>
        </p:pic>
        <p:grpSp>
          <p:nvGrpSpPr>
            <p:cNvPr id="47" name="그룹 46"/>
            <p:cNvGrpSpPr/>
            <p:nvPr/>
          </p:nvGrpSpPr>
          <p:grpSpPr>
            <a:xfrm>
              <a:off x="371227" y="1774339"/>
              <a:ext cx="3727136" cy="1306634"/>
              <a:chOff x="3155453" y="504336"/>
              <a:chExt cx="4117906" cy="1343269"/>
            </a:xfrm>
          </p:grpSpPr>
          <p:sp>
            <p:nvSpPr>
              <p:cNvPr id="46" name="사각형 설명선 45"/>
              <p:cNvSpPr/>
              <p:nvPr/>
            </p:nvSpPr>
            <p:spPr>
              <a:xfrm>
                <a:off x="3198202" y="504336"/>
                <a:ext cx="4042018" cy="1343269"/>
              </a:xfrm>
              <a:prstGeom prst="wedgeRectCallout">
                <a:avLst>
                  <a:gd name="adj1" fmla="val 37793"/>
                  <a:gd name="adj2" fmla="val -95719"/>
                </a:avLst>
              </a:prstGeom>
              <a:solidFill>
                <a:srgbClr val="8EBFD3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45" name="TextBox 44"/>
              <p:cNvSpPr txBox="1"/>
              <p:nvPr/>
            </p:nvSpPr>
            <p:spPr>
              <a:xfrm>
                <a:off x="3155453" y="590742"/>
                <a:ext cx="4117906" cy="121975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en-US" altLang="ko-KR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‘</a:t>
                </a:r>
                <a:r>
                  <a:rPr lang="ko-KR" altLang="en-US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기분을 나타내는 말</a:t>
                </a:r>
                <a:r>
                  <a:rPr lang="en-US" altLang="ko-KR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’</a:t>
                </a:r>
                <a:r>
                  <a:rPr lang="ko-KR" altLang="en-US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에 어울리는 표정을 그려주세요</a:t>
                </a:r>
                <a:r>
                  <a:rPr lang="en-US" altLang="ko-KR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.</a:t>
                </a:r>
              </a:p>
            </p:txBody>
          </p:sp>
        </p:grpSp>
      </p:grpSp>
      <p:grpSp>
        <p:nvGrpSpPr>
          <p:cNvPr id="49" name="그룹 48"/>
          <p:cNvGrpSpPr/>
          <p:nvPr/>
        </p:nvGrpSpPr>
        <p:grpSpPr>
          <a:xfrm>
            <a:off x="5121515" y="3429000"/>
            <a:ext cx="3727139" cy="2629146"/>
            <a:chOff x="371225" y="451827"/>
            <a:chExt cx="3727139" cy="2629146"/>
          </a:xfrm>
        </p:grpSpPr>
        <p:pic>
          <p:nvPicPr>
            <p:cNvPr id="50" name="그림 49"/>
            <p:cNvPicPr>
              <a:picLocks noChangeAspect="1"/>
            </p:cNvPicPr>
            <p:nvPr/>
          </p:nvPicPr>
          <p:blipFill rotWithShape="1">
            <a:blip r:embed="rId4"/>
            <a:srcRect l="8190" t="24570" r="53060" b="30090"/>
            <a:stretch>
              <a:fillRect/>
            </a:stretch>
          </p:blipFill>
          <p:spPr>
            <a:xfrm>
              <a:off x="2046655" y="451827"/>
              <a:ext cx="1289538" cy="1508807"/>
            </a:xfrm>
            <a:prstGeom prst="rect">
              <a:avLst/>
            </a:prstGeom>
          </p:spPr>
        </p:pic>
        <p:grpSp>
          <p:nvGrpSpPr>
            <p:cNvPr id="51" name="그룹 50"/>
            <p:cNvGrpSpPr/>
            <p:nvPr/>
          </p:nvGrpSpPr>
          <p:grpSpPr>
            <a:xfrm>
              <a:off x="371225" y="1774339"/>
              <a:ext cx="3727139" cy="1306634"/>
              <a:chOff x="3155452" y="504336"/>
              <a:chExt cx="4117909" cy="1343269"/>
            </a:xfrm>
          </p:grpSpPr>
          <p:sp>
            <p:nvSpPr>
              <p:cNvPr id="52" name="사각형 설명선 51"/>
              <p:cNvSpPr/>
              <p:nvPr/>
            </p:nvSpPr>
            <p:spPr>
              <a:xfrm>
                <a:off x="3198202" y="504336"/>
                <a:ext cx="4042018" cy="1343269"/>
              </a:xfrm>
              <a:prstGeom prst="wedgeRectCallout">
                <a:avLst>
                  <a:gd name="adj1" fmla="val -46176"/>
                  <a:gd name="adj2" fmla="val 88608"/>
                </a:avLst>
              </a:prstGeom>
              <a:solidFill>
                <a:srgbClr val="8EBFD3"/>
              </a:solidFill>
              <a:ln>
                <a:noFill/>
              </a:ln>
            </p:spPr>
            <p:style>
              <a:lnRef idx="2">
                <a:schemeClr val="accent1">
                  <a:shade val="2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ko-KR" altLang="en-US"/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3155452" y="590725"/>
                <a:ext cx="4117908" cy="121549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r>
                  <a:rPr lang="ko-KR" altLang="en-US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이 감정을 느끼는 상황을</a:t>
                </a:r>
              </a:p>
              <a:p>
                <a:pPr algn="ctr">
                  <a:defRPr/>
                </a:pPr>
                <a:r>
                  <a:rPr lang="ko-KR" altLang="en-US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적어주세요</a:t>
                </a:r>
                <a:r>
                  <a:rPr lang="en-US" altLang="ko-KR" sz="3600">
                    <a:solidFill>
                      <a:schemeClr val="dk1"/>
                    </a:solidFill>
                    <a:latin typeface="UhBee MiMi"/>
                    <a:ea typeface="UhBee MiMi"/>
                  </a:rPr>
                  <a:t>.</a:t>
                </a:r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1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"/>
          <p:cNvSpPr/>
          <p:nvPr/>
        </p:nvSpPr>
        <p:spPr>
          <a:xfrm>
            <a:off x="595901" y="349321"/>
            <a:ext cx="828637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endParaRPr lang="ko-KR" altLang="en-US" sz="36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79" y="1993186"/>
            <a:ext cx="5671335" cy="10719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우리가 만든 기분을 나타내는 말을 모아 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감정 표현 사전을 만들어봅시다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.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31470" y="518109"/>
            <a:ext cx="8412530" cy="75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우리반 감정 표현 사전 만들기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33" name="그림 13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6"/>
          <a:srcRect l="27730" t="14760" r="21910" b="24060"/>
          <a:stretch>
            <a:fillRect/>
          </a:stretch>
        </p:blipFill>
        <p:spPr>
          <a:xfrm>
            <a:off x="7256096" y="2161442"/>
            <a:ext cx="1043327" cy="1267557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7"/>
          <a:srcRect l="9860" t="29600" r="11140" b="12110"/>
          <a:stretch>
            <a:fillRect/>
          </a:stretch>
        </p:blipFill>
        <p:spPr>
          <a:xfrm>
            <a:off x="0" y="0"/>
            <a:ext cx="5084462" cy="6857999"/>
          </a:xfrm>
          <a:prstGeom prst="rect">
            <a:avLst/>
          </a:prstGeom>
        </p:spPr>
      </p:pic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8"/>
          <a:srcRect l="10830" t="28310" r="20900" b="12290"/>
          <a:stretch>
            <a:fillRect/>
          </a:stretch>
        </p:blipFill>
        <p:spPr>
          <a:xfrm>
            <a:off x="4394815" y="0"/>
            <a:ext cx="4749185" cy="68580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사각형: 둥근 모서리 1"/>
          <p:cNvSpPr/>
          <p:nvPr/>
        </p:nvSpPr>
        <p:spPr>
          <a:xfrm>
            <a:off x="595901" y="349321"/>
            <a:ext cx="8286371" cy="1109609"/>
          </a:xfrm>
          <a:prstGeom prst="roundRect">
            <a:avLst>
              <a:gd name="adj" fmla="val 16667"/>
            </a:avLst>
          </a:prstGeom>
          <a:solidFill>
            <a:srgbClr val="7030A0">
              <a:alpha val="16000"/>
            </a:srgbClr>
          </a:solidFill>
          <a:ln w="38100">
            <a:solidFill>
              <a:srgbClr val="CCCC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ko-KR" altLang="en-US" sz="4800">
                <a:solidFill>
                  <a:schemeClr val="tx1"/>
                </a:solidFill>
                <a:latin typeface="상상토끼 신비는일곱살 OTF"/>
                <a:ea typeface="상상토끼 신비는일곱살 OTF"/>
              </a:rPr>
              <a:t> </a:t>
            </a:r>
            <a:endParaRPr lang="ko-KR" altLang="en-US" sz="36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sp>
        <p:nvSpPr>
          <p:cNvPr id="6" name="사각형: 둥근 모서리 5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1230476" y="1993186"/>
            <a:ext cx="7014364" cy="107195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각자 만든 감정 표현 활동지를 모아 하나로 묶으면</a:t>
            </a:r>
          </a:p>
          <a:p>
            <a:pPr lvl="0">
              <a:defRPr/>
            </a:pPr>
            <a:r>
              <a:rPr lang="ko-KR" altLang="en-US" sz="3200" b="0" spc="-150">
                <a:latin typeface="배달의민족 주아"/>
                <a:ea typeface="배달의민족 주아"/>
              </a:rPr>
              <a:t>우리 반 감정 표현 사전 완성</a:t>
            </a:r>
            <a:r>
              <a:rPr lang="en-US" altLang="ko-KR" sz="3200" b="0" spc="-150">
                <a:latin typeface="배달의민족 주아"/>
                <a:ea typeface="배달의민족 주아"/>
              </a:rPr>
              <a:t>!</a:t>
            </a:r>
          </a:p>
        </p:txBody>
      </p:sp>
      <p:pic>
        <p:nvPicPr>
          <p:cNvPr id="18" name="그림 17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1552275" flipH="1">
            <a:off x="762682" y="1745786"/>
            <a:ext cx="259924" cy="1012502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226031" y="-92467"/>
            <a:ext cx="1273996" cy="1716747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731470" y="518109"/>
            <a:ext cx="8412530" cy="7565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활동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 </a:t>
            </a:r>
            <a:r>
              <a:rPr lang="ko-KR" altLang="en-US" sz="4400" b="0" spc="-100">
                <a:solidFill>
                  <a:schemeClr val="accent1">
                    <a:lumMod val="75000"/>
                  </a:schemeClr>
                </a:solidFill>
                <a:latin typeface="배달의민족 주아"/>
                <a:ea typeface="배달의민족 주아"/>
              </a:rPr>
              <a:t>우리반 감정 표현 사전 만들기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</a:t>
            </a:r>
          </a:p>
        </p:txBody>
      </p:sp>
      <p:pic>
        <p:nvPicPr>
          <p:cNvPr id="43" name="그림 42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rot="21118462">
            <a:off x="2458285" y="1514230"/>
            <a:ext cx="3527952" cy="4989634"/>
          </a:xfrm>
          <a:prstGeom prst="rect">
            <a:avLst/>
          </a:prstGeom>
          <a:effectLst>
            <a:outerShdw blurRad="76200" dist="76200" dir="81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44" name="그림 43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 rot="21118462">
            <a:off x="2647319" y="1514230"/>
            <a:ext cx="3527952" cy="4989634"/>
          </a:xfrm>
          <a:prstGeom prst="rect">
            <a:avLst/>
          </a:prstGeom>
          <a:effectLst>
            <a:outerShdw blurRad="76200" dist="76200" dir="108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rot="21118462">
            <a:off x="2808024" y="1489808"/>
            <a:ext cx="3527952" cy="4989634"/>
          </a:xfrm>
          <a:prstGeom prst="rect">
            <a:avLst/>
          </a:prstGeom>
          <a:effectLst>
            <a:outerShdw blurRad="76200" dist="76200" dir="8100000" algn="ctr" rotWithShape="0">
              <a:srgbClr val="000000">
                <a:alpha val="50000"/>
              </a:srgbClr>
            </a:outerShdw>
          </a:effectLst>
        </p:spPr>
      </p:pic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6"/>
          <a:stretch>
            <a:fillRect/>
          </a:stretch>
        </p:blipFill>
        <p:spPr>
          <a:xfrm rot="21118462">
            <a:off x="2997058" y="1489808"/>
            <a:ext cx="3527952" cy="4989634"/>
          </a:xfrm>
          <a:prstGeom prst="rect">
            <a:avLst/>
          </a:prstGeom>
          <a:effectLst>
            <a:outerShdw blurRad="76200" dist="76200" dir="10800000" algn="ctr" rotWithShape="0">
              <a:srgbClr val="000000">
                <a:alpha val="50000"/>
              </a:srgbClr>
            </a:outerShdw>
          </a:effectLst>
        </p:spPr>
      </p:pic>
      <p:sp>
        <p:nvSpPr>
          <p:cNvPr id="45" name="도넛 44"/>
          <p:cNvSpPr/>
          <p:nvPr/>
        </p:nvSpPr>
        <p:spPr>
          <a:xfrm rot="21085620">
            <a:off x="1909363" y="2065208"/>
            <a:ext cx="1043410" cy="439615"/>
          </a:xfrm>
          <a:prstGeom prst="donut">
            <a:avLst>
              <a:gd name="adj" fmla="val 25000"/>
            </a:avLst>
          </a:prstGeom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46" name="도넛 45"/>
          <p:cNvSpPr/>
          <p:nvPr/>
        </p:nvSpPr>
        <p:spPr>
          <a:xfrm rot="21085620">
            <a:off x="2385613" y="5606555"/>
            <a:ext cx="1043410" cy="439615"/>
          </a:xfrm>
          <a:prstGeom prst="donut">
            <a:avLst>
              <a:gd name="adj" fmla="val 25000"/>
            </a:avLst>
          </a:prstGeom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12105" y="1653113"/>
            <a:ext cx="7180360" cy="10691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우리 반 감정 표현 사전에 실린 친구들의 새로운 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기분을 나타내는 말을 읽어보아요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 rot="21050848">
            <a:off x="237502" y="1355141"/>
            <a:ext cx="824578" cy="986260"/>
          </a:xfrm>
          <a:prstGeom prst="rect">
            <a:avLst/>
          </a:prstGeom>
        </p:spPr>
      </p:pic>
      <p:grpSp>
        <p:nvGrpSpPr>
          <p:cNvPr id="4" name="그룹 3"/>
          <p:cNvGrpSpPr/>
          <p:nvPr/>
        </p:nvGrpSpPr>
        <p:grpSpPr>
          <a:xfrm>
            <a:off x="-292814" y="145201"/>
            <a:ext cx="9729627" cy="1165275"/>
            <a:chOff x="-292814" y="145201"/>
            <a:chExt cx="9729627" cy="1165275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 정리</a:t>
              </a:r>
              <a:r>
                <a:rPr kumimoji="0" lang="en-US" altLang="ko-KR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공부한 내용을 떠올려 봅시다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.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</a:t>
              </a:r>
              <a:endParaRPr kumimoji="0" lang="ko-KR" altLang="en-US" sz="48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3" name="그림 2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 rot="20798372" flipH="1">
              <a:off x="-123198" y="145201"/>
              <a:ext cx="1564314" cy="1165275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laser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60000"/>
              <a:lumOff val="40000"/>
              <a:alpha val="2392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grpSp>
        <p:nvGrpSpPr>
          <p:cNvPr id="5" name="그룹 4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상상토끼 신비는일곱살 OTF"/>
                  <a:ea typeface="상상토끼 신비는일곱살 OTF"/>
                  <a:cs typeface="+mn-cs"/>
                </a:rPr>
                <a:t>        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2F5597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다음 시간 공부할 내용은</a:t>
              </a:r>
              <a:endParaRPr kumimoji="0" lang="ko-KR" altLang="en-US" sz="4400" b="0" i="0" u="none" strike="noStrike" kern="1200" cap="none" spc="0" normalizeH="0" baseline="0">
                <a:solidFill>
                  <a:srgbClr val="2F5597"/>
                </a:solidFill>
                <a:effectLst/>
                <a:uLnTx/>
                <a:uFillTx/>
                <a:latin typeface="UhBee MiMi"/>
                <a:ea typeface="UhBee MiMi"/>
                <a:cs typeface="+mn-cs"/>
              </a:endParaRP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307430" y="0"/>
              <a:ext cx="866209" cy="1561672"/>
            </a:xfrm>
            <a:prstGeom prst="rect">
              <a:avLst/>
            </a:prstGeom>
          </p:spPr>
        </p:pic>
      </p:grpSp>
      <p:grpSp>
        <p:nvGrpSpPr>
          <p:cNvPr id="3" name="그룹 2"/>
          <p:cNvGrpSpPr/>
          <p:nvPr/>
        </p:nvGrpSpPr>
        <p:grpSpPr>
          <a:xfrm>
            <a:off x="-70759" y="2136410"/>
            <a:ext cx="4802045" cy="4113224"/>
            <a:chOff x="-70759" y="2136410"/>
            <a:chExt cx="4802045" cy="4113224"/>
          </a:xfrm>
        </p:grpSpPr>
        <p:pic>
          <p:nvPicPr>
            <p:cNvPr id="13" name="그림 12"/>
            <p:cNvPicPr>
              <a:picLocks noChangeAspect="1"/>
            </p:cNvPicPr>
            <p:nvPr/>
          </p:nvPicPr>
          <p:blipFill rotWithShape="1">
            <a:blip r:embed="rId5"/>
            <a:srcRect t="-2050"/>
            <a:stretch>
              <a:fillRect/>
            </a:stretch>
          </p:blipFill>
          <p:spPr>
            <a:xfrm rot="20845050" flipH="1">
              <a:off x="-70759" y="2136410"/>
              <a:ext cx="4802045" cy="4113224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851535" y="3641039"/>
              <a:ext cx="2840355" cy="11862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태양이와 대풍이처럼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장난치면 안 돼</a:t>
              </a:r>
              <a:r>
                <a:rPr lang="en-US" altLang="ko-KR" sz="3600">
                  <a:latin typeface="UhBee MiMi"/>
                  <a:ea typeface="UhBee MiMi"/>
                </a:rPr>
                <a:t>!</a:t>
              </a:r>
            </a:p>
          </p:txBody>
        </p:sp>
      </p:grpSp>
      <p:grpSp>
        <p:nvGrpSpPr>
          <p:cNvPr id="4" name="그룹 3"/>
          <p:cNvGrpSpPr/>
          <p:nvPr/>
        </p:nvGrpSpPr>
        <p:grpSpPr>
          <a:xfrm>
            <a:off x="5467274" y="2271305"/>
            <a:ext cx="3221037" cy="3571151"/>
            <a:chOff x="5467274" y="2271305"/>
            <a:chExt cx="3221037" cy="3571151"/>
          </a:xfrm>
        </p:grpSpPr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 rot="4368826">
              <a:off x="5292217" y="2446362"/>
              <a:ext cx="3571151" cy="3221037"/>
            </a:xfrm>
            <a:prstGeom prst="rect">
              <a:avLst/>
            </a:prstGeom>
          </p:spPr>
        </p:pic>
        <p:sp>
          <p:nvSpPr>
            <p:cNvPr id="16" name="직사각형 15"/>
            <p:cNvSpPr/>
            <p:nvPr/>
          </p:nvSpPr>
          <p:spPr>
            <a:xfrm>
              <a:off x="6046324" y="3587852"/>
              <a:ext cx="2183129" cy="118226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어떤 행동을</a:t>
              </a:r>
            </a:p>
            <a:p>
              <a:pPr algn="ctr">
                <a:defRPr/>
              </a:pPr>
              <a:r>
                <a:rPr lang="ko-KR" altLang="en-US" sz="3600">
                  <a:latin typeface="UhBee MiMi"/>
                  <a:ea typeface="UhBee MiMi"/>
                </a:rPr>
                <a:t>하면 안 될까</a:t>
              </a:r>
              <a:r>
                <a:rPr lang="en-US" altLang="ko-KR" sz="3600">
                  <a:latin typeface="UhBee MiMi"/>
                  <a:ea typeface="UhBee MiMi"/>
                </a:rPr>
                <a:t>?</a:t>
              </a:r>
            </a:p>
          </p:txBody>
        </p:sp>
      </p:grp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7"/>
          <a:srcRect/>
          <a:stretch>
            <a:fillRect/>
          </a:stretch>
        </p:blipFill>
        <p:spPr>
          <a:xfrm>
            <a:off x="3121863" y="4387242"/>
            <a:ext cx="3339480" cy="2093801"/>
          </a:xfrm>
          <a:prstGeom prst="rect">
            <a:avLst/>
          </a:prstGeom>
        </p:spPr>
      </p:pic>
      <p:pic>
        <p:nvPicPr>
          <p:cNvPr id="20" name="그림 19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0" y="4294598"/>
            <a:ext cx="9144000" cy="274623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42160" y="1871689"/>
            <a:ext cx="4935854" cy="574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lang="ko-KR" altLang="en-US" sz="3200">
                <a:solidFill>
                  <a:prstClr val="black"/>
                </a:solidFill>
                <a:latin typeface="배달의민족 주아"/>
                <a:ea typeface="배달의민족 주아"/>
              </a:rPr>
              <a:t>우리 반 금지 행동 포스터 만들기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사각형: 둥근 모서리 5"/>
          <p:cNvSpPr/>
          <p:nvPr/>
        </p:nvSpPr>
        <p:spPr>
          <a:xfrm>
            <a:off x="493160" y="1831362"/>
            <a:ext cx="8157681" cy="4710701"/>
          </a:xfrm>
          <a:prstGeom prst="roundRect">
            <a:avLst>
              <a:gd name="adj" fmla="val 12087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8" name="그룹 7"/>
          <p:cNvGrpSpPr/>
          <p:nvPr/>
        </p:nvGrpSpPr>
        <p:grpSpPr>
          <a:xfrm>
            <a:off x="793642" y="1912502"/>
            <a:ext cx="6727298" cy="880428"/>
            <a:chOff x="881246" y="2025517"/>
            <a:chExt cx="6727298" cy="880428"/>
          </a:xfrm>
        </p:grpSpPr>
        <p:sp>
          <p:nvSpPr>
            <p:cNvPr id="13" name="직사각형 12"/>
            <p:cNvSpPr/>
            <p:nvPr/>
          </p:nvSpPr>
          <p:spPr>
            <a:xfrm>
              <a:off x="1169024" y="2171611"/>
              <a:ext cx="2324720" cy="568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사용한 글꼴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pic>
          <p:nvPicPr>
            <p:cNvPr id="14" name="그림 13"/>
            <p:cNvPicPr>
              <a:picLocks noChangeAspect="1"/>
            </p:cNvPicPr>
            <p:nvPr/>
          </p:nvPicPr>
          <p:blipFill rotWithShape="1">
            <a:blip r:embed="rId3"/>
            <a:srcRect/>
            <a:stretch>
              <a:fillRect/>
            </a:stretch>
          </p:blipFill>
          <p:spPr>
            <a:xfrm rot="12778179">
              <a:off x="881246" y="2137506"/>
              <a:ext cx="261731" cy="669520"/>
            </a:xfrm>
            <a:prstGeom prst="rect">
              <a:avLst/>
            </a:prstGeom>
          </p:spPr>
        </p:pic>
        <p:sp>
          <p:nvSpPr>
            <p:cNvPr id="15" name="직사각형 14"/>
            <p:cNvSpPr/>
            <p:nvPr/>
          </p:nvSpPr>
          <p:spPr>
            <a:xfrm>
              <a:off x="3511332" y="2025517"/>
              <a:ext cx="4097212" cy="8804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배달의민족 주아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, UhBee MiMi,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 </a:t>
              </a:r>
            </a:p>
            <a:p>
              <a:pPr lvl="0">
                <a:defRPr/>
              </a:pP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B, 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야놀자 야체 </a:t>
              </a: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R </a:t>
              </a:r>
            </a:p>
          </p:txBody>
        </p:sp>
      </p:grpSp>
      <p:grpSp>
        <p:nvGrpSpPr>
          <p:cNvPr id="9" name="그룹 8"/>
          <p:cNvGrpSpPr/>
          <p:nvPr/>
        </p:nvGrpSpPr>
        <p:grpSpPr>
          <a:xfrm>
            <a:off x="450126" y="2447790"/>
            <a:ext cx="7979547" cy="3617730"/>
            <a:chOff x="450126" y="2529982"/>
            <a:chExt cx="7979547" cy="3617730"/>
          </a:xfrm>
        </p:grpSpPr>
        <p:pic>
          <p:nvPicPr>
            <p:cNvPr id="19" name="그림 18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450126" y="2529982"/>
              <a:ext cx="737191" cy="986454"/>
            </a:xfrm>
            <a:prstGeom prst="rect">
              <a:avLst/>
            </a:prstGeom>
          </p:spPr>
        </p:pic>
        <p:sp>
          <p:nvSpPr>
            <p:cNvPr id="20" name="직사각형 19"/>
            <p:cNvSpPr/>
            <p:nvPr/>
          </p:nvSpPr>
          <p:spPr>
            <a:xfrm>
              <a:off x="1081420" y="2742730"/>
              <a:ext cx="2000870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[</a:t>
              </a:r>
              <a:r>
                <a:rPr lang="ko-KR" altLang="en-US" sz="3200">
                  <a:latin typeface="배달의민족 주아"/>
                  <a:ea typeface="배달의민족 주아"/>
                  <a:cs typeface="다온 청춘고딕(B)"/>
                </a:rPr>
                <a:t>차시 안내</a:t>
              </a:r>
              <a:r>
                <a:rPr lang="en-US" altLang="ko-KR" sz="3200">
                  <a:latin typeface="배달의민족 주아"/>
                  <a:ea typeface="배달의민족 주아"/>
                  <a:cs typeface="다온 청춘고딕(B)"/>
                </a:rPr>
                <a:t>]</a:t>
              </a:r>
              <a:endParaRPr lang="ko-KR" altLang="en-US" sz="3200">
                <a:latin typeface="배달의민족 주아"/>
                <a:ea typeface="배달의민족 주아"/>
                <a:cs typeface="다온 청춘고딕(B)"/>
              </a:endParaRPr>
            </a:p>
          </p:txBody>
        </p:sp>
        <p:sp>
          <p:nvSpPr>
            <p:cNvPr id="21" name="직사각형 20"/>
            <p:cNvSpPr/>
            <p:nvPr/>
          </p:nvSpPr>
          <p:spPr>
            <a:xfrm>
              <a:off x="1115398" y="3285892"/>
              <a:ext cx="7314275" cy="28618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이번 차시는 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읽기 후 활동으로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1-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다양한 감정 표현 낱말 알아보기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2-’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날아갈 것 같아요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와 같이 기분을 표현하는 말 만들기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활동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3-’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우리 반 감정 표현 사전</a:t>
              </a:r>
              <a:r>
                <a:rPr lang="en-US" altLang="ko-KR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만들기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활동을 진행할 수 있습니다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이번 활동은 국어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1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학년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2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학기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6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단원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‘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고운 말을 해요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’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의 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6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차시까지 공부한 후 살펴보면 더 좋습니다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.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1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을 통해 여러 가지 감정을 표현하는 말에 대해 알아 보고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,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활동</a:t>
              </a:r>
              <a:r>
                <a:rPr lang="en-US" altLang="ko-KR" sz="2600" b="0" spc="-50">
                  <a:latin typeface="배달의민족 주아"/>
                  <a:ea typeface="배달의민족 주아"/>
                  <a:cs typeface="다온 청춘고딕(B)"/>
                </a:rPr>
                <a:t>2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의 아이들만의 창의적인 표현을 만들어  </a:t>
              </a:r>
              <a:r>
                <a:rPr lang="ko-KR" altLang="en-US" sz="2600" b="0" spc="-50">
                  <a:effectLst>
                    <a:glow rad="63500">
                      <a:schemeClr val="accent4">
                        <a:satMod val="175000"/>
                        <a:alpha val="40000"/>
                      </a:schemeClr>
                    </a:glow>
                  </a:effectLst>
                  <a:latin typeface="배달의민족 주아"/>
                  <a:ea typeface="배달의민족 주아"/>
                  <a:cs typeface="다온 청춘고딕(B)"/>
                </a:rPr>
                <a:t> </a:t>
              </a:r>
              <a:r>
                <a:rPr lang="ko-KR" altLang="en-US" sz="2600" b="0" spc="-50">
                  <a:latin typeface="배달의민족 주아"/>
                  <a:ea typeface="배달의민족 주아"/>
                  <a:cs typeface="다온 청춘고딕(B)"/>
                </a:rPr>
                <a:t>  </a:t>
              </a:r>
            </a:p>
          </p:txBody>
        </p:sp>
      </p:grpSp>
      <p:sp>
        <p:nvSpPr>
          <p:cNvPr id="48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2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9" name="그림 48"/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사각형: 둥근 모서리 5"/>
          <p:cNvSpPr/>
          <p:nvPr/>
        </p:nvSpPr>
        <p:spPr>
          <a:xfrm>
            <a:off x="470899" y="1850198"/>
            <a:ext cx="8157681" cy="4710701"/>
          </a:xfrm>
          <a:prstGeom prst="roundRect">
            <a:avLst>
              <a:gd name="adj" fmla="val 10996"/>
            </a:avLst>
          </a:prstGeom>
          <a:solidFill>
            <a:srgbClr val="9E8DDB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1105124" y="5923452"/>
            <a:ext cx="5225190" cy="5724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슬라이드 노트를 꼭 확인해주세요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!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23" name="그림 22" descr="식물, 꽃이(가) 표시된 사진  자동 생성된 설명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>
            <a:off x="474366" y="5639291"/>
            <a:ext cx="630757" cy="584775"/>
          </a:xfrm>
          <a:prstGeom prst="rect">
            <a:avLst/>
          </a:prstGeom>
        </p:spPr>
      </p:pic>
      <p:grpSp>
        <p:nvGrpSpPr>
          <p:cNvPr id="7" name="그룹 6"/>
          <p:cNvGrpSpPr/>
          <p:nvPr/>
        </p:nvGrpSpPr>
        <p:grpSpPr>
          <a:xfrm>
            <a:off x="710698" y="4076624"/>
            <a:ext cx="3462145" cy="934948"/>
            <a:chOff x="7847222" y="4399347"/>
            <a:chExt cx="3462145" cy="934948"/>
          </a:xfrm>
        </p:grpSpPr>
        <p:sp>
          <p:nvSpPr>
            <p:cNvPr id="18" name="모서리가 둥근 직사각형 17"/>
            <p:cNvSpPr/>
            <p:nvPr/>
          </p:nvSpPr>
          <p:spPr>
            <a:xfrm>
              <a:off x="8237394" y="4399347"/>
              <a:ext cx="3071973" cy="934948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grpSp>
          <p:nvGrpSpPr>
            <p:cNvPr id="22" name="그룹 21"/>
            <p:cNvGrpSpPr/>
            <p:nvPr/>
          </p:nvGrpSpPr>
          <p:grpSpPr>
            <a:xfrm>
              <a:off x="7847222" y="4410329"/>
              <a:ext cx="3451162" cy="919537"/>
              <a:chOff x="566033" y="5476125"/>
              <a:chExt cx="3451162" cy="919537"/>
            </a:xfrm>
          </p:grpSpPr>
          <p:pic>
            <p:nvPicPr>
              <p:cNvPr id="24" name="그림 23"/>
              <p:cNvPicPr>
                <a:picLocks noChangeAspect="1"/>
              </p:cNvPicPr>
              <p:nvPr/>
            </p:nvPicPr>
            <p:blipFill rotWithShape="1">
              <a:blip r:embed="rId4"/>
              <a:srcRect/>
              <a:stretch>
                <a:fillRect/>
              </a:stretch>
            </p:blipFill>
            <p:spPr>
              <a:xfrm flipH="1">
                <a:off x="566033" y="5476125"/>
                <a:ext cx="1927129" cy="919537"/>
              </a:xfrm>
              <a:prstGeom prst="rect">
                <a:avLst/>
              </a:prstGeom>
            </p:spPr>
          </p:pic>
          <p:sp>
            <p:nvSpPr>
              <p:cNvPr id="25" name="직사각형 24"/>
              <p:cNvSpPr/>
              <p:nvPr/>
            </p:nvSpPr>
            <p:spPr>
              <a:xfrm>
                <a:off x="1935618" y="5708880"/>
                <a:ext cx="2081577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>
                  <a:defRPr/>
                </a:pPr>
                <a:r>
                  <a:rPr lang="en-US" altLang="ko-KR" sz="2600">
                    <a:latin typeface="배달의민족 주아"/>
                    <a:ea typeface="배달의민족 주아"/>
                    <a:cs typeface="다온 청춘고딕(B)"/>
                  </a:rPr>
                  <a:t>=</a:t>
                </a:r>
                <a:r>
                  <a:rPr lang="ko-KR" altLang="en-US" sz="2600">
                    <a:latin typeface="배달의민족 주아"/>
                    <a:ea typeface="배달의민족 주아"/>
                    <a:cs typeface="다온 청춘고딕(B)"/>
                  </a:rPr>
                  <a:t>선생님의 질문</a:t>
                </a:r>
                <a:endParaRPr lang="en-US" altLang="ko-KR" sz="2600">
                  <a:latin typeface="배달의민족 주아"/>
                  <a:ea typeface="배달의민족 주아"/>
                  <a:cs typeface="다온 청춘고딕(B)"/>
                </a:endParaRPr>
              </a:p>
            </p:txBody>
          </p:sp>
        </p:grpSp>
      </p:grpSp>
      <p:sp>
        <p:nvSpPr>
          <p:cNvPr id="33" name="직사각형 32"/>
          <p:cNvSpPr/>
          <p:nvPr/>
        </p:nvSpPr>
        <p:spPr>
          <a:xfrm>
            <a:off x="909512" y="3662176"/>
            <a:ext cx="2289409" cy="5745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[</a:t>
            </a:r>
            <a:r>
              <a:rPr lang="ko-KR" altLang="en-US" sz="3200">
                <a:latin typeface="배달의민족 주아"/>
                <a:ea typeface="배달의민족 주아"/>
                <a:cs typeface="다온 청춘고딕(B)"/>
              </a:rPr>
              <a:t>아이콘 설명</a:t>
            </a:r>
            <a:r>
              <a:rPr lang="en-US" altLang="ko-KR" sz="3200">
                <a:latin typeface="배달의민족 주아"/>
                <a:ea typeface="배달의민족 주아"/>
                <a:cs typeface="다온 청춘고딕(B)"/>
              </a:rPr>
              <a:t>]</a:t>
            </a:r>
            <a:endParaRPr lang="ko-KR" altLang="en-US" sz="3200">
              <a:latin typeface="배달의민족 주아"/>
              <a:ea typeface="배달의민족 주아"/>
              <a:cs typeface="다온 청춘고딕(B)"/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rot="20926274">
            <a:off x="249551" y="3523849"/>
            <a:ext cx="1080386" cy="1080386"/>
          </a:xfrm>
          <a:prstGeom prst="rect">
            <a:avLst/>
          </a:prstGeom>
        </p:spPr>
      </p:pic>
      <p:sp>
        <p:nvSpPr>
          <p:cNvPr id="34" name="모서리가 둥근 직사각형 33"/>
          <p:cNvSpPr/>
          <p:nvPr/>
        </p:nvSpPr>
        <p:spPr>
          <a:xfrm>
            <a:off x="4248719" y="4081879"/>
            <a:ext cx="4243640" cy="934948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26" name="그룹 25"/>
          <p:cNvGrpSpPr/>
          <p:nvPr/>
        </p:nvGrpSpPr>
        <p:grpSpPr>
          <a:xfrm>
            <a:off x="4257779" y="3874188"/>
            <a:ext cx="4886221" cy="1113292"/>
            <a:chOff x="4257779" y="5256684"/>
            <a:chExt cx="4886221" cy="1113292"/>
          </a:xfrm>
        </p:grpSpPr>
        <p:pic>
          <p:nvPicPr>
            <p:cNvPr id="27" name="그림 26"/>
            <p:cNvPicPr>
              <a:picLocks noChangeAspect="1"/>
            </p:cNvPicPr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5514950" y="5277169"/>
              <a:ext cx="733449" cy="1070948"/>
            </a:xfrm>
            <a:prstGeom prst="rect">
              <a:avLst/>
            </a:prstGeom>
          </p:spPr>
        </p:pic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4879533" y="5517220"/>
              <a:ext cx="949487" cy="693505"/>
            </a:xfrm>
            <a:prstGeom prst="rect">
              <a:avLst/>
            </a:prstGeom>
          </p:spPr>
        </p:pic>
        <p:pic>
          <p:nvPicPr>
            <p:cNvPr id="29" name="그림 28"/>
            <p:cNvPicPr>
              <a:picLocks noChangeAspect="1"/>
            </p:cNvPicPr>
            <p:nvPr/>
          </p:nvPicPr>
          <p:blipFill rotWithShape="1">
            <a:blip r:embed="rId8"/>
            <a:srcRect/>
            <a:stretch>
              <a:fillRect/>
            </a:stretch>
          </p:blipFill>
          <p:spPr>
            <a:xfrm>
              <a:off x="4257779" y="5256684"/>
              <a:ext cx="758894" cy="1113292"/>
            </a:xfrm>
            <a:prstGeom prst="rect">
              <a:avLst/>
            </a:prstGeom>
          </p:spPr>
        </p:pic>
        <p:pic>
          <p:nvPicPr>
            <p:cNvPr id="30" name="그림 29"/>
            <p:cNvPicPr>
              <a:picLocks noChangeAspect="1"/>
            </p:cNvPicPr>
            <p:nvPr/>
          </p:nvPicPr>
          <p:blipFill rotWithShape="1">
            <a:blip r:embed="rId9"/>
            <a:srcRect/>
            <a:stretch>
              <a:fillRect/>
            </a:stretch>
          </p:blipFill>
          <p:spPr>
            <a:xfrm>
              <a:off x="6218246" y="5517223"/>
              <a:ext cx="711139" cy="796248"/>
            </a:xfrm>
            <a:prstGeom prst="rect">
              <a:avLst/>
            </a:prstGeom>
          </p:spPr>
        </p:pic>
        <p:sp>
          <p:nvSpPr>
            <p:cNvPr id="31" name="직사각형 30"/>
            <p:cNvSpPr/>
            <p:nvPr/>
          </p:nvSpPr>
          <p:spPr>
            <a:xfrm>
              <a:off x="6918584" y="5727715"/>
              <a:ext cx="2225416" cy="4820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학생 대답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grpSp>
        <p:nvGrpSpPr>
          <p:cNvPr id="10" name="그룹 9"/>
          <p:cNvGrpSpPr/>
          <p:nvPr/>
        </p:nvGrpSpPr>
        <p:grpSpPr>
          <a:xfrm>
            <a:off x="865596" y="4894778"/>
            <a:ext cx="3685856" cy="1238035"/>
            <a:chOff x="865596" y="4839129"/>
            <a:chExt cx="3685856" cy="1238035"/>
          </a:xfrm>
        </p:grpSpPr>
        <p:sp>
          <p:nvSpPr>
            <p:cNvPr id="35" name="모서리가 둥근 직사각형 34"/>
            <p:cNvSpPr/>
            <p:nvPr/>
          </p:nvSpPr>
          <p:spPr>
            <a:xfrm>
              <a:off x="1109432" y="5015856"/>
              <a:ext cx="3442020" cy="768495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ko-KR" altLang="en-US"/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10"/>
            <a:stretch>
              <a:fillRect/>
            </a:stretch>
          </p:blipFill>
          <p:spPr>
            <a:xfrm>
              <a:off x="865596" y="4839129"/>
              <a:ext cx="1238035" cy="1238035"/>
            </a:xfrm>
            <a:prstGeom prst="rect">
              <a:avLst/>
            </a:prstGeom>
          </p:spPr>
        </p:pic>
        <p:sp>
          <p:nvSpPr>
            <p:cNvPr id="36" name="직사각형 35"/>
            <p:cNvSpPr/>
            <p:nvPr/>
          </p:nvSpPr>
          <p:spPr>
            <a:xfrm>
              <a:off x="1708701" y="5167125"/>
              <a:ext cx="2750283" cy="4903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>
                <a:defRPr/>
              </a:pPr>
              <a:r>
                <a:rPr lang="en-US" altLang="ko-KR" sz="2600">
                  <a:latin typeface="배달의민족 주아"/>
                  <a:ea typeface="배달의민족 주아"/>
                  <a:cs typeface="다온 청춘고딕(B)"/>
                </a:rPr>
                <a:t>=</a:t>
              </a:r>
              <a:r>
                <a:rPr lang="ko-KR" altLang="en-US" sz="2600">
                  <a:latin typeface="배달의민족 주아"/>
                  <a:ea typeface="배달의민족 주아"/>
                  <a:cs typeface="다온 청춘고딕(B)"/>
                </a:rPr>
                <a:t>학습지가 있는 활동</a:t>
              </a:r>
              <a:endParaRPr lang="en-US" altLang="ko-KR" sz="2600">
                <a:latin typeface="배달의민족 주아"/>
                <a:ea typeface="배달의민족 주아"/>
                <a:cs typeface="다온 청춘고딕(B)"/>
              </a:endParaRPr>
            </a:p>
          </p:txBody>
        </p:sp>
      </p:grpSp>
      <p:sp>
        <p:nvSpPr>
          <p:cNvPr id="37" name="모서리가 둥근 직사각형 36"/>
          <p:cNvSpPr/>
          <p:nvPr/>
        </p:nvSpPr>
        <p:spPr>
          <a:xfrm>
            <a:off x="4631754" y="5080068"/>
            <a:ext cx="3854699" cy="768495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11" name="그림 10"/>
          <p:cNvPicPr>
            <a:picLocks noChangeAspect="1"/>
          </p:cNvPicPr>
          <p:nvPr/>
        </p:nvPicPr>
        <p:blipFill rotWithShape="1">
          <a:blip r:embed="rId11"/>
          <a:stretch>
            <a:fillRect/>
          </a:stretch>
        </p:blipFill>
        <p:spPr>
          <a:xfrm>
            <a:off x="4653647" y="5100259"/>
            <a:ext cx="648347" cy="518845"/>
          </a:xfrm>
          <a:prstGeom prst="rect">
            <a:avLst/>
          </a:prstGeom>
        </p:spPr>
      </p:pic>
      <p:pic>
        <p:nvPicPr>
          <p:cNvPr id="12" name="그림 11"/>
          <p:cNvPicPr>
            <a:picLocks noChangeAspect="1"/>
          </p:cNvPicPr>
          <p:nvPr/>
        </p:nvPicPr>
        <p:blipFill rotWithShape="1">
          <a:blip r:embed="rId12"/>
          <a:srcRect/>
          <a:stretch>
            <a:fillRect/>
          </a:stretch>
        </p:blipFill>
        <p:spPr>
          <a:xfrm>
            <a:off x="5266743" y="5377662"/>
            <a:ext cx="596598" cy="437944"/>
          </a:xfrm>
          <a:prstGeom prst="rect">
            <a:avLst/>
          </a:prstGeom>
        </p:spPr>
      </p:pic>
      <p:pic>
        <p:nvPicPr>
          <p:cNvPr id="38" name="그림 37"/>
          <p:cNvPicPr>
            <a:picLocks noChangeAspect="1"/>
          </p:cNvPicPr>
          <p:nvPr/>
        </p:nvPicPr>
        <p:blipFill rotWithShape="1">
          <a:blip r:embed="rId13"/>
          <a:stretch>
            <a:fillRect/>
          </a:stretch>
        </p:blipFill>
        <p:spPr>
          <a:xfrm rot="611898">
            <a:off x="5691446" y="5089986"/>
            <a:ext cx="646372" cy="488022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4"/>
          <a:srcRect/>
          <a:stretch>
            <a:fillRect/>
          </a:stretch>
        </p:blipFill>
        <p:spPr>
          <a:xfrm>
            <a:off x="6166797" y="5354158"/>
            <a:ext cx="861096" cy="530350"/>
          </a:xfrm>
          <a:prstGeom prst="rect">
            <a:avLst/>
          </a:prstGeom>
        </p:spPr>
      </p:pic>
      <p:sp>
        <p:nvSpPr>
          <p:cNvPr id="40" name="직사각형 39"/>
          <p:cNvSpPr/>
          <p:nvPr/>
        </p:nvSpPr>
        <p:spPr>
          <a:xfrm>
            <a:off x="6918584" y="5227084"/>
            <a:ext cx="2225416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ko-KR" sz="2600">
                <a:latin typeface="배달의민족 주아"/>
                <a:ea typeface="배달의민족 주아"/>
                <a:cs typeface="다온 청춘고딕(B)"/>
              </a:rPr>
              <a:t>=</a:t>
            </a:r>
            <a:r>
              <a:rPr lang="ko-KR" altLang="en-US" sz="2600">
                <a:latin typeface="배달의민족 주아"/>
                <a:ea typeface="배달의민족 주아"/>
                <a:cs typeface="다온 청춘고딕(B)"/>
              </a:rPr>
              <a:t>관련 교과</a:t>
            </a:r>
            <a:endParaRPr lang="en-US" altLang="ko-KR" sz="2600">
              <a:latin typeface="배달의민족 주아"/>
              <a:ea typeface="배달의민족 주아"/>
              <a:cs typeface="다온 청춘고딕(B)"/>
            </a:endParaRPr>
          </a:p>
        </p:txBody>
      </p:sp>
      <p:sp>
        <p:nvSpPr>
          <p:cNvPr id="41" name="사각형: 둥근 모서리 1"/>
          <p:cNvSpPr/>
          <p:nvPr/>
        </p:nvSpPr>
        <p:spPr>
          <a:xfrm>
            <a:off x="595901" y="349321"/>
            <a:ext cx="7993295" cy="1109609"/>
          </a:xfrm>
          <a:prstGeom prst="roundRect">
            <a:avLst>
              <a:gd name="adj" fmla="val 16667"/>
            </a:avLst>
          </a:prstGeom>
          <a:solidFill>
            <a:schemeClr val="accent5">
              <a:lumMod val="20000"/>
              <a:lumOff val="80000"/>
              <a:alpha val="64000"/>
            </a:schemeClr>
          </a:solidFill>
          <a:ln w="38100">
            <a:solidFill>
              <a:schemeClr val="accent5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>
              <a:defRPr/>
            </a:pP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        </a:t>
            </a:r>
            <a:r>
              <a:rPr lang="ko-KR" altLang="en-US" sz="4400">
                <a:solidFill>
                  <a:schemeClr val="tx1"/>
                </a:solidFill>
                <a:latin typeface="배달의민족 주아"/>
                <a:ea typeface="배달의민족 주아"/>
              </a:rPr>
              <a:t>선생님께 드리는 안내서 </a:t>
            </a:r>
            <a:r>
              <a:rPr lang="en-US" altLang="ko-KR" sz="4400">
                <a:solidFill>
                  <a:schemeClr val="tx1"/>
                </a:solidFill>
                <a:latin typeface="배달의민족 주아"/>
                <a:ea typeface="배달의민족 주아"/>
              </a:rPr>
              <a:t>3</a:t>
            </a:r>
            <a:endParaRPr lang="ko-KR" altLang="en-US" sz="4400">
              <a:solidFill>
                <a:schemeClr val="tx1"/>
              </a:solidFill>
              <a:latin typeface="배달의민족 주아"/>
              <a:ea typeface="배달의민족 주아"/>
            </a:endParaRPr>
          </a:p>
        </p:txBody>
      </p:sp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15">
            <a:clrChange>
              <a:clrFrom>
                <a:srgbClr val="C3DA9D"/>
              </a:clrFrom>
              <a:clrTo>
                <a:srgbClr val="C3DA9D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 rot="21258650">
            <a:off x="678092" y="47181"/>
            <a:ext cx="1027933" cy="1530849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1158571" y="1965910"/>
            <a:ext cx="7214979" cy="1680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>
              <a:defRPr/>
            </a:pP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활동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3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에서 사전으로 만드는 과정에서 성취감을 느낄 수 있습니다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.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 활동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3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에서 학습지를 활용합니다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.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 활동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1</a:t>
            </a:r>
            <a:r>
              <a:rPr lang="ko-KR" altLang="en-US" sz="2600" b="0" spc="-50">
                <a:latin typeface="배달의민족 주아"/>
                <a:ea typeface="배달의민족 주아"/>
                <a:cs typeface="다온 청춘고딕(B)"/>
              </a:rPr>
              <a:t>은 영화 인사이드 아웃과 같이 감정을 나타내는 캐릭터가 있는 영화를 함께 보고 공부하여도 좋습니다</a:t>
            </a:r>
            <a:r>
              <a:rPr lang="en-US" altLang="ko-KR" sz="2600" b="0" spc="-50">
                <a:latin typeface="배달의민족 주아"/>
                <a:ea typeface="배달의민족 주아"/>
                <a:cs typeface="다온 청춘고딕(B)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41" y="1752277"/>
            <a:ext cx="5770499" cy="1065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지난 시간 함께 정한 우리 반의 베스트</a:t>
            </a:r>
          </a:p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 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‘</a:t>
            </a: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날아가는 말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’</a:t>
            </a: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을 다 같이 말해 봅시다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전시학습 상기 </a:t>
              </a:r>
              <a:r>
                <a:rPr kumimoji="0" lang="ko-KR" altLang="en-US" sz="4400" b="0" i="0" u="none" strike="noStrike" kern="1200" cap="none" spc="-10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우리 반 </a:t>
              </a:r>
              <a:r>
                <a:rPr kumimoji="0" lang="en-US" altLang="ko-KR" sz="4400" b="0" i="0" u="none" strike="noStrike" kern="1200" cap="none" spc="-10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’</a:t>
              </a:r>
              <a:r>
                <a:rPr kumimoji="0" lang="ko-KR" altLang="en-US" sz="4400" b="0" i="0" u="none" strike="noStrike" kern="1200" cap="none" spc="-10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날아가는 말</a:t>
              </a:r>
              <a:r>
                <a:rPr kumimoji="0" lang="en-US" altLang="ko-KR" sz="4400" b="0" i="0" u="none" strike="noStrike" kern="1200" cap="none" spc="-10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’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41" name="그림 40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>
            <a:off x="5550309" y="4598637"/>
            <a:ext cx="2463958" cy="2761686"/>
          </a:xfrm>
          <a:prstGeom prst="rect">
            <a:avLst/>
          </a:prstGeom>
        </p:spPr>
      </p:pic>
      <p:pic>
        <p:nvPicPr>
          <p:cNvPr id="42" name="그림 41"/>
          <p:cNvPicPr>
            <a:picLocks noChangeAspect="1"/>
          </p:cNvPicPr>
          <p:nvPr/>
        </p:nvPicPr>
        <p:blipFill rotWithShape="1">
          <a:blip r:embed="rId6"/>
          <a:srcRect l="7660" t="23860" r="53770" b="28490"/>
          <a:stretch>
            <a:fillRect/>
          </a:stretch>
        </p:blipFill>
        <p:spPr>
          <a:xfrm>
            <a:off x="3249490" y="4322882"/>
            <a:ext cx="2645018" cy="3267810"/>
          </a:xfrm>
          <a:prstGeom prst="rect">
            <a:avLst/>
          </a:prstGeom>
        </p:spPr>
      </p:pic>
      <p:pic>
        <p:nvPicPr>
          <p:cNvPr id="40" name="그림 39"/>
          <p:cNvPicPr>
            <a:picLocks noChangeAspect="1"/>
          </p:cNvPicPr>
          <p:nvPr/>
        </p:nvPicPr>
        <p:blipFill rotWithShape="1">
          <a:blip r:embed="rId7"/>
          <a:stretch>
            <a:fillRect/>
          </a:stretch>
        </p:blipFill>
        <p:spPr>
          <a:xfrm>
            <a:off x="666752" y="4546823"/>
            <a:ext cx="3485548" cy="2551277"/>
          </a:xfrm>
          <a:prstGeom prst="rect">
            <a:avLst/>
          </a:prstGeom>
        </p:spPr>
      </p:pic>
      <p:pic>
        <p:nvPicPr>
          <p:cNvPr id="43" name="그림 42"/>
          <p:cNvPicPr>
            <a:picLocks noChangeAspect="1"/>
          </p:cNvPicPr>
          <p:nvPr/>
        </p:nvPicPr>
        <p:blipFill rotWithShape="1">
          <a:blip r:embed="rId8"/>
          <a:srcRect l="38730" t="3440" r="35920" b="36720"/>
          <a:stretch>
            <a:fillRect/>
          </a:stretch>
        </p:blipFill>
        <p:spPr>
          <a:xfrm>
            <a:off x="1624133" y="2834163"/>
            <a:ext cx="5724769" cy="191015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chemeClr val="accent4">
              <a:lumMod val="20000"/>
              <a:lumOff val="80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93245" y="1752277"/>
            <a:ext cx="6208645" cy="5699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r>
              <a:rPr kumimoji="0" lang="ko-KR" altLang="en-US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국어 시간에 배웠던 표현을 떠올려봅시다</a:t>
            </a:r>
            <a:r>
              <a:rPr kumimoji="0" lang="en-US" altLang="ko-KR" sz="3200" b="0" i="0" u="none" strike="noStrike" kern="1200" cap="none" spc="0" normalizeH="0" baseline="0">
                <a:effectLst/>
                <a:uLnTx/>
                <a:uFillTx/>
                <a:latin typeface="배달의민족 주아"/>
                <a:ea typeface="배달의민족 주아"/>
                <a:cs typeface="+mn-cs"/>
              </a:rPr>
              <a:t>.</a:t>
            </a:r>
          </a:p>
        </p:txBody>
      </p:sp>
      <p:pic>
        <p:nvPicPr>
          <p:cNvPr id="10" name="그림 9"/>
          <p:cNvPicPr>
            <a:picLocks noChangeAspect="1"/>
          </p:cNvPicPr>
          <p:nvPr/>
        </p:nvPicPr>
        <p:blipFill rotWithShape="1">
          <a:blip r:embed="rId3"/>
          <a:srcRect/>
          <a:stretch>
            <a:fillRect/>
          </a:stretch>
        </p:blipFill>
        <p:spPr>
          <a:xfrm rot="21050848">
            <a:off x="443348" y="1509824"/>
            <a:ext cx="824578" cy="986260"/>
          </a:xfrm>
          <a:prstGeom prst="rect">
            <a:avLst/>
          </a:prstGeom>
        </p:spPr>
      </p:pic>
      <p:grpSp>
        <p:nvGrpSpPr>
          <p:cNvPr id="9" name="그룹 8"/>
          <p:cNvGrpSpPr/>
          <p:nvPr/>
        </p:nvGrpSpPr>
        <p:grpSpPr>
          <a:xfrm>
            <a:off x="-292814" y="170684"/>
            <a:ext cx="9729627" cy="1010844"/>
            <a:chOff x="-292814" y="170684"/>
            <a:chExt cx="9729627" cy="1010844"/>
          </a:xfrm>
        </p:grpSpPr>
        <p:sp>
          <p:nvSpPr>
            <p:cNvPr id="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lumMod val="20000"/>
                <a:lumOff val="8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36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       동기유발 </a:t>
              </a:r>
              <a:r>
                <a:rPr kumimoji="0" lang="ko-KR" altLang="en-US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그게 무슨 말이야</a:t>
              </a:r>
              <a:r>
                <a:rPr kumimoji="0" lang="en-US" altLang="ko-KR" sz="4400" b="0" i="0" u="none" strike="noStrike" kern="1200" cap="none" spc="0" normalizeH="0" baseline="0">
                  <a:solidFill>
                    <a:srgbClr val="4472C4">
                      <a:lumMod val="75000"/>
                    </a:srgbClr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?</a:t>
              </a:r>
            </a:p>
          </p:txBody>
        </p:sp>
        <p:pic>
          <p:nvPicPr>
            <p:cNvPr id="5" name="그림 4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71919" y="170684"/>
              <a:ext cx="1232899" cy="969746"/>
            </a:xfrm>
            <a:prstGeom prst="rect">
              <a:avLst/>
            </a:prstGeom>
          </p:spPr>
        </p:pic>
      </p:grpSp>
      <p:pic>
        <p:nvPicPr>
          <p:cNvPr id="18" name="그림 13"/>
          <p:cNvPicPr>
            <a:picLocks noChangeAspect="1"/>
          </p:cNvPicPr>
          <p:nvPr/>
        </p:nvPicPr>
        <p:blipFill rotWithShape="1">
          <a:blip r:embed="rId5"/>
          <a:stretch>
            <a:fillRect/>
          </a:stretch>
        </p:blipFill>
        <p:spPr>
          <a:xfrm flipH="1">
            <a:off x="6615789" y="3639214"/>
            <a:ext cx="3208511" cy="3208511"/>
          </a:xfrm>
          <a:prstGeom prst="rect">
            <a:avLst/>
          </a:prstGeom>
        </p:spPr>
      </p:pic>
      <p:grpSp>
        <p:nvGrpSpPr>
          <p:cNvPr id="23" name="그룹 22"/>
          <p:cNvGrpSpPr/>
          <p:nvPr/>
        </p:nvGrpSpPr>
        <p:grpSpPr>
          <a:xfrm>
            <a:off x="4714782" y="2749963"/>
            <a:ext cx="3762958" cy="2334996"/>
            <a:chOff x="4035765" y="2261502"/>
            <a:chExt cx="3762958" cy="2334996"/>
          </a:xfrm>
        </p:grpSpPr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6"/>
            <a:srcRect l="9590" t="14530" r="67570" b="27870"/>
            <a:stretch>
              <a:fillRect/>
            </a:stretch>
          </p:blipFill>
          <p:spPr>
            <a:xfrm>
              <a:off x="4035765" y="2261502"/>
              <a:ext cx="3691373" cy="2334996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4198274" y="2940538"/>
              <a:ext cx="3600450" cy="82125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latin typeface="UhBee MiMi"/>
                  <a:ea typeface="UhBee MiMi"/>
                </a:rPr>
                <a:t>속상하다</a:t>
              </a:r>
            </a:p>
          </p:txBody>
        </p:sp>
      </p:grpSp>
      <p:grpSp>
        <p:nvGrpSpPr>
          <p:cNvPr id="27" name="그룹 26"/>
          <p:cNvGrpSpPr/>
          <p:nvPr/>
        </p:nvGrpSpPr>
        <p:grpSpPr>
          <a:xfrm>
            <a:off x="190540" y="3429000"/>
            <a:ext cx="3691373" cy="2334996"/>
            <a:chOff x="4035765" y="2261502"/>
            <a:chExt cx="3691373" cy="2334996"/>
          </a:xfrm>
        </p:grpSpPr>
        <p:pic>
          <p:nvPicPr>
            <p:cNvPr id="28" name="그림 27"/>
            <p:cNvPicPr>
              <a:picLocks noChangeAspect="1"/>
            </p:cNvPicPr>
            <p:nvPr/>
          </p:nvPicPr>
          <p:blipFill rotWithShape="1">
            <a:blip r:embed="rId6">
              <a:duotone>
                <a:schemeClr val="accent6">
                  <a:shade val="45000"/>
                  <a:satMod val="135000"/>
                </a:schemeClr>
                <a:prstClr val="white"/>
              </a:duotone>
              <a:lum/>
            </a:blip>
            <a:srcRect l="9590" t="14530" r="67570" b="27870"/>
            <a:stretch>
              <a:fillRect/>
            </a:stretch>
          </p:blipFill>
          <p:spPr>
            <a:xfrm>
              <a:off x="4035765" y="2261502"/>
              <a:ext cx="3691373" cy="2334996"/>
            </a:xfrm>
            <a:prstGeom prst="rect">
              <a:avLst/>
            </a:prstGeom>
          </p:spPr>
        </p:pic>
        <p:sp>
          <p:nvSpPr>
            <p:cNvPr id="29" name="TextBox 28"/>
            <p:cNvSpPr txBox="1"/>
            <p:nvPr/>
          </p:nvSpPr>
          <p:spPr>
            <a:xfrm>
              <a:off x="4089204" y="3004901"/>
              <a:ext cx="3600463" cy="81728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latin typeface="UhBee MiMi"/>
                  <a:ea typeface="UhBee MiMi"/>
                </a:rPr>
                <a:t>기쁘다</a:t>
              </a:r>
            </a:p>
          </p:txBody>
        </p:sp>
      </p:grpSp>
      <p:grpSp>
        <p:nvGrpSpPr>
          <p:cNvPr id="30" name="그룹 29"/>
          <p:cNvGrpSpPr/>
          <p:nvPr/>
        </p:nvGrpSpPr>
        <p:grpSpPr>
          <a:xfrm>
            <a:off x="2565550" y="4386309"/>
            <a:ext cx="3762958" cy="2334996"/>
            <a:chOff x="4035765" y="2261502"/>
            <a:chExt cx="3762958" cy="2334996"/>
          </a:xfrm>
        </p:grpSpPr>
        <p:pic>
          <p:nvPicPr>
            <p:cNvPr id="31" name="그림 30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6">
                  <a:tint val="45000"/>
                  <a:satMod val="400000"/>
                </a:schemeClr>
              </a:duotone>
              <a:lum/>
            </a:blip>
            <a:srcRect l="9590" t="14530" r="67570" b="27870"/>
            <a:stretch>
              <a:fillRect/>
            </a:stretch>
          </p:blipFill>
          <p:spPr>
            <a:xfrm>
              <a:off x="4035765" y="2261502"/>
              <a:ext cx="3691373" cy="2334996"/>
            </a:xfrm>
            <a:prstGeom prst="rect">
              <a:avLst/>
            </a:prstGeom>
          </p:spPr>
        </p:pic>
        <p:sp>
          <p:nvSpPr>
            <p:cNvPr id="32" name="TextBox 31"/>
            <p:cNvSpPr txBox="1"/>
            <p:nvPr/>
          </p:nvSpPr>
          <p:spPr>
            <a:xfrm>
              <a:off x="4198273" y="2940534"/>
              <a:ext cx="3600451" cy="82457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latin typeface="UhBee MiMi"/>
                  <a:ea typeface="UhBee MiMi"/>
                </a:rPr>
                <a:t>미안하다</a:t>
              </a:r>
            </a:p>
          </p:txBody>
        </p:sp>
      </p:grpSp>
      <p:grpSp>
        <p:nvGrpSpPr>
          <p:cNvPr id="33" name="그룹 32"/>
          <p:cNvGrpSpPr/>
          <p:nvPr/>
        </p:nvGrpSpPr>
        <p:grpSpPr>
          <a:xfrm>
            <a:off x="2229867" y="2261502"/>
            <a:ext cx="3691373" cy="2334996"/>
            <a:chOff x="4035765" y="2261502"/>
            <a:chExt cx="3691373" cy="2334996"/>
          </a:xfrm>
        </p:grpSpPr>
        <p:pic>
          <p:nvPicPr>
            <p:cNvPr id="34" name="그림 3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5">
                  <a:tint val="45000"/>
                  <a:satMod val="400000"/>
                </a:schemeClr>
              </a:duotone>
              <a:lum/>
            </a:blip>
            <a:srcRect l="9590" t="14530" r="67570" b="27870"/>
            <a:stretch>
              <a:fillRect/>
            </a:stretch>
          </p:blipFill>
          <p:spPr>
            <a:xfrm>
              <a:off x="4035765" y="2261502"/>
              <a:ext cx="3691373" cy="2334996"/>
            </a:xfrm>
            <a:prstGeom prst="rect">
              <a:avLst/>
            </a:prstGeom>
          </p:spPr>
        </p:pic>
        <p:sp>
          <p:nvSpPr>
            <p:cNvPr id="35" name="TextBox 34"/>
            <p:cNvSpPr txBox="1"/>
            <p:nvPr/>
          </p:nvSpPr>
          <p:spPr>
            <a:xfrm>
              <a:off x="4089198" y="3004898"/>
              <a:ext cx="3600469" cy="8233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defRPr/>
              </a:pPr>
              <a:r>
                <a:rPr lang="ko-KR" altLang="en-US" sz="4800">
                  <a:latin typeface="UhBee MiMi"/>
                  <a:ea typeface="UhBee MiMi"/>
                </a:rPr>
                <a:t>부럽다</a:t>
              </a:r>
            </a:p>
          </p:txBody>
        </p:sp>
      </p:grpSp>
      <p:sp>
        <p:nvSpPr>
          <p:cNvPr id="36" name="모서리가 둥근 직사각형 35"/>
          <p:cNvSpPr/>
          <p:nvPr/>
        </p:nvSpPr>
        <p:spPr>
          <a:xfrm>
            <a:off x="-929298" y="2409336"/>
            <a:ext cx="11674232" cy="3883269"/>
          </a:xfrm>
          <a:prstGeom prst="roundRect">
            <a:avLst>
              <a:gd name="adj" fmla="val 16667"/>
            </a:avLst>
          </a:prstGeom>
          <a:solidFill>
            <a:schemeClr val="l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2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37" name="TextBox 36"/>
          <p:cNvSpPr txBox="1"/>
          <p:nvPr/>
        </p:nvSpPr>
        <p:spPr>
          <a:xfrm>
            <a:off x="2465508" y="3429000"/>
            <a:ext cx="4798257" cy="191701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6000">
                <a:latin typeface="UhBee MiMi"/>
                <a:ea typeface="UhBee MiMi"/>
              </a:rPr>
              <a:t>이 말들은 모두 무엇을</a:t>
            </a:r>
          </a:p>
          <a:p>
            <a:pPr algn="ctr">
              <a:defRPr/>
            </a:pPr>
            <a:r>
              <a:rPr lang="ko-KR" altLang="en-US" sz="6000">
                <a:latin typeface="UhBee MiMi"/>
                <a:ea typeface="UhBee MiMi"/>
              </a:rPr>
              <a:t>나타내는 말일까요</a:t>
            </a:r>
            <a:r>
              <a:rPr lang="en-US" altLang="ko-KR" sz="6000">
                <a:latin typeface="UhBee MiMi"/>
                <a:ea typeface="UhBee MiMi"/>
              </a:rPr>
              <a:t>?</a:t>
            </a:r>
            <a:r>
              <a:rPr lang="ko-KR" altLang="en-US" sz="6000">
                <a:latin typeface="UhBee MiMi"/>
                <a:ea typeface="UhBee MiMi"/>
              </a:rPr>
              <a:t>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2680335" y="3429000"/>
            <a:ext cx="4364355" cy="19126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ko-KR" altLang="en-US" sz="6000">
                <a:latin typeface="UhBee MiMi"/>
                <a:ea typeface="UhBee MiMi"/>
              </a:rPr>
              <a:t>모두 </a:t>
            </a:r>
            <a:r>
              <a:rPr lang="en-US" altLang="ko-KR" sz="6000" b="1">
                <a:solidFill>
                  <a:srgbClr val="8F69FA"/>
                </a:solidFill>
                <a:latin typeface="UhBee MiMi"/>
                <a:ea typeface="UhBee MiMi"/>
              </a:rPr>
              <a:t>‘</a:t>
            </a:r>
            <a:r>
              <a:rPr lang="ko-KR" altLang="en-US" sz="6000" b="1">
                <a:solidFill>
                  <a:srgbClr val="8F69FA"/>
                </a:solidFill>
                <a:latin typeface="UhBee MiMi"/>
                <a:ea typeface="UhBee MiMi"/>
              </a:rPr>
              <a:t>기분</a:t>
            </a:r>
            <a:r>
              <a:rPr lang="en-US" altLang="ko-KR" sz="6000" b="1">
                <a:solidFill>
                  <a:srgbClr val="8F69FA"/>
                </a:solidFill>
                <a:latin typeface="UhBee MiMi"/>
                <a:ea typeface="UhBee MiMi"/>
              </a:rPr>
              <a:t>’</a:t>
            </a:r>
            <a:r>
              <a:rPr lang="ko-KR" altLang="en-US" sz="6000">
                <a:latin typeface="UhBee MiMi"/>
                <a:ea typeface="UhBee MiMi"/>
              </a:rPr>
              <a:t>을</a:t>
            </a:r>
          </a:p>
          <a:p>
            <a:pPr algn="ctr">
              <a:defRPr/>
            </a:pPr>
            <a:r>
              <a:rPr lang="ko-KR" altLang="en-US" sz="6000">
                <a:latin typeface="UhBee MiMi"/>
                <a:ea typeface="UhBee MiMi"/>
              </a:rPr>
              <a:t>나타내는 말입니다</a:t>
            </a:r>
            <a:r>
              <a:rPr lang="en-US" altLang="ko-KR" sz="6000">
                <a:latin typeface="UhBee MiMi"/>
                <a:ea typeface="UhBee MiMi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"/>
                            </p:stCondLst>
                            <p:childTnLst>
                              <p:par>
                                <p:cTn id="24" presetID="1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"/>
                            </p:stCondLst>
                            <p:childTnLst>
                              <p:par>
                                <p:cTn id="31" presetID="1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7" grpId="1" animBg="1"/>
      <p:bldP spid="30" grpId="2" animBg="1"/>
      <p:bldP spid="33" grpId="3" animBg="1"/>
      <p:bldP spid="36" grpId="4" animBg="1"/>
      <p:bldP spid="37" grpId="5" animBg="1"/>
      <p:bldP spid="37" grpId="6" animBg="1"/>
      <p:bldP spid="39" grpId="7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1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사각형: 둥근 모서리 5"/>
          <p:cNvSpPr/>
          <p:nvPr/>
        </p:nvSpPr>
        <p:spPr>
          <a:xfrm>
            <a:off x="-71919" y="1561673"/>
            <a:ext cx="9215919" cy="4947006"/>
          </a:xfrm>
          <a:prstGeom prst="roundRect">
            <a:avLst>
              <a:gd name="adj" fmla="val 16667"/>
            </a:avLst>
          </a:prstGeom>
          <a:solidFill>
            <a:srgbClr val="92D05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4572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FontTx/>
              <a:buNone/>
              <a:defRPr/>
            </a:pPr>
            <a:endParaRPr kumimoji="0" lang="ko-KR" altLang="en-US" sz="1800" b="0" i="0" u="none" strike="noStrike" kern="1200" cap="none" spc="0" normalizeH="0" baseline="0">
              <a:solidFill>
                <a:prstClr val="white"/>
              </a:solidFill>
              <a:effectLst/>
              <a:uLnTx/>
              <a:uFillTx/>
              <a:latin typeface="Calibri"/>
              <a:ea typeface="맑은 고딕"/>
              <a:cs typeface="+mn-cs"/>
            </a:endParaRPr>
          </a:p>
        </p:txBody>
      </p:sp>
      <p:sp>
        <p:nvSpPr>
          <p:cNvPr id="14" name="사각형: 둥근 모서리 13"/>
          <p:cNvSpPr/>
          <p:nvPr/>
        </p:nvSpPr>
        <p:spPr>
          <a:xfrm>
            <a:off x="5236452" y="3086888"/>
            <a:ext cx="616283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sp>
        <p:nvSpPr>
          <p:cNvPr id="13" name="사각형: 둥근 모서리 12"/>
          <p:cNvSpPr/>
          <p:nvPr/>
        </p:nvSpPr>
        <p:spPr>
          <a:xfrm>
            <a:off x="1756465" y="3086888"/>
            <a:ext cx="1141854" cy="684224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/>
          <a:srcRect t="39690"/>
          <a:stretch>
            <a:fillRect/>
          </a:stretch>
        </p:blipFill>
        <p:spPr>
          <a:xfrm>
            <a:off x="0" y="4583723"/>
            <a:ext cx="9144000" cy="2457111"/>
          </a:xfrm>
          <a:prstGeom prst="rect">
            <a:avLst/>
          </a:prstGeom>
        </p:spPr>
      </p:pic>
      <p:grpSp>
        <p:nvGrpSpPr>
          <p:cNvPr id="11" name="그룹 10"/>
          <p:cNvGrpSpPr/>
          <p:nvPr/>
        </p:nvGrpSpPr>
        <p:grpSpPr>
          <a:xfrm>
            <a:off x="-292814" y="0"/>
            <a:ext cx="9729627" cy="1561672"/>
            <a:chOff x="-292814" y="0"/>
            <a:chExt cx="9729627" cy="1561672"/>
          </a:xfrm>
        </p:grpSpPr>
        <p:sp>
          <p:nvSpPr>
            <p:cNvPr id="12" name="사각형: 둥근 모서리 1"/>
            <p:cNvSpPr/>
            <p:nvPr/>
          </p:nvSpPr>
          <p:spPr>
            <a:xfrm>
              <a:off x="-292814" y="242841"/>
              <a:ext cx="9729627" cy="938687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29000"/>
              </a:schemeClr>
            </a:solidFill>
            <a:ln w="38100">
              <a:noFill/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0">
                <a:defRPr/>
              </a:pPr>
              <a:r>
                <a:rPr lang="ko-KR" altLang="en-US" sz="4400">
                  <a:solidFill>
                    <a:schemeClr val="tx1"/>
                  </a:solidFill>
                  <a:latin typeface="상상토끼 신비는일곱살 OTF"/>
                  <a:ea typeface="상상토끼 신비는일곱살 OTF"/>
                </a:rPr>
                <a:t>          </a:t>
              </a:r>
              <a:r>
                <a:rPr lang="ko-KR" altLang="en-US" sz="44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공부 할 문제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effectLst/>
                <a:uLnTx/>
                <a:uFillTx/>
                <a:latin typeface="UhBee MiMi"/>
                <a:ea typeface="UhBee MiMi"/>
              </a:endParaRPr>
            </a:p>
          </p:txBody>
        </p:sp>
        <p:pic>
          <p:nvPicPr>
            <p:cNvPr id="16" name="그림 15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393913" y="0"/>
              <a:ext cx="866209" cy="1561672"/>
            </a:xfrm>
            <a:prstGeom prst="rect">
              <a:avLst/>
            </a:prstGeom>
          </p:spPr>
        </p:pic>
      </p:grpSp>
      <p:sp>
        <p:nvSpPr>
          <p:cNvPr id="7" name="TextBox 6"/>
          <p:cNvSpPr txBox="1"/>
          <p:nvPr/>
        </p:nvSpPr>
        <p:spPr>
          <a:xfrm>
            <a:off x="418147" y="3120165"/>
            <a:ext cx="8307705" cy="1430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ko-KR" altLang="en-US" sz="4400">
                <a:latin typeface="배달의민족 주아"/>
                <a:ea typeface="배달의민족 주아"/>
              </a:rPr>
              <a:t> </a:t>
            </a: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기분</a:t>
            </a:r>
            <a:r>
              <a:rPr lang="ko-KR" altLang="en-US" sz="4400">
                <a:latin typeface="배달의민족 주아"/>
                <a:ea typeface="배달의민족 주아"/>
              </a:rPr>
              <a:t>을 표현하는 </a:t>
            </a:r>
            <a:r>
              <a:rPr lang="ko-KR" altLang="en-US" sz="4400">
                <a:solidFill>
                  <a:srgbClr val="FF0000"/>
                </a:solidFill>
                <a:latin typeface="배달의민족 주아"/>
                <a:ea typeface="배달의민족 주아"/>
              </a:rPr>
              <a:t>말</a:t>
            </a:r>
            <a:r>
              <a:rPr lang="ko-KR" altLang="en-US" sz="4400">
                <a:latin typeface="배달의민족 주아"/>
                <a:ea typeface="배달의민족 주아"/>
              </a:rPr>
              <a:t>을 짓고</a:t>
            </a:r>
            <a:r>
              <a:rPr lang="en-US" altLang="ko-KR" sz="4400">
                <a:latin typeface="배달의민족 주아"/>
                <a:ea typeface="배달의민족 주아"/>
              </a:rPr>
              <a:t>,</a:t>
            </a:r>
            <a:endParaRPr lang="ko-KR" altLang="en-US" sz="4400">
              <a:latin typeface="배달의민족 주아"/>
              <a:ea typeface="배달의민족 주아"/>
            </a:endParaRPr>
          </a:p>
          <a:p>
            <a:pPr lvl="0" algn="ctr">
              <a:defRPr/>
            </a:pPr>
            <a:r>
              <a:rPr lang="ko-KR" altLang="en-US" sz="4400">
                <a:latin typeface="배달의민족 주아"/>
                <a:ea typeface="배달의민족 주아"/>
              </a:rPr>
              <a:t>사전으로 만들 수 있다</a:t>
            </a:r>
            <a:r>
              <a:rPr lang="en-US" altLang="ko-KR" sz="4400">
                <a:latin typeface="배달의민족 주아"/>
                <a:ea typeface="배달의민족 주아"/>
              </a:rPr>
              <a:t>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wind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/>
        </p:nvPicPr>
        <p:blipFill rotWithShape="1">
          <a:blip r:embed="rId3"/>
          <a:stretch>
            <a:fillRect/>
          </a:stretch>
        </p:blipFill>
        <p:spPr>
          <a:xfrm>
            <a:off x="0" y="1673"/>
            <a:ext cx="9144000" cy="6854653"/>
          </a:xfrm>
          <a:prstGeom prst="rect">
            <a:avLst/>
          </a:prstGeom>
        </p:spPr>
      </p:pic>
      <p:sp>
        <p:nvSpPr>
          <p:cNvPr id="5" name="사각형: 둥근 모서리 4"/>
          <p:cNvSpPr/>
          <p:nvPr/>
        </p:nvSpPr>
        <p:spPr>
          <a:xfrm>
            <a:off x="431515" y="1797977"/>
            <a:ext cx="8157681" cy="4710701"/>
          </a:xfrm>
          <a:prstGeom prst="roundRect">
            <a:avLst>
              <a:gd name="adj" fmla="val 16667"/>
            </a:avLst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/>
          </a:p>
        </p:txBody>
      </p:sp>
      <p:grpSp>
        <p:nvGrpSpPr>
          <p:cNvPr id="15" name="그룹 14"/>
          <p:cNvGrpSpPr/>
          <p:nvPr/>
        </p:nvGrpSpPr>
        <p:grpSpPr>
          <a:xfrm>
            <a:off x="1198108" y="4642155"/>
            <a:ext cx="7046732" cy="929018"/>
            <a:chOff x="1198108" y="4642155"/>
            <a:chExt cx="7046732" cy="929018"/>
          </a:xfrm>
        </p:grpSpPr>
        <p:sp>
          <p:nvSpPr>
            <p:cNvPr id="6" name="TextBox 5"/>
            <p:cNvSpPr txBox="1"/>
            <p:nvPr/>
          </p:nvSpPr>
          <p:spPr>
            <a:xfrm>
              <a:off x="1943243" y="4642155"/>
              <a:ext cx="6301597" cy="90901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>
                  <a:latin typeface="배달의민족 주아"/>
                  <a:ea typeface="배달의민족 주아"/>
                </a:rPr>
                <a:t>3. </a:t>
              </a:r>
              <a:r>
                <a:rPr lang="ko-KR" altLang="en-US" sz="3600" b="0" spc="-100">
                  <a:latin typeface="배달의민족 주아"/>
                  <a:ea typeface="배달의민족 주아"/>
                </a:rPr>
                <a:t>우리 반 감정 표현 사전 만들기</a:t>
              </a:r>
            </a:p>
          </p:txBody>
        </p:sp>
        <p:pic>
          <p:nvPicPr>
            <p:cNvPr id="9" name="그림 8"/>
            <p:cNvPicPr>
              <a:picLocks noChangeAspect="1"/>
            </p:cNvPicPr>
            <p:nvPr/>
          </p:nvPicPr>
          <p:blipFill rotWithShape="1">
            <a:blip r:embed="rId4"/>
            <a:srcRect/>
            <a:stretch>
              <a:fillRect/>
            </a:stretch>
          </p:blipFill>
          <p:spPr>
            <a:xfrm>
              <a:off x="1198108" y="4668965"/>
              <a:ext cx="669527" cy="902208"/>
            </a:xfrm>
            <a:prstGeom prst="rect">
              <a:avLst/>
            </a:prstGeom>
          </p:spPr>
        </p:pic>
      </p:grpSp>
      <p:grpSp>
        <p:nvGrpSpPr>
          <p:cNvPr id="14" name="그룹 13"/>
          <p:cNvGrpSpPr/>
          <p:nvPr/>
        </p:nvGrpSpPr>
        <p:grpSpPr>
          <a:xfrm>
            <a:off x="1218500" y="2669518"/>
            <a:ext cx="7026340" cy="938552"/>
            <a:chOff x="1218500" y="2669518"/>
            <a:chExt cx="7026340" cy="938552"/>
          </a:xfrm>
        </p:grpSpPr>
        <p:pic>
          <p:nvPicPr>
            <p:cNvPr id="7" name="그림 6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218500" y="2669518"/>
              <a:ext cx="652828" cy="873335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972357" y="2698627"/>
              <a:ext cx="6272483" cy="90944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>
                  <a:latin typeface="배달의민족 주아"/>
                  <a:ea typeface="배달의민족 주아"/>
                </a:rPr>
                <a:t>1. </a:t>
              </a:r>
              <a:r>
                <a:rPr lang="ko-KR" altLang="en-US" sz="3600">
                  <a:latin typeface="배달의민족 주아"/>
                  <a:ea typeface="배달의민족 주아"/>
                </a:rPr>
                <a:t>기분을 표현하는 말 알아보기</a:t>
              </a:r>
            </a:p>
          </p:txBody>
        </p:sp>
      </p:grpSp>
      <p:grpSp>
        <p:nvGrpSpPr>
          <p:cNvPr id="13" name="그룹 12"/>
          <p:cNvGrpSpPr/>
          <p:nvPr/>
        </p:nvGrpSpPr>
        <p:grpSpPr>
          <a:xfrm>
            <a:off x="1225255" y="3666296"/>
            <a:ext cx="6514759" cy="913324"/>
            <a:chOff x="1225255" y="3666296"/>
            <a:chExt cx="6514759" cy="913324"/>
          </a:xfrm>
        </p:grpSpPr>
        <p:pic>
          <p:nvPicPr>
            <p:cNvPr id="8" name="그림 7"/>
            <p:cNvPicPr>
              <a:picLocks noChangeAspect="1"/>
            </p:cNvPicPr>
            <p:nvPr/>
          </p:nvPicPr>
          <p:blipFill rotWithShape="1">
            <a:blip r:embed="rId6"/>
            <a:srcRect/>
            <a:stretch>
              <a:fillRect/>
            </a:stretch>
          </p:blipFill>
          <p:spPr>
            <a:xfrm>
              <a:off x="1225255" y="3666296"/>
              <a:ext cx="646073" cy="902208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1943247" y="3676384"/>
              <a:ext cx="5796767" cy="90323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  <a:r>
                <a:rPr lang="en-US" altLang="ko-KR" sz="3600">
                  <a:latin typeface="배달의민족 주아"/>
                  <a:ea typeface="배달의민족 주아"/>
                </a:rPr>
                <a:t>2. </a:t>
              </a:r>
              <a:r>
                <a:rPr lang="ko-KR" altLang="en-US" sz="3600" b="0" spc="-100">
                  <a:latin typeface="배달의민족 주아"/>
                  <a:ea typeface="배달의민족 주아"/>
                </a:rPr>
                <a:t>기분을 표현하는 말 만들기</a:t>
              </a:r>
            </a:p>
          </p:txBody>
        </p:sp>
      </p:grpSp>
      <p:grpSp>
        <p:nvGrpSpPr>
          <p:cNvPr id="20" name="그룹 19"/>
          <p:cNvGrpSpPr/>
          <p:nvPr/>
        </p:nvGrpSpPr>
        <p:grpSpPr>
          <a:xfrm>
            <a:off x="174657" y="98550"/>
            <a:ext cx="8414539" cy="1530849"/>
            <a:chOff x="174657" y="98550"/>
            <a:chExt cx="8414539" cy="1530849"/>
          </a:xfrm>
        </p:grpSpPr>
        <p:sp>
          <p:nvSpPr>
            <p:cNvPr id="21" name="사각형: 둥근 모서리 2"/>
            <p:cNvSpPr/>
            <p:nvPr/>
          </p:nvSpPr>
          <p:spPr>
            <a:xfrm>
              <a:off x="595901" y="349321"/>
              <a:ext cx="7993295" cy="1109609"/>
            </a:xfrm>
            <a:prstGeom prst="roundRect">
              <a:avLst>
                <a:gd name="adj" fmla="val 16667"/>
              </a:avLst>
            </a:prstGeom>
            <a:solidFill>
              <a:schemeClr val="accent4">
                <a:lumMod val="60000"/>
                <a:lumOff val="40000"/>
                <a:alpha val="64000"/>
              </a:schemeClr>
            </a:solidFill>
            <a:ln w="38100">
              <a:solidFill>
                <a:schemeClr val="accent4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l" defTabSz="457200" rtl="0" eaLnBrk="1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FontTx/>
                <a:buNone/>
                <a:defRPr/>
              </a:pPr>
              <a:r>
                <a:rPr kumimoji="0" lang="ko-KR" altLang="en-US" sz="4400" b="0" i="0" u="none" strike="noStrike" kern="1200" cap="none" spc="0" normalizeH="0" baseline="0">
                  <a:solidFill>
                    <a:prstClr val="black"/>
                  </a:solidFill>
                  <a:effectLst/>
                  <a:uLnTx/>
                  <a:uFillTx/>
                  <a:latin typeface="배달의민족 주아"/>
                  <a:ea typeface="배달의민족 주아"/>
                  <a:cs typeface="+mn-cs"/>
                </a:rPr>
                <a:t>      공부할 순서</a:t>
              </a:r>
              <a:endParaRPr kumimoji="0" lang="ko-KR" altLang="en-US" sz="4400" b="0" i="0" u="none" strike="noStrike" kern="1200" cap="none" spc="0" normalizeH="0" baseline="0">
                <a:solidFill>
                  <a:prstClr val="black"/>
                </a:solidFill>
                <a:latin typeface="배달의민족 주아"/>
                <a:ea typeface="배달의민족 주아"/>
                <a:cs typeface="+mn-cs"/>
              </a:endParaRPr>
            </a:p>
          </p:txBody>
        </p:sp>
        <p:pic>
          <p:nvPicPr>
            <p:cNvPr id="22" name="그림 21"/>
            <p:cNvPicPr>
              <a:picLocks noChangeAspect="1"/>
            </p:cNvPicPr>
            <p:nvPr/>
          </p:nvPicPr>
          <p:blipFill rotWithShape="1">
            <a:blip r:embed="rId7">
              <a:clrChange>
                <a:clrFrom>
                  <a:srgbClr val="C3DA9D"/>
                </a:clrFrom>
                <a:clrTo>
                  <a:srgbClr val="C3DA9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 rot="21258650">
              <a:off x="174657" y="98550"/>
              <a:ext cx="1027933" cy="1530849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/>
        </p:nvPicPr>
        <p:blipFill rotWithShape="1">
          <a:blip r:embed="rId4"/>
          <a:srcRect/>
          <a:stretch>
            <a:fillRect/>
          </a:stretch>
        </p:blipFill>
        <p:spPr>
          <a:xfrm>
            <a:off x="0" y="4111764"/>
            <a:ext cx="9144000" cy="2746236"/>
          </a:xfrm>
          <a:prstGeom prst="rect">
            <a:avLst/>
          </a:prstGeom>
        </p:spPr>
      </p:pic>
      <p:grpSp>
        <p:nvGrpSpPr>
          <p:cNvPr id="14" name="그룹 13"/>
          <p:cNvGrpSpPr/>
          <p:nvPr/>
        </p:nvGrpSpPr>
        <p:grpSpPr>
          <a:xfrm>
            <a:off x="1091187" y="875558"/>
            <a:ext cx="7094564" cy="3446127"/>
            <a:chOff x="983032" y="767403"/>
            <a:chExt cx="7094564" cy="3446127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 rotWithShape="1">
            <a:blip r:embed="rId5"/>
            <a:srcRect/>
            <a:stretch>
              <a:fillRect/>
            </a:stretch>
          </p:blipFill>
          <p:spPr>
            <a:xfrm>
              <a:off x="1053503" y="2603633"/>
              <a:ext cx="1203416" cy="1609897"/>
            </a:xfrm>
            <a:prstGeom prst="rect">
              <a:avLst/>
            </a:prstGeom>
          </p:spPr>
        </p:pic>
        <p:pic>
          <p:nvPicPr>
            <p:cNvPr id="4" name="그림 3"/>
            <p:cNvPicPr>
              <a:picLocks noChangeAspect="1"/>
            </p:cNvPicPr>
            <p:nvPr/>
          </p:nvPicPr>
          <p:blipFill rotWithShape="1">
            <a:blip r:embed="rId6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 t="-2050"/>
            <a:stretch>
              <a:fillRect/>
            </a:stretch>
          </p:blipFill>
          <p:spPr>
            <a:xfrm>
              <a:off x="983032" y="767403"/>
              <a:ext cx="2656116" cy="227511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1655211" y="1449998"/>
              <a:ext cx="1050288" cy="90691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ko-KR" altLang="en-US" sz="3600">
                  <a:latin typeface="배달의민족 주아"/>
                  <a:ea typeface="배달의민족 주아"/>
                </a:rPr>
                <a:t>활동 </a:t>
              </a:r>
            </a:p>
          </p:txBody>
        </p:sp>
        <p:pic>
          <p:nvPicPr>
            <p:cNvPr id="12" name="그림 11" descr="텍스트, 칠판이(가) 표시된 사진  자동 생성된 설명"/>
            <p:cNvPicPr>
              <a:picLocks noChangeAspect="1"/>
            </p:cNvPicPr>
            <p:nvPr/>
          </p:nvPicPr>
          <p:blipFill rotWithShape="1">
            <a:blip r:embed="rId7"/>
            <a:srcRect/>
            <a:stretch>
              <a:fillRect/>
            </a:stretch>
          </p:blipFill>
          <p:spPr>
            <a:xfrm>
              <a:off x="2037338" y="809821"/>
              <a:ext cx="932432" cy="1609898"/>
            </a:xfrm>
            <a:prstGeom prst="rect">
              <a:avLst/>
            </a:prstGeom>
          </p:spPr>
        </p:pic>
        <p:sp>
          <p:nvSpPr>
            <p:cNvPr id="13" name="사각형: 둥근 모서리 12"/>
            <p:cNvSpPr/>
            <p:nvPr/>
          </p:nvSpPr>
          <p:spPr>
            <a:xfrm>
              <a:off x="2095370" y="2944255"/>
              <a:ext cx="5982226" cy="1109609"/>
            </a:xfrm>
            <a:prstGeom prst="roundRect">
              <a:avLst>
                <a:gd name="adj" fmla="val 16667"/>
              </a:avLst>
            </a:prstGeom>
            <a:solidFill>
              <a:schemeClr val="accent6">
                <a:alpha val="24000"/>
              </a:schemeClr>
            </a:solidFill>
            <a:ln w="38100">
              <a:solidFill>
                <a:schemeClr val="accent6">
                  <a:lumMod val="60000"/>
                  <a:lumOff val="4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ko-KR" altLang="en-US" sz="4400" b="0" spc="-200">
                  <a:solidFill>
                    <a:schemeClr val="accent1">
                      <a:lumMod val="75000"/>
                    </a:schemeClr>
                  </a:solidFill>
                  <a:latin typeface="배달의민족 주아"/>
                  <a:ea typeface="배달의민족 주아"/>
                </a:rPr>
                <a:t>감정을 표현하는 말 알아보기</a:t>
              </a:r>
              <a:r>
                <a:rPr lang="ko-KR" altLang="en-US" sz="4400" b="0" spc="1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  <a:r>
                <a:rPr lang="en-US" altLang="ko-KR" sz="4400" b="0" spc="-100">
                  <a:solidFill>
                    <a:schemeClr val="tx1"/>
                  </a:solidFill>
                  <a:latin typeface="배달의민족 주아"/>
                  <a:ea typeface="배달의민족 주아"/>
                </a:rPr>
                <a:t> </a:t>
              </a:r>
            </a:p>
          </p:txBody>
        </p:sp>
      </p:grpSp>
      <p:sp>
        <p:nvSpPr>
          <p:cNvPr id="15" name="액자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744"/>
            </a:avLst>
          </a:prstGeom>
          <a:solidFill>
            <a:srgbClr val="B4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5817" y="90704"/>
            <a:ext cx="2297348" cy="54556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ko-KR" sz="2000">
                <a:latin typeface="배달의민족 주아"/>
                <a:ea typeface="배달의민족 주아"/>
              </a:rPr>
              <a:t>&lt;</a:t>
            </a:r>
            <a:r>
              <a:rPr lang="ko-KR" altLang="en-US" sz="2000">
                <a:latin typeface="배달의민족 주아"/>
                <a:ea typeface="배달의민족 주아"/>
              </a:rPr>
              <a:t>그림책 읽기 후 활동</a:t>
            </a:r>
            <a:r>
              <a:rPr lang="en-US" altLang="ko-KR" sz="2000">
                <a:latin typeface="배달의민족 주아"/>
                <a:ea typeface="배달의민족 주아"/>
              </a:rPr>
              <a:t>&gt;</a:t>
            </a:r>
          </a:p>
        </p:txBody>
      </p:sp>
      <p:pic>
        <p:nvPicPr>
          <p:cNvPr id="17" name="그림 16"/>
          <p:cNvPicPr>
            <a:picLocks noChangeAspect="1"/>
          </p:cNvPicPr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7315201" y="2722652"/>
            <a:ext cx="428713" cy="52398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3" name="camera.wav"/>
          </p:stSnd>
        </p:sndAc>
      </p:transition>
    </mc:Choice>
    <mc:Fallback xmlns="" xmlns:c="http://schemas.openxmlformats.org/drawingml/2006/chart" xmlns:dgm="http://schemas.openxmlformats.org/drawingml/2006/diagram" xmlns:dsp="http://schemas.microsoft.com/office/drawing/2008/diagram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1220</Words>
  <Application>Microsoft Office PowerPoint</Application>
  <PresentationFormat>화면 슬라이드 쇼(4:3)</PresentationFormat>
  <Paragraphs>220</Paragraphs>
  <Slides>29</Slides>
  <Notes>29</Notes>
  <HiddenSlides>0</HiddenSlides>
  <MMClips>0</MMClips>
  <ScaleCrop>false</ScaleCrop>
  <HeadingPairs>
    <vt:vector size="6" baseType="variant">
      <vt:variant>
        <vt:lpstr>사용한 글꼴</vt:lpstr>
      </vt:variant>
      <vt:variant>
        <vt:i4>12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29</vt:i4>
      </vt:variant>
    </vt:vector>
  </HeadingPairs>
  <TitlesOfParts>
    <vt:vector size="42" baseType="lpstr">
      <vt:lpstr>굴림</vt:lpstr>
      <vt:lpstr>Arial</vt:lpstr>
      <vt:lpstr>배달의민족 주아</vt:lpstr>
      <vt:lpstr>여기어때 잘난체</vt:lpstr>
      <vt:lpstr>야놀자 야체 B</vt:lpstr>
      <vt:lpstr>Calibri</vt:lpstr>
      <vt:lpstr>UhBee MiMi</vt:lpstr>
      <vt:lpstr>야놀자 야체 R</vt:lpstr>
      <vt:lpstr>맑은 고딕</vt:lpstr>
      <vt:lpstr>Calibri Light</vt:lpstr>
      <vt:lpstr>상상토끼 신비는일곱살 OTF</vt:lpstr>
      <vt:lpstr>다온 청춘고딕(B)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성정 설</dc:creator>
  <cp:lastModifiedBy>Jihyun Ahn</cp:lastModifiedBy>
  <cp:revision>368</cp:revision>
  <dcterms:created xsi:type="dcterms:W3CDTF">2019-05-29T10:41:26Z</dcterms:created>
  <dcterms:modified xsi:type="dcterms:W3CDTF">2019-07-17T12:58:44Z</dcterms:modified>
  <cp:version>1000.0000.01</cp:version>
</cp:coreProperties>
</file>