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media1.wav" ContentType="audio/x-wav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media2.wav" ContentType="audio/x-wav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media/media3.wav" ContentType="audio/x-wav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5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</p:sldIdLst>
  <p:sldSz cx="9144000" cy="6858000" type="screen4x3"/>
  <p:notesSz cx="6802438" cy="9934575"/>
  <p:embeddedFontLst>
    <p:embeddedFont>
      <p:font typeface="UhBee MiMi" panose="03000600000000000000" pitchFamily="66" charset="-127"/>
      <p:regular r:id="rId37"/>
    </p:embeddedFont>
    <p:embeddedFont>
      <p:font typeface="Calibri Light" panose="020F0302020204030204" pitchFamily="34" charset="0"/>
      <p:regular r:id="rId38"/>
      <p:italic r:id="rId39"/>
    </p:embeddedFont>
    <p:embeddedFont>
      <p:font typeface="야놀자 야체 B" panose="02020603020101020101" pitchFamily="18" charset="-127"/>
      <p:bold r:id="rId40"/>
    </p:embeddedFont>
    <p:embeddedFont>
      <p:font typeface="여기어때 잘난체" panose="020B0600000101010101" pitchFamily="50" charset="-127"/>
      <p:bold r:id="rId41"/>
    </p:embeddedFont>
    <p:embeddedFont>
      <p:font typeface="맑은 고딕" panose="020B0503020000020004" pitchFamily="50" charset="-127"/>
      <p:regular r:id="rId42"/>
      <p:bold r:id="rId43"/>
    </p:embeddedFont>
    <p:embeddedFont>
      <p:font typeface="야놀자 야체 R" panose="02020603020101020101" pitchFamily="18" charset="-127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배달의민족 주아" panose="02020603020101020101" pitchFamily="18" charset="-127"/>
      <p:regular r:id="rId4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3"/>
    <p:restoredTop sz="81320"/>
  </p:normalViewPr>
  <p:slideViewPr>
    <p:cSldViewPr snapToGrid="0">
      <p:cViewPr varScale="1">
        <p:scale>
          <a:sx n="94" d="100"/>
          <a:sy n="94" d="100"/>
        </p:scale>
        <p:origin x="2136" y="66"/>
      </p:cViewPr>
      <p:guideLst>
        <p:guide orient="horz" pos="2159"/>
        <p:guide pos="2879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56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8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7723" cy="498454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3141" y="0"/>
            <a:ext cx="2947723" cy="498454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48F0CC36-F6A6-4559-91B9-79510532FB96}" type="datetime1">
              <a:rPr lang="ko-KR" altLang="en-US"/>
              <a:pPr lvl="0">
                <a:defRPr/>
              </a:pPr>
              <a:t>2020-06-22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66813" y="1241425"/>
            <a:ext cx="4468812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244" y="4781014"/>
            <a:ext cx="5441950" cy="3911739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</a:p>
          <a:p>
            <a:pPr lvl="1">
              <a:defRPr/>
            </a:pPr>
            <a:r>
              <a:rPr lang="ko-KR" altLang="en-US"/>
              <a:t>두 번째 수준</a:t>
            </a:r>
          </a:p>
          <a:p>
            <a:pPr lvl="2">
              <a:defRPr/>
            </a:pPr>
            <a:r>
              <a:rPr lang="ko-KR" altLang="en-US"/>
              <a:t>세 번째 수준</a:t>
            </a:r>
          </a:p>
          <a:p>
            <a:pPr lvl="3">
              <a:defRPr/>
            </a:pPr>
            <a:r>
              <a:rPr lang="ko-KR" altLang="en-US"/>
              <a:t>네 번째 수준</a:t>
            </a:r>
          </a:p>
          <a:p>
            <a:pPr lvl="4">
              <a:defRPr/>
            </a:pPr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3141" y="9436123"/>
            <a:ext cx="2947723" cy="498453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1DE2BFB8-CC14-40A8-91A4-880B3E9CFFDE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87365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 dirty="0">
                <a:latin typeface="야놀자 야체 R"/>
                <a:ea typeface="야놀자 야체 R"/>
              </a:rPr>
              <a:t>날아갈 것 같아요 그림책을 활용한 </a:t>
            </a:r>
            <a:r>
              <a:rPr lang="en-US" altLang="ko-KR" dirty="0">
                <a:latin typeface="야놀자 야체 R"/>
                <a:ea typeface="야놀자 야체 R"/>
              </a:rPr>
              <a:t>1</a:t>
            </a:r>
            <a:r>
              <a:rPr lang="ko-KR" altLang="en-US" dirty="0">
                <a:latin typeface="야놀자 야체 R"/>
                <a:ea typeface="야놀자 야체 R"/>
              </a:rPr>
              <a:t>학년 교육과정 연계 </a:t>
            </a:r>
            <a:r>
              <a:rPr lang="en-US" altLang="ko-KR" dirty="0">
                <a:latin typeface="야놀자 야체 R"/>
                <a:ea typeface="야놀자 야체 R"/>
              </a:rPr>
              <a:t>5</a:t>
            </a:r>
            <a:r>
              <a:rPr lang="ko-KR" altLang="en-US" dirty="0" err="1">
                <a:latin typeface="야놀자 야체 R"/>
                <a:ea typeface="야놀자 야체 R"/>
              </a:rPr>
              <a:t>차시</a:t>
            </a:r>
            <a:r>
              <a:rPr lang="ko-KR" altLang="en-US" dirty="0">
                <a:latin typeface="야놀자 야체 R"/>
                <a:ea typeface="야놀자 야체 R"/>
              </a:rPr>
              <a:t> 흐름도 입니다</a:t>
            </a:r>
            <a:r>
              <a:rPr lang="en-US" altLang="ko-KR" dirty="0">
                <a:latin typeface="야놀자 야체 R"/>
                <a:ea typeface="야놀자 야체 R"/>
              </a:rPr>
              <a:t>. </a:t>
            </a:r>
            <a:r>
              <a:rPr lang="ko-KR" altLang="en-US" dirty="0">
                <a:latin typeface="야놀자 야체 R"/>
                <a:ea typeface="야놀자 야체 R"/>
              </a:rPr>
              <a:t>다음 장도 있으니 꼭 참고해주세요</a:t>
            </a:r>
            <a:r>
              <a:rPr lang="en-US" altLang="ko-KR" baseline="0" dirty="0">
                <a:latin typeface="야놀자 야체 R"/>
                <a:ea typeface="야놀자 야체 R"/>
              </a:rPr>
              <a:t> :D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97108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아이들이 다양한 상상을 펼칠 수 있게 해주세요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날아가기 전에 어떤 일이 있었을지 예상해보아도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endParaRPr lang="en-US" altLang="ko-KR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13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9200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친구가 날아간 이후 생길 일을 이야기나누어봅니다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자유롭게 이야기를 나눌 수 있도록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14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15051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 dirty="0">
                <a:latin typeface="야놀자 야체 R"/>
                <a:ea typeface="야놀자 야체 R"/>
              </a:rPr>
              <a:t>&lt;</a:t>
            </a:r>
            <a:r>
              <a:rPr lang="ko-KR" altLang="en-US" dirty="0">
                <a:latin typeface="야놀자 야체 R"/>
                <a:ea typeface="야놀자 야체 R"/>
              </a:rPr>
              <a:t>활동 </a:t>
            </a:r>
            <a:r>
              <a:rPr lang="en-US" altLang="ko-KR" dirty="0">
                <a:latin typeface="야놀자 야체 R"/>
                <a:ea typeface="야놀자 야체 R"/>
              </a:rPr>
              <a:t>2&gt;</a:t>
            </a:r>
            <a:r>
              <a:rPr lang="ko-KR" altLang="en-US" dirty="0">
                <a:latin typeface="야놀자 야체 R"/>
                <a:ea typeface="야놀자 야체 R"/>
              </a:rPr>
              <a:t>는 책을 함께 읽으며 그림책 속 </a:t>
            </a:r>
            <a:r>
              <a:rPr lang="en-US" altLang="ko-KR" dirty="0">
                <a:latin typeface="야놀자 야체 R"/>
                <a:ea typeface="야놀자 야체 R"/>
              </a:rPr>
              <a:t>‘</a:t>
            </a:r>
            <a:r>
              <a:rPr lang="ko-KR" altLang="en-US" dirty="0">
                <a:latin typeface="야놀자 야체 R"/>
                <a:ea typeface="야놀자 야체 R"/>
              </a:rPr>
              <a:t>구름유치원</a:t>
            </a:r>
            <a:r>
              <a:rPr lang="en-US" altLang="ko-KR" dirty="0">
                <a:latin typeface="야놀자 야체 R"/>
                <a:ea typeface="야놀자 야체 R"/>
              </a:rPr>
              <a:t>’</a:t>
            </a:r>
            <a:r>
              <a:rPr lang="ko-KR" altLang="en-US" dirty="0">
                <a:latin typeface="야놀자 야체 R"/>
                <a:ea typeface="야놀자 야체 R"/>
              </a:rPr>
              <a:t>의 그림을 </a:t>
            </a:r>
            <a:r>
              <a:rPr lang="ko-KR" altLang="en-US" dirty="0" smtClean="0">
                <a:latin typeface="야놀자 야체 R"/>
                <a:ea typeface="야놀자 야체 R"/>
              </a:rPr>
              <a:t>살펴 보며 </a:t>
            </a:r>
            <a:r>
              <a:rPr lang="ko-KR" altLang="en-US" dirty="0">
                <a:latin typeface="야놀자 야체 R"/>
                <a:ea typeface="야놀자 야체 R"/>
              </a:rPr>
              <a:t>여러 가지 모양을 찾아보는 활동입니다</a:t>
            </a:r>
            <a:r>
              <a:rPr lang="en-US" altLang="ko-KR" dirty="0">
                <a:latin typeface="야놀자 야체 R"/>
                <a:ea typeface="야놀자 야체 R"/>
              </a:rPr>
              <a:t>.</a:t>
            </a:r>
            <a:r>
              <a:rPr lang="ko-KR" altLang="en-US" dirty="0">
                <a:latin typeface="야놀자 야체 R"/>
                <a:ea typeface="야놀자 야체 R"/>
              </a:rPr>
              <a:t> 이번 활동은 수학교과와 연계할 수 있습니다</a:t>
            </a:r>
            <a:r>
              <a:rPr lang="en-US" altLang="ko-KR" dirty="0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ko-KR" altLang="en-US" dirty="0">
                <a:latin typeface="야놀자 야체 R"/>
                <a:ea typeface="야놀자 야체 R"/>
              </a:rPr>
              <a:t>책을 함께 읽으며 질문을 통해 그림책의 내용을 </a:t>
            </a:r>
            <a:r>
              <a:rPr lang="ko-KR" altLang="en-US" dirty="0" smtClean="0">
                <a:latin typeface="야놀자 야체 R"/>
                <a:ea typeface="야놀자 야체 R"/>
              </a:rPr>
              <a:t>확인해 보고 </a:t>
            </a:r>
            <a:r>
              <a:rPr lang="ko-KR" altLang="en-US" dirty="0">
                <a:latin typeface="야놀자 야체 R"/>
                <a:ea typeface="야놀자 야체 R"/>
              </a:rPr>
              <a:t>다시 그림책을 </a:t>
            </a:r>
            <a:r>
              <a:rPr lang="ko-KR" altLang="en-US" dirty="0" smtClean="0">
                <a:latin typeface="야놀자 야체 R"/>
                <a:ea typeface="야놀자 야체 R"/>
              </a:rPr>
              <a:t>살펴 보며 </a:t>
            </a:r>
            <a:r>
              <a:rPr lang="ko-KR" altLang="en-US" dirty="0">
                <a:latin typeface="야놀자 야체 R"/>
                <a:ea typeface="야놀자 야체 R"/>
              </a:rPr>
              <a:t>그림만 확인해봅니다</a:t>
            </a:r>
            <a:r>
              <a:rPr lang="en-US" altLang="ko-KR" dirty="0">
                <a:latin typeface="야놀자 야체 R"/>
                <a:ea typeface="야놀자 야체 R"/>
              </a:rPr>
              <a:t>.</a:t>
            </a:r>
            <a:r>
              <a:rPr lang="ko-KR" altLang="en-US" dirty="0">
                <a:latin typeface="야놀자 야체 R"/>
                <a:ea typeface="야놀자 야체 R"/>
              </a:rPr>
              <a:t> 두 번째 읽을 때는 글씨를 읽지 않아도 좋습니다</a:t>
            </a:r>
            <a:r>
              <a:rPr lang="en-US" altLang="ko-KR" dirty="0">
                <a:latin typeface="야놀자 야체 R"/>
                <a:ea typeface="야놀자 야체 R"/>
              </a:rPr>
              <a:t>.</a:t>
            </a:r>
            <a:r>
              <a:rPr lang="ko-KR" altLang="en-US" dirty="0">
                <a:latin typeface="야놀자 야체 R"/>
                <a:ea typeface="야놀자 야체 R"/>
              </a:rPr>
              <a:t> 그림책의 삽화 부분만 확대하여 함께 나누어도 좋습니다</a:t>
            </a:r>
            <a:r>
              <a:rPr lang="en-US" altLang="ko-KR" dirty="0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96308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친구와 다투며 뛰어다니다가 다른 친구에게 부딪치게 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서로 놀리는 것에 대한 이야기를 해도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80465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sz="1200" b="0" spc="-50">
                <a:latin typeface="야놀자 야체 R"/>
                <a:ea typeface="야놀자 야체 R"/>
              </a:rPr>
              <a:t>[</a:t>
            </a:r>
            <a:r>
              <a:rPr lang="ko-KR" altLang="en-US" sz="1200" b="0" spc="-50">
                <a:latin typeface="야놀자 야체 R"/>
                <a:ea typeface="야놀자 야체 R"/>
              </a:rPr>
              <a:t>질문</a:t>
            </a:r>
            <a:r>
              <a:rPr lang="en-US" altLang="ko-KR" sz="1200" b="0" spc="-50">
                <a:latin typeface="야놀자 야체 R"/>
                <a:ea typeface="야놀자 야체 R"/>
              </a:rPr>
              <a:t>]</a:t>
            </a:r>
            <a:r>
              <a:rPr lang="ko-KR" altLang="en-US" sz="1200" b="0" spc="-50">
                <a:latin typeface="야놀자 야체 R"/>
                <a:ea typeface="야놀자 야체 R"/>
              </a:rPr>
              <a:t> 예준이는 왜 날아가게 되었나요</a:t>
            </a:r>
            <a:r>
              <a:rPr lang="en-US" altLang="ko-KR" sz="1200" b="0" spc="-50">
                <a:latin typeface="야놀자 야체 R"/>
                <a:ea typeface="야놀자 야체 R"/>
              </a:rPr>
              <a:t>?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 b="0" spc="-50">
                <a:latin typeface="야놀자 야체 R"/>
                <a:ea typeface="야놀자 야체 R"/>
              </a:rPr>
              <a:t>이 질문에 대한 학생들의 답을 듣고 그 때 예준이의 기분은 어땠을지 이야기를 나누게 합니다</a:t>
            </a:r>
            <a:r>
              <a:rPr lang="en-US" altLang="ko-KR" sz="1200" b="0" spc="-50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endParaRPr lang="ko-KR" altLang="en-US" sz="120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89886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sz="1200" b="0" spc="-50">
                <a:latin typeface="야놀자 야체 R"/>
                <a:ea typeface="야놀자 야체 R"/>
              </a:rPr>
              <a:t>[</a:t>
            </a:r>
            <a:r>
              <a:rPr lang="ko-KR" altLang="en-US" sz="1200" b="0" spc="-50">
                <a:latin typeface="야놀자 야체 R"/>
                <a:ea typeface="야놀자 야체 R"/>
              </a:rPr>
              <a:t>질문</a:t>
            </a:r>
            <a:r>
              <a:rPr lang="en-US" altLang="ko-KR" sz="1200" b="0" spc="-50">
                <a:latin typeface="야놀자 야체 R"/>
                <a:ea typeface="야놀자 야체 R"/>
              </a:rPr>
              <a:t>]</a:t>
            </a:r>
            <a:r>
              <a:rPr lang="ko-KR" altLang="en-US" sz="1200" b="0" spc="-50">
                <a:latin typeface="야놀자 야체 R"/>
                <a:ea typeface="야놀자 야체 R"/>
              </a:rPr>
              <a:t> 태양이는 왜 날아가게 되었나요</a:t>
            </a:r>
            <a:r>
              <a:rPr lang="en-US" altLang="ko-KR" sz="1200" b="0" spc="-50">
                <a:latin typeface="야놀자 야체 R"/>
                <a:ea typeface="야놀자 야체 R"/>
              </a:rPr>
              <a:t>?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 b="0" spc="-50">
                <a:latin typeface="야놀자 야체 R"/>
                <a:ea typeface="야놀자 야체 R"/>
              </a:rPr>
              <a:t>이 질문에 대한 학생들의 답을 듣고 그 때 태양이의 기분은 어땠을지 이야기를 나누게 합니다</a:t>
            </a:r>
            <a:r>
              <a:rPr lang="en-US" altLang="ko-KR" sz="1200" b="0" spc="-50">
                <a:latin typeface="야놀자 야체 R"/>
                <a:ea typeface="야놀자 야체 R"/>
              </a:rPr>
              <a:t>.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 b="0" spc="-50">
                <a:latin typeface="야놀자 야체 R"/>
                <a:ea typeface="야놀자 야체 R"/>
              </a:rPr>
              <a:t>칭찬을 받았을 때 나의 기분은 어땠는지 나누어 보아도 좋습니다</a:t>
            </a:r>
            <a:r>
              <a:rPr lang="en-US" altLang="ko-KR" sz="1200" b="0" spc="-50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88092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b="0" spc="-50">
                <a:latin typeface="야놀자 야체 R"/>
                <a:ea typeface="야놀자 야체 R"/>
              </a:rPr>
              <a:t>[</a:t>
            </a:r>
            <a:r>
              <a:rPr lang="ko-KR" altLang="en-US" b="0" spc="-50">
                <a:latin typeface="야놀자 야체 R"/>
                <a:ea typeface="야놀자 야체 R"/>
              </a:rPr>
              <a:t>질문</a:t>
            </a:r>
            <a:r>
              <a:rPr lang="en-US" altLang="ko-KR" b="0" spc="-50">
                <a:latin typeface="야놀자 야체 R"/>
                <a:ea typeface="야놀자 야체 R"/>
              </a:rPr>
              <a:t>]</a:t>
            </a:r>
            <a:r>
              <a:rPr lang="ko-KR" altLang="en-US" b="0" spc="-50">
                <a:latin typeface="야놀자 야체 R"/>
                <a:ea typeface="야놀자 야체 R"/>
              </a:rPr>
              <a:t> 민석이는 왜 날아가게 되었나요</a:t>
            </a:r>
            <a:r>
              <a:rPr lang="en-US" altLang="ko-KR" b="0" spc="-50">
                <a:latin typeface="야놀자 야체 R"/>
                <a:ea typeface="야놀자 야체 R"/>
              </a:rPr>
              <a:t>?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b="0" spc="-50">
                <a:latin typeface="야놀자 야체 R"/>
                <a:ea typeface="야놀자 야체 R"/>
              </a:rPr>
              <a:t>이 질문에 대한 학생들의 답을 듣고 그 때 민석이의 기분은 어땠을지 이야기를 나누게 합니다</a:t>
            </a:r>
            <a:r>
              <a:rPr lang="en-US" altLang="ko-KR" b="0" spc="-50">
                <a:latin typeface="야놀자 야체 R"/>
                <a:ea typeface="야놀자 야체 R"/>
              </a:rPr>
              <a:t>.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b="0" spc="-50">
                <a:latin typeface="야놀자 야체 R"/>
                <a:ea typeface="야놀자 야체 R"/>
              </a:rPr>
              <a:t>친구들의 인정을 받았을 때 나의 기분은 어땠는지 나누어 보아도 좋습니다</a:t>
            </a:r>
            <a:r>
              <a:rPr lang="en-US" altLang="ko-KR" b="0" spc="-50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73097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b="0" spc="-50">
                <a:latin typeface="야놀자 야체 R"/>
                <a:ea typeface="야놀자 야체 R"/>
              </a:rPr>
              <a:t>[</a:t>
            </a:r>
            <a:r>
              <a:rPr lang="ko-KR" altLang="en-US" b="0" spc="-50">
                <a:latin typeface="야놀자 야체 R"/>
                <a:ea typeface="야놀자 야체 R"/>
              </a:rPr>
              <a:t>질문</a:t>
            </a:r>
            <a:r>
              <a:rPr lang="en-US" altLang="ko-KR" b="0" spc="-50">
                <a:latin typeface="야놀자 야체 R"/>
                <a:ea typeface="야놀자 야체 R"/>
              </a:rPr>
              <a:t>]</a:t>
            </a:r>
            <a:r>
              <a:rPr lang="ko-KR" altLang="en-US" b="0" spc="-50">
                <a:latin typeface="야놀자 야체 R"/>
                <a:ea typeface="야놀자 야체 R"/>
              </a:rPr>
              <a:t> 대풍이는 왜 날아가게 되었나요</a:t>
            </a:r>
            <a:r>
              <a:rPr lang="en-US" altLang="ko-KR" b="0" spc="-50">
                <a:latin typeface="야놀자 야체 R"/>
                <a:ea typeface="야놀자 야체 R"/>
              </a:rPr>
              <a:t>?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b="0" spc="-50">
                <a:latin typeface="야놀자 야체 R"/>
                <a:ea typeface="야놀자 야체 R"/>
              </a:rPr>
              <a:t>이 질문에 대한 학생들의 답을 듣고 그 때 대풍이의 기분은 어땠을지 이야기를 나누게 합니다</a:t>
            </a:r>
            <a:r>
              <a:rPr lang="en-US" altLang="ko-KR" b="0" spc="-50">
                <a:latin typeface="야놀자 야체 R"/>
                <a:ea typeface="야놀자 야체 R"/>
              </a:rPr>
              <a:t>.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b="0" spc="-50">
                <a:latin typeface="야놀자 야체 R"/>
                <a:ea typeface="야놀자 야체 R"/>
              </a:rPr>
              <a:t>친구와 싸운 후 사과를 받았을 때 나의 기분은 어땠는지 나누어 보아도 좋습니다</a:t>
            </a:r>
            <a:r>
              <a:rPr lang="en-US" altLang="ko-KR" b="0" spc="-50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40470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b="0" spc="-50">
                <a:latin typeface="야놀자 야체 R"/>
                <a:ea typeface="야놀자 야체 R"/>
              </a:rPr>
              <a:t>[</a:t>
            </a:r>
            <a:r>
              <a:rPr lang="ko-KR" altLang="en-US" b="0" spc="-50">
                <a:latin typeface="야놀자 야체 R"/>
                <a:ea typeface="야놀자 야체 R"/>
              </a:rPr>
              <a:t>질문</a:t>
            </a:r>
            <a:r>
              <a:rPr lang="en-US" altLang="ko-KR" b="0" spc="-50">
                <a:latin typeface="야놀자 야체 R"/>
                <a:ea typeface="야놀자 야체 R"/>
              </a:rPr>
              <a:t>]</a:t>
            </a:r>
            <a:r>
              <a:rPr lang="ko-KR" altLang="en-US" b="0" spc="-50">
                <a:latin typeface="야놀자 야체 R"/>
                <a:ea typeface="야놀자 야체 R"/>
              </a:rPr>
              <a:t> 정은이는 왜 날아가게 되었나요</a:t>
            </a:r>
            <a:r>
              <a:rPr lang="en-US" altLang="ko-KR" b="0" spc="-50">
                <a:latin typeface="야놀자 야체 R"/>
                <a:ea typeface="야놀자 야체 R"/>
              </a:rPr>
              <a:t>?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b="0" spc="-50">
                <a:latin typeface="야놀자 야체 R"/>
                <a:ea typeface="야놀자 야체 R"/>
              </a:rPr>
              <a:t>이 질문에 대한 학생들의 답을 듣고 그 때 정은이의 기분은 어땠을지 이야기를 나누게 합니다</a:t>
            </a:r>
            <a:r>
              <a:rPr lang="en-US" altLang="ko-KR" b="0" spc="-50">
                <a:latin typeface="야놀자 야체 R"/>
                <a:ea typeface="야놀자 야체 R"/>
              </a:rPr>
              <a:t>.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b="0" spc="-50">
                <a:latin typeface="야놀자 야체 R"/>
                <a:ea typeface="야놀자 야체 R"/>
              </a:rPr>
              <a:t>친구에게 선물을 받았을 때 나의 기분은 어땠는지 나누어 보아도 좋습니다</a:t>
            </a:r>
            <a:r>
              <a:rPr lang="en-US" altLang="ko-KR" b="0" spc="-50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554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b="0" spc="-50">
                <a:latin typeface="야놀자 야체 R"/>
                <a:ea typeface="야놀자 야체 R"/>
              </a:rPr>
              <a:t>[</a:t>
            </a:r>
            <a:r>
              <a:rPr lang="ko-KR" altLang="en-US" b="0" spc="-50">
                <a:latin typeface="야놀자 야체 R"/>
                <a:ea typeface="야놀자 야체 R"/>
              </a:rPr>
              <a:t>질문</a:t>
            </a:r>
            <a:r>
              <a:rPr lang="en-US" altLang="ko-KR" b="0" spc="-50">
                <a:latin typeface="야놀자 야체 R"/>
                <a:ea typeface="야놀자 야체 R"/>
              </a:rPr>
              <a:t>]</a:t>
            </a:r>
            <a:r>
              <a:rPr lang="ko-KR" altLang="en-US" b="0" spc="-50">
                <a:latin typeface="야놀자 야체 R"/>
                <a:ea typeface="야놀자 야체 R"/>
              </a:rPr>
              <a:t> 민영이가 날고 싶어하자 예준이는 어떤 행동을 했나요</a:t>
            </a:r>
            <a:r>
              <a:rPr lang="en-US" altLang="ko-KR" b="0" spc="-50">
                <a:latin typeface="야놀자 야체 R"/>
                <a:ea typeface="야놀자 야체 R"/>
              </a:rPr>
              <a:t>?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b="0" spc="-50">
                <a:latin typeface="야놀자 야체 R"/>
                <a:ea typeface="야놀자 야체 R"/>
              </a:rPr>
              <a:t> </a:t>
            </a:r>
            <a:r>
              <a:rPr lang="en-US" altLang="ko-KR" b="0" spc="-50">
                <a:latin typeface="야놀자 야체 R"/>
                <a:ea typeface="야놀자 야체 R"/>
              </a:rPr>
              <a:t>-</a:t>
            </a:r>
            <a:r>
              <a:rPr lang="ko-KR" altLang="en-US" b="0" spc="-50">
                <a:latin typeface="야놀자 야체 R"/>
                <a:ea typeface="야놀자 야체 R"/>
              </a:rPr>
              <a:t> 뽀뽀를 해주었습니다</a:t>
            </a:r>
            <a:r>
              <a:rPr lang="en-US" altLang="ko-KR" b="0" spc="-50">
                <a:latin typeface="야놀자 야체 R"/>
                <a:ea typeface="야놀자 야체 R"/>
              </a:rPr>
              <a:t>.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b="0" spc="-50">
                <a:latin typeface="야놀자 야체 R"/>
                <a:ea typeface="야놀자 야체 R"/>
              </a:rPr>
              <a:t>뽀뽀를 받은 민영이는 어떤 마음이었을까요</a:t>
            </a:r>
            <a:r>
              <a:rPr lang="en-US" altLang="ko-KR" b="0" spc="-50">
                <a:latin typeface="야놀자 야체 R"/>
                <a:ea typeface="야놀자 야체 R"/>
              </a:rPr>
              <a:t>?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b="0" spc="-50">
                <a:latin typeface="야놀자 야체 R"/>
                <a:ea typeface="야놀자 야체 R"/>
              </a:rPr>
              <a:t> </a:t>
            </a:r>
            <a:r>
              <a:rPr lang="en-US" altLang="ko-KR" b="0" spc="-50">
                <a:latin typeface="야놀자 야체 R"/>
                <a:ea typeface="야놀자 야체 R"/>
              </a:rPr>
              <a:t>-</a:t>
            </a:r>
            <a:r>
              <a:rPr lang="ko-KR" altLang="en-US" b="0" spc="-50">
                <a:latin typeface="야놀자 야체 R"/>
                <a:ea typeface="야놀자 야체 R"/>
              </a:rPr>
              <a:t> 기분이 좋았습니다</a:t>
            </a:r>
            <a:r>
              <a:rPr lang="en-US" altLang="ko-KR" b="0" spc="-50">
                <a:latin typeface="야놀자 야체 R"/>
                <a:ea typeface="야놀자 야체 R"/>
              </a:rPr>
              <a:t>.</a:t>
            </a:r>
            <a:r>
              <a:rPr lang="ko-KR" altLang="en-US" b="0" spc="-50">
                <a:latin typeface="야놀자 야체 R"/>
                <a:ea typeface="야놀자 야체 R"/>
              </a:rPr>
              <a:t> 등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b="0" spc="-50">
                <a:latin typeface="야놀자 야체 R"/>
                <a:ea typeface="야놀자 야체 R"/>
              </a:rPr>
              <a:t>[다음 슬라이드]는 수학에 대한 내용입니다. 수학 1-2 3단원 '여러 가지 모양'단원에서 3차시(수학 62~63쪽 여러 가지 모양을 알아볼까요)를 학습한 후 활동을 진행하면 좋습니다. 활동 3은 4차시와 연계하여 지도하면 더 좋습니다.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1969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날아갈 것 같아요 </a:t>
            </a:r>
            <a:r>
              <a:rPr lang="en-US" altLang="ko-KR"/>
              <a:t>1</a:t>
            </a:r>
            <a:r>
              <a:rPr lang="ko-KR" altLang="en-US"/>
              <a:t>차시는 학생들과 함께 책을 읽고 활동하는 것 위주로 구성되어 있어요</a:t>
            </a:r>
            <a:r>
              <a:rPr lang="en-US" altLang="ko-KR"/>
              <a:t>.</a:t>
            </a:r>
          </a:p>
          <a:p>
            <a:pPr lvl="0">
              <a:defRPr/>
            </a:pPr>
            <a:r>
              <a:rPr lang="ko-KR" altLang="en-US"/>
              <a:t>책을 읽으며 표지와 그림의 여러 가지 모양을 함께 살펴보는 차시입니다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55194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>
                <a:latin typeface="야놀자 야체 R"/>
                <a:ea typeface="야놀자 야체 R"/>
              </a:rPr>
              <a:t>[질문] 우리가 지난 수학 시간에 배웠던 여러 가지 모양 중 어떤 모양이 숨어 있는지 그림책을 살펴봅시다. </a:t>
            </a:r>
          </a:p>
          <a:p>
            <a:pPr>
              <a:defRPr/>
            </a:pPr>
            <a:r>
              <a:rPr lang="ko-KR" altLang="en-US">
                <a:latin typeface="야놀자 야체 R"/>
                <a:ea typeface="야놀자 야체 R"/>
              </a:rPr>
              <a:t>함께 배운 양은 □모양, ○모양, △모양이 있음을 다시 한 번 떠올리고 찾을 수 있도록 지도합니다.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97885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7227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 b="0" spc="-50">
                <a:latin typeface="야놀자 야체 R"/>
                <a:ea typeface="야놀자 야체 R"/>
              </a:rPr>
              <a:t>활동</a:t>
            </a:r>
            <a:r>
              <a:rPr lang="en-US" altLang="ko-KR" sz="1200" b="0" spc="-50">
                <a:latin typeface="야놀자 야체 R"/>
                <a:ea typeface="야놀자 야체 R"/>
              </a:rPr>
              <a:t>3</a:t>
            </a:r>
            <a:r>
              <a:rPr lang="ko-KR" altLang="en-US" sz="1200" b="0" spc="-50">
                <a:latin typeface="야놀자 야체 R"/>
                <a:ea typeface="야놀자 야체 R"/>
              </a:rPr>
              <a:t>의 경우 수학 1학년 2학기 3단원 ‘여러 가지 모양’ 단원 </a:t>
            </a:r>
            <a:r>
              <a:rPr lang="en-US" altLang="ko-KR" sz="1200" b="0" spc="-50">
                <a:latin typeface="야놀자 야체 R"/>
                <a:ea typeface="야놀자 야체 R"/>
              </a:rPr>
              <a:t>4</a:t>
            </a:r>
            <a:r>
              <a:rPr lang="ko-KR" altLang="en-US" sz="1200" b="0" spc="-50">
                <a:latin typeface="야놀자 야체 R"/>
                <a:ea typeface="야놀자 야체 R"/>
              </a:rPr>
              <a:t>차시와 연계하여, 내용을 공부하기 전 또는 </a:t>
            </a:r>
            <a:r>
              <a:rPr lang="en-US" altLang="ko-KR" sz="1200" b="0" spc="-50">
                <a:latin typeface="야놀자 야체 R"/>
                <a:ea typeface="야놀자 야체 R"/>
              </a:rPr>
              <a:t>4</a:t>
            </a:r>
            <a:r>
              <a:rPr lang="ko-KR" altLang="en-US" sz="1200" b="0" spc="-50">
                <a:latin typeface="야놀자 야체 R"/>
                <a:ea typeface="야놀자 야체 R"/>
              </a:rPr>
              <a:t>차시 내용을 공부하며 살펴보아도 좋습니다</a:t>
            </a:r>
            <a:r>
              <a:rPr lang="en-US" altLang="ko-KR" sz="1200" b="0" spc="-50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9536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아이들이 그림으로 표현하고 싶은 것을 자유롭게 표현하도록 하되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오늘 배운 모양을 이용해 그리도록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28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53845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ko-KR" altLang="en-US" smtClean="0"/>
              <a:pPr lvl="0">
                <a:defRPr/>
              </a:pPr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26890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아이들이 직접 그린 모양 그림을 친구에게 보여주며 어떤 모양을 몇 개 썼는지 세어보게 하여도 좋습니다.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34539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그림책에서 가장 인상깊은 곳은 어느 부분인지</a:t>
            </a:r>
            <a:r>
              <a:rPr lang="en-US" altLang="ko-KR">
                <a:latin typeface="야놀자 야체 R"/>
                <a:ea typeface="야놀자 야체 R"/>
              </a:rPr>
              <a:t>, </a:t>
            </a:r>
            <a:r>
              <a:rPr lang="ko-KR" altLang="en-US">
                <a:latin typeface="야놀자 야체 R"/>
                <a:ea typeface="야놀자 야체 R"/>
              </a:rPr>
              <a:t>그 이유는 무엇인지 발문해주세요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여러 가지 모양으로 표현</a:t>
            </a:r>
            <a:r>
              <a:rPr lang="ko-KR" altLang="en-US">
                <a:latin typeface="야놀자 야체 R"/>
                <a:ea typeface="야놀자 야체 R"/>
              </a:rPr>
              <a:t>한</a:t>
            </a:r>
            <a:r>
              <a:rPr lang="en-US" altLang="ko-KR">
                <a:latin typeface="야놀자 야체 R"/>
                <a:ea typeface="야놀자 야체 R"/>
              </a:rPr>
              <a:t> 그림을 그린 활동의 소감을 나누어도 좋습니다.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805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차시는 내가 들었을 때 기분이 좋아지는 말을 알아보고 우리 반의 베스트 날아가는 말</a:t>
            </a:r>
            <a:r>
              <a:rPr lang="en-US" altLang="ko-KR" dirty="0"/>
              <a:t>(</a:t>
            </a:r>
            <a:r>
              <a:rPr lang="ko-KR" altLang="en-US" dirty="0"/>
              <a:t>기분이 좋아지는 말</a:t>
            </a:r>
            <a:r>
              <a:rPr lang="en-US" altLang="ko-KR" dirty="0"/>
              <a:t>)</a:t>
            </a:r>
            <a:r>
              <a:rPr lang="ko-KR" altLang="en-US" dirty="0"/>
              <a:t>을 살펴보는 시간입니다.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2250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슬라이드에 내용이 이어집니다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3344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슬라이드 부터는 아이들과 함께 살펴보는 슬라이드입니다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9149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[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질문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]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날아갈 것 같은 기분을 느껴본 적이 있나요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이 기분을 느껴본 적이 있다면 그때의 상황은 어떤 상황이었나요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[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질문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]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그때의 기분은 어떤 느낌이었나요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?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7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3000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968678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3195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아이들의 목소리로 읽어 볼 수 있도록 지도해주세요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endParaRPr lang="ko-KR" altLang="en-US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1853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(</a:t>
            </a:r>
            <a:r>
              <a:rPr lang="ko-KR" altLang="en-US">
                <a:latin typeface="야놀자 야체 R"/>
                <a:ea typeface="야놀자 야체 R"/>
              </a:rPr>
              <a:t>책 표지를 보여주며</a:t>
            </a:r>
            <a:r>
              <a:rPr lang="en-US" altLang="ko-KR">
                <a:latin typeface="야놀자 야체 R"/>
                <a:ea typeface="야놀자 야체 R"/>
              </a:rPr>
              <a:t>) </a:t>
            </a:r>
            <a:r>
              <a:rPr lang="ko-KR" altLang="en-US">
                <a:latin typeface="야놀자 야체 R"/>
                <a:ea typeface="야놀자 야체 R"/>
              </a:rPr>
              <a:t>책 표지 속 아이들의 모습을 살펴보아요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어떤 모습인가요</a:t>
            </a:r>
            <a:r>
              <a:rPr lang="en-US" altLang="ko-KR">
                <a:latin typeface="야놀자 야체 R"/>
                <a:ea typeface="야놀자 야체 R"/>
              </a:rPr>
              <a:t>?</a:t>
            </a:r>
          </a:p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둥근 머리의 친구는 왜 날아갔을까요</a:t>
            </a:r>
            <a:r>
              <a:rPr lang="en-US" altLang="ko-KR">
                <a:latin typeface="야놀자 야체 R"/>
                <a:ea typeface="야놀자 야체 R"/>
              </a:rPr>
              <a:t>?</a:t>
            </a:r>
            <a:r>
              <a:rPr lang="ko-KR" altLang="en-US">
                <a:latin typeface="야놀자 야체 R"/>
                <a:ea typeface="야놀자 야체 R"/>
              </a:rPr>
              <a:t>  </a:t>
            </a:r>
            <a:r>
              <a:rPr lang="en-US" altLang="ko-KR">
                <a:latin typeface="야놀자 야체 R"/>
                <a:ea typeface="야놀자 야체 R"/>
              </a:rPr>
              <a:t>(</a:t>
            </a:r>
            <a:r>
              <a:rPr lang="ko-KR" altLang="en-US">
                <a:latin typeface="야놀자 야체 R"/>
                <a:ea typeface="야놀자 야체 R"/>
              </a:rPr>
              <a:t>기분이 좋아서 등</a:t>
            </a:r>
            <a:r>
              <a:rPr lang="en-US" altLang="ko-KR">
                <a:latin typeface="야놀자 야체 R"/>
                <a:ea typeface="야놀자 야체 R"/>
              </a:rPr>
              <a:t>)</a:t>
            </a:r>
          </a:p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그림책 속 공간은 어디인 것 같나요</a:t>
            </a:r>
            <a:r>
              <a:rPr lang="en-US" altLang="ko-KR">
                <a:latin typeface="야놀자 야체 R"/>
                <a:ea typeface="야놀자 야체 R"/>
              </a:rPr>
              <a:t>?</a:t>
            </a:r>
            <a:r>
              <a:rPr lang="ko-KR" altLang="en-US">
                <a:latin typeface="야놀자 야체 R"/>
                <a:ea typeface="야놀자 야체 R"/>
              </a:rPr>
              <a:t>  </a:t>
            </a:r>
            <a:r>
              <a:rPr lang="en-US" altLang="ko-KR">
                <a:latin typeface="야놀자 야체 R"/>
                <a:ea typeface="야놀자 야체 R"/>
              </a:rPr>
              <a:t>(</a:t>
            </a:r>
            <a:r>
              <a:rPr lang="ko-KR" altLang="en-US">
                <a:latin typeface="야놀자 야체 R"/>
                <a:ea typeface="야놀자 야체 R"/>
              </a:rPr>
              <a:t>유치원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학교 등</a:t>
            </a:r>
            <a:r>
              <a:rPr lang="en-US" altLang="ko-KR">
                <a:latin typeface="야놀자 야체 R"/>
                <a:ea typeface="야놀자 야체 R"/>
              </a:rPr>
              <a:t>)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9339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0712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995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6266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18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1317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046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7174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7474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5827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542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43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89683-2F3F-48CE-8ED0-DD97CCC43D2F}" type="datetimeFigureOut">
              <a:rPr lang="ko-KR" altLang="en-US" smtClean="0"/>
              <a:t>2020-06-22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69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jpe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audio" Target="../media/audio4.wav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g"/><Relationship Id="rId5" Type="http://schemas.openxmlformats.org/officeDocument/2006/relationships/image" Target="../media/image37.png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3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55.png"/><Relationship Id="rId11" Type="http://schemas.openxmlformats.org/officeDocument/2006/relationships/image" Target="../media/image58.jpeg"/><Relationship Id="rId5" Type="http://schemas.openxmlformats.org/officeDocument/2006/relationships/image" Target="../media/image49.png"/><Relationship Id="rId10" Type="http://schemas.openxmlformats.org/officeDocument/2006/relationships/image" Target="../media/image57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2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53.png"/><Relationship Id="rId5" Type="http://schemas.openxmlformats.org/officeDocument/2006/relationships/image" Target="../media/image49.png"/><Relationship Id="rId10" Type="http://schemas.openxmlformats.org/officeDocument/2006/relationships/image" Target="../media/image47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audio" Target="../media/audio4.wav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5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4.png"/><Relationship Id="rId4" Type="http://schemas.openxmlformats.org/officeDocument/2006/relationships/image" Target="../media/image6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6.png"/><Relationship Id="rId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7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69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7" Type="http://schemas.openxmlformats.org/officeDocument/2006/relationships/image" Target="../media/image8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69.png"/><Relationship Id="rId4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69.png"/><Relationship Id="rId4" Type="http://schemas.openxmlformats.org/officeDocument/2006/relationships/image" Target="../media/image6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audio" Target="../media/audio5.wav"/><Relationship Id="rId7" Type="http://schemas.openxmlformats.org/officeDocument/2006/relationships/image" Target="../media/image8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69.png"/><Relationship Id="rId4" Type="http://schemas.openxmlformats.org/officeDocument/2006/relationships/image" Target="../media/image6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65.png"/><Relationship Id="rId4" Type="http://schemas.openxmlformats.org/officeDocument/2006/relationships/image" Target="../media/image9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5" Type="http://schemas.openxmlformats.org/officeDocument/2006/relationships/image" Target="../media/image69.png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audio" Target="../media/audio4.wav"/><Relationship Id="rId7" Type="http://schemas.openxmlformats.org/officeDocument/2006/relationships/image" Target="../media/image9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openxmlformats.org/officeDocument/2006/relationships/image" Target="../media/image48.png"/><Relationship Id="rId4" Type="http://schemas.openxmlformats.org/officeDocument/2006/relationships/image" Target="../media/image9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microsoft.com/office/2007/relationships/media" Target="../media/media3.wav"/><Relationship Id="rId7" Type="http://schemas.openxmlformats.org/officeDocument/2006/relationships/audio" Target="../media/audio4.wav"/><Relationship Id="rId12" Type="http://schemas.openxmlformats.org/officeDocument/2006/relationships/image" Target="../media/image111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notesSlide" Target="../notesSlides/notesSlide27.xml"/><Relationship Id="rId11" Type="http://schemas.openxmlformats.org/officeDocument/2006/relationships/image" Target="../media/image110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109.png"/><Relationship Id="rId4" Type="http://schemas.openxmlformats.org/officeDocument/2006/relationships/audio" Target="../media/media3.wav"/><Relationship Id="rId9" Type="http://schemas.openxmlformats.org/officeDocument/2006/relationships/image" Target="../media/image10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20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6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22498" y="1683444"/>
            <a:ext cx="25231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20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허아성 글</a:t>
            </a:r>
            <a:r>
              <a:rPr kumimoji="0" lang="en-US" altLang="ko-KR" sz="20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·</a:t>
            </a:r>
            <a:r>
              <a:rPr kumimoji="0" lang="ko-KR" altLang="en-US" sz="20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그림</a:t>
            </a:r>
            <a:endParaRPr kumimoji="0" lang="ko-KR" altLang="en-US" sz="2000" b="0" i="0" u="none" strike="noStrike" kern="1200" cap="none" spc="0" normalizeH="0" baseline="0">
              <a:solidFill>
                <a:prstClr val="black"/>
              </a:solidFill>
              <a:latin typeface="UhBee MiMi"/>
              <a:ea typeface="UhBee MiMi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700476" y="130843"/>
            <a:ext cx="5743048" cy="1736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5400" b="0" i="0" u="none" strike="noStrike" kern="1200" cap="none" spc="-150" normalizeH="0" baseline="0">
                <a:solidFill>
                  <a:srgbClr val="5B9CD7"/>
                </a:solidFill>
                <a:effectLst/>
                <a:uLnTx/>
                <a:uFillTx/>
                <a:latin typeface="야놀자 야체 B"/>
                <a:ea typeface="야놀자 야체 B"/>
                <a:cs typeface="+mn-cs"/>
              </a:rPr>
              <a:t>날아갈 것 </a:t>
            </a:r>
          </a:p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5400" b="0" i="0" u="none" strike="noStrike" kern="1200" cap="none" spc="-150" normalizeH="0" baseline="0">
                <a:solidFill>
                  <a:srgbClr val="5B9CD7"/>
                </a:solidFill>
                <a:effectLst/>
                <a:uLnTx/>
                <a:uFillTx/>
                <a:latin typeface="야놀자 야체 B"/>
                <a:ea typeface="야놀자 야체 B"/>
                <a:cs typeface="+mn-cs"/>
              </a:rPr>
              <a:t>같아요</a:t>
            </a:r>
          </a:p>
        </p:txBody>
      </p:sp>
      <p:grpSp>
        <p:nvGrpSpPr>
          <p:cNvPr id="47" name="그룹 46"/>
          <p:cNvGrpSpPr/>
          <p:nvPr/>
        </p:nvGrpSpPr>
        <p:grpSpPr>
          <a:xfrm>
            <a:off x="330607" y="596107"/>
            <a:ext cx="3306913" cy="3028638"/>
            <a:chOff x="438764" y="596107"/>
            <a:chExt cx="3306913" cy="3028638"/>
          </a:xfrm>
        </p:grpSpPr>
        <p:sp>
          <p:nvSpPr>
            <p:cNvPr id="35" name="모서리가 둥근 직사각형 9"/>
            <p:cNvSpPr/>
            <p:nvPr/>
          </p:nvSpPr>
          <p:spPr>
            <a:xfrm>
              <a:off x="448750" y="858366"/>
              <a:ext cx="2700264" cy="432048"/>
            </a:xfrm>
            <a:prstGeom prst="roundRect">
              <a:avLst>
                <a:gd name="adj" fmla="val 16667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400" b="0" i="0" u="none" strike="noStrike" kern="1200" cap="none" spc="-150" normalizeH="0" baseline="0">
                  <a:solidFill>
                    <a:prstClr val="black"/>
                  </a:solidFill>
                  <a:effectLst/>
                  <a:uLnTx/>
                  <a:uFillTx/>
                  <a:latin typeface="야놀자 야체 R"/>
                  <a:ea typeface="야놀자 야체 R"/>
                  <a:cs typeface="+mn-cs"/>
                </a:rPr>
                <a:t>1</a:t>
              </a:r>
              <a:r>
                <a:rPr kumimoji="0" lang="ko-KR" altLang="en-US" sz="2400" b="0" i="0" u="none" strike="noStrike" kern="1200" cap="none" spc="-150" normalizeH="0" baseline="0">
                  <a:solidFill>
                    <a:prstClr val="black"/>
                  </a:solidFill>
                  <a:effectLst/>
                  <a:uLnTx/>
                  <a:uFillTx/>
                  <a:latin typeface="야놀자 야체 R"/>
                  <a:ea typeface="야놀자 야체 R"/>
                  <a:cs typeface="+mn-cs"/>
                </a:rPr>
                <a:t>차시</a:t>
              </a:r>
              <a:r>
                <a:rPr kumimoji="0" lang="en-US" altLang="ko-KR" sz="2400" b="0" i="0" u="none" strike="noStrike" kern="1200" cap="none" spc="-150" normalizeH="0" baseline="0">
                  <a:solidFill>
                    <a:prstClr val="black"/>
                  </a:solidFill>
                  <a:effectLst/>
                  <a:uLnTx/>
                  <a:uFillTx/>
                  <a:latin typeface="야놀자 야체 R"/>
                  <a:ea typeface="야놀자 야체 R"/>
                  <a:cs typeface="+mn-cs"/>
                </a:rPr>
                <a:t>: </a:t>
              </a:r>
              <a:r>
                <a:rPr kumimoji="0" lang="ko-KR" altLang="en-US" sz="2400" b="0" i="0" u="none" strike="noStrike" kern="1200" cap="none" spc="-150" normalizeH="0" baseline="0">
                  <a:solidFill>
                    <a:prstClr val="black"/>
                  </a:solidFill>
                  <a:effectLst/>
                  <a:uLnTx/>
                  <a:uFillTx/>
                  <a:latin typeface="야놀자 야체 R"/>
                  <a:ea typeface="야놀자 야체 R"/>
                  <a:cs typeface="+mn-cs"/>
                </a:rPr>
                <a:t>그림에 빠져들기</a:t>
              </a:r>
            </a:p>
          </p:txBody>
        </p:sp>
        <p:pic>
          <p:nvPicPr>
            <p:cNvPr id="1029" name="_x975289864" descr="EMB0000452856d6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1925" y="596107"/>
              <a:ext cx="430246" cy="344399"/>
            </a:xfrm>
            <a:prstGeom prst="rect">
              <a:avLst/>
            </a:prstGeom>
            <a:noFill/>
          </p:spPr>
        </p:pic>
        <p:sp>
          <p:nvSpPr>
            <p:cNvPr id="30" name="타원 29"/>
            <p:cNvSpPr/>
            <p:nvPr/>
          </p:nvSpPr>
          <p:spPr>
            <a:xfrm>
              <a:off x="3087616" y="1064877"/>
              <a:ext cx="88701" cy="8870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/>
                <a:cs typeface="+mn-cs"/>
              </a:endParaRPr>
            </a:p>
          </p:txBody>
        </p:sp>
        <p:sp>
          <p:nvSpPr>
            <p:cNvPr id="38" name="모서리가 둥근 직사각형 9"/>
            <p:cNvSpPr/>
            <p:nvPr/>
          </p:nvSpPr>
          <p:spPr>
            <a:xfrm>
              <a:off x="438764" y="1375234"/>
              <a:ext cx="2700722" cy="57558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  <a:cs typeface="+mn-cs"/>
                </a:rPr>
                <a:t>표지를 살펴보며 어떤 이야기일지 예상하기</a:t>
              </a:r>
            </a:p>
          </p:txBody>
        </p:sp>
        <p:sp>
          <p:nvSpPr>
            <p:cNvPr id="41" name="모서리가 둥근 직사각형 9"/>
            <p:cNvSpPr/>
            <p:nvPr/>
          </p:nvSpPr>
          <p:spPr>
            <a:xfrm>
              <a:off x="438764" y="2001801"/>
              <a:ext cx="2700722" cy="36252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  <a:cs typeface="+mn-cs"/>
                </a:rPr>
                <a:t>구름 유치원 속 여러 가지 모양 찾기</a:t>
              </a:r>
            </a:p>
          </p:txBody>
        </p:sp>
        <p:sp>
          <p:nvSpPr>
            <p:cNvPr id="42" name="모서리가 둥근 직사각형 9"/>
            <p:cNvSpPr/>
            <p:nvPr/>
          </p:nvSpPr>
          <p:spPr>
            <a:xfrm>
              <a:off x="451296" y="2424956"/>
              <a:ext cx="2700722" cy="33745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  <a:cs typeface="+mn-cs"/>
                </a:rPr>
                <a:t>도형으로 그림 그리기</a:t>
              </a:r>
            </a:p>
          </p:txBody>
        </p:sp>
        <p:cxnSp>
          <p:nvCxnSpPr>
            <p:cNvPr id="33" name="직선 연결선 32"/>
            <p:cNvCxnSpPr/>
            <p:nvPr/>
          </p:nvCxnSpPr>
          <p:spPr>
            <a:xfrm flipH="1">
              <a:off x="3261142" y="3624745"/>
              <a:ext cx="48453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연결선 36"/>
            <p:cNvCxnSpPr/>
            <p:nvPr/>
          </p:nvCxnSpPr>
          <p:spPr>
            <a:xfrm flipV="1">
              <a:off x="3261142" y="1109227"/>
              <a:ext cx="0" cy="25155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직선 연결선 44"/>
            <p:cNvCxnSpPr/>
            <p:nvPr/>
          </p:nvCxnSpPr>
          <p:spPr>
            <a:xfrm flipH="1">
              <a:off x="3119934" y="1109228"/>
              <a:ext cx="14570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그룹 51"/>
          <p:cNvGrpSpPr/>
          <p:nvPr/>
        </p:nvGrpSpPr>
        <p:grpSpPr>
          <a:xfrm>
            <a:off x="340135" y="3553558"/>
            <a:ext cx="3297385" cy="1444471"/>
            <a:chOff x="438764" y="596107"/>
            <a:chExt cx="3297385" cy="1444471"/>
          </a:xfrm>
        </p:grpSpPr>
        <p:sp>
          <p:nvSpPr>
            <p:cNvPr id="53" name="모서리가 둥근 직사각형 9"/>
            <p:cNvSpPr/>
            <p:nvPr/>
          </p:nvSpPr>
          <p:spPr>
            <a:xfrm>
              <a:off x="448750" y="858366"/>
              <a:ext cx="2700264" cy="432048"/>
            </a:xfrm>
            <a:prstGeom prst="roundRect">
              <a:avLst>
                <a:gd name="adj" fmla="val 16667"/>
              </a:avLst>
            </a:prstGeom>
            <a:solidFill>
              <a:srgbClr val="CADF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2400" b="0" i="0" u="none" strike="noStrike" kern="1200" cap="none" spc="-300" normalizeH="0" baseline="0">
                  <a:solidFill>
                    <a:prstClr val="black"/>
                  </a:solidFill>
                  <a:effectLst/>
                  <a:uLnTx/>
                  <a:uFillTx/>
                  <a:latin typeface="야놀자 야체 R"/>
                  <a:ea typeface="야놀자 야체 R"/>
                  <a:cs typeface="+mn-cs"/>
                </a:rPr>
                <a:t>2</a:t>
              </a:r>
              <a:r>
                <a:rPr kumimoji="0" lang="ko-KR" altLang="en-US" sz="2400" b="0" i="0" u="none" strike="noStrike" kern="1200" cap="none" spc="-300" normalizeH="0" baseline="0">
                  <a:solidFill>
                    <a:prstClr val="black"/>
                  </a:solidFill>
                  <a:effectLst/>
                  <a:uLnTx/>
                  <a:uFillTx/>
                  <a:latin typeface="야놀자 야체 R"/>
                  <a:ea typeface="야놀자 야체 R"/>
                  <a:cs typeface="+mn-cs"/>
                </a:rPr>
                <a:t>차시</a:t>
              </a:r>
              <a:r>
                <a:rPr kumimoji="0" lang="en-US" altLang="ko-KR" sz="2400" b="0" i="0" u="none" strike="noStrike" kern="1200" cap="none" spc="-300" normalizeH="0" baseline="0">
                  <a:solidFill>
                    <a:prstClr val="black"/>
                  </a:solidFill>
                  <a:effectLst/>
                  <a:uLnTx/>
                  <a:uFillTx/>
                  <a:latin typeface="야놀자 야체 R"/>
                  <a:ea typeface="야놀자 야체 R"/>
                  <a:cs typeface="+mn-cs"/>
                </a:rPr>
                <a:t>: </a:t>
              </a:r>
              <a:r>
                <a:rPr kumimoji="0" lang="ko-KR" altLang="en-US" sz="2400" b="0" i="0" u="none" strike="noStrike" kern="1200" cap="none" spc="-300" normalizeH="0" baseline="0">
                  <a:solidFill>
                    <a:prstClr val="black"/>
                  </a:solidFill>
                  <a:effectLst/>
                  <a:uLnTx/>
                  <a:uFillTx/>
                  <a:latin typeface="야놀자 야체 R"/>
                  <a:ea typeface="야놀자 야체 R"/>
                  <a:cs typeface="+mn-cs"/>
                </a:rPr>
                <a:t>나는 이럴 때 날아갈 것 같아요</a:t>
              </a:r>
            </a:p>
          </p:txBody>
        </p:sp>
        <p:pic>
          <p:nvPicPr>
            <p:cNvPr id="54" name="_x975289864" descr="EMB0000452856d6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1925" y="596107"/>
              <a:ext cx="430246" cy="344399"/>
            </a:xfrm>
            <a:prstGeom prst="rect">
              <a:avLst/>
            </a:prstGeom>
            <a:noFill/>
          </p:spPr>
        </p:pic>
        <p:sp>
          <p:nvSpPr>
            <p:cNvPr id="55" name="타원 54"/>
            <p:cNvSpPr/>
            <p:nvPr/>
          </p:nvSpPr>
          <p:spPr>
            <a:xfrm>
              <a:off x="3087616" y="1064877"/>
              <a:ext cx="88701" cy="8870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endParaRPr kumimoji="0" lang="ko-KR" altLang="en-US" sz="1800" b="0" i="0" u="none" strike="noStrike" kern="1200" cap="none" spc="0" normalizeH="0" baseline="0"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/>
                <a:cs typeface="+mn-cs"/>
              </a:endParaRPr>
            </a:p>
          </p:txBody>
        </p:sp>
        <p:sp>
          <p:nvSpPr>
            <p:cNvPr id="56" name="모서리가 둥근 직사각형 9"/>
            <p:cNvSpPr/>
            <p:nvPr/>
          </p:nvSpPr>
          <p:spPr>
            <a:xfrm>
              <a:off x="438764" y="1375235"/>
              <a:ext cx="2700722" cy="32630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0" i="0" u="none" strike="noStrike" kern="1200" cap="none" spc="-10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  <a:cs typeface="+mn-cs"/>
                </a:rPr>
                <a:t>들으면 기분 좋아지는 말 써보기</a:t>
              </a:r>
            </a:p>
          </p:txBody>
        </p:sp>
        <p:sp>
          <p:nvSpPr>
            <p:cNvPr id="57" name="모서리가 둥근 직사각형 9"/>
            <p:cNvSpPr/>
            <p:nvPr/>
          </p:nvSpPr>
          <p:spPr>
            <a:xfrm>
              <a:off x="438764" y="1746249"/>
              <a:ext cx="2700722" cy="29432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0" i="0" u="none" strike="noStrike" kern="1200" cap="none" spc="-10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  <a:cs typeface="+mn-cs"/>
                </a:rPr>
                <a:t>우리 반 베스트 </a:t>
              </a:r>
              <a:r>
                <a:rPr kumimoji="0" lang="en-US" altLang="ko-KR" sz="1600" b="0" i="0" u="none" strike="noStrike" kern="1200" cap="none" spc="-10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  <a:cs typeface="+mn-cs"/>
                </a:rPr>
                <a:t>‘</a:t>
              </a:r>
              <a:r>
                <a:rPr kumimoji="0" lang="ko-KR" altLang="en-US" sz="1600" b="0" i="0" u="none" strike="noStrike" kern="1200" cap="none" spc="-10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  <a:cs typeface="+mn-cs"/>
                </a:rPr>
                <a:t>날아가는 말</a:t>
              </a:r>
              <a:r>
                <a:rPr kumimoji="0" lang="en-US" altLang="ko-KR" sz="1600" b="0" i="0" u="none" strike="noStrike" kern="1200" cap="none" spc="-10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  <a:cs typeface="+mn-cs"/>
                </a:rPr>
                <a:t>’</a:t>
              </a:r>
              <a:r>
                <a:rPr kumimoji="0" lang="ko-KR" altLang="en-US" sz="1600" b="0" i="0" u="none" strike="noStrike" kern="1200" cap="none" spc="-10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  <a:cs typeface="+mn-cs"/>
                </a:rPr>
                <a:t> 정하기</a:t>
              </a:r>
            </a:p>
          </p:txBody>
        </p:sp>
        <p:cxnSp>
          <p:nvCxnSpPr>
            <p:cNvPr id="59" name="직선 연결선 58"/>
            <p:cNvCxnSpPr/>
            <p:nvPr/>
          </p:nvCxnSpPr>
          <p:spPr>
            <a:xfrm flipH="1">
              <a:off x="3251614" y="787811"/>
              <a:ext cx="48453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직선 연결선 59"/>
            <p:cNvCxnSpPr/>
            <p:nvPr/>
          </p:nvCxnSpPr>
          <p:spPr>
            <a:xfrm flipV="1">
              <a:off x="3251614" y="787811"/>
              <a:ext cx="0" cy="3214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연결선 60"/>
            <p:cNvCxnSpPr/>
            <p:nvPr/>
          </p:nvCxnSpPr>
          <p:spPr>
            <a:xfrm flipH="1">
              <a:off x="3176317" y="1109228"/>
              <a:ext cx="7662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모서리가 둥근 직사각형 9"/>
          <p:cNvSpPr/>
          <p:nvPr/>
        </p:nvSpPr>
        <p:spPr>
          <a:xfrm>
            <a:off x="3207339" y="4973850"/>
            <a:ext cx="2700264" cy="432048"/>
          </a:xfrm>
          <a:prstGeom prst="roundRect">
            <a:avLst>
              <a:gd name="adj" fmla="val 16667"/>
            </a:avLst>
          </a:prstGeom>
          <a:solidFill>
            <a:srgbClr val="ABC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0" i="0" u="none" strike="noStrike" kern="1200" cap="none" spc="-3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3</a:t>
            </a:r>
            <a:r>
              <a:rPr kumimoji="0" lang="ko-KR" altLang="en-US" sz="2400" b="0" i="0" u="none" strike="noStrike" kern="1200" cap="none" spc="-3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차시</a:t>
            </a:r>
            <a:r>
              <a:rPr kumimoji="0" lang="en-US" altLang="ko-KR" sz="2400" b="0" i="0" u="none" strike="noStrike" kern="1200" cap="none" spc="-3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: </a:t>
            </a:r>
            <a:r>
              <a:rPr kumimoji="0" lang="ko-KR" altLang="en-US" sz="2400" b="0" i="0" u="none" strike="noStrike" kern="1200" cap="none" spc="-3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우리 반 감정 사전 만들기</a:t>
            </a:r>
          </a:p>
        </p:txBody>
      </p:sp>
      <p:pic>
        <p:nvPicPr>
          <p:cNvPr id="66" name="_x975289864" descr="EMB0000452856d6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1135" y="4710814"/>
            <a:ext cx="430246" cy="344399"/>
          </a:xfrm>
          <a:prstGeom prst="rect">
            <a:avLst/>
          </a:prstGeom>
          <a:noFill/>
        </p:spPr>
      </p:pic>
      <p:sp>
        <p:nvSpPr>
          <p:cNvPr id="67" name="타원 66"/>
          <p:cNvSpPr/>
          <p:nvPr/>
        </p:nvSpPr>
        <p:spPr>
          <a:xfrm>
            <a:off x="4528606" y="4943643"/>
            <a:ext cx="88701" cy="88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68" name="모서리가 둥근 직사각형 9"/>
          <p:cNvSpPr/>
          <p:nvPr/>
        </p:nvSpPr>
        <p:spPr>
          <a:xfrm>
            <a:off x="3197353" y="5490719"/>
            <a:ext cx="2700722" cy="32630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1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다양한 감정 표현 알아보기</a:t>
            </a:r>
          </a:p>
        </p:txBody>
      </p:sp>
      <p:sp>
        <p:nvSpPr>
          <p:cNvPr id="69" name="모서리가 둥근 직사각형 9"/>
          <p:cNvSpPr/>
          <p:nvPr/>
        </p:nvSpPr>
        <p:spPr>
          <a:xfrm>
            <a:off x="3197353" y="5861733"/>
            <a:ext cx="2700722" cy="29432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1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기분을 표현하는 말 만들기</a:t>
            </a:r>
          </a:p>
        </p:txBody>
      </p:sp>
      <p:sp>
        <p:nvSpPr>
          <p:cNvPr id="70" name="모서리가 둥근 직사각형 9"/>
          <p:cNvSpPr/>
          <p:nvPr/>
        </p:nvSpPr>
        <p:spPr>
          <a:xfrm>
            <a:off x="3206881" y="6208728"/>
            <a:ext cx="2700722" cy="35512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1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우리 반 감정 표현 사전 만들기</a:t>
            </a:r>
          </a:p>
        </p:txBody>
      </p:sp>
      <p:cxnSp>
        <p:nvCxnSpPr>
          <p:cNvPr id="72" name="직선 연결선 71"/>
          <p:cNvCxnSpPr/>
          <p:nvPr/>
        </p:nvCxnSpPr>
        <p:spPr>
          <a:xfrm flipV="1">
            <a:off x="4573879" y="4495837"/>
            <a:ext cx="0" cy="5045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모서리가 둥근 직사각형 9"/>
          <p:cNvSpPr/>
          <p:nvPr/>
        </p:nvSpPr>
        <p:spPr>
          <a:xfrm>
            <a:off x="6109648" y="906494"/>
            <a:ext cx="2700264" cy="432048"/>
          </a:xfrm>
          <a:prstGeom prst="roundRect">
            <a:avLst>
              <a:gd name="adj" fmla="val 16667"/>
            </a:avLst>
          </a:prstGeom>
          <a:solidFill>
            <a:srgbClr val="90B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0" i="0" u="none" strike="noStrike" kern="1200" cap="none" spc="-2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4</a:t>
            </a:r>
            <a:r>
              <a:rPr kumimoji="0" lang="ko-KR" altLang="en-US" sz="2400" b="0" i="0" u="none" strike="noStrike" kern="1200" cap="none" spc="-2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차시</a:t>
            </a:r>
            <a:r>
              <a:rPr kumimoji="0" lang="en-US" altLang="ko-KR" sz="2400" b="0" i="0" u="none" strike="noStrike" kern="1200" cap="none" spc="-2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: </a:t>
            </a:r>
            <a:r>
              <a:rPr kumimoji="0" lang="ko-KR" altLang="en-US" sz="2400" b="0" i="0" u="none" strike="noStrike" kern="1200" cap="none" spc="-2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우리 반 금지 행동 포스터</a:t>
            </a:r>
          </a:p>
        </p:txBody>
      </p:sp>
      <p:sp>
        <p:nvSpPr>
          <p:cNvPr id="101" name="모서리가 둥근 직사각형 9"/>
          <p:cNvSpPr/>
          <p:nvPr/>
        </p:nvSpPr>
        <p:spPr>
          <a:xfrm>
            <a:off x="6099662" y="1423363"/>
            <a:ext cx="2700722" cy="326302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1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그림책을 읽고 싫어하는 행동 나누기</a:t>
            </a:r>
          </a:p>
        </p:txBody>
      </p:sp>
      <p:sp>
        <p:nvSpPr>
          <p:cNvPr id="102" name="모서리가 둥근 직사각형 9"/>
          <p:cNvSpPr/>
          <p:nvPr/>
        </p:nvSpPr>
        <p:spPr>
          <a:xfrm>
            <a:off x="6099662" y="1794377"/>
            <a:ext cx="2700722" cy="55751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1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우리 반</a:t>
            </a:r>
            <a:r>
              <a:rPr kumimoji="0" lang="en-US" altLang="ko-KR" sz="1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,</a:t>
            </a:r>
            <a:r>
              <a:rPr kumimoji="0" lang="ko-KR" altLang="en-US" sz="1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 모둠</a:t>
            </a:r>
            <a:r>
              <a:rPr kumimoji="0" lang="en-US" altLang="ko-KR" sz="1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,</a:t>
            </a:r>
            <a:r>
              <a:rPr kumimoji="0" lang="ko-KR" altLang="en-US" sz="1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 나에게 하지 말아야 할 금지 행동 포스터 만들기</a:t>
            </a:r>
          </a:p>
        </p:txBody>
      </p:sp>
      <p:sp>
        <p:nvSpPr>
          <p:cNvPr id="106" name="모서리가 둥근 직사각형 9"/>
          <p:cNvSpPr/>
          <p:nvPr/>
        </p:nvSpPr>
        <p:spPr>
          <a:xfrm>
            <a:off x="6067328" y="3201064"/>
            <a:ext cx="2700264" cy="432048"/>
          </a:xfrm>
          <a:prstGeom prst="roundRect">
            <a:avLst>
              <a:gd name="adj" fmla="val 16667"/>
            </a:avLst>
          </a:prstGeom>
          <a:solidFill>
            <a:srgbClr val="5B9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0" i="0" u="none" strike="noStrike" kern="1200" cap="none" spc="5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5</a:t>
            </a:r>
            <a:r>
              <a:rPr kumimoji="0" lang="ko-KR" altLang="en-US" sz="2400" b="0" i="0" u="none" strike="noStrike" kern="1200" cap="none" spc="5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차시</a:t>
            </a:r>
            <a:r>
              <a:rPr kumimoji="0" lang="en-US" altLang="ko-KR" sz="2400" b="0" i="0" u="none" strike="noStrike" kern="1200" cap="none" spc="5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: </a:t>
            </a:r>
            <a:r>
              <a:rPr kumimoji="0" lang="ko-KR" altLang="en-US" sz="2400" b="0" i="0" u="none" strike="noStrike" kern="1200" cap="none" spc="5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날아가는 우리</a:t>
            </a:r>
          </a:p>
        </p:txBody>
      </p:sp>
      <p:sp>
        <p:nvSpPr>
          <p:cNvPr id="107" name="타원 106"/>
          <p:cNvSpPr/>
          <p:nvPr/>
        </p:nvSpPr>
        <p:spPr>
          <a:xfrm>
            <a:off x="6018152" y="3392254"/>
            <a:ext cx="88701" cy="88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108" name="모서리가 둥근 직사각형 9"/>
          <p:cNvSpPr/>
          <p:nvPr/>
        </p:nvSpPr>
        <p:spPr>
          <a:xfrm>
            <a:off x="6057342" y="3717933"/>
            <a:ext cx="2700722" cy="307341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1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다양한 포즈로 사진 찍기</a:t>
            </a:r>
          </a:p>
        </p:txBody>
      </p:sp>
      <p:sp>
        <p:nvSpPr>
          <p:cNvPr id="110" name="모서리가 둥근 직사각형 9"/>
          <p:cNvSpPr/>
          <p:nvPr/>
        </p:nvSpPr>
        <p:spPr>
          <a:xfrm>
            <a:off x="6063566" y="4106753"/>
            <a:ext cx="2700722" cy="35512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1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사진을 이용해 협동작품 만들기</a:t>
            </a:r>
          </a:p>
        </p:txBody>
      </p:sp>
      <p:pic>
        <p:nvPicPr>
          <p:cNvPr id="111" name="_x787214312" descr="EMB0000452856d8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2915" y="3004986"/>
            <a:ext cx="420031" cy="258698"/>
          </a:xfrm>
          <a:prstGeom prst="rect">
            <a:avLst/>
          </a:prstGeom>
          <a:noFill/>
        </p:spPr>
      </p:pic>
      <p:cxnSp>
        <p:nvCxnSpPr>
          <p:cNvPr id="113" name="직선 연결선 112"/>
          <p:cNvCxnSpPr/>
          <p:nvPr/>
        </p:nvCxnSpPr>
        <p:spPr>
          <a:xfrm flipH="1">
            <a:off x="5400024" y="3131295"/>
            <a:ext cx="414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직선 연결선 113"/>
          <p:cNvCxnSpPr/>
          <p:nvPr/>
        </p:nvCxnSpPr>
        <p:spPr>
          <a:xfrm flipV="1">
            <a:off x="5814263" y="1122518"/>
            <a:ext cx="0" cy="2008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직선 연결선 115"/>
          <p:cNvCxnSpPr>
            <a:stCxn id="98" idx="1"/>
          </p:cNvCxnSpPr>
          <p:nvPr/>
        </p:nvCxnSpPr>
        <p:spPr>
          <a:xfrm flipH="1">
            <a:off x="5814263" y="1122518"/>
            <a:ext cx="295385" cy="37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타원 121"/>
          <p:cNvSpPr/>
          <p:nvPr/>
        </p:nvSpPr>
        <p:spPr>
          <a:xfrm>
            <a:off x="6067339" y="1083380"/>
            <a:ext cx="88701" cy="88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cxnSp>
        <p:nvCxnSpPr>
          <p:cNvPr id="124" name="직선 연결선 123"/>
          <p:cNvCxnSpPr/>
          <p:nvPr/>
        </p:nvCxnSpPr>
        <p:spPr>
          <a:xfrm flipH="1">
            <a:off x="5400024" y="3543382"/>
            <a:ext cx="4376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직선 연결선 124"/>
          <p:cNvCxnSpPr/>
          <p:nvPr/>
        </p:nvCxnSpPr>
        <p:spPr>
          <a:xfrm flipH="1" flipV="1">
            <a:off x="5837663" y="3436604"/>
            <a:ext cx="1" cy="1067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직선 연결선 132"/>
          <p:cNvCxnSpPr>
            <a:stCxn id="107" idx="2"/>
          </p:cNvCxnSpPr>
          <p:nvPr/>
        </p:nvCxnSpPr>
        <p:spPr>
          <a:xfrm flipH="1">
            <a:off x="5837662" y="3436605"/>
            <a:ext cx="1804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액자 7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3" name="액자 72"/>
          <p:cNvSpPr/>
          <p:nvPr/>
        </p:nvSpPr>
        <p:spPr>
          <a:xfrm>
            <a:off x="45208" y="46189"/>
            <a:ext cx="9046800" cy="6768000"/>
          </a:xfrm>
          <a:prstGeom prst="frame">
            <a:avLst>
              <a:gd name="adj1" fmla="val 74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7" name="액자 76"/>
          <p:cNvSpPr/>
          <p:nvPr/>
        </p:nvSpPr>
        <p:spPr>
          <a:xfrm>
            <a:off x="93907" y="100799"/>
            <a:ext cx="8949600" cy="6660000"/>
          </a:xfrm>
          <a:prstGeom prst="frame">
            <a:avLst>
              <a:gd name="adj1" fmla="val 744"/>
            </a:avLst>
          </a:prstGeom>
          <a:solidFill>
            <a:srgbClr val="C9F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8" name="액자 77"/>
          <p:cNvSpPr/>
          <p:nvPr/>
        </p:nvSpPr>
        <p:spPr>
          <a:xfrm>
            <a:off x="144103" y="146987"/>
            <a:ext cx="8845200" cy="6562800"/>
          </a:xfrm>
          <a:prstGeom prst="frame">
            <a:avLst>
              <a:gd name="adj1" fmla="val 744"/>
            </a:avLst>
          </a:prstGeom>
          <a:solidFill>
            <a:srgbClr val="FDD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76" name="그림 75" descr="P20190414_170146417_4CE55D57-AAB3-4275-86B7-5FC19D4495E1.PNG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4207" y="4723757"/>
            <a:ext cx="2779942" cy="2424839"/>
          </a:xfrm>
          <a:prstGeom prst="rect">
            <a:avLst/>
          </a:prstGeom>
        </p:spPr>
      </p:pic>
      <p:pic>
        <p:nvPicPr>
          <p:cNvPr id="74" name="그림 73" descr="P20190414_170847476_ACE3E741-B365-4396-AD53-1311B8C65147.PNG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946841" y="5040076"/>
            <a:ext cx="2439060" cy="1785708"/>
          </a:xfrm>
          <a:prstGeom prst="rect">
            <a:avLst/>
          </a:prstGeom>
        </p:spPr>
      </p:pic>
      <p:pic>
        <p:nvPicPr>
          <p:cNvPr id="1034" name="_x975303688" descr="EMB0000452856d4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910" y="653468"/>
            <a:ext cx="413533" cy="312088"/>
          </a:xfrm>
          <a:prstGeom prst="rect">
            <a:avLst/>
          </a:prstGeom>
          <a:noFill/>
        </p:spPr>
      </p:pic>
      <p:pic>
        <p:nvPicPr>
          <p:cNvPr id="1035" name="그림 1034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6940" y="4747607"/>
            <a:ext cx="436671" cy="320547"/>
          </a:xfrm>
          <a:prstGeom prst="rect">
            <a:avLst/>
          </a:prstGeom>
        </p:spPr>
      </p:pic>
      <p:pic>
        <p:nvPicPr>
          <p:cNvPr id="1036" name="그림 1035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3781" y="686949"/>
            <a:ext cx="436671" cy="320547"/>
          </a:xfrm>
          <a:prstGeom prst="rect">
            <a:avLst/>
          </a:prstGeom>
        </p:spPr>
      </p:pic>
      <p:pic>
        <p:nvPicPr>
          <p:cNvPr id="1037" name="그림 1036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1353" y="672742"/>
            <a:ext cx="501005" cy="34570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134" y="2222390"/>
            <a:ext cx="1903073" cy="232107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lick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091187" y="875558"/>
            <a:ext cx="6618315" cy="3446127"/>
            <a:chOff x="983032" y="767403"/>
            <a:chExt cx="6618315" cy="3446127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655211" y="1449998"/>
              <a:ext cx="1050288" cy="906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37338" y="809821"/>
              <a:ext cx="932432" cy="1609898"/>
            </a:xfrm>
            <a:prstGeom prst="rect">
              <a:avLst/>
            </a:prstGeom>
          </p:spPr>
        </p:pic>
        <p:sp>
          <p:nvSpPr>
            <p:cNvPr id="13" name="사각형: 둥근 모서리 12"/>
            <p:cNvSpPr/>
            <p:nvPr/>
          </p:nvSpPr>
          <p:spPr>
            <a:xfrm>
              <a:off x="2327390" y="2944255"/>
              <a:ext cx="5273957" cy="1109609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30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그림책 표지 보고 예상하기</a:t>
              </a:r>
              <a:r>
                <a:rPr lang="ko-KR" altLang="en-US" sz="44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 </a:t>
              </a:r>
              <a:r>
                <a:rPr lang="en-US" altLang="ko-KR" sz="44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817" y="90704"/>
            <a:ext cx="2306873" cy="54556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2000">
                <a:latin typeface="배달의민족 주아"/>
                <a:ea typeface="배달의민족 주아"/>
              </a:rPr>
              <a:t>&lt;</a:t>
            </a:r>
            <a:r>
              <a:rPr lang="ko-KR" altLang="en-US" sz="2000">
                <a:latin typeface="배달의민족 주아"/>
                <a:ea typeface="배달의민족 주아"/>
              </a:rPr>
              <a:t>그림책 읽기 전 활동</a:t>
            </a:r>
            <a:r>
              <a:rPr lang="en-US" altLang="ko-KR" sz="2000">
                <a:latin typeface="배달의민족 주아"/>
                <a:ea typeface="배달의민족 주아"/>
              </a:rPr>
              <a:t>&gt;</a:t>
            </a:r>
            <a:endParaRPr lang="ko-KR" altLang="en-US" sz="2000">
              <a:latin typeface="배달의민족 주아"/>
              <a:ea typeface="배달의민족 주아"/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5201" y="2722652"/>
            <a:ext cx="428713" cy="5239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표지 보고 예상하기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1515" y="1828800"/>
            <a:ext cx="909263" cy="93546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71321" y="2083938"/>
            <a:ext cx="6987793" cy="5716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오늘 함께 읽을 </a:t>
            </a:r>
            <a:r>
              <a:rPr lang="ko-KR" altLang="en-US" sz="3200" b="0" spc="-150">
                <a:solidFill>
                  <a:srgbClr val="0070C0"/>
                </a:solidFill>
                <a:latin typeface="배달의민족 주아"/>
                <a:ea typeface="배달의민족 주아"/>
              </a:rPr>
              <a:t>책 제목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을 </a:t>
            </a:r>
            <a:r>
              <a:rPr lang="ko-KR" altLang="en-US" sz="3200" b="0" spc="-150">
                <a:solidFill>
                  <a:srgbClr val="0070C0"/>
                </a:solidFill>
                <a:latin typeface="배달의민족 주아"/>
                <a:ea typeface="배달의민족 주아"/>
              </a:rPr>
              <a:t>큰 목소리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로 읽어봅시다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  <a:endParaRPr lang="ko-KR" altLang="en-US" sz="3200" b="0" spc="-150">
              <a:solidFill>
                <a:srgbClr val="7030A0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942" y="2683694"/>
            <a:ext cx="3400825" cy="41640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표지 보고 예상하기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23569" cy="49651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4422544" y="1969246"/>
            <a:ext cx="4892586" cy="4190777"/>
            <a:chOff x="4422544" y="1969246"/>
            <a:chExt cx="4892586" cy="4190777"/>
          </a:xfrm>
        </p:grpSpPr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>
              <a:off x="4422544" y="1969246"/>
              <a:ext cx="4892586" cy="4190777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5224959" y="3327740"/>
              <a:ext cx="3530125" cy="1737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dirty="0" smtClean="0">
                  <a:solidFill>
                    <a:srgbClr val="7030A0"/>
                  </a:solidFill>
                  <a:latin typeface="UhBee MiMi"/>
                  <a:ea typeface="UhBee MiMi"/>
                </a:rPr>
                <a:t>책 </a:t>
              </a:r>
              <a:r>
                <a:rPr lang="ko-KR" altLang="en-US" sz="3600" dirty="0">
                  <a:solidFill>
                    <a:srgbClr val="7030A0"/>
                  </a:solidFill>
                  <a:latin typeface="UhBee MiMi"/>
                  <a:ea typeface="UhBee MiMi"/>
                </a:rPr>
                <a:t>표지 </a:t>
              </a:r>
              <a:r>
                <a:rPr lang="ko-KR" altLang="en-US" sz="3600" dirty="0">
                  <a:latin typeface="UhBee MiMi"/>
                  <a:ea typeface="UhBee MiMi"/>
                </a:rPr>
                <a:t>속의</a:t>
              </a:r>
            </a:p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아이들의 </a:t>
              </a:r>
              <a:r>
                <a:rPr lang="ko-KR" altLang="en-US" sz="3600" dirty="0">
                  <a:solidFill>
                    <a:srgbClr val="7030A0"/>
                  </a:solidFill>
                  <a:latin typeface="UhBee MiMi"/>
                  <a:ea typeface="UhBee MiMi"/>
                </a:rPr>
                <a:t>모습</a:t>
              </a:r>
              <a:r>
                <a:rPr lang="ko-KR" altLang="en-US" sz="3600" dirty="0">
                  <a:latin typeface="UhBee MiMi"/>
                  <a:ea typeface="UhBee MiMi"/>
                </a:rPr>
                <a:t>을 살펴보아요</a:t>
              </a:r>
              <a:r>
                <a:rPr lang="en-US" altLang="ko-KR" sz="3600" dirty="0">
                  <a:latin typeface="UhBee MiMi"/>
                  <a:ea typeface="UhBee MiMi"/>
                </a:rPr>
                <a:t>!</a:t>
              </a:r>
            </a:p>
          </p:txBody>
        </p:sp>
      </p:grp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47894" y="1983493"/>
            <a:ext cx="518244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dirty="0">
                <a:solidFill>
                  <a:srgbClr val="0070C0"/>
                </a:solidFill>
                <a:latin typeface="배달의민족 주아"/>
                <a:ea typeface="배달의민족 주아"/>
              </a:rPr>
              <a:t>표지</a:t>
            </a:r>
            <a:r>
              <a:rPr lang="ko-KR" altLang="en-US" sz="3200" dirty="0">
                <a:latin typeface="배달의민족 주아"/>
                <a:ea typeface="배달의민족 주아"/>
              </a:rPr>
              <a:t>에서 </a:t>
            </a:r>
            <a:r>
              <a:rPr lang="ko-KR" altLang="en-US" sz="3200" dirty="0" smtClean="0">
                <a:solidFill>
                  <a:srgbClr val="0070C0"/>
                </a:solidFill>
                <a:latin typeface="배달의민족 주아"/>
                <a:ea typeface="배달의민족 주아"/>
              </a:rPr>
              <a:t>등장인물</a:t>
            </a:r>
            <a:r>
              <a:rPr lang="ko-KR" altLang="en-US" sz="3200" dirty="0" smtClean="0">
                <a:latin typeface="배달의민족 주아"/>
                <a:ea typeface="배달의민족 주아"/>
              </a:rPr>
              <a:t>을 </a:t>
            </a:r>
            <a:r>
              <a:rPr lang="ko-KR" altLang="en-US" sz="3200" dirty="0">
                <a:latin typeface="배달의민족 주아"/>
                <a:ea typeface="배달의민족 주아"/>
              </a:rPr>
              <a:t>찾아봅시다</a:t>
            </a:r>
            <a:r>
              <a:rPr lang="en-US" altLang="ko-KR" sz="3200" dirty="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6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tretch>
            <a:fillRect/>
          </a:stretch>
        </p:blipFill>
        <p:spPr>
          <a:xfrm>
            <a:off x="9573303" y="904518"/>
            <a:ext cx="144337" cy="144337"/>
          </a:xfrm>
          <a:prstGeom prst="rect">
            <a:avLst/>
          </a:prstGeom>
        </p:spPr>
      </p:pic>
      <p:grpSp>
        <p:nvGrpSpPr>
          <p:cNvPr id="22" name="그룹 21"/>
          <p:cNvGrpSpPr/>
          <p:nvPr/>
        </p:nvGrpSpPr>
        <p:grpSpPr>
          <a:xfrm>
            <a:off x="4412631" y="1983493"/>
            <a:ext cx="4892586" cy="4190777"/>
            <a:chOff x="4456805" y="2280102"/>
            <a:chExt cx="4892586" cy="4190777"/>
          </a:xfrm>
        </p:grpSpPr>
        <p:grpSp>
          <p:nvGrpSpPr>
            <p:cNvPr id="18" name="그룹 2"/>
            <p:cNvGrpSpPr/>
            <p:nvPr/>
          </p:nvGrpSpPr>
          <p:grpSpPr>
            <a:xfrm>
              <a:off x="4456805" y="2280102"/>
              <a:ext cx="4892586" cy="4190777"/>
              <a:chOff x="4438732" y="2298664"/>
              <a:chExt cx="4892586" cy="4190777"/>
            </a:xfrm>
          </p:grpSpPr>
          <p:pic>
            <p:nvPicPr>
              <p:cNvPr id="19" name="그림 10"/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0"/>
              <a:stretch>
                <a:fillRect/>
              </a:stretch>
            </p:blipFill>
            <p:spPr>
              <a:xfrm>
                <a:off x="4438732" y="2298664"/>
                <a:ext cx="4892586" cy="4190777"/>
              </a:xfrm>
              <a:prstGeom prst="rect">
                <a:avLst/>
              </a:prstGeom>
            </p:spPr>
          </p:pic>
          <p:sp>
            <p:nvSpPr>
              <p:cNvPr id="20" name="직사각형 14"/>
              <p:cNvSpPr/>
              <p:nvPr/>
            </p:nvSpPr>
            <p:spPr>
              <a:xfrm>
                <a:off x="5224958" y="3791778"/>
                <a:ext cx="3530126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3600" dirty="0" smtClean="0">
                    <a:solidFill>
                      <a:srgbClr val="7030A0"/>
                    </a:solidFill>
                    <a:latin typeface="UhBee MiMi"/>
                    <a:ea typeface="UhBee MiMi"/>
                  </a:rPr>
                  <a:t>이 </a:t>
                </a:r>
                <a:r>
                  <a:rPr lang="ko-KR" altLang="en-US" sz="3600" dirty="0">
                    <a:solidFill>
                      <a:srgbClr val="7030A0"/>
                    </a:solidFill>
                    <a:latin typeface="UhBee MiMi"/>
                    <a:ea typeface="UhBee MiMi"/>
                  </a:rPr>
                  <a:t>친구</a:t>
                </a:r>
                <a:r>
                  <a:rPr lang="ko-KR" altLang="en-US" sz="3600" dirty="0">
                    <a:latin typeface="UhBee MiMi"/>
                    <a:ea typeface="UhBee MiMi"/>
                  </a:rPr>
                  <a:t>는</a:t>
                </a:r>
              </a:p>
              <a:p>
                <a:pPr algn="ctr">
                  <a:defRPr/>
                </a:pPr>
                <a:r>
                  <a:rPr lang="ko-KR" altLang="en-US" sz="3600" dirty="0">
                    <a:solidFill>
                      <a:srgbClr val="7030A0"/>
                    </a:solidFill>
                    <a:latin typeface="UhBee MiMi"/>
                    <a:ea typeface="UhBee MiMi"/>
                  </a:rPr>
                  <a:t>왜 날아갔을까요</a:t>
                </a:r>
                <a:r>
                  <a:rPr lang="en-US" altLang="ko-KR" sz="3600" dirty="0">
                    <a:latin typeface="UhBee MiMi"/>
                    <a:ea typeface="UhBee MiMi"/>
                  </a:rPr>
                  <a:t>?</a:t>
                </a:r>
              </a:p>
            </p:txBody>
          </p:sp>
        </p:grpSp>
        <p:pic>
          <p:nvPicPr>
            <p:cNvPr id="21" name="그림 20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388570" y="2558072"/>
              <a:ext cx="1178389" cy="1191846"/>
            </a:xfrm>
            <a:prstGeom prst="ellipse">
              <a:avLst/>
            </a:prstGeom>
            <a:effectLst>
              <a:outerShdw blurRad="76200" dist="76200" dir="2700000" algn="ctr" rotWithShape="0">
                <a:srgbClr val="000000">
                  <a:alpha val="50000"/>
                </a:srgbClr>
              </a:outerShdw>
            </a:effectLst>
          </p:spPr>
        </p:pic>
      </p:grp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88806" y="4931596"/>
            <a:ext cx="3686647" cy="174508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753" y="2797231"/>
            <a:ext cx="3180802" cy="38794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78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48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상상토끼 신비는일곱살 OTF"/>
                <a:ea typeface="상상토끼 신비는일곱살 OTF"/>
                <a:cs typeface="+mn-cs"/>
              </a:rPr>
              <a:t>     </a:t>
            </a:r>
            <a:r>
              <a:rPr kumimoji="0" lang="ko-KR" altLang="en-US" sz="3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활동 </a:t>
            </a:r>
            <a:r>
              <a:rPr kumimoji="0" lang="en-US" altLang="ko-KR" sz="3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1</a:t>
            </a:r>
            <a:r>
              <a:rPr kumimoji="0" lang="en-US" altLang="ko-KR" sz="44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 </a:t>
            </a:r>
            <a:r>
              <a:rPr kumimoji="0" lang="ko-KR" altLang="en-US" sz="4400" b="0" i="0" u="none" strike="noStrike" kern="1200" cap="none" spc="0" normalizeH="0" baseline="0"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표지 보고 예상하기</a:t>
            </a:r>
            <a:r>
              <a:rPr kumimoji="0" lang="ko-KR" altLang="en-US" sz="44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 </a:t>
            </a:r>
            <a:r>
              <a:rPr kumimoji="0" lang="en-US" altLang="ko-KR" sz="44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56885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4531" y="1890444"/>
            <a:ext cx="909263" cy="9354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15251" y="2033556"/>
            <a:ext cx="6624789" cy="106968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표지 속 아이들에게 어떤 일이 생긴 것 같나요</a:t>
            </a:r>
            <a:r>
              <a:rPr lang="en-US" altLang="ko-KR" sz="3200" b="0" spc="-150" dirty="0">
                <a:latin typeface="배달의민족 주아"/>
                <a:ea typeface="배달의민족 주아"/>
              </a:rPr>
              <a:t>? </a:t>
            </a:r>
          </a:p>
          <a:p>
            <a:pPr lvl="0">
              <a:defRPr/>
            </a:pPr>
            <a:r>
              <a:rPr lang="ko-KR" altLang="en-US" sz="3200" b="0" spc="-150" dirty="0" smtClean="0">
                <a:latin typeface="배달의민족 주아"/>
                <a:ea typeface="배달의민족 주아"/>
              </a:rPr>
              <a:t>상상해 봅시다</a:t>
            </a:r>
            <a:r>
              <a:rPr lang="en-US" altLang="ko-KR" sz="3200" b="0" spc="-150" dirty="0">
                <a:latin typeface="배달의민족 주아"/>
                <a:ea typeface="배달의민족 주아"/>
              </a:rPr>
              <a:t>.</a:t>
            </a:r>
            <a:endParaRPr lang="ko-KR" altLang="en-US" sz="3200" b="0" spc="-150" dirty="0">
              <a:latin typeface="배달의민족 주아"/>
              <a:ea typeface="배달의민족 주아"/>
            </a:endParaRPr>
          </a:p>
        </p:txBody>
      </p:sp>
      <p:grpSp>
        <p:nvGrpSpPr>
          <p:cNvPr id="3" name="그룹 2"/>
          <p:cNvGrpSpPr/>
          <p:nvPr/>
        </p:nvGrpSpPr>
        <p:grpSpPr>
          <a:xfrm>
            <a:off x="-4250" y="2656776"/>
            <a:ext cx="4686453" cy="3653306"/>
            <a:chOff x="-407647" y="2566553"/>
            <a:chExt cx="4686453" cy="3653306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 rotWithShape="1">
            <a:blip r:embed="rId5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1020502" flipH="1">
              <a:off x="-407647" y="2566553"/>
              <a:ext cx="4686453" cy="3653305"/>
            </a:xfrm>
            <a:prstGeom prst="rect">
              <a:avLst/>
            </a:prstGeom>
          </p:spPr>
        </p:pic>
        <p:sp>
          <p:nvSpPr>
            <p:cNvPr id="16" name="직사각형 15"/>
            <p:cNvSpPr/>
            <p:nvPr/>
          </p:nvSpPr>
          <p:spPr>
            <a:xfrm rot="20861176">
              <a:off x="79130" y="3633848"/>
              <a:ext cx="3530125" cy="17318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둥근 안경을 쓴 친구가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친구가 왜 날아갔는지 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알려줄 것 같아요</a:t>
              </a:r>
              <a:r>
                <a:rPr lang="en-US" altLang="ko-KR" sz="3600">
                  <a:latin typeface="UhBee MiMi"/>
                  <a:ea typeface="UhBee MiMi"/>
                </a:rPr>
                <a:t>!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5339287" y="2860166"/>
            <a:ext cx="3600148" cy="3252920"/>
            <a:chOff x="4734576" y="2529498"/>
            <a:chExt cx="3600148" cy="3252920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4891827" y="2372247"/>
              <a:ext cx="3252920" cy="3567422"/>
            </a:xfrm>
            <a:prstGeom prst="rect">
              <a:avLst/>
            </a:prstGeom>
          </p:spPr>
        </p:pic>
        <p:sp>
          <p:nvSpPr>
            <p:cNvPr id="17" name="직사각형 16"/>
            <p:cNvSpPr/>
            <p:nvPr/>
          </p:nvSpPr>
          <p:spPr>
            <a:xfrm rot="1148847">
              <a:off x="4804599" y="3560901"/>
              <a:ext cx="3530126" cy="11833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친구가 날아가서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다들 놀란 것 같아요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50180" y="3074855"/>
            <a:ext cx="2382452" cy="34787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48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상상토끼 신비는일곱살 OTF"/>
                <a:ea typeface="상상토끼 신비는일곱살 OTF"/>
                <a:cs typeface="+mn-cs"/>
              </a:rPr>
              <a:t>     </a:t>
            </a:r>
            <a:r>
              <a:rPr kumimoji="0" lang="ko-KR" altLang="en-US" sz="3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활동 </a:t>
            </a:r>
            <a:r>
              <a:rPr kumimoji="0" lang="en-US" altLang="ko-KR" sz="36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1</a:t>
            </a:r>
            <a:r>
              <a:rPr kumimoji="0" lang="en-US" altLang="ko-KR" sz="44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 </a:t>
            </a:r>
            <a:r>
              <a:rPr kumimoji="0" lang="ko-KR" altLang="en-US" sz="4400" b="0" i="0" u="none" strike="noStrike" kern="1200" cap="none" spc="0" normalizeH="0" baseline="0"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표지 보고 예상하기</a:t>
            </a:r>
            <a:r>
              <a:rPr kumimoji="0" lang="ko-KR" altLang="en-US" sz="44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 </a:t>
            </a:r>
            <a:r>
              <a:rPr kumimoji="0" lang="en-US" altLang="ko-KR" sz="44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356885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1622" y="1858594"/>
            <a:ext cx="909263" cy="9354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12343" y="1976306"/>
            <a:ext cx="6537222" cy="57448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친구가 날아간 이후 어떤 일이 생길 것 같나요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?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537021" y="2980364"/>
            <a:ext cx="3728086" cy="3176705"/>
            <a:chOff x="133624" y="2890141"/>
            <a:chExt cx="3728086" cy="3176705"/>
          </a:xfrm>
        </p:grpSpPr>
        <p:pic>
          <p:nvPicPr>
            <p:cNvPr id="15" name="그림 14"/>
            <p:cNvPicPr>
              <a:picLocks noChangeAspect="1"/>
            </p:cNvPicPr>
            <p:nvPr/>
          </p:nvPicPr>
          <p:blipFill rotWithShape="1">
            <a:blip r:embed="rId7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0103808" flipH="1">
              <a:off x="153018" y="2890141"/>
              <a:ext cx="3708693" cy="3176705"/>
            </a:xfrm>
            <a:prstGeom prst="rect">
              <a:avLst/>
            </a:prstGeom>
          </p:spPr>
        </p:pic>
        <p:sp>
          <p:nvSpPr>
            <p:cNvPr id="16" name="직사각형 15"/>
            <p:cNvSpPr/>
            <p:nvPr/>
          </p:nvSpPr>
          <p:spPr>
            <a:xfrm rot="20861176">
              <a:off x="133624" y="3546577"/>
              <a:ext cx="3530125" cy="19202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>
                  <a:latin typeface="UhBee MiMi"/>
                  <a:ea typeface="UhBee MiMi"/>
                </a:rPr>
                <a:t>내려오지 </a:t>
              </a:r>
            </a:p>
            <a:p>
              <a:pPr algn="ctr">
                <a:defRPr/>
              </a:pPr>
              <a:r>
                <a:rPr lang="ko-KR" altLang="en-US" sz="4000">
                  <a:latin typeface="UhBee MiMi"/>
                  <a:ea typeface="UhBee MiMi"/>
                </a:rPr>
                <a:t>못할 것</a:t>
              </a:r>
            </a:p>
            <a:p>
              <a:pPr algn="ctr">
                <a:defRPr/>
              </a:pPr>
              <a:r>
                <a:rPr lang="ko-KR" altLang="en-US" sz="4000">
                  <a:latin typeface="UhBee MiMi"/>
                  <a:ea typeface="UhBee MiMi"/>
                </a:rPr>
                <a:t>같아요</a:t>
              </a:r>
              <a:r>
                <a:rPr lang="en-US" altLang="ko-KR" sz="4000">
                  <a:latin typeface="UhBee MiMi"/>
                  <a:ea typeface="UhBee MiMi"/>
                </a:rPr>
                <a:t>!</a:t>
              </a: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5116234" y="2865388"/>
            <a:ext cx="3530125" cy="2994544"/>
            <a:chOff x="4877869" y="2607989"/>
            <a:chExt cx="3530125" cy="2994544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8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5137327" y="2648085"/>
              <a:ext cx="2994544" cy="2914352"/>
            </a:xfrm>
            <a:prstGeom prst="rect">
              <a:avLst/>
            </a:prstGeom>
          </p:spPr>
        </p:pic>
        <p:sp>
          <p:nvSpPr>
            <p:cNvPr id="17" name="직사각형 16"/>
            <p:cNvSpPr/>
            <p:nvPr/>
          </p:nvSpPr>
          <p:spPr>
            <a:xfrm rot="1148847">
              <a:off x="4877869" y="3172123"/>
              <a:ext cx="3530125" cy="19152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>
                  <a:latin typeface="UhBee MiMi"/>
                  <a:ea typeface="UhBee MiMi"/>
                </a:rPr>
                <a:t>모두 </a:t>
              </a:r>
            </a:p>
            <a:p>
              <a:pPr algn="ctr">
                <a:defRPr/>
              </a:pPr>
              <a:r>
                <a:rPr lang="ko-KR" altLang="en-US" sz="4000">
                  <a:latin typeface="UhBee MiMi"/>
                  <a:ea typeface="UhBee MiMi"/>
                </a:rPr>
                <a:t>날아갈 것 </a:t>
              </a:r>
            </a:p>
            <a:p>
              <a:pPr algn="ctr">
                <a:defRPr/>
              </a:pPr>
              <a:r>
                <a:rPr lang="ko-KR" altLang="en-US" sz="4000">
                  <a:latin typeface="UhBee MiMi"/>
                  <a:ea typeface="UhBee MiMi"/>
                </a:rPr>
                <a:t>같아요</a:t>
              </a:r>
              <a:r>
                <a:rPr lang="en-US" altLang="ko-KR" sz="4000">
                  <a:latin typeface="UhBee MiMi"/>
                  <a:ea typeface="UhBee MiMi"/>
                </a:rPr>
                <a:t>!</a:t>
              </a:r>
            </a:p>
          </p:txBody>
        </p:sp>
      </p:grp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99881" y="2393879"/>
            <a:ext cx="2843442" cy="4171308"/>
          </a:xfrm>
          <a:prstGeom prst="rect">
            <a:avLst/>
          </a:prstGeom>
        </p:spPr>
      </p:pic>
      <p:pic>
        <p:nvPicPr>
          <p:cNvPr id="18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0"/>
          <a:stretch>
            <a:fillRect/>
          </a:stretch>
        </p:blipFill>
        <p:spPr>
          <a:xfrm>
            <a:off x="9420903" y="752118"/>
            <a:ext cx="144337" cy="144337"/>
          </a:xfrm>
          <a:prstGeom prst="rect">
            <a:avLst/>
          </a:prstGeom>
        </p:spPr>
      </p:pic>
      <p:pic>
        <p:nvPicPr>
          <p:cNvPr id="19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0"/>
          <a:stretch>
            <a:fillRect/>
          </a:stretch>
        </p:blipFill>
        <p:spPr>
          <a:xfrm>
            <a:off x="9378094" y="914792"/>
            <a:ext cx="144337" cy="1443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8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8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743480" y="641791"/>
            <a:ext cx="7250338" cy="3592908"/>
            <a:chOff x="1009771" y="717991"/>
            <a:chExt cx="7250338" cy="3592908"/>
          </a:xfrm>
        </p:grpSpPr>
        <p:sp>
          <p:nvSpPr>
            <p:cNvPr id="17" name="사각형: 둥근 모서리 16"/>
            <p:cNvSpPr/>
            <p:nvPr/>
          </p:nvSpPr>
          <p:spPr>
            <a:xfrm>
              <a:off x="2435545" y="3037937"/>
              <a:ext cx="5824564" cy="1109609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  <a:alpha val="24000"/>
              </a:schemeClr>
            </a:solidFill>
            <a:ln w="381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30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책 읽으며 여러 가지 모양 찾기</a:t>
              </a:r>
              <a:endParaRPr lang="ko-KR" altLang="en-US" sz="4400" b="0" spc="-300">
                <a:solidFill>
                  <a:schemeClr val="tx1"/>
                </a:solidFill>
                <a:latin typeface="배달의민족 주아"/>
                <a:ea typeface="배달의민족 주아"/>
              </a:endParaRPr>
            </a:p>
          </p:txBody>
        </p:sp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87899" y="2667033"/>
              <a:ext cx="1177175" cy="1643866"/>
            </a:xfrm>
            <a:prstGeom prst="rect">
              <a:avLst/>
            </a:prstGeom>
          </p:spPr>
        </p:pic>
        <p:grpSp>
          <p:nvGrpSpPr>
            <p:cNvPr id="14" name="그룹 13"/>
            <p:cNvGrpSpPr/>
            <p:nvPr/>
          </p:nvGrpSpPr>
          <p:grpSpPr>
            <a:xfrm>
              <a:off x="1009771" y="717991"/>
              <a:ext cx="2851548" cy="2442513"/>
              <a:chOff x="983032" y="767403"/>
              <a:chExt cx="2656116" cy="2275114"/>
            </a:xfrm>
          </p:grpSpPr>
          <p:pic>
            <p:nvPicPr>
              <p:cNvPr id="4" name="그림 3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0"/>
              <a:stretch>
                <a:fillRect/>
              </a:stretch>
            </p:blipFill>
            <p:spPr>
              <a:xfrm>
                <a:off x="983032" y="767403"/>
                <a:ext cx="2656116" cy="2275114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622344" y="1586560"/>
                <a:ext cx="971385" cy="84367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ko-KR" altLang="en-US" sz="3600">
                    <a:latin typeface="배달의민족 주아"/>
                    <a:ea typeface="배달의민족 주아"/>
                  </a:rPr>
                  <a:t>활동 </a:t>
                </a:r>
              </a:p>
            </p:txBody>
          </p:sp>
          <p:pic>
            <p:nvPicPr>
              <p:cNvPr id="12" name="그림 11" descr="텍스트, 칠판이(가) 표시된 사진  자동 생성된 설명"/>
              <p:cNvPicPr>
                <a:picLocks noChangeAspect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311090" y="1356955"/>
                <a:ext cx="756912" cy="981845"/>
              </a:xfrm>
              <a:prstGeom prst="rect">
                <a:avLst/>
              </a:prstGeom>
            </p:spPr>
          </p:pic>
        </p:grp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0184">
            <a:off x="7603447" y="2390025"/>
            <a:ext cx="359454" cy="7976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5817" y="90704"/>
            <a:ext cx="2306873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2000">
                <a:latin typeface="배달의민족 주아"/>
                <a:ea typeface="배달의민족 주아"/>
              </a:rPr>
              <a:t>&lt;</a:t>
            </a:r>
            <a:r>
              <a:rPr lang="ko-KR" altLang="en-US" sz="2000">
                <a:latin typeface="배달의민족 주아"/>
                <a:ea typeface="배달의민족 주아"/>
              </a:rPr>
              <a:t>그림책 읽기 중 활동</a:t>
            </a:r>
            <a:r>
              <a:rPr lang="en-US" altLang="ko-KR" sz="2000">
                <a:latin typeface="배달의민족 주아"/>
                <a:ea typeface="배달의민족 주아"/>
              </a:rPr>
              <a:t>&gt;</a:t>
            </a:r>
            <a:endParaRPr lang="ko-KR" altLang="en-US" sz="2000">
              <a:latin typeface="배달의민족 주아"/>
              <a:ea typeface="배달의민족 주아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그림책 읽기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3" y="2054830"/>
            <a:ext cx="6341291" cy="5721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태양이와 대풍이에게는 어떤 일이 있었나요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58" y="82192"/>
            <a:ext cx="1177175" cy="164386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3389027" y="2209880"/>
            <a:ext cx="5276907" cy="4519971"/>
            <a:chOff x="3389027" y="2209880"/>
            <a:chExt cx="5276907" cy="4519971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95106" flipH="1">
              <a:off x="3389027" y="2209880"/>
              <a:ext cx="5276907" cy="4519971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268958" y="3192592"/>
              <a:ext cx="3602885" cy="25545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b="1" dirty="0">
                  <a:solidFill>
                    <a:srgbClr val="002060"/>
                  </a:solidFill>
                  <a:latin typeface="UhBee MiMi"/>
                  <a:ea typeface="UhBee MiMi"/>
                </a:rPr>
                <a:t>교실에서 </a:t>
              </a:r>
              <a:endParaRPr lang="en-US" altLang="ko-KR" sz="4000" b="1" dirty="0" smtClean="0">
                <a:solidFill>
                  <a:srgbClr val="002060"/>
                </a:solidFill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4000" b="1" dirty="0" smtClean="0">
                  <a:solidFill>
                    <a:srgbClr val="002060"/>
                  </a:solidFill>
                  <a:latin typeface="UhBee MiMi"/>
                  <a:ea typeface="UhBee MiMi"/>
                </a:rPr>
                <a:t>뛰어다니며 </a:t>
              </a:r>
              <a:endParaRPr lang="en-US" altLang="ko-KR" sz="4000" b="1" dirty="0" smtClean="0">
                <a:solidFill>
                  <a:srgbClr val="002060"/>
                </a:solidFill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4000" b="1" dirty="0" smtClean="0">
                  <a:solidFill>
                    <a:srgbClr val="002060"/>
                  </a:solidFill>
                  <a:latin typeface="UhBee MiMi"/>
                  <a:ea typeface="UhBee MiMi"/>
                </a:rPr>
                <a:t>다투다가 </a:t>
              </a:r>
              <a:r>
                <a:rPr lang="ko-KR" altLang="en-US" sz="4000" b="1" dirty="0">
                  <a:solidFill>
                    <a:srgbClr val="002060"/>
                  </a:solidFill>
                  <a:latin typeface="UhBee MiMi"/>
                  <a:ea typeface="UhBee MiMi"/>
                </a:rPr>
                <a:t>친구와 부딪쳤어요</a:t>
              </a:r>
              <a:r>
                <a:rPr lang="en-US" altLang="ko-KR" sz="4000" b="1" dirty="0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  <a:r>
                <a:rPr lang="ko-KR" altLang="en-US" sz="4000" b="1" dirty="0">
                  <a:solidFill>
                    <a:srgbClr val="002060"/>
                  </a:solidFill>
                  <a:latin typeface="UhBee MiMi"/>
                  <a:ea typeface="UhBee MiMi"/>
                </a:rPr>
                <a:t> </a:t>
              </a: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6971" y="3901929"/>
            <a:ext cx="2041987" cy="2956070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4327" y="4098192"/>
            <a:ext cx="2295769" cy="255221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79565" y="4931234"/>
            <a:ext cx="1720818" cy="19267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그림책 읽기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230479" y="2074711"/>
            <a:ext cx="5052211" cy="57133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예준이는 왜 날아가게 되었나요</a:t>
            </a:r>
            <a:r>
              <a:rPr lang="en-US" altLang="ko-KR" sz="3200">
                <a:latin typeface="배달의민족 주아"/>
                <a:ea typeface="배달의민족 주아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58" y="82192"/>
            <a:ext cx="1177175" cy="164386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885971" y="1837585"/>
            <a:ext cx="259924" cy="1012502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4570" y="2469172"/>
            <a:ext cx="4124663" cy="3998058"/>
          </a:xfrm>
          <a:prstGeom prst="rect">
            <a:avLst/>
          </a:prstGeom>
        </p:spPr>
      </p:pic>
      <p:pic>
        <p:nvPicPr>
          <p:cNvPr id="30" name="그림 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79565" y="4931234"/>
            <a:ext cx="1720818" cy="1926766"/>
          </a:xfrm>
          <a:prstGeom prst="rect">
            <a:avLst/>
          </a:prstGeom>
        </p:spPr>
      </p:pic>
      <p:grpSp>
        <p:nvGrpSpPr>
          <p:cNvPr id="32" name="그룹 31"/>
          <p:cNvGrpSpPr/>
          <p:nvPr/>
        </p:nvGrpSpPr>
        <p:grpSpPr>
          <a:xfrm>
            <a:off x="4323646" y="3005618"/>
            <a:ext cx="3801208" cy="3506412"/>
            <a:chOff x="3003157" y="2314855"/>
            <a:chExt cx="5905971" cy="4519971"/>
          </a:xfrm>
        </p:grpSpPr>
        <p:pic>
          <p:nvPicPr>
            <p:cNvPr id="29" name="그림 1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95106" flipH="1">
              <a:off x="3003157" y="2314855"/>
              <a:ext cx="5905971" cy="4519971"/>
            </a:xfrm>
            <a:prstGeom prst="rect">
              <a:avLst/>
            </a:prstGeom>
          </p:spPr>
        </p:pic>
        <p:sp>
          <p:nvSpPr>
            <p:cNvPr id="31" name="TextBox 14"/>
            <p:cNvSpPr txBox="1"/>
            <p:nvPr/>
          </p:nvSpPr>
          <p:spPr>
            <a:xfrm>
              <a:off x="4298180" y="3305743"/>
              <a:ext cx="3602884" cy="24746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b="1">
                  <a:solidFill>
                    <a:srgbClr val="002060"/>
                  </a:solidFill>
                  <a:latin typeface="UhBee MiMi"/>
                  <a:ea typeface="UhBee MiMi"/>
                </a:rPr>
                <a:t>민영이의</a:t>
              </a:r>
            </a:p>
            <a:p>
              <a:pPr algn="ctr">
                <a:defRPr/>
              </a:pPr>
              <a:r>
                <a:rPr lang="ko-KR" altLang="en-US" sz="4000" b="1">
                  <a:solidFill>
                    <a:srgbClr val="002060"/>
                  </a:solidFill>
                  <a:latin typeface="UhBee MiMi"/>
                  <a:ea typeface="UhBee MiMi"/>
                </a:rPr>
                <a:t>뽀뽀를 받았어요</a:t>
              </a:r>
              <a:r>
                <a:rPr lang="en-US" altLang="ko-KR" sz="4000" b="1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그림책 읽기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230479" y="2074711"/>
            <a:ext cx="5061735" cy="57133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태양이는 왜 날아가게 되었나요</a:t>
            </a:r>
            <a:r>
              <a:rPr lang="en-US" altLang="ko-KR" sz="3200">
                <a:latin typeface="배달의민족 주아"/>
                <a:ea typeface="배달의민족 주아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58" y="82192"/>
            <a:ext cx="1177175" cy="164386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885971" y="1837585"/>
            <a:ext cx="259924" cy="1012502"/>
          </a:xfrm>
          <a:prstGeom prst="rect">
            <a:avLst/>
          </a:prstGeom>
        </p:spPr>
      </p:pic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740264">
            <a:off x="1655666" y="2533723"/>
            <a:ext cx="3016856" cy="4680698"/>
          </a:xfrm>
          <a:prstGeom prst="rect">
            <a:avLst/>
          </a:prstGeom>
        </p:spPr>
      </p:pic>
      <p:pic>
        <p:nvPicPr>
          <p:cNvPr id="30" name="그림 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79565" y="4931234"/>
            <a:ext cx="1720818" cy="1926766"/>
          </a:xfrm>
          <a:prstGeom prst="rect">
            <a:avLst/>
          </a:prstGeom>
        </p:spPr>
      </p:pic>
      <p:grpSp>
        <p:nvGrpSpPr>
          <p:cNvPr id="32" name="그룹 31"/>
          <p:cNvGrpSpPr/>
          <p:nvPr/>
        </p:nvGrpSpPr>
        <p:grpSpPr>
          <a:xfrm>
            <a:off x="4323646" y="3005618"/>
            <a:ext cx="3801208" cy="3506412"/>
            <a:chOff x="3003157" y="2314855"/>
            <a:chExt cx="5905971" cy="4519971"/>
          </a:xfrm>
        </p:grpSpPr>
        <p:pic>
          <p:nvPicPr>
            <p:cNvPr id="29" name="그림 11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95106" flipH="1">
              <a:off x="3003157" y="2314855"/>
              <a:ext cx="5905971" cy="4519971"/>
            </a:xfrm>
            <a:prstGeom prst="rect">
              <a:avLst/>
            </a:prstGeom>
          </p:spPr>
        </p:pic>
        <p:sp>
          <p:nvSpPr>
            <p:cNvPr id="31" name="TextBox 14"/>
            <p:cNvSpPr txBox="1"/>
            <p:nvPr/>
          </p:nvSpPr>
          <p:spPr>
            <a:xfrm>
              <a:off x="4298182" y="3305741"/>
              <a:ext cx="3602884" cy="24746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b="1">
                  <a:solidFill>
                    <a:srgbClr val="002060"/>
                  </a:solidFill>
                  <a:latin typeface="UhBee MiMi"/>
                  <a:ea typeface="UhBee MiMi"/>
                </a:rPr>
                <a:t>예준이의</a:t>
              </a:r>
            </a:p>
            <a:p>
              <a:pPr algn="ctr">
                <a:defRPr/>
              </a:pPr>
              <a:r>
                <a:rPr lang="ko-KR" altLang="en-US" sz="4000" b="1">
                  <a:solidFill>
                    <a:srgbClr val="002060"/>
                  </a:solidFill>
                  <a:latin typeface="UhBee MiMi"/>
                  <a:ea typeface="UhBee MiMi"/>
                </a:rPr>
                <a:t>칭찬을 받았어요</a:t>
              </a:r>
              <a:r>
                <a:rPr lang="en-US" altLang="ko-KR" sz="4000" b="1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5" name="그룹 24"/>
          <p:cNvGrpSpPr/>
          <p:nvPr/>
        </p:nvGrpSpPr>
        <p:grpSpPr>
          <a:xfrm>
            <a:off x="3449565" y="2329063"/>
            <a:ext cx="4776134" cy="4091030"/>
            <a:chOff x="3449565" y="2329063"/>
            <a:chExt cx="4776134" cy="4091030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95106" flipH="1">
              <a:off x="3449565" y="2329063"/>
              <a:ext cx="4776134" cy="409103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029117" y="3097305"/>
              <a:ext cx="3602885" cy="25545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b="1" dirty="0">
                  <a:solidFill>
                    <a:srgbClr val="002060"/>
                  </a:solidFill>
                  <a:latin typeface="UhBee MiMi"/>
                  <a:ea typeface="UhBee MiMi"/>
                </a:rPr>
                <a:t>친구들이 </a:t>
              </a:r>
            </a:p>
            <a:p>
              <a:pPr algn="ctr">
                <a:defRPr/>
              </a:pPr>
              <a:r>
                <a:rPr lang="ko-KR" altLang="en-US" sz="4000" b="1" dirty="0">
                  <a:solidFill>
                    <a:srgbClr val="002060"/>
                  </a:solidFill>
                  <a:latin typeface="UhBee MiMi"/>
                  <a:ea typeface="UhBee MiMi"/>
                </a:rPr>
                <a:t>민석이의 말을 </a:t>
              </a:r>
              <a:endParaRPr lang="en-US" altLang="ko-KR" sz="4000" b="1" dirty="0" smtClean="0">
                <a:solidFill>
                  <a:srgbClr val="002060"/>
                </a:solidFill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4000" b="1" dirty="0" smtClean="0">
                  <a:solidFill>
                    <a:srgbClr val="002060"/>
                  </a:solidFill>
                  <a:latin typeface="UhBee MiMi"/>
                  <a:ea typeface="UhBee MiMi"/>
                </a:rPr>
                <a:t>믿어 주고 칭찬해 주었어요</a:t>
              </a:r>
              <a:r>
                <a:rPr lang="en-US" altLang="ko-KR" sz="4000" b="1" dirty="0" smtClean="0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  <a:endParaRPr lang="ko-KR" altLang="en-US" sz="4000" b="1" dirty="0">
                <a:solidFill>
                  <a:srgbClr val="002060"/>
                </a:solidFill>
                <a:latin typeface="UhBee MiMi"/>
                <a:ea typeface="UhBee MiMi"/>
              </a:endParaRPr>
            </a:p>
          </p:txBody>
        </p:sp>
      </p:grpSp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그림책 읽기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58" y="82192"/>
            <a:ext cx="1177175" cy="164386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27103"/>
            <a:ext cx="259924" cy="101250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67929" y="5002495"/>
            <a:ext cx="2208943" cy="1613411"/>
          </a:xfrm>
          <a:prstGeom prst="rect">
            <a:avLst/>
          </a:prstGeom>
        </p:spPr>
      </p:pic>
      <p:sp>
        <p:nvSpPr>
          <p:cNvPr id="23" name="TextBox 7"/>
          <p:cNvSpPr txBox="1"/>
          <p:nvPr/>
        </p:nvSpPr>
        <p:spPr>
          <a:xfrm>
            <a:off x="1230479" y="2074711"/>
            <a:ext cx="5023635" cy="57133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민석이는 왜 날아가게 되었나요</a:t>
            </a:r>
            <a:r>
              <a:rPr lang="en-US" altLang="ko-KR" sz="3200">
                <a:latin typeface="배달의민족 주아"/>
                <a:ea typeface="배달의민족 주아"/>
              </a:rPr>
              <a:t>?</a:t>
            </a: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7" cstate="email">
            <a:lum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678686">
            <a:off x="216725" y="2167665"/>
            <a:ext cx="5127549" cy="51275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그룹 21"/>
          <p:cNvGrpSpPr/>
          <p:nvPr/>
        </p:nvGrpSpPr>
        <p:grpSpPr>
          <a:xfrm>
            <a:off x="317063" y="-188227"/>
            <a:ext cx="8566706" cy="6703254"/>
            <a:chOff x="483720" y="-207892"/>
            <a:chExt cx="8566706" cy="6703254"/>
          </a:xfrm>
        </p:grpSpPr>
        <p:grpSp>
          <p:nvGrpSpPr>
            <p:cNvPr id="5" name="그룹 4"/>
            <p:cNvGrpSpPr/>
            <p:nvPr/>
          </p:nvGrpSpPr>
          <p:grpSpPr>
            <a:xfrm>
              <a:off x="483720" y="196645"/>
              <a:ext cx="8566705" cy="6298717"/>
              <a:chOff x="478204" y="438051"/>
              <a:chExt cx="8242274" cy="6060178"/>
            </a:xfrm>
          </p:grpSpPr>
          <p:pic>
            <p:nvPicPr>
              <p:cNvPr id="4" name="그림 3" descr="스크린샷이(가) 표시된 사진  자동 생성된 설명"/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478204" y="1318160"/>
                <a:ext cx="8242274" cy="5180068"/>
              </a:xfrm>
              <a:prstGeom prst="rect">
                <a:avLst/>
              </a:prstGeom>
            </p:spPr>
          </p:pic>
          <p:pic>
            <p:nvPicPr>
              <p:cNvPr id="7" name="그림 6" descr="P20190421_162826618_720EC0FB-8CC4-4F4F-B519-01A0B3005F69.PNG"/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7066644" y="438051"/>
                <a:ext cx="1048984" cy="1287389"/>
              </a:xfrm>
              <a:prstGeom prst="rect">
                <a:avLst/>
              </a:prstGeom>
            </p:spPr>
          </p:pic>
          <p:pic>
            <p:nvPicPr>
              <p:cNvPr id="21" name="그림 20"/>
              <p:cNvPicPr>
                <a:picLocks noChangeAspect="1"/>
              </p:cNvPicPr>
              <p:nvPr/>
            </p:nvPicPr>
            <p:blipFill rotWithShape="1"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135108" y="728578"/>
                <a:ext cx="436892" cy="344510"/>
              </a:xfrm>
              <a:prstGeom prst="rect">
                <a:avLst/>
              </a:prstGeom>
            </p:spPr>
          </p:pic>
          <p:sp>
            <p:nvSpPr>
              <p:cNvPr id="8" name="직사각형 7"/>
              <p:cNvSpPr/>
              <p:nvPr/>
            </p:nvSpPr>
            <p:spPr>
              <a:xfrm>
                <a:off x="1698080" y="499846"/>
                <a:ext cx="5674520" cy="6721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ko-KR" altLang="en-US" sz="4000" b="0" i="0" u="none" strike="noStrike" kern="1200" cap="none" spc="0" normalizeH="0" baseline="0">
                    <a:ln w="9525">
                      <a:solidFill>
                        <a:schemeClr val="tx1"/>
                      </a:solidFill>
                    </a:ln>
                    <a:gradFill>
                      <a:gsLst>
                        <a:gs pos="0">
                          <a:srgbClr val="F4EBF9"/>
                        </a:gs>
                        <a:gs pos="60000">
                          <a:srgbClr val="9E8DDB"/>
                        </a:gs>
                        <a:gs pos="83000">
                          <a:srgbClr val="8548C8"/>
                        </a:gs>
                        <a:gs pos="100000">
                          <a:srgbClr val="913AA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야놀자 야체 B"/>
                    <a:ea typeface="야놀자 야체 B"/>
                  </a:rPr>
                  <a:t>날아갈 것 같아요    </a:t>
                </a:r>
                <a:r>
                  <a:rPr kumimoji="0" lang="en-US" altLang="ko-KR" sz="4000" b="0" i="0" u="none" strike="noStrike" kern="1200" cap="none" spc="0" normalizeH="0" baseline="0">
                    <a:ln w="9525">
                      <a:solidFill>
                        <a:schemeClr val="tx1"/>
                      </a:solidFill>
                    </a:ln>
                    <a:gradFill>
                      <a:gsLst>
                        <a:gs pos="0">
                          <a:srgbClr val="F4EBF9"/>
                        </a:gs>
                        <a:gs pos="60000">
                          <a:srgbClr val="9E8DDB"/>
                        </a:gs>
                        <a:gs pos="83000">
                          <a:srgbClr val="8548C8"/>
                        </a:gs>
                        <a:gs pos="100000">
                          <a:srgbClr val="913AA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야놀자 야체 B"/>
                    <a:ea typeface="야놀자 야체 B"/>
                  </a:rPr>
                  <a:t>1</a:t>
                </a:r>
                <a:r>
                  <a:rPr kumimoji="0" lang="ko-KR" altLang="en-US" sz="4000" b="0" i="0" u="none" strike="noStrike" kern="1200" cap="none" spc="0" normalizeH="0" baseline="0">
                    <a:ln w="9525">
                      <a:solidFill>
                        <a:schemeClr val="tx1"/>
                      </a:solidFill>
                    </a:ln>
                    <a:gradFill>
                      <a:gsLst>
                        <a:gs pos="0">
                          <a:srgbClr val="F4EBF9"/>
                        </a:gs>
                        <a:gs pos="60000">
                          <a:srgbClr val="9E8DDB"/>
                        </a:gs>
                        <a:gs pos="83000">
                          <a:srgbClr val="8548C8"/>
                        </a:gs>
                        <a:gs pos="100000">
                          <a:srgbClr val="913AA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야놀자 야체 B"/>
                    <a:ea typeface="야놀자 야체 B"/>
                  </a:rPr>
                  <a:t>학년 </a:t>
                </a:r>
                <a:r>
                  <a:rPr kumimoji="0" lang="en-US" altLang="ko-KR" sz="4000" b="0" i="0" u="none" strike="noStrike" kern="1200" cap="none" spc="0" normalizeH="0" baseline="0">
                    <a:ln w="9525">
                      <a:solidFill>
                        <a:schemeClr val="tx1"/>
                      </a:solidFill>
                    </a:ln>
                    <a:gradFill>
                      <a:gsLst>
                        <a:gs pos="0">
                          <a:srgbClr val="F4EBF9"/>
                        </a:gs>
                        <a:gs pos="60000">
                          <a:srgbClr val="9E8DDB"/>
                        </a:gs>
                        <a:gs pos="83000">
                          <a:srgbClr val="8548C8"/>
                        </a:gs>
                        <a:gs pos="100000">
                          <a:srgbClr val="913AA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야놀자 야체 B"/>
                    <a:ea typeface="야놀자 야체 B"/>
                  </a:rPr>
                  <a:t>2</a:t>
                </a:r>
                <a:r>
                  <a:rPr kumimoji="0" lang="ko-KR" altLang="en-US" sz="4000" b="0" i="0" u="none" strike="noStrike" kern="1200" cap="none" spc="0" normalizeH="0" baseline="0">
                    <a:ln w="9525">
                      <a:solidFill>
                        <a:schemeClr val="tx1"/>
                      </a:solidFill>
                    </a:ln>
                    <a:gradFill>
                      <a:gsLst>
                        <a:gs pos="0">
                          <a:srgbClr val="F4EBF9"/>
                        </a:gs>
                        <a:gs pos="60000">
                          <a:srgbClr val="9E8DDB"/>
                        </a:gs>
                        <a:gs pos="83000">
                          <a:srgbClr val="8548C8"/>
                        </a:gs>
                        <a:gs pos="100000">
                          <a:srgbClr val="913AAC"/>
                        </a:gs>
                      </a:gsLst>
                      <a:lin ang="5400000" scaled="1"/>
                    </a:gradFill>
                    <a:effectLst/>
                    <a:uLnTx/>
                    <a:uFillTx/>
                    <a:latin typeface="야놀자 야체 B"/>
                    <a:ea typeface="야놀자 야체 B"/>
                  </a:rPr>
                  <a:t>학기 흐름도</a:t>
                </a:r>
              </a:p>
            </p:txBody>
          </p:sp>
        </p:grpSp>
        <p:pic>
          <p:nvPicPr>
            <p:cNvPr id="6" name="그림 5" descr="P20190421_162758014_36F1E741-AE56-4747-87AD-34B5C97860C7.PNG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92933" y="-207892"/>
              <a:ext cx="1446994" cy="1887383"/>
            </a:xfrm>
            <a:prstGeom prst="rect">
              <a:avLst/>
            </a:prstGeom>
          </p:spPr>
        </p:pic>
      </p:grpSp>
      <p:sp>
        <p:nvSpPr>
          <p:cNvPr id="23" name="액자 2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click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5" name="그룹 24"/>
          <p:cNvGrpSpPr/>
          <p:nvPr/>
        </p:nvGrpSpPr>
        <p:grpSpPr>
          <a:xfrm>
            <a:off x="3449565" y="2329063"/>
            <a:ext cx="5521037" cy="4091030"/>
            <a:chOff x="3449565" y="2329063"/>
            <a:chExt cx="4776134" cy="4091030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95106" flipH="1">
              <a:off x="3449565" y="2329063"/>
              <a:ext cx="4776134" cy="409103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195006" y="3097305"/>
              <a:ext cx="3602887" cy="25545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b="1" dirty="0">
                  <a:solidFill>
                    <a:srgbClr val="002060"/>
                  </a:solidFill>
                  <a:latin typeface="UhBee MiMi"/>
                  <a:ea typeface="UhBee MiMi"/>
                </a:rPr>
                <a:t>태양이와 </a:t>
              </a:r>
              <a:endParaRPr lang="en-US" altLang="ko-KR" sz="4000" b="1" dirty="0" smtClean="0">
                <a:solidFill>
                  <a:srgbClr val="002060"/>
                </a:solidFill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4000" b="1" dirty="0" smtClean="0">
                  <a:solidFill>
                    <a:srgbClr val="002060"/>
                  </a:solidFill>
                  <a:latin typeface="UhBee MiMi"/>
                  <a:ea typeface="UhBee MiMi"/>
                </a:rPr>
                <a:t>화해했고 정은이가 </a:t>
              </a:r>
              <a:endParaRPr lang="en-US" altLang="ko-KR" sz="4000" b="1" dirty="0" smtClean="0">
                <a:solidFill>
                  <a:srgbClr val="002060"/>
                </a:solidFill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4000" b="1" dirty="0" smtClean="0">
                  <a:solidFill>
                    <a:srgbClr val="002060"/>
                  </a:solidFill>
                  <a:latin typeface="UhBee MiMi"/>
                  <a:ea typeface="UhBee MiMi"/>
                </a:rPr>
                <a:t>이르지 않는다고</a:t>
              </a:r>
              <a:endParaRPr lang="ko-KR" altLang="en-US" sz="4000" b="1" dirty="0">
                <a:solidFill>
                  <a:srgbClr val="002060"/>
                </a:solidFill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4000" b="1" dirty="0" smtClean="0">
                  <a:solidFill>
                    <a:srgbClr val="002060"/>
                  </a:solidFill>
                  <a:latin typeface="UhBee MiMi"/>
                  <a:ea typeface="UhBee MiMi"/>
                </a:rPr>
                <a:t>말해 주었어요</a:t>
              </a:r>
              <a:r>
                <a:rPr lang="en-US" altLang="ko-KR" sz="4000" b="1" dirty="0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그림책 읽기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58" y="82192"/>
            <a:ext cx="1177175" cy="164386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27103"/>
            <a:ext cx="259924" cy="101250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88240" y="5107326"/>
            <a:ext cx="2208943" cy="1613411"/>
          </a:xfrm>
          <a:prstGeom prst="rect">
            <a:avLst/>
          </a:prstGeom>
        </p:spPr>
      </p:pic>
      <p:sp>
        <p:nvSpPr>
          <p:cNvPr id="23" name="TextBox 7"/>
          <p:cNvSpPr txBox="1"/>
          <p:nvPr/>
        </p:nvSpPr>
        <p:spPr>
          <a:xfrm>
            <a:off x="1230479" y="2074711"/>
            <a:ext cx="5033161" cy="57133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대풍이는 왜 날아가게 되었나요</a:t>
            </a:r>
            <a:r>
              <a:rPr lang="en-US" altLang="ko-KR" sz="3200">
                <a:latin typeface="배달의민족 주아"/>
                <a:ea typeface="배달의민족 주아"/>
              </a:rPr>
              <a:t>?</a:t>
            </a: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22915">
            <a:off x="82399" y="1850164"/>
            <a:ext cx="5127549" cy="51275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5" name="그룹 24"/>
          <p:cNvGrpSpPr/>
          <p:nvPr/>
        </p:nvGrpSpPr>
        <p:grpSpPr>
          <a:xfrm>
            <a:off x="3449565" y="2329063"/>
            <a:ext cx="4776134" cy="4091030"/>
            <a:chOff x="3449565" y="2329063"/>
            <a:chExt cx="4776134" cy="4091030"/>
          </a:xfrm>
        </p:grpSpPr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95106" flipH="1">
              <a:off x="3449565" y="2329063"/>
              <a:ext cx="4776134" cy="409103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151232" y="3172767"/>
              <a:ext cx="3602885" cy="25212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b="1">
                  <a:solidFill>
                    <a:srgbClr val="002060"/>
                  </a:solidFill>
                  <a:latin typeface="UhBee MiMi"/>
                  <a:ea typeface="UhBee MiMi"/>
                </a:rPr>
                <a:t>대풍이에게</a:t>
              </a:r>
            </a:p>
            <a:p>
              <a:pPr algn="ctr">
                <a:defRPr/>
              </a:pPr>
              <a:r>
                <a:rPr lang="ko-KR" altLang="en-US" sz="4000" b="1">
                  <a:solidFill>
                    <a:srgbClr val="002060"/>
                  </a:solidFill>
                  <a:latin typeface="UhBee MiMi"/>
                  <a:ea typeface="UhBee MiMi"/>
                </a:rPr>
                <a:t>가장 좋아하는</a:t>
              </a:r>
            </a:p>
            <a:p>
              <a:pPr algn="ctr">
                <a:defRPr/>
              </a:pPr>
              <a:r>
                <a:rPr lang="ko-KR" altLang="en-US" sz="4000" b="1">
                  <a:solidFill>
                    <a:srgbClr val="002060"/>
                  </a:solidFill>
                  <a:latin typeface="UhBee MiMi"/>
                  <a:ea typeface="UhBee MiMi"/>
                </a:rPr>
                <a:t>사탕 선물을</a:t>
              </a:r>
            </a:p>
            <a:p>
              <a:pPr algn="ctr">
                <a:defRPr/>
              </a:pPr>
              <a:r>
                <a:rPr lang="ko-KR" altLang="en-US" sz="4000" b="1">
                  <a:solidFill>
                    <a:srgbClr val="002060"/>
                  </a:solidFill>
                  <a:latin typeface="UhBee MiMi"/>
                  <a:ea typeface="UhBee MiMi"/>
                </a:rPr>
                <a:t>받았어요</a:t>
              </a:r>
              <a:r>
                <a:rPr lang="en-US" altLang="ko-KR" sz="4000" b="1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그림책 읽기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58" y="82192"/>
            <a:ext cx="1177175" cy="164386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27103"/>
            <a:ext cx="259924" cy="101250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67929" y="5002495"/>
            <a:ext cx="2208943" cy="1613411"/>
          </a:xfrm>
          <a:prstGeom prst="rect">
            <a:avLst/>
          </a:prstGeom>
        </p:spPr>
      </p:pic>
      <p:sp>
        <p:nvSpPr>
          <p:cNvPr id="23" name="TextBox 7"/>
          <p:cNvSpPr txBox="1"/>
          <p:nvPr/>
        </p:nvSpPr>
        <p:spPr>
          <a:xfrm>
            <a:off x="1230479" y="2074711"/>
            <a:ext cx="5023635" cy="57133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</a:rPr>
              <a:t>정은이는 왜 날아가게 되었나요</a:t>
            </a:r>
            <a:r>
              <a:rPr lang="en-US" altLang="ko-KR" sz="3200">
                <a:latin typeface="배달의민족 주아"/>
                <a:ea typeface="배달의민족 주아"/>
              </a:rPr>
              <a:t>?</a:t>
            </a: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22916">
            <a:off x="323740" y="2387242"/>
            <a:ext cx="4625602" cy="46256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그림책 읽기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659532" y="1973321"/>
            <a:ext cx="82754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dirty="0">
                <a:latin typeface="배달의민족 주아"/>
                <a:ea typeface="배달의민족 주아"/>
              </a:rPr>
              <a:t>민영이가 날고 싶어하자 예준이는 어떤 행동을 했나요</a:t>
            </a:r>
            <a:r>
              <a:rPr lang="en-US" altLang="ko-KR" sz="3200" dirty="0">
                <a:latin typeface="배달의민족 주아"/>
                <a:ea typeface="배달의민족 주아"/>
              </a:rPr>
              <a:t>?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58" y="82192"/>
            <a:ext cx="1177175" cy="1643866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343814" y="1732028"/>
            <a:ext cx="259924" cy="1012502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4303746" y="2338422"/>
            <a:ext cx="4530506" cy="3880636"/>
            <a:chOff x="3632112" y="2362845"/>
            <a:chExt cx="4530506" cy="3880636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5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95106" flipH="1">
              <a:off x="3632112" y="2362845"/>
              <a:ext cx="4530506" cy="3880636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243935" y="3205179"/>
              <a:ext cx="3602886" cy="20983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 b="1">
                  <a:latin typeface="UhBee MiMi"/>
                  <a:ea typeface="UhBee MiMi"/>
                </a:rPr>
                <a:t>그때</a:t>
              </a:r>
              <a:r>
                <a:rPr lang="en-US" altLang="ko-KR" sz="4400" b="1">
                  <a:latin typeface="UhBee MiMi"/>
                  <a:ea typeface="UhBee MiMi"/>
                </a:rPr>
                <a:t>,</a:t>
              </a:r>
            </a:p>
            <a:p>
              <a:pPr algn="ctr">
                <a:defRPr/>
              </a:pPr>
              <a:r>
                <a:rPr lang="ko-KR" altLang="en-US" sz="4400" b="1">
                  <a:latin typeface="UhBee MiMi"/>
                  <a:ea typeface="UhBee MiMi"/>
                </a:rPr>
                <a:t>민영이의 마음은</a:t>
              </a:r>
            </a:p>
            <a:p>
              <a:pPr algn="ctr">
                <a:defRPr/>
              </a:pPr>
              <a:r>
                <a:rPr lang="ko-KR" altLang="en-US" sz="4400" b="1">
                  <a:latin typeface="UhBee MiMi"/>
                  <a:ea typeface="UhBee MiMi"/>
                </a:rPr>
                <a:t>어땠을까요</a:t>
              </a:r>
              <a:r>
                <a:rPr lang="en-US" altLang="ko-KR" sz="4400" b="1">
                  <a:latin typeface="UhBee MiMi"/>
                  <a:ea typeface="UhBee MiMi"/>
                </a:rPr>
                <a:t>?</a:t>
              </a:r>
            </a:p>
          </p:txBody>
        </p:sp>
      </p:grpSp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579823" y="4936733"/>
            <a:ext cx="4026516" cy="1921267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7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22916">
            <a:off x="298353" y="2388846"/>
            <a:ext cx="4625602" cy="462560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여러 가지 모양 찾기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58" y="82192"/>
            <a:ext cx="1177175" cy="164386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168836" y="1993186"/>
            <a:ext cx="5904429" cy="107195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solidFill>
                  <a:srgbClr val="0070C0"/>
                </a:solidFill>
                <a:latin typeface="배달의민족 주아"/>
                <a:ea typeface="배달의민족 주아"/>
              </a:rPr>
              <a:t>그림책 속 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구름유치원의 모습을 살펴보며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,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 </a:t>
            </a:r>
          </a:p>
          <a:p>
            <a:pPr lvl="0">
              <a:defRPr/>
            </a:pPr>
            <a:r>
              <a:rPr lang="ko-KR" altLang="en-US" sz="3200" b="0" spc="-150">
                <a:solidFill>
                  <a:srgbClr val="0070C0"/>
                </a:solidFill>
                <a:latin typeface="배달의민족 주아"/>
                <a:ea typeface="배달의민족 주아"/>
              </a:rPr>
              <a:t>여러 가지 모양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을 찾아봅시다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90301"/>
            <a:ext cx="8386885" cy="5667699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5838783" y="2043405"/>
            <a:ext cx="3368130" cy="3137535"/>
            <a:chOff x="8462910" y="2399648"/>
            <a:chExt cx="4532358" cy="3882222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7" cstate="email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95106" flipH="1">
              <a:off x="8462910" y="2399648"/>
              <a:ext cx="4532358" cy="3882222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8988533" y="3620904"/>
              <a:ext cx="3602889" cy="16104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b="1">
                  <a:latin typeface="UhBee MiMi"/>
                  <a:ea typeface="UhBee MiMi"/>
                </a:rPr>
                <a:t>어떤 모양이</a:t>
              </a:r>
            </a:p>
            <a:p>
              <a:pPr algn="ctr">
                <a:defRPr/>
              </a:pPr>
              <a:r>
                <a:rPr lang="ko-KR" altLang="en-US" sz="4000" b="1">
                  <a:latin typeface="UhBee MiMi"/>
                  <a:ea typeface="UhBee MiMi"/>
                </a:rPr>
                <a:t>숨어 있을까</a:t>
              </a:r>
              <a:r>
                <a:rPr lang="en-US" altLang="ko-KR" sz="4000" b="1">
                  <a:latin typeface="UhBee MiMi"/>
                  <a:ea typeface="UhBee MiMi"/>
                </a:rPr>
                <a:t>?</a:t>
              </a:r>
            </a:p>
          </p:txBody>
        </p:sp>
      </p:grpSp>
      <p:pic>
        <p:nvPicPr>
          <p:cNvPr id="21" name="그림 20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63973" y="4249615"/>
            <a:ext cx="2415128" cy="28770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suction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40288" y="43227"/>
            <a:ext cx="10084288" cy="6814772"/>
          </a:xfrm>
          <a:prstGeom prst="rect">
            <a:avLst/>
          </a:prstGeom>
        </p:spPr>
      </p:pic>
      <p:sp>
        <p:nvSpPr>
          <p:cNvPr id="23" name="모서리가 둥근 직사각형 22"/>
          <p:cNvSpPr/>
          <p:nvPr/>
        </p:nvSpPr>
        <p:spPr>
          <a:xfrm>
            <a:off x="-678961" y="1395778"/>
            <a:ext cx="10501923" cy="5653942"/>
          </a:xfrm>
          <a:prstGeom prst="roundRect">
            <a:avLst>
              <a:gd name="adj" fmla="val 16667"/>
            </a:avLst>
          </a:prstGeom>
          <a:solidFill>
            <a:schemeClr val="l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여러 가지 모양 찾기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58" y="82192"/>
            <a:ext cx="1177175" cy="1643866"/>
          </a:xfrm>
          <a:prstGeom prst="rect">
            <a:avLst/>
          </a:prstGeom>
        </p:spPr>
      </p:pic>
      <p:sp>
        <p:nvSpPr>
          <p:cNvPr id="22" name="이등변 삼각형 21"/>
          <p:cNvSpPr/>
          <p:nvPr/>
        </p:nvSpPr>
        <p:spPr>
          <a:xfrm>
            <a:off x="3619499" y="3429000"/>
            <a:ext cx="1526443" cy="1221153"/>
          </a:xfrm>
          <a:prstGeom prst="triangle">
            <a:avLst>
              <a:gd name="adj" fmla="val 50000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5035947" y="2322494"/>
            <a:ext cx="2953201" cy="2566337"/>
            <a:chOff x="5035947" y="2322494"/>
            <a:chExt cx="2953201" cy="2566337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9797708">
              <a:off x="5035947" y="3569864"/>
              <a:ext cx="916694" cy="1318966"/>
            </a:xfrm>
            <a:prstGeom prst="rect">
              <a:avLst/>
            </a:prstGeom>
            <a:ln>
              <a:noFill/>
            </a:ln>
            <a:effectLst>
              <a:glow rad="127000">
                <a:schemeClr val="lt1"/>
              </a:glow>
            </a:effectLst>
          </p:spPr>
        </p:pic>
        <p:grpSp>
          <p:nvGrpSpPr>
            <p:cNvPr id="19" name="그룹 18"/>
            <p:cNvGrpSpPr/>
            <p:nvPr/>
          </p:nvGrpSpPr>
          <p:grpSpPr>
            <a:xfrm flipH="1">
              <a:off x="5162581" y="2322494"/>
              <a:ext cx="2826568" cy="2213011"/>
              <a:chOff x="8244726" y="3290677"/>
              <a:chExt cx="3803599" cy="2738265"/>
            </a:xfrm>
          </p:grpSpPr>
          <p:pic>
            <p:nvPicPr>
              <p:cNvPr id="12" name="그림 11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rot="695106" flipH="1">
                <a:off x="8244726" y="3290677"/>
                <a:ext cx="3803598" cy="2738264"/>
              </a:xfrm>
              <a:prstGeom prst="rect">
                <a:avLst/>
              </a:prstGeom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8268219" y="4114112"/>
                <a:ext cx="3602889" cy="13215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3200" b="1">
                    <a:latin typeface="UhBee MiMi"/>
                    <a:ea typeface="UhBee MiMi"/>
                  </a:rPr>
                  <a:t>뾰족한 부분이</a:t>
                </a:r>
              </a:p>
              <a:p>
                <a:pPr algn="ctr">
                  <a:defRPr/>
                </a:pPr>
                <a:r>
                  <a:rPr lang="en-US" altLang="ko-KR" sz="3200" b="1">
                    <a:latin typeface="UhBee MiMi"/>
                    <a:ea typeface="UhBee MiMi"/>
                  </a:rPr>
                  <a:t>3</a:t>
                </a:r>
                <a:r>
                  <a:rPr lang="ko-KR" altLang="en-US" sz="3200" b="1">
                    <a:latin typeface="UhBee MiMi"/>
                    <a:ea typeface="UhBee MiMi"/>
                  </a:rPr>
                  <a:t>개 있네</a:t>
                </a:r>
                <a:r>
                  <a:rPr lang="en-US" altLang="ko-KR" sz="3200" b="1">
                    <a:latin typeface="UhBee MiMi"/>
                    <a:ea typeface="UhBee MiMi"/>
                  </a:rPr>
                  <a:t>.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uction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1" animBg="1"/>
      <p:bldP spid="26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404863"/>
            <a:ext cx="9144000" cy="5453137"/>
          </a:xfrm>
          <a:prstGeom prst="rect">
            <a:avLst/>
          </a:prstGeom>
        </p:spPr>
      </p:pic>
      <p:sp>
        <p:nvSpPr>
          <p:cNvPr id="23" name="모서리가 둥근 직사각형 22"/>
          <p:cNvSpPr/>
          <p:nvPr/>
        </p:nvSpPr>
        <p:spPr>
          <a:xfrm>
            <a:off x="-678961" y="1395778"/>
            <a:ext cx="10501923" cy="5653942"/>
          </a:xfrm>
          <a:prstGeom prst="roundRect">
            <a:avLst>
              <a:gd name="adj" fmla="val 16667"/>
            </a:avLst>
          </a:prstGeom>
          <a:solidFill>
            <a:schemeClr val="l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여러 가지 모양 찾기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58" y="82192"/>
            <a:ext cx="1177175" cy="1643866"/>
          </a:xfrm>
          <a:prstGeom prst="rect">
            <a:avLst/>
          </a:prstGeom>
        </p:spPr>
      </p:pic>
      <p:sp>
        <p:nvSpPr>
          <p:cNvPr id="22" name="타원 21"/>
          <p:cNvSpPr/>
          <p:nvPr/>
        </p:nvSpPr>
        <p:spPr>
          <a:xfrm>
            <a:off x="4742962" y="5639288"/>
            <a:ext cx="1648557" cy="1218712"/>
          </a:xfrm>
          <a:prstGeom prst="ellipse">
            <a:avLst/>
          </a:prstGeom>
          <a:noFill/>
          <a:ln w="76200">
            <a:solidFill>
              <a:srgbClr val="1F97FD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6190799" y="4291663"/>
            <a:ext cx="2953202" cy="2566337"/>
            <a:chOff x="5035947" y="2322494"/>
            <a:chExt cx="2953202" cy="2566337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9797708">
              <a:off x="5035947" y="3569864"/>
              <a:ext cx="916694" cy="1318966"/>
            </a:xfrm>
            <a:prstGeom prst="rect">
              <a:avLst/>
            </a:prstGeom>
            <a:ln>
              <a:noFill/>
            </a:ln>
            <a:effectLst>
              <a:glow rad="127000">
                <a:schemeClr val="lt1"/>
              </a:glow>
            </a:effectLst>
          </p:spPr>
        </p:pic>
        <p:grpSp>
          <p:nvGrpSpPr>
            <p:cNvPr id="19" name="그룹 18"/>
            <p:cNvGrpSpPr/>
            <p:nvPr/>
          </p:nvGrpSpPr>
          <p:grpSpPr>
            <a:xfrm flipH="1">
              <a:off x="5162581" y="2322494"/>
              <a:ext cx="2826569" cy="2213011"/>
              <a:chOff x="8244725" y="3290677"/>
              <a:chExt cx="3803600" cy="2738265"/>
            </a:xfrm>
          </p:grpSpPr>
          <p:pic>
            <p:nvPicPr>
              <p:cNvPr id="12" name="그림 11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prstClr val="black"/>
                  <a:schemeClr val="accent5">
                    <a:tint val="45000"/>
                    <a:satMod val="400000"/>
                  </a:schemeClr>
                </a:duotone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rot="695106" flipH="1">
                <a:off x="8244726" y="3290677"/>
                <a:ext cx="3803598" cy="2738264"/>
              </a:xfrm>
              <a:prstGeom prst="rect">
                <a:avLst/>
              </a:prstGeom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8244725" y="3993236"/>
                <a:ext cx="3602889" cy="13242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3200" b="1">
                    <a:latin typeface="UhBee MiMi"/>
                    <a:ea typeface="UhBee MiMi"/>
                  </a:rPr>
                  <a:t>뾰족한 부분이</a:t>
                </a:r>
              </a:p>
              <a:p>
                <a:pPr algn="ctr">
                  <a:defRPr/>
                </a:pPr>
                <a:r>
                  <a:rPr lang="ko-KR" altLang="en-US" sz="3200" b="1">
                    <a:latin typeface="UhBee MiMi"/>
                    <a:ea typeface="UhBee MiMi"/>
                  </a:rPr>
                  <a:t>하나도 없네</a:t>
                </a:r>
                <a:r>
                  <a:rPr lang="en-US" altLang="ko-KR" sz="3200" b="1">
                    <a:latin typeface="UhBee MiMi"/>
                    <a:ea typeface="UhBee MiMi"/>
                  </a:rPr>
                  <a:t>.</a:t>
                </a:r>
              </a:p>
            </p:txBody>
          </p:sp>
        </p:grpSp>
      </p:grpSp>
      <p:sp>
        <p:nvSpPr>
          <p:cNvPr id="27" name="타원 26"/>
          <p:cNvSpPr/>
          <p:nvPr/>
        </p:nvSpPr>
        <p:spPr>
          <a:xfrm>
            <a:off x="8357579" y="3262923"/>
            <a:ext cx="500672" cy="522653"/>
          </a:xfrm>
          <a:prstGeom prst="ellipse">
            <a:avLst/>
          </a:prstGeom>
          <a:noFill/>
          <a:ln w="76200">
            <a:solidFill>
              <a:srgbClr val="1F97FD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suction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1" animBg="1"/>
      <p:bldP spid="26" grpId="3" animBg="1"/>
      <p:bldP spid="27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25725" y="1404863"/>
            <a:ext cx="9269725" cy="5453137"/>
          </a:xfrm>
          <a:prstGeom prst="rect">
            <a:avLst/>
          </a:prstGeom>
        </p:spPr>
      </p:pic>
      <p:sp>
        <p:nvSpPr>
          <p:cNvPr id="23" name="모서리가 둥근 직사각형 22"/>
          <p:cNvSpPr/>
          <p:nvPr/>
        </p:nvSpPr>
        <p:spPr>
          <a:xfrm>
            <a:off x="-678961" y="1395778"/>
            <a:ext cx="10501923" cy="5653942"/>
          </a:xfrm>
          <a:prstGeom prst="roundRect">
            <a:avLst>
              <a:gd name="adj" fmla="val 16667"/>
            </a:avLst>
          </a:prstGeom>
          <a:solidFill>
            <a:schemeClr val="l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여러 가지 모양 찾기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58" y="82192"/>
            <a:ext cx="1177175" cy="1643866"/>
          </a:xfrm>
          <a:prstGeom prst="rect">
            <a:avLst/>
          </a:prstGeom>
        </p:spPr>
      </p:pic>
      <p:sp>
        <p:nvSpPr>
          <p:cNvPr id="22" name="순서도: 처리 21"/>
          <p:cNvSpPr/>
          <p:nvPr/>
        </p:nvSpPr>
        <p:spPr>
          <a:xfrm rot="553194">
            <a:off x="3216520" y="3709865"/>
            <a:ext cx="976923" cy="583712"/>
          </a:xfrm>
          <a:prstGeom prst="flowChartProcess">
            <a:avLst/>
          </a:prstGeom>
          <a:noFill/>
          <a:ln w="76200">
            <a:solidFill>
              <a:srgbClr val="E393FC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6190799" y="4291663"/>
            <a:ext cx="2953202" cy="2566337"/>
            <a:chOff x="5035947" y="2322494"/>
            <a:chExt cx="2953202" cy="2566337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9797708">
              <a:off x="5035947" y="3569864"/>
              <a:ext cx="916694" cy="1318966"/>
            </a:xfrm>
            <a:prstGeom prst="rect">
              <a:avLst/>
            </a:prstGeom>
            <a:ln>
              <a:noFill/>
            </a:ln>
            <a:effectLst>
              <a:glow rad="127000">
                <a:schemeClr val="lt1"/>
              </a:glow>
            </a:effectLst>
          </p:spPr>
        </p:pic>
        <p:grpSp>
          <p:nvGrpSpPr>
            <p:cNvPr id="19" name="그룹 18"/>
            <p:cNvGrpSpPr/>
            <p:nvPr/>
          </p:nvGrpSpPr>
          <p:grpSpPr>
            <a:xfrm flipH="1">
              <a:off x="5162581" y="2322494"/>
              <a:ext cx="2826569" cy="2213011"/>
              <a:chOff x="8244725" y="3290677"/>
              <a:chExt cx="3803600" cy="2738265"/>
            </a:xfrm>
          </p:grpSpPr>
          <p:pic>
            <p:nvPicPr>
              <p:cNvPr id="12" name="그림 11"/>
              <p:cNvPicPr>
                <a:picLocks noChangeAspect="1"/>
              </p:cNvPicPr>
              <p:nvPr/>
            </p:nvPicPr>
            <p:blipFill rotWithShape="1">
              <a:blip r:embed="rId7" cstate="email">
                <a:duotone>
                  <a:prstClr val="black"/>
                  <a:srgbClr val="EBDEF1">
                    <a:tint val="45000"/>
                    <a:satMod val="400000"/>
                  </a:srgbClr>
                </a:duotone>
                <a:lum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rot="695106" flipH="1">
                <a:off x="8244726" y="3290677"/>
                <a:ext cx="3803598" cy="2738264"/>
              </a:xfrm>
              <a:prstGeom prst="rect">
                <a:avLst/>
              </a:prstGeom>
            </p:spPr>
          </p:pic>
          <p:sp>
            <p:nvSpPr>
              <p:cNvPr id="13" name="TextBox 12"/>
              <p:cNvSpPr txBox="1"/>
              <p:nvPr/>
            </p:nvSpPr>
            <p:spPr>
              <a:xfrm>
                <a:off x="8244725" y="3993238"/>
                <a:ext cx="3602889" cy="132429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3200" b="1">
                    <a:latin typeface="UhBee MiMi"/>
                    <a:ea typeface="UhBee MiMi"/>
                  </a:rPr>
                  <a:t>뾰족한 부분이</a:t>
                </a:r>
              </a:p>
              <a:p>
                <a:pPr algn="ctr">
                  <a:defRPr/>
                </a:pPr>
                <a:r>
                  <a:rPr lang="en-US" altLang="ko-KR" sz="3200" b="1">
                    <a:latin typeface="UhBee MiMi"/>
                    <a:ea typeface="UhBee MiMi"/>
                  </a:rPr>
                  <a:t>4</a:t>
                </a:r>
                <a:r>
                  <a:rPr lang="ko-KR" altLang="en-US" sz="3200" b="1">
                    <a:latin typeface="UhBee MiMi"/>
                    <a:ea typeface="UhBee MiMi"/>
                  </a:rPr>
                  <a:t>개나 있네</a:t>
                </a:r>
                <a:r>
                  <a:rPr lang="en-US" altLang="ko-KR" sz="3200" b="1">
                    <a:latin typeface="UhBee MiMi"/>
                    <a:ea typeface="UhBee MiMi"/>
                  </a:rPr>
                  <a:t>!</a:t>
                </a:r>
              </a:p>
            </p:txBody>
          </p:sp>
        </p:grpSp>
      </p:grpSp>
      <p:sp>
        <p:nvSpPr>
          <p:cNvPr id="27" name="순서도: 처리 26"/>
          <p:cNvSpPr/>
          <p:nvPr/>
        </p:nvSpPr>
        <p:spPr>
          <a:xfrm>
            <a:off x="5561135" y="3001596"/>
            <a:ext cx="903653" cy="693615"/>
          </a:xfrm>
          <a:prstGeom prst="flowChartProcess">
            <a:avLst/>
          </a:prstGeom>
          <a:noFill/>
          <a:ln w="76200">
            <a:solidFill>
              <a:srgbClr val="E393FC"/>
            </a:solidFill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suction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1" animBg="1"/>
      <p:bldP spid="26" grpId="3" animBg="1"/>
      <p:bldP spid="27" grpId="2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여러 가지 모양 찾기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7558" y="82192"/>
            <a:ext cx="1177175" cy="1643866"/>
          </a:xfrm>
          <a:prstGeom prst="rect">
            <a:avLst/>
          </a:prstGeom>
        </p:spPr>
      </p:pic>
      <p:grpSp>
        <p:nvGrpSpPr>
          <p:cNvPr id="22" name="그룹 21"/>
          <p:cNvGrpSpPr/>
          <p:nvPr/>
        </p:nvGrpSpPr>
        <p:grpSpPr>
          <a:xfrm>
            <a:off x="3389027" y="2209880"/>
            <a:ext cx="5276907" cy="4519971"/>
            <a:chOff x="3389027" y="2209880"/>
            <a:chExt cx="5276907" cy="4519971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95106" flipH="1">
              <a:off x="3389027" y="2209880"/>
              <a:ext cx="5276907" cy="4519971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361512" y="3181561"/>
              <a:ext cx="3602885" cy="252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b="1">
                  <a:latin typeface="UhBee MiMi"/>
                  <a:ea typeface="UhBee MiMi"/>
                </a:rPr>
                <a:t>뾰족한 부분이 </a:t>
              </a:r>
            </a:p>
            <a:p>
              <a:pPr algn="ctr">
                <a:defRPr/>
              </a:pPr>
              <a:r>
                <a:rPr lang="en-US" altLang="ko-KR" sz="4000" b="1">
                  <a:latin typeface="UhBee MiMi"/>
                  <a:ea typeface="UhBee MiMi"/>
                </a:rPr>
                <a:t>4</a:t>
              </a:r>
              <a:r>
                <a:rPr lang="ko-KR" altLang="en-US" sz="4000" b="1">
                  <a:latin typeface="UhBee MiMi"/>
                  <a:ea typeface="UhBee MiMi"/>
                </a:rPr>
                <a:t>군데 입니다</a:t>
              </a:r>
              <a:r>
                <a:rPr lang="en-US" altLang="ko-KR" sz="4000" b="1">
                  <a:latin typeface="UhBee MiMi"/>
                  <a:ea typeface="UhBee MiMi"/>
                </a:rPr>
                <a:t>.</a:t>
              </a:r>
            </a:p>
            <a:p>
              <a:pPr algn="ctr">
                <a:defRPr/>
              </a:pPr>
              <a:r>
                <a:rPr lang="ko-KR" altLang="en-US" sz="4000" b="1">
                  <a:latin typeface="UhBee MiMi"/>
                  <a:ea typeface="UhBee MiMi"/>
                </a:rPr>
                <a:t>다음 모양 중 어떤 모양일까요</a:t>
              </a:r>
              <a:r>
                <a:rPr lang="en-US" altLang="ko-KR" sz="4000" b="1">
                  <a:latin typeface="UhBee MiMi"/>
                  <a:ea typeface="UhBee MiMi"/>
                </a:rPr>
                <a:t>?</a:t>
              </a: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230482" y="1993186"/>
            <a:ext cx="673813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모양의 특징</a:t>
            </a:r>
            <a:r>
              <a:rPr lang="ko-KR" altLang="en-US" sz="3200">
                <a:latin typeface="배달의민족 주아"/>
                <a:ea typeface="배달의민족 주아"/>
              </a:rPr>
              <a:t>을 생각하며 </a:t>
            </a:r>
            <a:r>
              <a:rPr lang="ko-KR" altLang="en-US" sz="3200">
                <a:solidFill>
                  <a:srgbClr val="0070C0"/>
                </a:solidFill>
                <a:latin typeface="배달의민족 주아"/>
                <a:ea typeface="배달의민족 주아"/>
              </a:rPr>
              <a:t>퀴즈</a:t>
            </a:r>
            <a:r>
              <a:rPr lang="ko-KR" altLang="en-US" sz="3200">
                <a:latin typeface="배달의민족 주아"/>
                <a:ea typeface="배달의민족 주아"/>
              </a:rPr>
              <a:t>를 맞춰 보세요</a:t>
            </a:r>
            <a:r>
              <a:rPr lang="en-US" altLang="ko-KR" sz="320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723661" y="4936733"/>
            <a:ext cx="4026516" cy="1921267"/>
          </a:xfrm>
          <a:prstGeom prst="rect">
            <a:avLst/>
          </a:prstGeom>
        </p:spPr>
      </p:pic>
      <p:sp>
        <p:nvSpPr>
          <p:cNvPr id="19" name="타원 18"/>
          <p:cNvSpPr/>
          <p:nvPr/>
        </p:nvSpPr>
        <p:spPr>
          <a:xfrm>
            <a:off x="652095" y="3264144"/>
            <a:ext cx="1269999" cy="1269999"/>
          </a:xfrm>
          <a:prstGeom prst="ellipse">
            <a:avLst/>
          </a:prstGeom>
          <a:solidFill>
            <a:srgbClr val="FC8B9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0" name="이등변 삼각형 19"/>
          <p:cNvSpPr/>
          <p:nvPr/>
        </p:nvSpPr>
        <p:spPr>
          <a:xfrm>
            <a:off x="2398345" y="3032124"/>
            <a:ext cx="1331058" cy="1331058"/>
          </a:xfrm>
          <a:prstGeom prst="triangle">
            <a:avLst>
              <a:gd name="adj" fmla="val 50000"/>
            </a:avLst>
          </a:prstGeom>
          <a:solidFill>
            <a:srgbClr val="C16D96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1531326" y="4741739"/>
            <a:ext cx="1367692" cy="1318846"/>
          </a:xfrm>
          <a:prstGeom prst="rect">
            <a:avLst/>
          </a:prstGeom>
          <a:solidFill>
            <a:srgbClr val="72D6BF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397" y="3278578"/>
            <a:ext cx="2599443" cy="25779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9" grpId="2" animBg="1"/>
      <p:bldP spid="20" grpId="3" animBg="1"/>
      <p:bldP spid="21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8683" y="2483619"/>
            <a:ext cx="1364027" cy="1838066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955536" y="723477"/>
            <a:ext cx="2920697" cy="2501743"/>
            <a:chOff x="895437" y="835198"/>
            <a:chExt cx="2656116" cy="2275114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7622" y="1650255"/>
              <a:ext cx="946761" cy="8207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활동 </a:t>
              </a:r>
              <a:endParaRPr kumimoji="0" lang="ko-KR" altLang="en-US" sz="3600" b="0" i="0" u="none" strike="noStrike" kern="1200" cap="none" spc="0" normalizeH="0" baseline="0">
                <a:solidFill>
                  <a:prstClr val="black"/>
                </a:solidFill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FCC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17" name="사각형: 둥근 모서리 16"/>
          <p:cNvSpPr/>
          <p:nvPr/>
        </p:nvSpPr>
        <p:spPr>
          <a:xfrm>
            <a:off x="2415885" y="3002155"/>
            <a:ext cx="5282773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400" b="0" spc="-2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모양으로 그리기</a:t>
            </a:r>
            <a:r>
              <a:rPr lang="ko-KR" altLang="en-US" sz="4400" b="0" spc="-2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 b="0" spc="-2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71362" y="2681554"/>
            <a:ext cx="647272" cy="698643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129696" y="92838"/>
            <a:ext cx="2085819" cy="495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>
                <a:latin typeface="배달의민족 주아"/>
                <a:ea typeface="배달의민족 주아"/>
              </a:rPr>
              <a:t>&lt;</a:t>
            </a:r>
            <a:r>
              <a:rPr lang="ko-KR" altLang="en-US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>
                <a:latin typeface="배달의민족 주아"/>
                <a:ea typeface="배달의민족 주아"/>
              </a:rPr>
              <a:t>&gt;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30482" y="1993186"/>
            <a:ext cx="6795283" cy="107195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구름유치원에서 찾은 여러 가지 모양을 생각하며</a:t>
            </a:r>
          </a:p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내가 그리고 싶은 것을 모양으로 </a:t>
            </a:r>
            <a:r>
              <a:rPr lang="ko-KR" altLang="en-US" sz="3200" b="0" spc="-150" dirty="0" smtClean="0">
                <a:latin typeface="배달의민족 주아"/>
                <a:ea typeface="배달의민족 주아"/>
              </a:rPr>
              <a:t>표현해 봅시다</a:t>
            </a:r>
            <a:r>
              <a:rPr lang="en-US" altLang="ko-KR" sz="3200" b="0" spc="-150" dirty="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4270100" y="3005820"/>
            <a:ext cx="5080426" cy="3882745"/>
            <a:chOff x="4270100" y="3005820"/>
            <a:chExt cx="5080426" cy="3882745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95106">
              <a:off x="4270100" y="3005820"/>
              <a:ext cx="5080426" cy="3882745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846276" y="4105393"/>
              <a:ext cx="3602887" cy="1550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200" b="1">
                  <a:latin typeface="UhBee MiMi"/>
                  <a:ea typeface="UhBee MiMi"/>
                </a:rPr>
                <a:t>이건 내 짝꿍</a:t>
              </a:r>
            </a:p>
            <a:p>
              <a:pPr algn="ctr">
                <a:defRPr/>
              </a:pPr>
              <a:r>
                <a:rPr lang="ko-KR" altLang="en-US" sz="3200" b="1">
                  <a:latin typeface="UhBee MiMi"/>
                  <a:ea typeface="UhBee MiMi"/>
                </a:rPr>
                <a:t>유라의 얼굴이야</a:t>
              </a:r>
              <a:r>
                <a:rPr lang="en-US" altLang="ko-KR" sz="3200" b="1">
                  <a:latin typeface="UhBee MiMi"/>
                  <a:ea typeface="UhBee MiMi"/>
                </a:rPr>
                <a:t>.</a:t>
              </a:r>
            </a:p>
            <a:p>
              <a:pPr algn="ctr">
                <a:defRPr/>
              </a:pPr>
              <a:r>
                <a:rPr lang="ko-KR" altLang="en-US" sz="3200" b="1">
                  <a:latin typeface="UhBee MiMi"/>
                  <a:ea typeface="UhBee MiMi"/>
                </a:rPr>
                <a:t>유라는 항상 웃고 있어</a:t>
              </a:r>
              <a:r>
                <a:rPr lang="en-US" altLang="ko-KR" sz="3200" b="1">
                  <a:latin typeface="UhBee MiMi"/>
                  <a:ea typeface="UhBee MiMi"/>
                </a:rPr>
                <a:t>.</a:t>
              </a:r>
            </a:p>
          </p:txBody>
        </p:sp>
      </p:grpSp>
      <p:sp>
        <p:nvSpPr>
          <p:cNvPr id="1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모양으로 그리기기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702459" y="3292928"/>
            <a:ext cx="4044537" cy="3033403"/>
            <a:chOff x="702458" y="3292928"/>
            <a:chExt cx="4044537" cy="3033403"/>
          </a:xfrm>
        </p:grpSpPr>
        <p:pic>
          <p:nvPicPr>
            <p:cNvPr id="25" name="그림 24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1208026" y="2787361"/>
              <a:ext cx="3033402" cy="4044537"/>
            </a:xfrm>
            <a:prstGeom prst="rect">
              <a:avLst/>
            </a:prstGeom>
          </p:spPr>
        </p:pic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19893" y="3602182"/>
              <a:ext cx="2436047" cy="2556735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-341910" y="384123"/>
            <a:ext cx="9698805" cy="2463246"/>
            <a:chOff x="-341910" y="384123"/>
            <a:chExt cx="9698805" cy="2463246"/>
          </a:xfrm>
        </p:grpSpPr>
        <p:sp>
          <p:nvSpPr>
            <p:cNvPr id="25" name="사각형: 둥근 모서리 24"/>
            <p:cNvSpPr/>
            <p:nvPr/>
          </p:nvSpPr>
          <p:spPr>
            <a:xfrm>
              <a:off x="-341910" y="467536"/>
              <a:ext cx="9698805" cy="2379833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5400">
                <a:solidFill>
                  <a:schemeClr val="tx1"/>
                </a:solidFill>
                <a:latin typeface="UhBee MiMi"/>
                <a:ea typeface="UhBee MiMi"/>
              </a:endParaRPr>
            </a:p>
          </p:txBody>
        </p:sp>
        <p:grpSp>
          <p:nvGrpSpPr>
            <p:cNvPr id="16" name="그룹 15"/>
            <p:cNvGrpSpPr/>
            <p:nvPr/>
          </p:nvGrpSpPr>
          <p:grpSpPr>
            <a:xfrm>
              <a:off x="522089" y="384123"/>
              <a:ext cx="8617713" cy="2028578"/>
              <a:chOff x="522089" y="279951"/>
              <a:chExt cx="8617713" cy="2028578"/>
            </a:xfrm>
          </p:grpSpPr>
          <p:sp>
            <p:nvSpPr>
              <p:cNvPr id="10" name="직사각형 9"/>
              <p:cNvSpPr/>
              <p:nvPr/>
            </p:nvSpPr>
            <p:spPr>
              <a:xfrm>
                <a:off x="522089" y="693449"/>
                <a:ext cx="7360801" cy="13070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defRPr/>
                </a:pPr>
                <a:r>
                  <a:rPr lang="ko-KR" altLang="en-US" sz="8000" b="1" spc="-300">
                    <a:ln w="28575">
                      <a:solidFill>
                        <a:srgbClr val="4984EC"/>
                      </a:solidFill>
                    </a:ln>
                    <a:blipFill dpi="0" rotWithShape="1">
                      <a:blip r:embed="rId5">
                        <a:alphaModFix/>
                        <a:lum/>
                      </a:blip>
                      <a:srcRect/>
                      <a:stretch>
                        <a:fillRect/>
                      </a:stretch>
                    </a:blipFill>
                    <a:latin typeface="여기어때 잘난체"/>
                    <a:ea typeface="여기어때 잘난체"/>
                  </a:rPr>
                  <a:t>날아갈 것 같아요</a:t>
                </a:r>
              </a:p>
            </p:txBody>
          </p:sp>
          <p:pic>
            <p:nvPicPr>
              <p:cNvPr id="18" name="그림 17"/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rot="900000">
                <a:off x="7677900" y="279951"/>
                <a:ext cx="1461901" cy="2028578"/>
              </a:xfrm>
              <a:prstGeom prst="rect">
                <a:avLst/>
              </a:prstGeom>
            </p:spPr>
          </p:pic>
        </p:grpSp>
        <p:sp>
          <p:nvSpPr>
            <p:cNvPr id="22" name="직사각형 21"/>
            <p:cNvSpPr/>
            <p:nvPr/>
          </p:nvSpPr>
          <p:spPr>
            <a:xfrm>
              <a:off x="2966085" y="2079130"/>
              <a:ext cx="3211829" cy="757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“</a:t>
              </a:r>
              <a:r>
                <a:rPr lang="ko-KR" altLang="en-US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그림에</a:t>
              </a: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 </a:t>
              </a:r>
              <a:r>
                <a:rPr lang="ko-KR" altLang="en-US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빠져들기</a:t>
              </a: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”</a:t>
              </a:r>
            </a:p>
          </p:txBody>
        </p:sp>
      </p:grpSp>
      <p:pic>
        <p:nvPicPr>
          <p:cNvPr id="27" name="그림 2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2884" y="6116930"/>
            <a:ext cx="2684094" cy="5701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30482" y="1993186"/>
            <a:ext cx="6795283" cy="107195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구름유치원에서 찾은 여러 가지 모양을 생각하며</a:t>
            </a:r>
          </a:p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내가 그리고 싶은 것을 모양으로 </a:t>
            </a:r>
            <a:r>
              <a:rPr lang="ko-KR" altLang="en-US" sz="3200" b="0" spc="-150" dirty="0" smtClean="0">
                <a:latin typeface="배달의민족 주아"/>
                <a:ea typeface="배달의민족 주아"/>
              </a:rPr>
              <a:t>표현해 봅시다</a:t>
            </a:r>
            <a:r>
              <a:rPr lang="en-US" altLang="ko-KR" sz="3200" b="0" spc="-150" dirty="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4270100" y="3005820"/>
            <a:ext cx="5080426" cy="3882745"/>
            <a:chOff x="4270100" y="3005820"/>
            <a:chExt cx="5080426" cy="3882745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95106">
              <a:off x="4270100" y="3005820"/>
              <a:ext cx="5080426" cy="3882745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5041661" y="4142027"/>
              <a:ext cx="3602887" cy="1552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200" b="1">
                  <a:latin typeface="UhBee MiMi"/>
                  <a:ea typeface="UhBee MiMi"/>
                </a:rPr>
                <a:t>이건 화가 난 산이야</a:t>
              </a:r>
              <a:r>
                <a:rPr lang="en-US" altLang="ko-KR" sz="3200" b="1">
                  <a:latin typeface="UhBee MiMi"/>
                  <a:ea typeface="UhBee MiMi"/>
                </a:rPr>
                <a:t>.</a:t>
              </a:r>
            </a:p>
            <a:p>
              <a:pPr algn="ctr">
                <a:defRPr/>
              </a:pPr>
              <a:r>
                <a:rPr lang="ko-KR" altLang="en-US" sz="3200" b="1">
                  <a:latin typeface="UhBee MiMi"/>
                  <a:ea typeface="UhBee MiMi"/>
                </a:rPr>
                <a:t>사람들이 쓰레기를 자꾸만</a:t>
              </a:r>
            </a:p>
            <a:p>
              <a:pPr algn="ctr">
                <a:defRPr/>
              </a:pPr>
              <a:r>
                <a:rPr lang="ko-KR" altLang="en-US" sz="3200" b="1">
                  <a:latin typeface="UhBee MiMi"/>
                  <a:ea typeface="UhBee MiMi"/>
                </a:rPr>
                <a:t>버려서 화가 난 모습이야</a:t>
              </a:r>
              <a:r>
                <a:rPr lang="en-US" altLang="ko-KR" sz="3200" b="1">
                  <a:latin typeface="UhBee MiMi"/>
                  <a:ea typeface="UhBee MiMi"/>
                </a:rPr>
                <a:t>.</a:t>
              </a:r>
            </a:p>
          </p:txBody>
        </p:sp>
      </p:grpSp>
      <p:sp>
        <p:nvSpPr>
          <p:cNvPr id="1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모양으로 그리기기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>
            <a:off x="702459" y="2779738"/>
            <a:ext cx="4044537" cy="4424625"/>
            <a:chOff x="702458" y="2779738"/>
            <a:chExt cx="4044537" cy="4424625"/>
          </a:xfrm>
        </p:grpSpPr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1208026" y="2787361"/>
              <a:ext cx="3033402" cy="4044537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20407" y="2779738"/>
              <a:ext cx="3318468" cy="4424625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30482" y="1993186"/>
            <a:ext cx="6795283" cy="107195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구름유치원에서 찾은 여러 가지 모양을 생각하며</a:t>
            </a:r>
          </a:p>
          <a:p>
            <a:pPr lvl="0">
              <a:defRPr/>
            </a:pPr>
            <a:r>
              <a:rPr lang="ko-KR" altLang="en-US" sz="3200" b="0" spc="-150" dirty="0">
                <a:latin typeface="배달의민족 주아"/>
                <a:ea typeface="배달의민족 주아"/>
              </a:rPr>
              <a:t>내가 그리고 싶은 것을 모양으로 </a:t>
            </a:r>
            <a:r>
              <a:rPr lang="ko-KR" altLang="en-US" sz="3200" b="0" spc="-150" dirty="0" smtClean="0">
                <a:latin typeface="배달의민족 주아"/>
                <a:ea typeface="배달의민족 주아"/>
              </a:rPr>
              <a:t>표현해 봅시다</a:t>
            </a:r>
            <a:r>
              <a:rPr lang="en-US" altLang="ko-KR" sz="3200" b="0" spc="-150" dirty="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4270100" y="3005820"/>
            <a:ext cx="5080426" cy="3882745"/>
            <a:chOff x="4270100" y="3005820"/>
            <a:chExt cx="5080426" cy="3882745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4" cstate="email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95106">
              <a:off x="4270100" y="3005820"/>
              <a:ext cx="5080426" cy="3882745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5041661" y="4142027"/>
              <a:ext cx="3602887" cy="1552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200" b="1" dirty="0">
                  <a:latin typeface="UhBee MiMi"/>
                  <a:ea typeface="UhBee MiMi"/>
                </a:rPr>
                <a:t>이건 내가 좋아하는</a:t>
              </a:r>
            </a:p>
            <a:p>
              <a:pPr algn="ctr">
                <a:defRPr/>
              </a:pPr>
              <a:r>
                <a:rPr lang="ko-KR" altLang="en-US" sz="3200" b="1" dirty="0">
                  <a:latin typeface="UhBee MiMi"/>
                  <a:ea typeface="UhBee MiMi"/>
                </a:rPr>
                <a:t>로봇 인형이야</a:t>
              </a:r>
              <a:r>
                <a:rPr lang="en-US" altLang="ko-KR" sz="3200" b="1" dirty="0">
                  <a:latin typeface="UhBee MiMi"/>
                  <a:ea typeface="UhBee MiMi"/>
                </a:rPr>
                <a:t>.</a:t>
              </a:r>
            </a:p>
            <a:p>
              <a:pPr algn="ctr">
                <a:defRPr/>
              </a:pPr>
              <a:r>
                <a:rPr lang="ko-KR" altLang="en-US" sz="3200" b="1" dirty="0">
                  <a:latin typeface="UhBee MiMi"/>
                  <a:ea typeface="UhBee MiMi"/>
                </a:rPr>
                <a:t>이름은 </a:t>
              </a:r>
              <a:r>
                <a:rPr lang="ko-KR" altLang="en-US" sz="3200" b="1" dirty="0" err="1">
                  <a:latin typeface="UhBee MiMi"/>
                  <a:ea typeface="UhBee MiMi"/>
                </a:rPr>
                <a:t>로버트야</a:t>
              </a:r>
              <a:r>
                <a:rPr lang="en-US" altLang="ko-KR" sz="3200" b="1" dirty="0">
                  <a:latin typeface="UhBee MiMi"/>
                  <a:ea typeface="UhBee MiMi"/>
                </a:rPr>
                <a:t>.</a:t>
              </a:r>
            </a:p>
          </p:txBody>
        </p:sp>
      </p:grpSp>
      <p:sp>
        <p:nvSpPr>
          <p:cNvPr id="1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모양으로 그리기기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grpSp>
        <p:nvGrpSpPr>
          <p:cNvPr id="42" name="그룹 41"/>
          <p:cNvGrpSpPr/>
          <p:nvPr/>
        </p:nvGrpSpPr>
        <p:grpSpPr>
          <a:xfrm>
            <a:off x="702459" y="3292928"/>
            <a:ext cx="4044537" cy="3033402"/>
            <a:chOff x="702459" y="3292928"/>
            <a:chExt cx="4044537" cy="3033402"/>
          </a:xfrm>
        </p:grpSpPr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400000">
              <a:off x="1208027" y="2787361"/>
              <a:ext cx="3033402" cy="4044537"/>
            </a:xfrm>
            <a:prstGeom prst="rect">
              <a:avLst/>
            </a:prstGeom>
          </p:spPr>
        </p:pic>
        <p:sp>
          <p:nvSpPr>
            <p:cNvPr id="32" name="직사각형 31"/>
            <p:cNvSpPr/>
            <p:nvPr/>
          </p:nvSpPr>
          <p:spPr>
            <a:xfrm rot="5400000">
              <a:off x="2200274" y="4692500"/>
              <a:ext cx="390768" cy="146539"/>
            </a:xfrm>
            <a:prstGeom prst="rect">
              <a:avLst/>
            </a:prstGeom>
            <a:noFill/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1854932" y="3888494"/>
              <a:ext cx="1086826" cy="793750"/>
            </a:xfrm>
            <a:prstGeom prst="rect">
              <a:avLst/>
            </a:prstGeom>
            <a:solidFill>
              <a:schemeClr val="lt1"/>
            </a:solidFill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7" name="직사각형 36"/>
            <p:cNvSpPr/>
            <p:nvPr/>
          </p:nvSpPr>
          <p:spPr>
            <a:xfrm rot="16540485">
              <a:off x="1869238" y="5774369"/>
              <a:ext cx="764647" cy="220932"/>
            </a:xfrm>
            <a:prstGeom prst="rect">
              <a:avLst/>
            </a:prstGeom>
            <a:solidFill>
              <a:schemeClr val="lt1"/>
            </a:solidFill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8" name="직사각형 37"/>
            <p:cNvSpPr/>
            <p:nvPr/>
          </p:nvSpPr>
          <p:spPr>
            <a:xfrm rot="15076278">
              <a:off x="2235584" y="5823216"/>
              <a:ext cx="764647" cy="220932"/>
            </a:xfrm>
            <a:prstGeom prst="rect">
              <a:avLst/>
            </a:prstGeom>
            <a:solidFill>
              <a:schemeClr val="lt1"/>
            </a:solidFill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1" name="직사각형 30"/>
            <p:cNvSpPr/>
            <p:nvPr/>
          </p:nvSpPr>
          <p:spPr>
            <a:xfrm rot="5400000">
              <a:off x="1903778" y="4950897"/>
              <a:ext cx="989134" cy="647212"/>
            </a:xfrm>
            <a:prstGeom prst="rect">
              <a:avLst/>
            </a:prstGeom>
            <a:solidFill>
              <a:schemeClr val="lt1"/>
            </a:solidFill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3" name="직사각형 32"/>
            <p:cNvSpPr/>
            <p:nvPr/>
          </p:nvSpPr>
          <p:spPr>
            <a:xfrm rot="19334290">
              <a:off x="1270873" y="5041677"/>
              <a:ext cx="764647" cy="220932"/>
            </a:xfrm>
            <a:prstGeom prst="rect">
              <a:avLst/>
            </a:prstGeom>
            <a:solidFill>
              <a:schemeClr val="lt1"/>
            </a:solidFill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4" name="타원 33"/>
            <p:cNvSpPr/>
            <p:nvPr/>
          </p:nvSpPr>
          <p:spPr>
            <a:xfrm>
              <a:off x="1793873" y="4731090"/>
              <a:ext cx="366346" cy="366346"/>
            </a:xfrm>
            <a:prstGeom prst="ellipse">
              <a:avLst/>
            </a:prstGeom>
            <a:solidFill>
              <a:schemeClr val="lt1"/>
            </a:solidFill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5" name="직사각형 34"/>
            <p:cNvSpPr/>
            <p:nvPr/>
          </p:nvSpPr>
          <p:spPr>
            <a:xfrm rot="2265710" flipH="1">
              <a:off x="2821738" y="5041677"/>
              <a:ext cx="764647" cy="220932"/>
            </a:xfrm>
            <a:prstGeom prst="rect">
              <a:avLst/>
            </a:prstGeom>
            <a:solidFill>
              <a:schemeClr val="lt1"/>
            </a:solidFill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6" name="타원 35"/>
            <p:cNvSpPr/>
            <p:nvPr/>
          </p:nvSpPr>
          <p:spPr>
            <a:xfrm flipH="1">
              <a:off x="2648681" y="4706668"/>
              <a:ext cx="366346" cy="366346"/>
            </a:xfrm>
            <a:prstGeom prst="ellipse">
              <a:avLst/>
            </a:prstGeom>
            <a:solidFill>
              <a:schemeClr val="lt1"/>
            </a:solidFill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9" name="이등변 삼각형 38"/>
            <p:cNvSpPr/>
            <p:nvPr/>
          </p:nvSpPr>
          <p:spPr>
            <a:xfrm>
              <a:off x="2135797" y="4303687"/>
              <a:ext cx="488461" cy="305288"/>
            </a:xfrm>
            <a:prstGeom prst="triangle">
              <a:avLst>
                <a:gd name="adj" fmla="val 50000"/>
              </a:avLst>
            </a:prstGeom>
            <a:solidFill>
              <a:schemeClr val="lt1"/>
            </a:solidFill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40" name="타원 39"/>
            <p:cNvSpPr/>
            <p:nvPr/>
          </p:nvSpPr>
          <p:spPr>
            <a:xfrm>
              <a:off x="1915988" y="3998398"/>
              <a:ext cx="366346" cy="366346"/>
            </a:xfrm>
            <a:prstGeom prst="ellipse">
              <a:avLst/>
            </a:prstGeom>
            <a:solidFill>
              <a:schemeClr val="lt1"/>
            </a:solidFill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41" name="타원 40"/>
            <p:cNvSpPr/>
            <p:nvPr/>
          </p:nvSpPr>
          <p:spPr>
            <a:xfrm>
              <a:off x="2502142" y="4035033"/>
              <a:ext cx="366346" cy="366346"/>
            </a:xfrm>
            <a:prstGeom prst="ellipse">
              <a:avLst/>
            </a:prstGeom>
            <a:solidFill>
              <a:schemeClr val="lt1"/>
            </a:solidFill>
            <a:ln w="38100">
              <a:solidFill>
                <a:srgbClr val="40404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2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93159" y="457201"/>
            <a:ext cx="8157681" cy="6036238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 rotWithShape="1">
          <a:blip r:embed="rId4" cstate="email">
            <a:alphaModFix amt="85000"/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50125" y="408528"/>
            <a:ext cx="6966712" cy="5967384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486129" y="2599730"/>
            <a:ext cx="4343945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4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</a:rPr>
              <a:t>각자 그린 모양 그림을 친구에게도 </a:t>
            </a:r>
            <a:r>
              <a:rPr kumimoji="0" lang="ko-KR" altLang="en-US" sz="4400" b="1" i="0" u="none" strike="noStrike" kern="1200" cap="none" spc="0" normalizeH="0" baseline="0" dirty="0" smtClean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</a:rPr>
              <a:t>보여 주어요</a:t>
            </a:r>
            <a:r>
              <a:rPr kumimoji="0" lang="en-US" altLang="ko-KR" sz="4400" b="1" i="0" u="none" strike="noStrike" kern="1200" cap="none" spc="0" normalizeH="0" baseline="0" dirty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</a:rPr>
              <a:t>.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3071972"/>
            <a:ext cx="3703833" cy="37038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예에(짧)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2108" y="1653113"/>
            <a:ext cx="6180232" cy="155490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그림책을 재미있게 읽었나요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그림책 속에서 여러 가지 모양을 잘 찾고 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모양으로 그림을 그려 보았나요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237502" y="1355141"/>
            <a:ext cx="824578" cy="98626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-292814" y="145201"/>
            <a:ext cx="9729627" cy="1165275"/>
            <a:chOff x="-292814" y="145201"/>
            <a:chExt cx="9729627" cy="1165275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 정리</a:t>
              </a:r>
              <a:r>
                <a:rPr kumimoji="0" lang="en-US" altLang="ko-KR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공부한 내용을 떠올려 봅시다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.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</a:t>
              </a:r>
              <a:endParaRPr kumimoji="0" lang="ko-KR" altLang="en-US" sz="4800" b="0" i="0" u="none" strike="noStrike" kern="1200" cap="none" spc="0" normalizeH="0" baseline="0">
                <a:solidFill>
                  <a:srgbClr val="2F5597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0798372" flipH="1">
              <a:off x="-123198" y="145201"/>
              <a:ext cx="1564314" cy="1165275"/>
            </a:xfrm>
            <a:prstGeom prst="rect">
              <a:avLst/>
            </a:prstGeom>
          </p:spPr>
        </p:pic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19447" y="3206338"/>
            <a:ext cx="5692733" cy="33949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laser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39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-292814" y="0"/>
            <a:ext cx="9729627" cy="1561672"/>
            <a:chOff x="-292814" y="0"/>
            <a:chExt cx="9729627" cy="1561672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60000"/>
                <a:lumOff val="4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상상토끼 신비는일곱살 OTF"/>
                  <a:ea typeface="상상토끼 신비는일곱살 OTF"/>
                  <a:cs typeface="+mn-cs"/>
                </a:rPr>
                <a:t>        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다음 시간 공부할 내용은</a:t>
              </a:r>
              <a:endParaRPr kumimoji="0" lang="ko-KR" altLang="en-US" sz="4400" b="0" i="0" u="none" strike="noStrike" kern="1200" cap="none" spc="0" normalizeH="0" baseline="0">
                <a:solidFill>
                  <a:srgbClr val="2F5597"/>
                </a:solidFill>
                <a:effectLst/>
                <a:uLnTx/>
                <a:uFillTx/>
                <a:latin typeface="UhBee MiMi"/>
                <a:ea typeface="UhBee MiMi"/>
                <a:cs typeface="+mn-cs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430" y="0"/>
              <a:ext cx="866209" cy="1561672"/>
            </a:xfrm>
            <a:prstGeom prst="rect">
              <a:avLst/>
            </a:prstGeom>
          </p:spPr>
        </p:pic>
      </p:grpSp>
      <p:grpSp>
        <p:nvGrpSpPr>
          <p:cNvPr id="3" name="그룹 2"/>
          <p:cNvGrpSpPr/>
          <p:nvPr/>
        </p:nvGrpSpPr>
        <p:grpSpPr>
          <a:xfrm>
            <a:off x="-70759" y="2136410"/>
            <a:ext cx="4802045" cy="4113224"/>
            <a:chOff x="-70759" y="2136410"/>
            <a:chExt cx="4802045" cy="4113224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0845050" flipH="1">
              <a:off x="-70759" y="2136410"/>
              <a:ext cx="4802045" cy="4113224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937260" y="3726520"/>
              <a:ext cx="2649855" cy="11864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어떤 말을 들으면 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기분이 좋아지나요</a:t>
              </a:r>
              <a:r>
                <a:rPr lang="en-US" altLang="ko-KR" sz="3600">
                  <a:latin typeface="UhBee MiMi"/>
                  <a:ea typeface="UhBee MiMi"/>
                </a:rPr>
                <a:t>?</a:t>
              </a: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5467274" y="2271305"/>
            <a:ext cx="3221037" cy="3571151"/>
            <a:chOff x="5467274" y="2271305"/>
            <a:chExt cx="3221037" cy="35711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5292217" y="2446362"/>
              <a:ext cx="3571151" cy="3221037"/>
            </a:xfrm>
            <a:prstGeom prst="rect">
              <a:avLst/>
            </a:prstGeom>
          </p:spPr>
        </p:pic>
        <p:sp>
          <p:nvSpPr>
            <p:cNvPr id="16" name="직사각형 15"/>
            <p:cNvSpPr/>
            <p:nvPr/>
          </p:nvSpPr>
          <p:spPr>
            <a:xfrm>
              <a:off x="5923281" y="3189889"/>
              <a:ext cx="2367914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우리 반 친구들은</a:t>
              </a:r>
            </a:p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어떤 말을 </a:t>
              </a:r>
            </a:p>
            <a:p>
              <a:pPr algn="ctr">
                <a:defRPr/>
              </a:pPr>
              <a:r>
                <a:rPr lang="ko-KR" altLang="en-US" sz="3600" dirty="0" smtClean="0">
                  <a:latin typeface="UhBee MiMi"/>
                  <a:ea typeface="UhBee MiMi"/>
                </a:rPr>
                <a:t>   좋아할까요</a:t>
              </a:r>
              <a:r>
                <a:rPr lang="en-US" altLang="ko-KR" sz="3600" dirty="0">
                  <a:latin typeface="UhBee MiMi"/>
                  <a:ea typeface="UhBee MiMi"/>
                </a:rPr>
                <a:t>?</a:t>
              </a: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21863" y="4387242"/>
            <a:ext cx="3339480" cy="2093801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21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3"/>
          <a:stretch>
            <a:fillRect/>
          </a:stretch>
        </p:blipFill>
        <p:spPr>
          <a:xfrm>
            <a:off x="9390581" y="1173859"/>
            <a:ext cx="222606" cy="222606"/>
          </a:xfrm>
          <a:prstGeom prst="rect">
            <a:avLst/>
          </a:prstGeom>
        </p:spPr>
      </p:pic>
      <p:pic>
        <p:nvPicPr>
          <p:cNvPr id="22" name="2. 띵 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3"/>
          <a:stretch>
            <a:fillRect/>
          </a:stretch>
        </p:blipFill>
        <p:spPr>
          <a:xfrm>
            <a:off x="9440240" y="1439275"/>
            <a:ext cx="222606" cy="22260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61210" y="1871689"/>
            <a:ext cx="4821555" cy="574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3200">
                <a:solidFill>
                  <a:prstClr val="black"/>
                </a:solidFill>
                <a:latin typeface="배달의민족 주아"/>
                <a:ea typeface="배달의민족 주아"/>
              </a:rPr>
              <a:t>나는 이럴 때 날아갈 것 같아요</a:t>
            </a:r>
            <a:r>
              <a:rPr lang="en-US" altLang="ko-KR" sz="3200">
                <a:solidFill>
                  <a:prstClr val="black"/>
                </a:solidFill>
                <a:latin typeface="배달의민족 주아"/>
                <a:ea typeface="배달의민족 주아"/>
              </a:rPr>
              <a:t>!</a:t>
            </a:r>
          </a:p>
        </p:txBody>
      </p:sp>
      <p:pic>
        <p:nvPicPr>
          <p:cNvPr id="24" name="7. 매직 차임 WAV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3"/>
          <a:stretch>
            <a:fillRect/>
          </a:stretch>
        </p:blipFill>
        <p:spPr>
          <a:xfrm>
            <a:off x="9400444" y="832205"/>
            <a:ext cx="188057" cy="188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7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8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82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93161" y="1831362"/>
            <a:ext cx="8200357" cy="4710701"/>
            <a:chOff x="400799" y="1831362"/>
            <a:chExt cx="8200357" cy="4710701"/>
          </a:xfrm>
        </p:grpSpPr>
        <p:sp>
          <p:nvSpPr>
            <p:cNvPr id="6" name="사각형: 둥근 모서리 5"/>
            <p:cNvSpPr/>
            <p:nvPr/>
          </p:nvSpPr>
          <p:spPr>
            <a:xfrm>
              <a:off x="400799" y="1831362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3" name="그룹 2"/>
            <p:cNvGrpSpPr/>
            <p:nvPr/>
          </p:nvGrpSpPr>
          <p:grpSpPr>
            <a:xfrm>
              <a:off x="692138" y="2392143"/>
              <a:ext cx="4288092" cy="1034238"/>
              <a:chOff x="626932" y="2258749"/>
              <a:chExt cx="4288092" cy="1034238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32280" y="2258749"/>
                <a:ext cx="1292382" cy="1034238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0" name="직사각형 9"/>
              <p:cNvSpPr/>
              <p:nvPr/>
            </p:nvSpPr>
            <p:spPr>
              <a:xfrm>
                <a:off x="626932" y="2553941"/>
                <a:ext cx="2012041" cy="568310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관련 교과</a:t>
                </a: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]</a:t>
                </a:r>
                <a:endPara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  <p:pic>
            <p:nvPicPr>
              <p:cNvPr id="17" name="그림 8"/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622642" y="2290601"/>
                <a:ext cx="1292382" cy="975771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4" name="그룹 3"/>
            <p:cNvGrpSpPr/>
            <p:nvPr/>
          </p:nvGrpSpPr>
          <p:grpSpPr>
            <a:xfrm>
              <a:off x="616940" y="3486775"/>
              <a:ext cx="7984216" cy="2981301"/>
              <a:chOff x="551734" y="3538611"/>
              <a:chExt cx="7984216" cy="2981301"/>
            </a:xfrm>
          </p:grpSpPr>
          <p:sp>
            <p:nvSpPr>
              <p:cNvPr id="7" name="직사각형 6"/>
              <p:cNvSpPr/>
              <p:nvPr/>
            </p:nvSpPr>
            <p:spPr>
              <a:xfrm>
                <a:off x="551734" y="4050555"/>
                <a:ext cx="7984216" cy="2469357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[2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국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02-05] 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읽기에 흥미를 가지고 즐겨 읽는 태도를 지닌다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.</a:t>
                </a:r>
              </a:p>
              <a:p>
                <a:pPr lvl="0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[2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국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05-02] 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인물의 모습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, 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행동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, 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마음을 상상하며 그림책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, </a:t>
                </a:r>
              </a:p>
              <a:p>
                <a:pPr lvl="0">
                  <a:defRPr/>
                </a:pP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 시나 노래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, 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이야기를 감상한다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.</a:t>
                </a:r>
              </a:p>
              <a:p>
                <a:pPr lvl="0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[2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수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02-03] 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교실 및 생활 주변에서 여러 가지 물건을 관찰하여 </a:t>
                </a:r>
              </a:p>
              <a:p>
                <a:pPr lvl="0">
                  <a:defRPr/>
                </a:pP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삼각형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,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 사각형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,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 원의 모양을 찾고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,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 그것들을 이용하여 여러 가지 </a:t>
                </a:r>
              </a:p>
              <a:p>
                <a:pPr lvl="0">
                  <a:defRPr/>
                </a:pP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모양을 꾸밀 수 있다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.</a:t>
                </a:r>
              </a:p>
            </p:txBody>
          </p:sp>
          <p:sp>
            <p:nvSpPr>
              <p:cNvPr id="12" name="직사각형 11"/>
              <p:cNvSpPr/>
              <p:nvPr/>
            </p:nvSpPr>
            <p:spPr>
              <a:xfrm>
                <a:off x="626932" y="3538611"/>
                <a:ext cx="2659741" cy="568970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관련 성취기준</a:t>
                </a: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]</a:t>
                </a:r>
                <a:endPara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32073">
            <a:off x="5311040" y="1080311"/>
            <a:ext cx="3747750" cy="1948138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사각형: 둥근 모서리 5"/>
          <p:cNvSpPr/>
          <p:nvPr/>
        </p:nvSpPr>
        <p:spPr>
          <a:xfrm>
            <a:off x="493160" y="1831362"/>
            <a:ext cx="8157681" cy="4710701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793642" y="1912502"/>
            <a:ext cx="6727298" cy="880428"/>
            <a:chOff x="881246" y="2025517"/>
            <a:chExt cx="6727298" cy="880428"/>
          </a:xfrm>
        </p:grpSpPr>
        <p:sp>
          <p:nvSpPr>
            <p:cNvPr id="13" name="직사각형 12"/>
            <p:cNvSpPr/>
            <p:nvPr/>
          </p:nvSpPr>
          <p:spPr>
            <a:xfrm>
              <a:off x="1169024" y="2171611"/>
              <a:ext cx="2324720" cy="568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latin typeface="배달의민족 주아"/>
                  <a:ea typeface="배달의민족 주아"/>
                  <a:cs typeface="다온 청춘고딕(B)"/>
                </a:rPr>
                <a:t>사용한 글꼴</a:t>
              </a: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latin typeface="배달의민족 주아"/>
                <a:ea typeface="배달의민족 주아"/>
                <a:cs typeface="다온 청춘고딕(B)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3511332" y="2025517"/>
              <a:ext cx="4097212" cy="8804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배달의민족 주아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, UhBee MiMi,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 </a:t>
              </a:r>
            </a:p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야놀자 야체 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B, 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야놀자 야체 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R </a:t>
              </a: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450126" y="2447790"/>
            <a:ext cx="7979547" cy="4017780"/>
            <a:chOff x="450126" y="2529982"/>
            <a:chExt cx="7979547" cy="4017780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1081420" y="2742730"/>
              <a:ext cx="200087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latin typeface="배달의민족 주아"/>
                  <a:ea typeface="배달의민족 주아"/>
                  <a:cs typeface="다온 청춘고딕(B)"/>
                </a:rPr>
                <a:t>차시 안내</a:t>
              </a: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115398" y="3285892"/>
              <a:ext cx="7314275" cy="3261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이번 차시는 책을 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읽기 전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(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1-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표지로 이야기  예상하기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)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, 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읽기 중 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(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2-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함께 책 읽기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, 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삽화 속 여러 모양 찾기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),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읽기 후 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(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3-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여러 가지 모양으로 그리기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)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활용할 수 있습니다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 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활동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1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에서 표지로 이야기를 예상할 때는 제목과 연관지어 그림 속 친구가 왜 날아갔을 것이라 생각하는지 이야기를 나누어봅니다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활동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2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에서 삽화 속 여러 모양을 찾아보며 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1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학년 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2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학기 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3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단원 수학</a:t>
              </a:r>
              <a:r>
                <a:rPr lang="ko-KR" altLang="en-US" sz="2600" b="0" spc="-450">
                  <a:latin typeface="배달의민족 주아"/>
                  <a:ea typeface="배달의민족 주아"/>
                  <a:cs typeface="다온 청춘고딕(B)"/>
                </a:rPr>
                <a:t> </a:t>
              </a:r>
              <a:r>
                <a:rPr lang="en-US" altLang="ko-KR" sz="2600" b="0" spc="-450">
                  <a:latin typeface="배달의민족 주아"/>
                  <a:ea typeface="배달의민족 주아"/>
                  <a:cs typeface="다온 청춘고딕(B)"/>
                </a:rPr>
                <a:t>‘</a:t>
              </a:r>
              <a:r>
                <a:rPr lang="ko-KR" altLang="en-US" sz="2600" b="0" spc="-450">
                  <a:latin typeface="배달의민족 주아"/>
                  <a:ea typeface="배달의민족 주아"/>
                  <a:cs typeface="다온 청춘고딕(B)"/>
                </a:rPr>
                <a:t>여러 가지 모양</a:t>
              </a:r>
              <a:r>
                <a:rPr lang="en-US" altLang="ko-KR" sz="2600" b="0" spc="-450">
                  <a:latin typeface="배달의민족 주아"/>
                  <a:ea typeface="배달의민족 주아"/>
                  <a:cs typeface="다온 청춘고딕(B)"/>
                </a:rPr>
                <a:t>’</a:t>
              </a:r>
              <a:r>
                <a:rPr lang="ko-KR" altLang="en-US" sz="2600" b="0" spc="-450">
                  <a:latin typeface="배달의민족 주아"/>
                  <a:ea typeface="배달의민족 주아"/>
                  <a:cs typeface="다온 청춘고딕(B)"/>
                </a:rPr>
                <a:t>단원에</a:t>
              </a:r>
            </a:p>
            <a:p>
              <a:pPr algn="dist">
                <a:defRPr/>
              </a:pPr>
              <a:r>
                <a:rPr lang="ko-KR" altLang="en-US" sz="2600" b="0" spc="-450">
                  <a:latin typeface="배달의민족 주아"/>
                  <a:ea typeface="배달의민족 주아"/>
                  <a:cs typeface="다온 청춘고딕(B)"/>
                </a:rPr>
                <a:t>제시된 여러 가지 모양에 대해 알아보며 그림책을 통해   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 </a:t>
              </a:r>
            </a:p>
          </p:txBody>
        </p:sp>
      </p:grpSp>
      <p:sp>
        <p:nvSpPr>
          <p:cNvPr id="48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사각형: 둥근 모서리 5"/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1105124" y="5826707"/>
            <a:ext cx="53719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dirty="0">
                <a:latin typeface="배달의민족 주아"/>
                <a:ea typeface="배달의민족 주아"/>
                <a:cs typeface="다온 청춘고딕(B)"/>
              </a:rPr>
              <a:t>슬라이드 노트를 꼭 </a:t>
            </a:r>
            <a:r>
              <a:rPr lang="ko-KR" altLang="en-US" sz="3200" dirty="0" smtClean="0">
                <a:latin typeface="배달의민족 주아"/>
                <a:ea typeface="배달의민족 주아"/>
                <a:cs typeface="다온 청춘고딕(B)"/>
              </a:rPr>
              <a:t>확인해 주세요</a:t>
            </a:r>
            <a:r>
              <a:rPr lang="en-US" altLang="ko-KR" sz="3200" dirty="0">
                <a:latin typeface="배달의민족 주아"/>
                <a:ea typeface="배달의민족 주아"/>
                <a:cs typeface="다온 청춘고딕(B)"/>
              </a:rPr>
              <a:t>!</a:t>
            </a:r>
            <a:endParaRPr lang="ko-KR" altLang="en-US" sz="3200" dirty="0">
              <a:latin typeface="배달의민족 주아"/>
              <a:ea typeface="배달의민족 주아"/>
              <a:cs typeface="다온 청춘고딕(B)"/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1040644" y="2041419"/>
            <a:ext cx="7314275" cy="1280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함께 살펴본 모양의 특징에 대해 이야기 나눈 후 활동</a:t>
            </a:r>
            <a:r>
              <a:rPr lang="en-US" altLang="ko-KR" sz="2600" b="0" spc="-50">
                <a:latin typeface="배달의민족 주아"/>
                <a:ea typeface="배달의민족 주아"/>
                <a:cs typeface="다온 청춘고딕(B)"/>
              </a:rPr>
              <a:t>3</a:t>
            </a: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에서 그리고 싶은 그림을 모양으로 표현해보는 활동을 할 수 있습니다</a:t>
            </a:r>
            <a:r>
              <a:rPr lang="en-US" altLang="ko-KR" sz="2600" b="0" spc="-50">
                <a:latin typeface="배달의민족 주아"/>
                <a:ea typeface="배달의민족 주아"/>
                <a:cs typeface="다온 청춘고딕(B)"/>
              </a:rPr>
              <a:t>.</a:t>
            </a:r>
          </a:p>
        </p:txBody>
      </p:sp>
      <p:pic>
        <p:nvPicPr>
          <p:cNvPr id="23" name="그림 22" descr="식물, 꽃이(가) 표시된 사진  자동 생성된 설명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367" y="5828198"/>
            <a:ext cx="630757" cy="584775"/>
          </a:xfrm>
          <a:prstGeom prst="rect">
            <a:avLst/>
          </a:prstGeom>
        </p:spPr>
      </p:pic>
      <p:grpSp>
        <p:nvGrpSpPr>
          <p:cNvPr id="7" name="그룹 6"/>
          <p:cNvGrpSpPr/>
          <p:nvPr/>
        </p:nvGrpSpPr>
        <p:grpSpPr>
          <a:xfrm>
            <a:off x="710698" y="3979879"/>
            <a:ext cx="3462145" cy="934948"/>
            <a:chOff x="7847222" y="4399347"/>
            <a:chExt cx="3462145" cy="93494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8237394" y="4399347"/>
              <a:ext cx="3071973" cy="93494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847222" y="4410329"/>
              <a:ext cx="3451162" cy="919537"/>
              <a:chOff x="566033" y="5476125"/>
              <a:chExt cx="3451162" cy="919537"/>
            </a:xfrm>
          </p:grpSpPr>
          <p:pic>
            <p:nvPicPr>
              <p:cNvPr id="24" name="그림 23"/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566033" y="5476125"/>
                <a:ext cx="1927129" cy="919537"/>
              </a:xfrm>
              <a:prstGeom prst="rect">
                <a:avLst/>
              </a:prstGeom>
            </p:spPr>
          </p:pic>
          <p:sp>
            <p:nvSpPr>
              <p:cNvPr id="25" name="직사각형 24"/>
              <p:cNvSpPr/>
              <p:nvPr/>
            </p:nvSpPr>
            <p:spPr>
              <a:xfrm>
                <a:off x="1935618" y="5708880"/>
                <a:ext cx="2081577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=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선생님의 질문</a:t>
                </a:r>
                <a:endParaRPr lang="en-US" altLang="ko-KR" sz="2600"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</p:grpSp>
      <p:sp>
        <p:nvSpPr>
          <p:cNvPr id="33" name="직사각형 32"/>
          <p:cNvSpPr/>
          <p:nvPr/>
        </p:nvSpPr>
        <p:spPr>
          <a:xfrm>
            <a:off x="1039379" y="3332255"/>
            <a:ext cx="2289409" cy="571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[</a:t>
            </a:r>
            <a:r>
              <a:rPr lang="ko-KR" altLang="en-US" sz="3200">
                <a:latin typeface="배달의민족 주아"/>
                <a:ea typeface="배달의민족 주아"/>
                <a:cs typeface="다온 청춘고딕(B)"/>
              </a:rPr>
              <a:t>아이콘 설명</a:t>
            </a: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]</a:t>
            </a:r>
            <a:endParaRPr lang="ko-KR" altLang="en-US" sz="3200"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322408" y="3184843"/>
            <a:ext cx="1080386" cy="1080386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4248719" y="3985134"/>
            <a:ext cx="4243640" cy="9349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4257779" y="3777443"/>
            <a:ext cx="4886221" cy="1113292"/>
            <a:chOff x="4257779" y="5256684"/>
            <a:chExt cx="4886221" cy="1113292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14950" y="5277169"/>
              <a:ext cx="733449" cy="1070948"/>
            </a:xfrm>
            <a:prstGeom prst="rect">
              <a:avLst/>
            </a:prstGeom>
          </p:spPr>
        </p:pic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79533" y="5517220"/>
              <a:ext cx="949487" cy="693505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257779" y="5256684"/>
              <a:ext cx="758894" cy="1113292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18246" y="5517223"/>
              <a:ext cx="711139" cy="796248"/>
            </a:xfrm>
            <a:prstGeom prst="rect">
              <a:avLst/>
            </a:prstGeom>
          </p:spPr>
        </p:pic>
        <p:sp>
          <p:nvSpPr>
            <p:cNvPr id="31" name="직사각형 30"/>
            <p:cNvSpPr/>
            <p:nvPr/>
          </p:nvSpPr>
          <p:spPr>
            <a:xfrm>
              <a:off x="6918584" y="5727715"/>
              <a:ext cx="222541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학생 대답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865596" y="4798033"/>
            <a:ext cx="3685856" cy="1238035"/>
            <a:chOff x="865596" y="4839129"/>
            <a:chExt cx="3685856" cy="1238035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36" name="직사각형 35"/>
            <p:cNvSpPr/>
            <p:nvPr/>
          </p:nvSpPr>
          <p:spPr>
            <a:xfrm>
              <a:off x="1708701" y="5167125"/>
              <a:ext cx="2750283" cy="482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학습지가 있는 활동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sp>
        <p:nvSpPr>
          <p:cNvPr id="37" name="모서리가 둥근 직사각형 36"/>
          <p:cNvSpPr/>
          <p:nvPr/>
        </p:nvSpPr>
        <p:spPr>
          <a:xfrm>
            <a:off x="4631754" y="4983323"/>
            <a:ext cx="3854699" cy="7684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3647" y="5003514"/>
            <a:ext cx="648347" cy="51884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66743" y="5280917"/>
            <a:ext cx="596598" cy="437944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11898">
            <a:off x="5691446" y="4993241"/>
            <a:ext cx="646372" cy="488022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66797" y="5257413"/>
            <a:ext cx="861096" cy="530350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6918584" y="5130339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600">
                <a:latin typeface="배달의민족 주아"/>
                <a:ea typeface="배달의민족 주아"/>
                <a:cs typeface="다온 청춘고딕(B)"/>
              </a:rPr>
              <a:t>=</a:t>
            </a:r>
            <a:r>
              <a:rPr lang="ko-KR" altLang="en-US" sz="2600">
                <a:latin typeface="배달의민족 주아"/>
                <a:ea typeface="배달의민족 주아"/>
                <a:cs typeface="다온 청춘고딕(B)"/>
              </a:rPr>
              <a:t>관련 교과</a:t>
            </a:r>
            <a:endParaRPr lang="en-US" altLang="ko-KR" sz="2600">
              <a:latin typeface="배달의민족 주아"/>
              <a:ea typeface="배달의민족 주아"/>
              <a:cs typeface="다온 청춘고딕(B)"/>
            </a:endParaRPr>
          </a:p>
        </p:txBody>
      </p:sp>
      <p:sp>
        <p:nvSpPr>
          <p:cNvPr id="4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15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3249" y="1752277"/>
            <a:ext cx="6656316" cy="5699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날아갈 것 같은 기분을 느껴본 적이 있나요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동기유발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날아갈 것 같아요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18" name="그림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grpSp>
        <p:nvGrpSpPr>
          <p:cNvPr id="23" name="그룹 22"/>
          <p:cNvGrpSpPr/>
          <p:nvPr/>
        </p:nvGrpSpPr>
        <p:grpSpPr>
          <a:xfrm>
            <a:off x="3583939" y="2146141"/>
            <a:ext cx="4118776" cy="3627260"/>
            <a:chOff x="3583939" y="2146141"/>
            <a:chExt cx="4118776" cy="3627260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83939" y="2146141"/>
              <a:ext cx="4118776" cy="362726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3806508" y="3005540"/>
              <a:ext cx="3600450" cy="1791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날아갈 것 같은 기분은 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화가 나는 느낌이었나요</a:t>
              </a:r>
              <a:r>
                <a:rPr lang="en-US" altLang="ko-KR" sz="2800" dirty="0">
                  <a:latin typeface="UhBee MiMi"/>
                  <a:ea typeface="UhBee MiMi"/>
                </a:rPr>
                <a:t>?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슬픈 느낌이었나요</a:t>
              </a:r>
              <a:r>
                <a:rPr lang="en-US" altLang="ko-KR" sz="2800" dirty="0">
                  <a:latin typeface="UhBee MiMi"/>
                  <a:ea typeface="UhBee MiMi"/>
                </a:rPr>
                <a:t>?</a:t>
              </a:r>
            </a:p>
            <a:p>
              <a:pPr algn="ctr">
                <a:defRPr/>
              </a:pPr>
              <a:r>
                <a:rPr lang="ko-KR" altLang="en-US" sz="2800" dirty="0">
                  <a:latin typeface="UhBee MiMi"/>
                  <a:ea typeface="UhBee MiMi"/>
                </a:rPr>
                <a:t>아니면 좋은 느낌이었나요</a:t>
              </a:r>
              <a:r>
                <a:rPr lang="en-US" altLang="ko-KR" sz="2800" dirty="0">
                  <a:latin typeface="UhBee MiMi"/>
                  <a:ea typeface="UhBee MiMi"/>
                </a:rPr>
                <a:t>?</a:t>
              </a:r>
            </a:p>
          </p:txBody>
        </p:sp>
      </p:grpSp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559341"/>
            <a:ext cx="4426619" cy="3298658"/>
          </a:xfrm>
          <a:prstGeom prst="rect">
            <a:avLst/>
          </a:prstGeom>
        </p:spPr>
      </p:pic>
      <p:grpSp>
        <p:nvGrpSpPr>
          <p:cNvPr id="25" name="그룹 24"/>
          <p:cNvGrpSpPr/>
          <p:nvPr/>
        </p:nvGrpSpPr>
        <p:grpSpPr>
          <a:xfrm>
            <a:off x="365458" y="2534659"/>
            <a:ext cx="3600450" cy="2599094"/>
            <a:chOff x="365458" y="2534659"/>
            <a:chExt cx="3600450" cy="2599094"/>
          </a:xfrm>
        </p:grpSpPr>
        <p:pic>
          <p:nvPicPr>
            <p:cNvPr id="24" name="그림 23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085506">
              <a:off x="626645" y="2534659"/>
              <a:ext cx="3002881" cy="2599094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365458" y="3429000"/>
              <a:ext cx="3600450" cy="944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처음 놀이기구를 탔을 때</a:t>
              </a:r>
            </a:p>
            <a:p>
              <a:pPr algn="ctr">
                <a:defRPr/>
              </a:pPr>
              <a:r>
                <a:rPr lang="ko-KR" altLang="en-US" sz="2800">
                  <a:latin typeface="UhBee MiMi"/>
                  <a:ea typeface="UhBee MiMi"/>
                </a:rPr>
                <a:t>날아갈 것 같았어요</a:t>
              </a:r>
              <a:r>
                <a:rPr lang="en-US" altLang="ko-KR" sz="2800">
                  <a:latin typeface="UhBee MiMi"/>
                  <a:ea typeface="UhBee MiMi"/>
                </a:rPr>
                <a:t>!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5" name="사각형: 둥근 모서리 4"/>
          <p:cNvSpPr/>
          <p:nvPr/>
        </p:nvSpPr>
        <p:spPr>
          <a:xfrm>
            <a:off x="565892" y="3086888"/>
            <a:ext cx="1091961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3" name="사각형: 둥근 모서리 12"/>
          <p:cNvSpPr/>
          <p:nvPr/>
        </p:nvSpPr>
        <p:spPr>
          <a:xfrm>
            <a:off x="2143231" y="3086888"/>
            <a:ext cx="1002191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5" name="사각형: 둥근 모서리 14"/>
          <p:cNvSpPr/>
          <p:nvPr/>
        </p:nvSpPr>
        <p:spPr>
          <a:xfrm>
            <a:off x="1807588" y="3813435"/>
            <a:ext cx="3182558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사각형: 둥근 모서리 13"/>
          <p:cNvSpPr/>
          <p:nvPr/>
        </p:nvSpPr>
        <p:spPr>
          <a:xfrm>
            <a:off x="5551899" y="3086888"/>
            <a:ext cx="1471091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19747" y="3086888"/>
            <a:ext cx="8307705" cy="2097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400" dirty="0">
                <a:solidFill>
                  <a:srgbClr val="FF0000"/>
                </a:solidFill>
                <a:latin typeface="배달의민족 주아"/>
                <a:ea typeface="배달의민족 주아"/>
              </a:rPr>
              <a:t>인물</a:t>
            </a:r>
            <a:r>
              <a:rPr lang="ko-KR" altLang="en-US" sz="4400" dirty="0">
                <a:latin typeface="배달의민족 주아"/>
                <a:ea typeface="배달의민족 주아"/>
              </a:rPr>
              <a:t>의 </a:t>
            </a:r>
            <a:r>
              <a:rPr lang="ko-KR" altLang="en-US" sz="4400" dirty="0">
                <a:solidFill>
                  <a:srgbClr val="FF0000"/>
                </a:solidFill>
                <a:latin typeface="배달의민족 주아"/>
                <a:ea typeface="배달의민족 주아"/>
              </a:rPr>
              <a:t>마음</a:t>
            </a:r>
            <a:r>
              <a:rPr lang="ko-KR" altLang="en-US" sz="4400" dirty="0">
                <a:latin typeface="배달의민족 주아"/>
                <a:ea typeface="배달의민족 주아"/>
              </a:rPr>
              <a:t>을 상상하며 </a:t>
            </a:r>
            <a:r>
              <a:rPr lang="ko-KR" altLang="en-US" sz="4400" dirty="0">
                <a:solidFill>
                  <a:srgbClr val="FF0000"/>
                </a:solidFill>
                <a:latin typeface="배달의민족 주아"/>
                <a:ea typeface="배달의민족 주아"/>
              </a:rPr>
              <a:t>그림책</a:t>
            </a:r>
            <a:r>
              <a:rPr lang="ko-KR" altLang="en-US" sz="4400" dirty="0">
                <a:latin typeface="배달의민족 주아"/>
                <a:ea typeface="배달의민족 주아"/>
              </a:rPr>
              <a:t>을 읽고</a:t>
            </a:r>
            <a:r>
              <a:rPr lang="en-US" altLang="ko-KR" sz="4400" dirty="0">
                <a:latin typeface="배달의민족 주아"/>
                <a:ea typeface="배달의민족 주아"/>
              </a:rPr>
              <a:t>,</a:t>
            </a:r>
            <a:r>
              <a:rPr lang="ko-KR" altLang="en-US" sz="4400" dirty="0">
                <a:latin typeface="배달의민족 주아"/>
                <a:ea typeface="배달의민족 주아"/>
              </a:rPr>
              <a:t> </a:t>
            </a:r>
          </a:p>
          <a:p>
            <a:pPr lvl="0" algn="ctr">
              <a:defRPr/>
            </a:pPr>
            <a:r>
              <a:rPr lang="ko-KR" altLang="en-US" sz="4400" dirty="0">
                <a:solidFill>
                  <a:srgbClr val="FF0000"/>
                </a:solidFill>
                <a:latin typeface="배달의민족 주아"/>
                <a:ea typeface="배달의민족 주아"/>
              </a:rPr>
              <a:t>여러 가지 모양</a:t>
            </a:r>
            <a:r>
              <a:rPr lang="ko-KR" altLang="en-US" sz="4400" dirty="0">
                <a:solidFill>
                  <a:srgbClr val="000000"/>
                </a:solidFill>
                <a:latin typeface="배달의민족 주아"/>
                <a:ea typeface="배달의민족 주아"/>
              </a:rPr>
              <a:t>을 활용하여</a:t>
            </a:r>
          </a:p>
          <a:p>
            <a:pPr lvl="0" algn="ctr">
              <a:defRPr/>
            </a:pPr>
            <a:r>
              <a:rPr lang="ko-KR" altLang="en-US" sz="4400" dirty="0">
                <a:latin typeface="배달의민족 주아"/>
                <a:ea typeface="배달의민족 주아"/>
              </a:rPr>
              <a:t>그림으로 표현할 수 있다</a:t>
            </a:r>
            <a:r>
              <a:rPr lang="en-US" altLang="ko-KR" sz="4400" dirty="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583723"/>
            <a:ext cx="9144000" cy="2457111"/>
          </a:xfrm>
          <a:prstGeom prst="rect">
            <a:avLst/>
          </a:prstGeom>
        </p:spPr>
      </p:pic>
      <p:grpSp>
        <p:nvGrpSpPr>
          <p:cNvPr id="11" name="그룹 10"/>
          <p:cNvGrpSpPr/>
          <p:nvPr/>
        </p:nvGrpSpPr>
        <p:grpSpPr>
          <a:xfrm>
            <a:off x="-292814" y="0"/>
            <a:ext cx="9729627" cy="1561672"/>
            <a:chOff x="-292814" y="0"/>
            <a:chExt cx="9729627" cy="1561672"/>
          </a:xfrm>
        </p:grpSpPr>
        <p:sp>
          <p:nvSpPr>
            <p:cNvPr id="1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>
                <a:defRPr/>
              </a:pPr>
              <a:r>
                <a:rPr lang="ko-KR" altLang="en-US" sz="4400">
                  <a:solidFill>
                    <a:schemeClr val="tx1"/>
                  </a:solidFill>
                  <a:latin typeface="상상토끼 신비는일곱살 OTF"/>
                  <a:ea typeface="상상토끼 신비는일곱살 OTF"/>
                </a:rPr>
                <a:t>          </a:t>
              </a:r>
              <a:r>
                <a:rPr lang="ko-KR" altLang="en-US" sz="44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공부 할 문제</a:t>
              </a:r>
              <a:endParaRPr kumimoji="0" lang="ko-KR" altLang="en-US" sz="44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3913" y="0"/>
              <a:ext cx="866209" cy="156167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wind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sp>
        <p:nvSpPr>
          <p:cNvPr id="5" name="사각형: 둥근 모서리 4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964428" y="4642155"/>
            <a:ext cx="4932182" cy="929018"/>
            <a:chOff x="1198108" y="4642155"/>
            <a:chExt cx="4932182" cy="929018"/>
          </a:xfrm>
        </p:grpSpPr>
        <p:sp>
          <p:nvSpPr>
            <p:cNvPr id="6" name="TextBox 5"/>
            <p:cNvSpPr txBox="1"/>
            <p:nvPr/>
          </p:nvSpPr>
          <p:spPr>
            <a:xfrm>
              <a:off x="1943245" y="4642155"/>
              <a:ext cx="4187045" cy="9090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>
                  <a:latin typeface="배달의민족 주아"/>
                  <a:ea typeface="배달의민족 주아"/>
                </a:rPr>
                <a:t>3. </a:t>
              </a:r>
              <a:r>
                <a:rPr lang="ko-KR" altLang="en-US" sz="3600">
                  <a:latin typeface="배달의민족 주아"/>
                  <a:ea typeface="배달의민족 주아"/>
                </a:rPr>
                <a:t>모양으로 그리기</a:t>
              </a: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984820" y="2669518"/>
            <a:ext cx="6662848" cy="883189"/>
            <a:chOff x="1218500" y="2669518"/>
            <a:chExt cx="6662848" cy="883189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972358" y="2698627"/>
              <a:ext cx="5853382" cy="909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dirty="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 dirty="0">
                  <a:latin typeface="배달의민족 주아"/>
                  <a:ea typeface="배달의민족 주아"/>
                </a:rPr>
                <a:t>1. </a:t>
              </a:r>
              <a:r>
                <a:rPr lang="ko-KR" altLang="en-US" sz="3600" dirty="0">
                  <a:latin typeface="배달의민족 주아"/>
                  <a:ea typeface="배달의민족 주아"/>
                </a:rPr>
                <a:t>그림책 표지 보고 예상하기</a:t>
              </a: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991575" y="3666296"/>
            <a:ext cx="7257710" cy="913324"/>
            <a:chOff x="1225255" y="3666296"/>
            <a:chExt cx="7257710" cy="913324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943247" y="3676384"/>
              <a:ext cx="6539718" cy="9032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dirty="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 dirty="0">
                  <a:latin typeface="배달의민족 주아"/>
                  <a:ea typeface="배달의민족 주아"/>
                </a:rPr>
                <a:t>2. </a:t>
              </a:r>
              <a:r>
                <a:rPr lang="ko-KR" altLang="en-US" sz="3600" b="0" spc="-300" dirty="0">
                  <a:latin typeface="배달의민족 주아"/>
                  <a:ea typeface="배달의민족 주아"/>
                </a:rPr>
                <a:t>구름유치원 속 여러 가지 모양 찾기</a:t>
              </a:r>
            </a:p>
          </p:txBody>
        </p:sp>
      </p:grpSp>
      <p:pic>
        <p:nvPicPr>
          <p:cNvPr id="16" name="작은 훅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tretch>
            <a:fillRect/>
          </a:stretch>
        </p:blipFill>
        <p:spPr>
          <a:xfrm>
            <a:off x="9396374" y="726285"/>
            <a:ext cx="174524" cy="174524"/>
          </a:xfrm>
          <a:prstGeom prst="rect">
            <a:avLst/>
          </a:prstGeom>
        </p:spPr>
      </p:pic>
      <p:pic>
        <p:nvPicPr>
          <p:cNvPr id="17" name="작은 훅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tretch>
            <a:fillRect/>
          </a:stretch>
        </p:blipFill>
        <p:spPr>
          <a:xfrm>
            <a:off x="9548774" y="878685"/>
            <a:ext cx="174524" cy="174524"/>
          </a:xfrm>
          <a:prstGeom prst="rect">
            <a:avLst/>
          </a:prstGeom>
        </p:spPr>
      </p:pic>
      <p:pic>
        <p:nvPicPr>
          <p:cNvPr id="18" name="작은 훅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tretch>
            <a:fillRect/>
          </a:stretch>
        </p:blipFill>
        <p:spPr>
          <a:xfrm>
            <a:off x="9701174" y="1031085"/>
            <a:ext cx="174524" cy="174524"/>
          </a:xfrm>
          <a:prstGeom prst="rect">
            <a:avLst/>
          </a:prstGeom>
        </p:spPr>
      </p:pic>
      <p:grpSp>
        <p:nvGrpSpPr>
          <p:cNvPr id="20" name="그룹 19"/>
          <p:cNvGrpSpPr/>
          <p:nvPr/>
        </p:nvGrpSpPr>
        <p:grpSpPr>
          <a:xfrm>
            <a:off x="174657" y="98550"/>
            <a:ext cx="8414539" cy="1530849"/>
            <a:chOff x="174657" y="98550"/>
            <a:chExt cx="8414539" cy="1530849"/>
          </a:xfrm>
        </p:grpSpPr>
        <p:sp>
          <p:nvSpPr>
            <p:cNvPr id="21" name="사각형: 둥근 모서리 2"/>
            <p:cNvSpPr/>
            <p:nvPr/>
          </p:nvSpPr>
          <p:spPr>
            <a:xfrm>
              <a:off x="595901" y="349321"/>
              <a:ext cx="7993295" cy="1109609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64000"/>
              </a:schemeClr>
            </a:solidFill>
            <a:ln w="38100">
              <a:solidFill>
                <a:schemeClr val="accent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공부할 순서</a:t>
              </a:r>
              <a:endParaRPr kumimoji="0" lang="ko-KR" altLang="en-US" sz="4400" b="0" i="0" u="none" strike="noStrike" kern="1200" cap="none" spc="0" normalizeH="0" baseline="0">
                <a:solidFill>
                  <a:prstClr val="black"/>
                </a:solidFill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9" cstate="email">
              <a:clrChange>
                <a:clrFrom>
                  <a:srgbClr val="C3DA9D"/>
                </a:clrFrom>
                <a:clrTo>
                  <a:srgbClr val="C3DA9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258650">
              <a:off x="174657" y="98550"/>
              <a:ext cx="1027933" cy="153084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4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4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4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1585</Words>
  <Application>Microsoft Office PowerPoint</Application>
  <PresentationFormat>화면 슬라이드 쇼(4:3)</PresentationFormat>
  <Paragraphs>250</Paragraphs>
  <Slides>34</Slides>
  <Notes>27</Notes>
  <HiddenSlides>0</HiddenSlides>
  <MMClips>9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34</vt:i4>
      </vt:variant>
    </vt:vector>
  </HeadingPairs>
  <TitlesOfParts>
    <vt:vector size="46" baseType="lpstr">
      <vt:lpstr>다온 청춘고딕(B)</vt:lpstr>
      <vt:lpstr>UhBee MiMi</vt:lpstr>
      <vt:lpstr>Calibri Light</vt:lpstr>
      <vt:lpstr>상상토끼 신비는일곱살 OTF</vt:lpstr>
      <vt:lpstr>야놀자 야체 B</vt:lpstr>
      <vt:lpstr>Arial</vt:lpstr>
      <vt:lpstr>여기어때 잘난체</vt:lpstr>
      <vt:lpstr>맑은 고딕</vt:lpstr>
      <vt:lpstr>야놀자 야체 R</vt:lpstr>
      <vt:lpstr>Calibri</vt:lpstr>
      <vt:lpstr>배달의민족 주아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Windows 사용자</cp:lastModifiedBy>
  <cp:revision>205</cp:revision>
  <cp:lastPrinted>2019-07-25T08:13:13Z</cp:lastPrinted>
  <dcterms:created xsi:type="dcterms:W3CDTF">2019-05-29T10:41:26Z</dcterms:created>
  <dcterms:modified xsi:type="dcterms:W3CDTF">2020-06-22T06:59:37Z</dcterms:modified>
  <cp:version>1000.0000.01</cp:version>
</cp:coreProperties>
</file>