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4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embeddedFontLst>
    <p:embeddedFont>
      <p:font typeface="배달의민족 주아" pitchFamily="18" charset="-127"/>
      <p:regular r:id="rId19"/>
    </p:embeddedFont>
    <p:embeddedFont>
      <p:font typeface="여기어때 잘난체" pitchFamily="50" charset="-127"/>
      <p:bold r:id="rId20"/>
    </p:embeddedFont>
    <p:embeddedFont>
      <p:font typeface="야놀자 야체 B" pitchFamily="18" charset="-127"/>
      <p:bold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UhBee MiMi" pitchFamily="66" charset="-127"/>
      <p:regular r:id="rId26"/>
      <p:bold r:id="rId27"/>
    </p:embeddedFont>
    <p:embeddedFont>
      <p:font typeface="야놀자 야체 R" pitchFamily="18" charset="-127"/>
      <p:regular r:id="rId28"/>
    </p:embeddedFont>
    <p:embeddedFont>
      <p:font typeface="맑은 고딕" pitchFamily="50" charset="-127"/>
      <p:regular r:id="rId29"/>
      <p:bold r:id="rId30"/>
    </p:embeddedFont>
    <p:embeddedFont>
      <p:font typeface="Calibri Light" pitchFamily="34" charset="0"/>
      <p:regular r:id="rId31"/>
      <p:italic r:id="rId32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8">
          <p15:clr>
            <a:srgbClr val="A4A3A4"/>
          </p15:clr>
        </p15:guide>
        <p15:guide id="2" pos="287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ACF4677E-8BD2-47ae-8A1F-98590045965D">
      <hp:hncThemeShow xmlns="" xmlns:c="http://schemas.openxmlformats.org/drawingml/2006/chart" xmlns:dgm="http://schemas.openxmlformats.org/drawingml/2006/diagram" xmlns:dsp="http://schemas.microsoft.com/office/drawing/2008/diagram"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09"/>
    <p:restoredTop sz="81320"/>
  </p:normalViewPr>
  <p:slideViewPr>
    <p:cSldViewPr snapToGrid="0">
      <p:cViewPr varScale="1">
        <p:scale>
          <a:sx n="94" d="100"/>
          <a:sy n="94" d="100"/>
        </p:scale>
        <p:origin x="-1584" y="-90"/>
      </p:cViewPr>
      <p:guideLst>
        <p:guide orient="horz" pos="2158"/>
        <p:guide pos="2878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-564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48F0CC36-F6A6-4559-91B9-79510532FB96}" type="datetime1">
              <a:rPr lang="ko-KR" altLang="en-US"/>
              <a:pPr lvl="0">
                <a:defRPr/>
              </a:pPr>
              <a:t>2019-07-17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편집하려면 클릭</a:t>
            </a:r>
          </a:p>
          <a:p>
            <a:pPr lvl="1">
              <a:defRPr/>
            </a:pPr>
            <a:r>
              <a:rPr lang="ko-KR" altLang="en-US"/>
              <a:t>두 번째 수준</a:t>
            </a:r>
          </a:p>
          <a:p>
            <a:pPr lvl="2">
              <a:defRPr/>
            </a:pPr>
            <a:r>
              <a:rPr lang="ko-KR" altLang="en-US"/>
              <a:t>세 번째 수준</a:t>
            </a:r>
          </a:p>
          <a:p>
            <a:pPr lvl="3">
              <a:defRPr/>
            </a:pPr>
            <a:r>
              <a:rPr lang="ko-KR" altLang="en-US"/>
              <a:t>네 번째 수준</a:t>
            </a:r>
          </a:p>
          <a:p>
            <a:pPr lvl="4">
              <a:defRPr/>
            </a:pPr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1DE2BFB8-CC14-40A8-91A4-880B3E9CFFDE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510466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날아갈 것 같아요 </a:t>
            </a:r>
            <a:r>
              <a:rPr lang="en-US" altLang="ko-KR">
                <a:latin typeface="야놀자 야체 R"/>
                <a:ea typeface="야놀자 야체 R"/>
              </a:rPr>
              <a:t>5</a:t>
            </a:r>
            <a:r>
              <a:rPr lang="ko-KR" altLang="en-US">
                <a:latin typeface="야놀자 야체 R"/>
                <a:ea typeface="야놀자 야체 R"/>
              </a:rPr>
              <a:t>차시는 들으면 기분이 좋아지는 말을 실천하고</a:t>
            </a:r>
            <a:r>
              <a:rPr lang="en-US" altLang="ko-KR">
                <a:latin typeface="야놀자 야체 R"/>
                <a:ea typeface="야놀자 야체 R"/>
              </a:rPr>
              <a:t>,</a:t>
            </a:r>
            <a:r>
              <a:rPr lang="ko-KR" altLang="en-US">
                <a:latin typeface="야놀자 야체 R"/>
                <a:ea typeface="야놀자 야체 R"/>
              </a:rPr>
              <a:t> 하지 않아야 할 행동을 하지 않으면서 즐거운 교실을 만드는 차시입니다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해당 차시 활동은 안내를 한 후 일주일정도 실천할 시간을 주고 활동지를 통해 스스로 평가하는 시간을 갖는 방향으로 진행합니다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사진을 찍을 때 배경이 흰색이거나 한 가지 색인 곳에서 찍으면 좋습니다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최대한 아이들의 옷이나 머리카락과 색이 다른 곳에서 찍습니다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손은 주먹을 쥐거나 모으고 있게 하는 것이 좋습니다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가위로 사진을 자를 때 몸의 가장 바깥쪽으로 자르도록 지도합니다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가위로 사진을 자를 때 몸의 가장 바깥쪽으로 자르도록 지도합니다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다양한 그림을 그려 꾸밀 수 있게 지도합니다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다음 슬라이드에 예시 작품이 나옵니다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다양한 그림을 그려 꾸밀 수 있게 지도합니다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다음 슬라이드에 내용이 이어집니다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다음 슬라이드 부터는 아이들과 함께 살펴보는 슬라이드입니다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함께 정한 베스트 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‘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날아가는 말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’(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기분이 좋아지는 말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)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을 큰 소리로 읽어봅니다.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우리 반 금지 행동 포스터에서 가장 중요한 규칙을 읽어봅니다.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fld id="{1DE2BFB8-CC14-40A8-91A4-880B3E9CFFDE}" type="slidenum">
              <a:rPr kumimoji="0" lang="en-US" altLang="en-US" sz="12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pPr marL="0" marR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t>5</a:t>
            </a:fld>
            <a:endParaRPr kumimoji="0" lang="en-US" altLang="en-US" sz="12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그림책 속 등장인물이 날아가는 모습을 떠올려봅니다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.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다양한 자세로 날아가는 모습을 기억합니다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fld id="{1DE2BFB8-CC14-40A8-91A4-880B3E9CFFDE}" type="slidenum">
              <a:rPr kumimoji="0" lang="en-US" altLang="en-US" sz="12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pPr marL="0" marR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t>6</a:t>
            </a:fld>
            <a:endParaRPr kumimoji="0" lang="en-US" altLang="en-US" sz="12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0712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1995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6266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18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1317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0046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7174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7474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5827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5424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4543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8698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6.jpe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33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5" Type="http://schemas.openxmlformats.org/officeDocument/2006/relationships/image" Target="../media/image60.png"/><Relationship Id="rId10" Type="http://schemas.openxmlformats.org/officeDocument/2006/relationships/image" Target="../media/image55.png"/><Relationship Id="rId4" Type="http://schemas.openxmlformats.org/officeDocument/2006/relationships/image" Target="../media/image49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3"/>
            <a:ext cx="9144000" cy="6854653"/>
          </a:xfrm>
          <a:prstGeom prst="rect">
            <a:avLst/>
          </a:prstGeom>
        </p:spPr>
      </p:pic>
      <p:grpSp>
        <p:nvGrpSpPr>
          <p:cNvPr id="17" name="그룹 16"/>
          <p:cNvGrpSpPr/>
          <p:nvPr/>
        </p:nvGrpSpPr>
        <p:grpSpPr>
          <a:xfrm>
            <a:off x="-341910" y="467536"/>
            <a:ext cx="9698805" cy="2379833"/>
            <a:chOff x="-341910" y="467536"/>
            <a:chExt cx="9698805" cy="2379833"/>
          </a:xfrm>
        </p:grpSpPr>
        <p:sp>
          <p:nvSpPr>
            <p:cNvPr id="25" name="사각형: 둥근 모서리 24"/>
            <p:cNvSpPr/>
            <p:nvPr/>
          </p:nvSpPr>
          <p:spPr>
            <a:xfrm>
              <a:off x="-341910" y="467536"/>
              <a:ext cx="9698805" cy="2379833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5400">
                <a:solidFill>
                  <a:schemeClr val="tx1"/>
                </a:solidFill>
                <a:latin typeface="UhBee MiMi"/>
                <a:ea typeface="UhBee MiMi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522089" y="797621"/>
              <a:ext cx="7360801" cy="13070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ko-KR" altLang="en-US" sz="8000" b="1" spc="-300">
                  <a:ln w="28575">
                    <a:solidFill>
                      <a:srgbClr val="4984EC"/>
                    </a:solidFill>
                  </a:ln>
                  <a:blipFill dpi="0" rotWithShape="1">
                    <a:blip r:embed="rId5">
                      <a:alphaModFix/>
                      <a:lum/>
                    </a:blip>
                    <a:srcRect/>
                    <a:stretch>
                      <a:fillRect/>
                    </a:stretch>
                  </a:blipFill>
                  <a:latin typeface="여기어때 잘난체"/>
                  <a:ea typeface="여기어때 잘난체"/>
                </a:rPr>
                <a:t>날아갈 것 같아요</a:t>
              </a: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2023110" y="2079130"/>
              <a:ext cx="5002530" cy="757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4400">
                  <a:solidFill>
                    <a:srgbClr val="002060"/>
                  </a:solidFill>
                  <a:latin typeface="야놀자 야체 B"/>
                  <a:ea typeface="야놀자 야체 B"/>
                </a:rPr>
                <a:t>“</a:t>
              </a:r>
              <a:r>
                <a:rPr lang="ko-KR" altLang="en-US" sz="4400">
                  <a:solidFill>
                    <a:srgbClr val="002060"/>
                  </a:solidFill>
                  <a:latin typeface="야놀자 야체 B"/>
                  <a:ea typeface="야놀자 야체 B"/>
                </a:rPr>
                <a:t>날아갈 것 같은 교실 만들기</a:t>
              </a:r>
              <a:r>
                <a:rPr lang="en-US" altLang="ko-KR" sz="4400">
                  <a:solidFill>
                    <a:srgbClr val="002060"/>
                  </a:solidFill>
                  <a:latin typeface="야놀자 야체 B"/>
                  <a:ea typeface="야놀자 야체 B"/>
                </a:rPr>
                <a:t>”</a:t>
              </a:r>
            </a:p>
          </p:txBody>
        </p:sp>
      </p:grpSp>
      <p:pic>
        <p:nvPicPr>
          <p:cNvPr id="29" name="그림 1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364224">
            <a:off x="7724287" y="712441"/>
            <a:ext cx="1018781" cy="1991388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2884" y="6116930"/>
            <a:ext cx="2684094" cy="5701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4400" b="0" spc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날아가는 자세로</a:t>
            </a:r>
            <a:r>
              <a:rPr lang="en-US" altLang="ko-KR" sz="4400" b="0" spc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!</a:t>
            </a:r>
            <a:r>
              <a:rPr lang="ko-KR" altLang="en-US" sz="4400" b="0" spc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sp>
        <p:nvSpPr>
          <p:cNvPr id="25" name="TextBox 7"/>
          <p:cNvSpPr txBox="1"/>
          <p:nvPr/>
        </p:nvSpPr>
        <p:spPr>
          <a:xfrm>
            <a:off x="8949882" y="811985"/>
            <a:ext cx="295083" cy="576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3200" b="0" i="0" u="none" strike="noStrike" kern="1200" cap="none" spc="0" normalizeH="0" baseline="0">
              <a:effectLst/>
              <a:uLnTx/>
              <a:uFillTx/>
              <a:latin typeface="배달의민족 주아"/>
              <a:ea typeface="배달의민족 주아"/>
              <a:cs typeface="+mn-cs"/>
            </a:endParaRPr>
          </a:p>
        </p:txBody>
      </p:sp>
      <p:pic>
        <p:nvPicPr>
          <p:cNvPr id="38" name="그림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7629" y="1982065"/>
            <a:ext cx="909263" cy="935460"/>
          </a:xfrm>
          <a:prstGeom prst="rect">
            <a:avLst/>
          </a:prstGeom>
        </p:spPr>
      </p:pic>
      <p:sp>
        <p:nvSpPr>
          <p:cNvPr id="39" name="TextBox 9"/>
          <p:cNvSpPr txBox="1"/>
          <p:nvPr/>
        </p:nvSpPr>
        <p:spPr>
          <a:xfrm>
            <a:off x="1176915" y="2167581"/>
            <a:ext cx="6953625" cy="106901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그림책 속 아이들의 날아가는 자세를 생각하며</a:t>
            </a:r>
          </a:p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날아가는 자세를 취해 사진을 찍습니다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.</a:t>
            </a:r>
          </a:p>
        </p:txBody>
      </p:sp>
      <p:pic>
        <p:nvPicPr>
          <p:cNvPr id="45" name="그림 4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19864" y="3336849"/>
            <a:ext cx="9363864" cy="35211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4400" b="0" spc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날아가는 자세로</a:t>
            </a:r>
            <a:r>
              <a:rPr lang="en-US" altLang="ko-KR" sz="4400" b="0" spc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!</a:t>
            </a:r>
            <a:r>
              <a:rPr lang="ko-KR" altLang="en-US" sz="4400" b="0" spc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sp>
        <p:nvSpPr>
          <p:cNvPr id="25" name="TextBox 7"/>
          <p:cNvSpPr txBox="1"/>
          <p:nvPr/>
        </p:nvSpPr>
        <p:spPr>
          <a:xfrm>
            <a:off x="8949882" y="811985"/>
            <a:ext cx="295083" cy="576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3200" b="0" i="0" u="none" strike="noStrike" kern="1200" cap="none" spc="0" normalizeH="0" baseline="0">
              <a:effectLst/>
              <a:uLnTx/>
              <a:uFillTx/>
              <a:latin typeface="배달의민족 주아"/>
              <a:ea typeface="배달의민족 주아"/>
              <a:cs typeface="+mn-cs"/>
            </a:endParaRPr>
          </a:p>
        </p:txBody>
      </p:sp>
      <p:pic>
        <p:nvPicPr>
          <p:cNvPr id="38" name="그림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7629" y="1982065"/>
            <a:ext cx="909263" cy="935460"/>
          </a:xfrm>
          <a:prstGeom prst="rect">
            <a:avLst/>
          </a:prstGeom>
        </p:spPr>
      </p:pic>
      <p:sp>
        <p:nvSpPr>
          <p:cNvPr id="39" name="TextBox 9"/>
          <p:cNvSpPr txBox="1"/>
          <p:nvPr/>
        </p:nvSpPr>
        <p:spPr>
          <a:xfrm>
            <a:off x="1176906" y="2167581"/>
            <a:ext cx="6039234" cy="106901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선생님께서 출력한 사진을 나누어주시면</a:t>
            </a:r>
          </a:p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자기 사진을 가위로 잘 잘라줍니다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.</a:t>
            </a: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 </a:t>
            </a:r>
          </a:p>
        </p:txBody>
      </p:sp>
      <p:pic>
        <p:nvPicPr>
          <p:cNvPr id="45" name="그림 4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1948961" y="2723171"/>
            <a:ext cx="4452328" cy="4452328"/>
          </a:xfrm>
          <a:prstGeom prst="rect">
            <a:avLst/>
          </a:prstGeom>
        </p:spPr>
      </p:pic>
      <p:pic>
        <p:nvPicPr>
          <p:cNvPr id="44" name="그림 4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4104655">
            <a:off x="5231225" y="2991825"/>
            <a:ext cx="2364154" cy="236415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4400" b="0" spc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날아가는 자세로</a:t>
            </a:r>
            <a:r>
              <a:rPr lang="en-US" altLang="ko-KR" sz="4400" b="0" spc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!</a:t>
            </a:r>
            <a:r>
              <a:rPr lang="ko-KR" altLang="en-US" sz="4400" b="0" spc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sp>
        <p:nvSpPr>
          <p:cNvPr id="25" name="TextBox 7"/>
          <p:cNvSpPr txBox="1"/>
          <p:nvPr/>
        </p:nvSpPr>
        <p:spPr>
          <a:xfrm>
            <a:off x="8949882" y="811985"/>
            <a:ext cx="295083" cy="576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3200" b="0" i="0" u="none" strike="noStrike" kern="1200" cap="none" spc="0" normalizeH="0" baseline="0">
              <a:effectLst/>
              <a:uLnTx/>
              <a:uFillTx/>
              <a:latin typeface="배달의민족 주아"/>
              <a:ea typeface="배달의민족 주아"/>
              <a:cs typeface="+mn-cs"/>
            </a:endParaRPr>
          </a:p>
        </p:txBody>
      </p:sp>
      <p:pic>
        <p:nvPicPr>
          <p:cNvPr id="38" name="그림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7629" y="1982065"/>
            <a:ext cx="909263" cy="935460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115" y="2286000"/>
            <a:ext cx="4572000" cy="4572000"/>
          </a:xfrm>
          <a:prstGeom prst="rect">
            <a:avLst/>
          </a:prstGeom>
        </p:spPr>
      </p:pic>
      <p:sp>
        <p:nvSpPr>
          <p:cNvPr id="46" name="TextBox 9"/>
          <p:cNvSpPr txBox="1"/>
          <p:nvPr/>
        </p:nvSpPr>
        <p:spPr>
          <a:xfrm>
            <a:off x="1176906" y="2167581"/>
            <a:ext cx="6039234" cy="106901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선생님께서 출력한 사진을 나누어주시면</a:t>
            </a:r>
          </a:p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자기 사진을 가위로 잘 잘라줍니다</a:t>
            </a:r>
            <a:r>
              <a:rPr kumimoji="0" lang="en-US" altLang="ko-KR" sz="32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.</a:t>
            </a:r>
            <a:r>
              <a:rPr kumimoji="0" lang="ko-KR" altLang="en-US" sz="32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 </a:t>
            </a:r>
          </a:p>
        </p:txBody>
      </p:sp>
      <p:pic>
        <p:nvPicPr>
          <p:cNvPr id="47" name="그림 4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5331560" y="2480479"/>
            <a:ext cx="2195634" cy="437752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161658" y="2711788"/>
            <a:ext cx="7024093" cy="1609897"/>
            <a:chOff x="1053503" y="2603633"/>
            <a:chExt cx="7024093" cy="1609897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sp>
          <p:nvSpPr>
            <p:cNvPr id="13" name="사각형: 둥근 모서리 12"/>
            <p:cNvSpPr/>
            <p:nvPr/>
          </p:nvSpPr>
          <p:spPr>
            <a:xfrm>
              <a:off x="2095370" y="2944255"/>
              <a:ext cx="5982226" cy="1109609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solidFill>
                <a:schemeClr val="accent6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0" spc="-100">
                  <a:solidFill>
                    <a:srgbClr val="2F5597"/>
                  </a:solidFill>
                  <a:latin typeface="배달의민족 주아"/>
                  <a:ea typeface="배달의민족 주아"/>
                </a:rPr>
                <a:t>협동 작품 만들기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15201" y="2722652"/>
            <a:ext cx="428713" cy="5239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4400" b="0" spc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협동 작품 만들기 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sp>
        <p:nvSpPr>
          <p:cNvPr id="25" name="TextBox 7"/>
          <p:cNvSpPr txBox="1"/>
          <p:nvPr/>
        </p:nvSpPr>
        <p:spPr>
          <a:xfrm>
            <a:off x="8949882" y="811985"/>
            <a:ext cx="295083" cy="576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3200" b="0" i="0" u="none" strike="noStrike" kern="1200" cap="none" spc="0" normalizeH="0" baseline="0">
              <a:effectLst/>
              <a:uLnTx/>
              <a:uFillTx/>
              <a:latin typeface="배달의민족 주아"/>
              <a:ea typeface="배달의민족 주아"/>
              <a:cs typeface="+mn-cs"/>
            </a:endParaRPr>
          </a:p>
        </p:txBody>
      </p:sp>
      <p:pic>
        <p:nvPicPr>
          <p:cNvPr id="38" name="그림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07629" y="1982065"/>
            <a:ext cx="909263" cy="935460"/>
          </a:xfrm>
          <a:prstGeom prst="rect">
            <a:avLst/>
          </a:prstGeom>
        </p:spPr>
      </p:pic>
      <p:sp>
        <p:nvSpPr>
          <p:cNvPr id="39" name="TextBox 9"/>
          <p:cNvSpPr txBox="1"/>
          <p:nvPr/>
        </p:nvSpPr>
        <p:spPr>
          <a:xfrm>
            <a:off x="1316892" y="2167581"/>
            <a:ext cx="6763390" cy="15696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큰 하늘색 색지에 날아가는 자세의 친구들을 </a:t>
            </a:r>
            <a:r>
              <a:rPr kumimoji="0" lang="en-US" altLang="ko-KR" sz="3200" b="0" i="0" u="none" strike="noStrike" kern="1200" cap="none" spc="0" normalizeH="0" baseline="0" dirty="0" smtClean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/>
            </a:r>
            <a:br>
              <a:rPr kumimoji="0" lang="en-US" altLang="ko-KR" sz="3200" b="0" i="0" u="none" strike="noStrike" kern="1200" cap="none" spc="0" normalizeH="0" baseline="0" dirty="0" smtClean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</a:br>
            <a:r>
              <a:rPr kumimoji="0" lang="ko-KR" altLang="en-US" sz="3200" b="0" i="0" u="none" strike="noStrike" kern="1200" cap="none" spc="0" normalizeH="0" baseline="0" dirty="0" smtClean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붙이고 여러분이 </a:t>
            </a:r>
            <a:r>
              <a:rPr kumimoji="0" lang="ko-KR" altLang="en-US" sz="32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원하는 그림을 그려 붙여 </a:t>
            </a:r>
            <a:r>
              <a:rPr kumimoji="0" lang="en-US" altLang="ko-KR" sz="3200" b="0" i="0" u="none" strike="noStrike" kern="1200" cap="none" spc="0" normalizeH="0" baseline="0" dirty="0" smtClean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/>
            </a:r>
            <a:br>
              <a:rPr kumimoji="0" lang="en-US" altLang="ko-KR" sz="3200" b="0" i="0" u="none" strike="noStrike" kern="1200" cap="none" spc="0" normalizeH="0" baseline="0" dirty="0" smtClean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</a:br>
            <a:r>
              <a:rPr kumimoji="0" lang="ko-KR" altLang="en-US" sz="3200" b="0" i="0" u="none" strike="noStrike" kern="1200" cap="none" spc="0" normalizeH="0" baseline="0" dirty="0" smtClean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꾸밉니다</a:t>
            </a:r>
            <a:r>
              <a:rPr kumimoji="0" lang="en-US" altLang="ko-KR" sz="32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4400" b="0" spc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협동 작품 만들기 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sp>
        <p:nvSpPr>
          <p:cNvPr id="25" name="TextBox 7"/>
          <p:cNvSpPr txBox="1"/>
          <p:nvPr/>
        </p:nvSpPr>
        <p:spPr>
          <a:xfrm>
            <a:off x="8949882" y="811985"/>
            <a:ext cx="295083" cy="576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3200" b="0" i="0" u="none" strike="noStrike" kern="1200" cap="none" spc="0" normalizeH="0" baseline="0">
              <a:effectLst/>
              <a:uLnTx/>
              <a:uFillTx/>
              <a:latin typeface="배달의민족 주아"/>
              <a:ea typeface="배달의민족 주아"/>
              <a:cs typeface="+mn-cs"/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0" y="1676644"/>
            <a:ext cx="9144000" cy="5181356"/>
          </a:xfrm>
          <a:prstGeom prst="rect">
            <a:avLst/>
          </a:prstGeom>
          <a:solidFill>
            <a:srgbClr val="9AC3E8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5" name="그림 4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704126">
            <a:off x="354134" y="2477825"/>
            <a:ext cx="2646137" cy="2646137"/>
          </a:xfrm>
          <a:prstGeom prst="rect">
            <a:avLst/>
          </a:prstGeom>
        </p:spPr>
      </p:pic>
      <p:pic>
        <p:nvPicPr>
          <p:cNvPr id="46" name="그림 4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70081" flipH="1">
            <a:off x="7248075" y="3559851"/>
            <a:ext cx="1270767" cy="2533578"/>
          </a:xfrm>
          <a:prstGeom prst="rect">
            <a:avLst/>
          </a:prstGeom>
        </p:spPr>
      </p:pic>
      <p:pic>
        <p:nvPicPr>
          <p:cNvPr id="47" name="그림 4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118586">
            <a:off x="3585307" y="4139711"/>
            <a:ext cx="1619249" cy="3365499"/>
          </a:xfrm>
          <a:prstGeom prst="rect">
            <a:avLst/>
          </a:prstGeom>
        </p:spPr>
      </p:pic>
      <p:pic>
        <p:nvPicPr>
          <p:cNvPr id="48" name="그림 47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9976694">
            <a:off x="4572001" y="2063749"/>
            <a:ext cx="1621693" cy="2828192"/>
          </a:xfrm>
          <a:prstGeom prst="rect">
            <a:avLst/>
          </a:prstGeom>
        </p:spPr>
      </p:pic>
      <p:sp>
        <p:nvSpPr>
          <p:cNvPr id="49" name="구름 48"/>
          <p:cNvSpPr/>
          <p:nvPr/>
        </p:nvSpPr>
        <p:spPr>
          <a:xfrm>
            <a:off x="2367817" y="2006355"/>
            <a:ext cx="1477596" cy="1111250"/>
          </a:xfrm>
          <a:prstGeom prst="cloud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0" name="구름 49"/>
          <p:cNvSpPr/>
          <p:nvPr/>
        </p:nvSpPr>
        <p:spPr>
          <a:xfrm>
            <a:off x="7008203" y="3050442"/>
            <a:ext cx="1477596" cy="757115"/>
          </a:xfrm>
          <a:prstGeom prst="cloud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1" name="구름 50"/>
          <p:cNvSpPr/>
          <p:nvPr/>
        </p:nvSpPr>
        <p:spPr>
          <a:xfrm>
            <a:off x="743683" y="5614867"/>
            <a:ext cx="1477596" cy="757115"/>
          </a:xfrm>
          <a:prstGeom prst="cloud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52" name="그림 51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1462" y="1526439"/>
            <a:ext cx="1778001" cy="1778001"/>
          </a:xfrm>
          <a:prstGeom prst="rect">
            <a:avLst/>
          </a:prstGeom>
        </p:spPr>
      </p:pic>
      <p:pic>
        <p:nvPicPr>
          <p:cNvPr id="53" name="그림 52"/>
          <p:cNvPicPr>
            <a:picLocks noChangeAspect="1"/>
          </p:cNvPicPr>
          <p:nvPr/>
        </p:nvPicPr>
        <p:blipFill rotWithShape="1">
          <a:blip r:embed="rId9" cstate="email">
            <a:duotone>
              <a:schemeClr val="accent4">
                <a:shade val="45000"/>
                <a:satMod val="135000"/>
              </a:schemeClr>
              <a:prstClr val="white"/>
            </a:duotone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51180" y="3773366"/>
            <a:ext cx="1320819" cy="121627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3637347" y="2125157"/>
            <a:ext cx="1780279" cy="2516946"/>
          </a:xfrm>
          <a:prstGeom prst="rect">
            <a:avLst/>
          </a:prstGeom>
        </p:spPr>
      </p:pic>
      <p:sp>
        <p:nvSpPr>
          <p:cNvPr id="3" name="TextBox 6"/>
          <p:cNvSpPr txBox="1"/>
          <p:nvPr/>
        </p:nvSpPr>
        <p:spPr>
          <a:xfrm>
            <a:off x="3222498" y="1683444"/>
            <a:ext cx="252318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20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  <a:cs typeface="+mn-cs"/>
              </a:rPr>
              <a:t>허아성 글</a:t>
            </a:r>
            <a:r>
              <a:rPr kumimoji="0" lang="en-US" altLang="ko-KR" sz="20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  <a:cs typeface="+mn-cs"/>
              </a:rPr>
              <a:t>·</a:t>
            </a:r>
            <a:r>
              <a:rPr kumimoji="0" lang="ko-KR" altLang="en-US" sz="20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  <a:cs typeface="+mn-cs"/>
              </a:rPr>
              <a:t>그림</a:t>
            </a:r>
            <a:endParaRPr kumimoji="0" lang="ko-KR" altLang="en-US" sz="2000" b="0" i="0" u="none" strike="noStrike" kern="1200" cap="none" spc="0" normalizeH="0" baseline="0">
              <a:solidFill>
                <a:prstClr val="black"/>
              </a:solidFill>
              <a:latin typeface="UhBee MiMi"/>
              <a:ea typeface="UhBee MiMi"/>
              <a:cs typeface="+mn-cs"/>
            </a:endParaRPr>
          </a:p>
        </p:txBody>
      </p:sp>
      <p:sp>
        <p:nvSpPr>
          <p:cNvPr id="4" name="TextBox 23"/>
          <p:cNvSpPr txBox="1"/>
          <p:nvPr/>
        </p:nvSpPr>
        <p:spPr>
          <a:xfrm>
            <a:off x="1700476" y="130843"/>
            <a:ext cx="5743048" cy="17362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5400" b="0" i="0" u="none" strike="noStrike" kern="1200" cap="none" spc="-150" normalizeH="0" baseline="0">
                <a:solidFill>
                  <a:srgbClr val="5B9CD7"/>
                </a:solidFill>
                <a:effectLst/>
                <a:uLnTx/>
                <a:uFillTx/>
                <a:latin typeface="야놀자 야체 B"/>
                <a:ea typeface="야놀자 야체 B"/>
                <a:cs typeface="+mn-cs"/>
              </a:rPr>
              <a:t>날아갈 것 </a:t>
            </a:r>
          </a:p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5400" b="0" i="0" u="none" strike="noStrike" kern="1200" cap="none" spc="-150" normalizeH="0" baseline="0">
                <a:solidFill>
                  <a:srgbClr val="5B9CD7"/>
                </a:solidFill>
                <a:effectLst/>
                <a:uLnTx/>
                <a:uFillTx/>
                <a:latin typeface="야놀자 야체 B"/>
                <a:ea typeface="야놀자 야체 B"/>
                <a:cs typeface="+mn-cs"/>
              </a:rPr>
              <a:t>같아요</a:t>
            </a:r>
          </a:p>
        </p:txBody>
      </p:sp>
      <p:sp>
        <p:nvSpPr>
          <p:cNvPr id="6" name="모서리가 둥근 직사각형 9"/>
          <p:cNvSpPr/>
          <p:nvPr/>
        </p:nvSpPr>
        <p:spPr>
          <a:xfrm>
            <a:off x="340593" y="858366"/>
            <a:ext cx="2700264" cy="432048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2400" b="0" i="0" u="none" strike="noStrike" kern="1200" cap="none" spc="-15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</a:rPr>
              <a:t>1</a:t>
            </a:r>
            <a:r>
              <a:rPr kumimoji="0" lang="ko-KR" altLang="en-US" sz="2400" b="0" i="0" u="none" strike="noStrike" kern="1200" cap="none" spc="-15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</a:rPr>
              <a:t>차시</a:t>
            </a:r>
            <a:r>
              <a:rPr kumimoji="0" lang="en-US" altLang="ko-KR" sz="2400" b="0" i="0" u="none" strike="noStrike" kern="1200" cap="none" spc="-15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</a:rPr>
              <a:t>: </a:t>
            </a:r>
            <a:r>
              <a:rPr kumimoji="0" lang="ko-KR" altLang="en-US" sz="2400" b="0" i="0" u="none" strike="noStrike" kern="1200" cap="none" spc="-15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</a:rPr>
              <a:t>그림에 빠져들기</a:t>
            </a:r>
          </a:p>
        </p:txBody>
      </p:sp>
      <p:pic>
        <p:nvPicPr>
          <p:cNvPr id="7" name="_x975289864" descr="EMB0000452856d6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73768" y="596107"/>
            <a:ext cx="430246" cy="344399"/>
          </a:xfrm>
          <a:prstGeom prst="rect">
            <a:avLst/>
          </a:prstGeom>
          <a:noFill/>
        </p:spPr>
      </p:pic>
      <p:sp>
        <p:nvSpPr>
          <p:cNvPr id="8" name="타원 29"/>
          <p:cNvSpPr/>
          <p:nvPr/>
        </p:nvSpPr>
        <p:spPr>
          <a:xfrm>
            <a:off x="2979459" y="1064877"/>
            <a:ext cx="88701" cy="88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야놀자 야체 R"/>
              <a:ea typeface="야놀자 야체 R"/>
            </a:endParaRPr>
          </a:p>
        </p:txBody>
      </p:sp>
      <p:cxnSp>
        <p:nvCxnSpPr>
          <p:cNvPr id="12" name="직선 연결선 32"/>
          <p:cNvCxnSpPr/>
          <p:nvPr/>
        </p:nvCxnSpPr>
        <p:spPr>
          <a:xfrm flipH="1">
            <a:off x="3152985" y="3624745"/>
            <a:ext cx="4845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36"/>
          <p:cNvCxnSpPr/>
          <p:nvPr/>
        </p:nvCxnSpPr>
        <p:spPr>
          <a:xfrm flipV="1">
            <a:off x="3152985" y="1109227"/>
            <a:ext cx="0" cy="251551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44"/>
          <p:cNvCxnSpPr/>
          <p:nvPr/>
        </p:nvCxnSpPr>
        <p:spPr>
          <a:xfrm flipH="1">
            <a:off x="3011777" y="1109228"/>
            <a:ext cx="14570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모서리가 둥근 직사각형 9"/>
          <p:cNvSpPr/>
          <p:nvPr/>
        </p:nvSpPr>
        <p:spPr>
          <a:xfrm>
            <a:off x="350121" y="3815817"/>
            <a:ext cx="2700264" cy="432048"/>
          </a:xfrm>
          <a:prstGeom prst="roundRect">
            <a:avLst>
              <a:gd name="adj" fmla="val 16667"/>
            </a:avLst>
          </a:prstGeom>
          <a:solidFill>
            <a:srgbClr val="CADF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2400" b="0" i="0" u="none" strike="noStrike" kern="1200" cap="none" spc="-30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</a:rPr>
              <a:t>2</a:t>
            </a:r>
            <a:r>
              <a:rPr kumimoji="0" lang="ko-KR" altLang="en-US" sz="2400" b="0" i="0" u="none" strike="noStrike" kern="1200" cap="none" spc="-30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</a:rPr>
              <a:t>차시</a:t>
            </a:r>
            <a:r>
              <a:rPr kumimoji="0" lang="en-US" altLang="ko-KR" sz="2400" b="0" i="0" u="none" strike="noStrike" kern="1200" cap="none" spc="-30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</a:rPr>
              <a:t>: </a:t>
            </a:r>
            <a:r>
              <a:rPr kumimoji="0" lang="ko-KR" altLang="en-US" sz="2400" b="0" i="0" u="none" strike="noStrike" kern="1200" cap="none" spc="-30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</a:rPr>
              <a:t>나는 이럴 때 날아갈 것 같아요</a:t>
            </a:r>
          </a:p>
        </p:txBody>
      </p:sp>
      <p:pic>
        <p:nvPicPr>
          <p:cNvPr id="17" name="_x975289864" descr="EMB0000452856d6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83296" y="3553558"/>
            <a:ext cx="430246" cy="344399"/>
          </a:xfrm>
          <a:prstGeom prst="rect">
            <a:avLst/>
          </a:prstGeom>
          <a:noFill/>
        </p:spPr>
      </p:pic>
      <p:sp>
        <p:nvSpPr>
          <p:cNvPr id="18" name="타원 54"/>
          <p:cNvSpPr/>
          <p:nvPr/>
        </p:nvSpPr>
        <p:spPr>
          <a:xfrm>
            <a:off x="2988987" y="4022328"/>
            <a:ext cx="88701" cy="88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야놀자 야체 R"/>
              <a:ea typeface="야놀자 야체 R"/>
            </a:endParaRPr>
          </a:p>
        </p:txBody>
      </p:sp>
      <p:cxnSp>
        <p:nvCxnSpPr>
          <p:cNvPr id="21" name="직선 연결선 58"/>
          <p:cNvCxnSpPr/>
          <p:nvPr/>
        </p:nvCxnSpPr>
        <p:spPr>
          <a:xfrm flipH="1">
            <a:off x="3152985" y="3745262"/>
            <a:ext cx="48453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연결선 59"/>
          <p:cNvCxnSpPr/>
          <p:nvPr/>
        </p:nvCxnSpPr>
        <p:spPr>
          <a:xfrm flipV="1">
            <a:off x="3152985" y="3745262"/>
            <a:ext cx="0" cy="3214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직선 연결선 60"/>
          <p:cNvCxnSpPr/>
          <p:nvPr/>
        </p:nvCxnSpPr>
        <p:spPr>
          <a:xfrm flipH="1">
            <a:off x="3077688" y="4066679"/>
            <a:ext cx="7662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모서리가 둥근 직사각형 9"/>
          <p:cNvSpPr/>
          <p:nvPr/>
        </p:nvSpPr>
        <p:spPr>
          <a:xfrm>
            <a:off x="3207339" y="4973850"/>
            <a:ext cx="2700264" cy="432048"/>
          </a:xfrm>
          <a:prstGeom prst="roundRect">
            <a:avLst>
              <a:gd name="adj" fmla="val 16667"/>
            </a:avLst>
          </a:prstGeom>
          <a:solidFill>
            <a:srgbClr val="ABCD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2400" b="0" i="0" u="none" strike="noStrike" kern="1200" cap="none" spc="-30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3</a:t>
            </a:r>
            <a:r>
              <a:rPr kumimoji="0" lang="ko-KR" altLang="en-US" sz="2400" b="0" i="0" u="none" strike="noStrike" kern="1200" cap="none" spc="-30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차시</a:t>
            </a:r>
            <a:r>
              <a:rPr kumimoji="0" lang="en-US" altLang="ko-KR" sz="2400" b="0" i="0" u="none" strike="noStrike" kern="1200" cap="none" spc="-30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: </a:t>
            </a:r>
            <a:r>
              <a:rPr kumimoji="0" lang="ko-KR" altLang="en-US" sz="2400" b="0" i="0" u="none" strike="noStrike" kern="1200" cap="none" spc="-30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우리 반 감정 사전 만들기</a:t>
            </a:r>
          </a:p>
        </p:txBody>
      </p:sp>
      <p:pic>
        <p:nvPicPr>
          <p:cNvPr id="25" name="_x975289864" descr="EMB0000452856d6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31135" y="4710814"/>
            <a:ext cx="430246" cy="344399"/>
          </a:xfrm>
          <a:prstGeom prst="rect">
            <a:avLst/>
          </a:prstGeom>
          <a:noFill/>
        </p:spPr>
      </p:pic>
      <p:sp>
        <p:nvSpPr>
          <p:cNvPr id="26" name="타원 66"/>
          <p:cNvSpPr/>
          <p:nvPr/>
        </p:nvSpPr>
        <p:spPr>
          <a:xfrm>
            <a:off x="4528606" y="4943643"/>
            <a:ext cx="88701" cy="88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cxnSp>
        <p:nvCxnSpPr>
          <p:cNvPr id="30" name="직선 연결선 71"/>
          <p:cNvCxnSpPr/>
          <p:nvPr/>
        </p:nvCxnSpPr>
        <p:spPr>
          <a:xfrm flipV="1">
            <a:off x="4573879" y="4495837"/>
            <a:ext cx="0" cy="5045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모서리가 둥근 직사각형 9"/>
          <p:cNvSpPr/>
          <p:nvPr/>
        </p:nvSpPr>
        <p:spPr>
          <a:xfrm>
            <a:off x="6109648" y="906494"/>
            <a:ext cx="2700264" cy="432048"/>
          </a:xfrm>
          <a:prstGeom prst="roundRect">
            <a:avLst>
              <a:gd name="adj" fmla="val 16667"/>
            </a:avLst>
          </a:prstGeom>
          <a:solidFill>
            <a:srgbClr val="90BCE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2400" b="0" i="0" u="none" strike="noStrike" kern="1200" cap="none" spc="-20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4</a:t>
            </a:r>
            <a:r>
              <a:rPr kumimoji="0" lang="ko-KR" altLang="en-US" sz="2400" b="0" i="0" u="none" strike="noStrike" kern="1200" cap="none" spc="-20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차시</a:t>
            </a:r>
            <a:r>
              <a:rPr kumimoji="0" lang="en-US" altLang="ko-KR" sz="2400" b="0" i="0" u="none" strike="noStrike" kern="1200" cap="none" spc="-20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: </a:t>
            </a:r>
            <a:r>
              <a:rPr kumimoji="0" lang="ko-KR" altLang="en-US" sz="2400" b="0" i="0" u="none" strike="noStrike" kern="1200" cap="none" spc="-20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우리 반 금지 행동 포스터</a:t>
            </a:r>
          </a:p>
        </p:txBody>
      </p:sp>
      <p:sp>
        <p:nvSpPr>
          <p:cNvPr id="34" name="모서리가 둥근 직사각형 9"/>
          <p:cNvSpPr/>
          <p:nvPr/>
        </p:nvSpPr>
        <p:spPr>
          <a:xfrm>
            <a:off x="6067328" y="3201064"/>
            <a:ext cx="2700264" cy="432048"/>
          </a:xfrm>
          <a:prstGeom prst="roundRect">
            <a:avLst>
              <a:gd name="adj" fmla="val 16667"/>
            </a:avLst>
          </a:prstGeom>
          <a:solidFill>
            <a:srgbClr val="5B9C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en-US" altLang="ko-KR" sz="2400" b="0" i="0" u="none" strike="noStrike" kern="1200" cap="none" spc="-25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5</a:t>
            </a:r>
            <a:r>
              <a:rPr kumimoji="0" lang="ko-KR" altLang="en-US" sz="2400" b="0" i="0" u="none" strike="noStrike" kern="1200" cap="none" spc="-25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차시</a:t>
            </a:r>
            <a:r>
              <a:rPr kumimoji="0" lang="en-US" altLang="ko-KR" sz="2400" b="0" i="0" u="none" strike="noStrike" kern="1200" cap="none" spc="-25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: </a:t>
            </a:r>
            <a:r>
              <a:rPr kumimoji="0" lang="ko-KR" altLang="en-US" sz="2400" b="0" i="0" u="none" strike="noStrike" kern="1200" cap="none" spc="-250" normalizeH="0" baseline="0">
                <a:solidFill>
                  <a:prstClr val="black"/>
                </a:solidFill>
                <a:effectLst/>
                <a:uLnTx/>
                <a:uFillTx/>
                <a:latin typeface="야놀자 야체 R"/>
                <a:ea typeface="야놀자 야체 R"/>
                <a:cs typeface="+mn-cs"/>
              </a:rPr>
              <a:t>날아가는 우리</a:t>
            </a:r>
          </a:p>
        </p:txBody>
      </p:sp>
      <p:sp>
        <p:nvSpPr>
          <p:cNvPr id="35" name="타원 106"/>
          <p:cNvSpPr/>
          <p:nvPr/>
        </p:nvSpPr>
        <p:spPr>
          <a:xfrm>
            <a:off x="6018152" y="3392254"/>
            <a:ext cx="88701" cy="88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pic>
        <p:nvPicPr>
          <p:cNvPr id="39" name="_x787214312" descr="EMB0000452856d8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02915" y="3004986"/>
            <a:ext cx="420031" cy="258698"/>
          </a:xfrm>
          <a:prstGeom prst="rect">
            <a:avLst/>
          </a:prstGeom>
          <a:noFill/>
        </p:spPr>
      </p:pic>
      <p:cxnSp>
        <p:nvCxnSpPr>
          <p:cNvPr id="40" name="직선 연결선 112"/>
          <p:cNvCxnSpPr/>
          <p:nvPr/>
        </p:nvCxnSpPr>
        <p:spPr>
          <a:xfrm flipH="1">
            <a:off x="5400024" y="3131295"/>
            <a:ext cx="41424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연결선 113"/>
          <p:cNvCxnSpPr/>
          <p:nvPr/>
        </p:nvCxnSpPr>
        <p:spPr>
          <a:xfrm flipV="1">
            <a:off x="5814263" y="1122518"/>
            <a:ext cx="0" cy="20087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직선 연결선 115"/>
          <p:cNvCxnSpPr/>
          <p:nvPr/>
        </p:nvCxnSpPr>
        <p:spPr>
          <a:xfrm flipH="1">
            <a:off x="5814263" y="1122518"/>
            <a:ext cx="295385" cy="37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타원 121"/>
          <p:cNvSpPr/>
          <p:nvPr/>
        </p:nvSpPr>
        <p:spPr>
          <a:xfrm>
            <a:off x="6067339" y="1083380"/>
            <a:ext cx="88701" cy="88701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cxnSp>
        <p:nvCxnSpPr>
          <p:cNvPr id="44" name="직선 연결선 123"/>
          <p:cNvCxnSpPr/>
          <p:nvPr/>
        </p:nvCxnSpPr>
        <p:spPr>
          <a:xfrm flipH="1">
            <a:off x="5400024" y="3543382"/>
            <a:ext cx="43763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직선 연결선 124"/>
          <p:cNvCxnSpPr/>
          <p:nvPr/>
        </p:nvCxnSpPr>
        <p:spPr>
          <a:xfrm flipH="1" flipV="1">
            <a:off x="5837663" y="3436604"/>
            <a:ext cx="1" cy="1067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직선 연결선 132"/>
          <p:cNvCxnSpPr/>
          <p:nvPr/>
        </p:nvCxnSpPr>
        <p:spPr>
          <a:xfrm flipH="1">
            <a:off x="5837662" y="3436605"/>
            <a:ext cx="1804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액자 7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44"/>
            </a:avLst>
          </a:prstGeom>
          <a:solidFill>
            <a:srgbClr val="CC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8" name="액자 72"/>
          <p:cNvSpPr/>
          <p:nvPr/>
        </p:nvSpPr>
        <p:spPr>
          <a:xfrm>
            <a:off x="45208" y="46189"/>
            <a:ext cx="9046800" cy="6768000"/>
          </a:xfrm>
          <a:prstGeom prst="frame">
            <a:avLst>
              <a:gd name="adj1" fmla="val 744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9" name="액자 76"/>
          <p:cNvSpPr/>
          <p:nvPr/>
        </p:nvSpPr>
        <p:spPr>
          <a:xfrm>
            <a:off x="93907" y="100799"/>
            <a:ext cx="8949600" cy="6660000"/>
          </a:xfrm>
          <a:prstGeom prst="frame">
            <a:avLst>
              <a:gd name="adj1" fmla="val 744"/>
            </a:avLst>
          </a:prstGeom>
          <a:solidFill>
            <a:srgbClr val="C9FF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0" name="액자 77"/>
          <p:cNvSpPr/>
          <p:nvPr/>
        </p:nvSpPr>
        <p:spPr>
          <a:xfrm>
            <a:off x="144103" y="146987"/>
            <a:ext cx="8845200" cy="6562800"/>
          </a:xfrm>
          <a:prstGeom prst="frame">
            <a:avLst>
              <a:gd name="adj1" fmla="val 744"/>
            </a:avLst>
          </a:prstGeom>
          <a:solidFill>
            <a:srgbClr val="FDD6C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52" name="_x975303688" descr="EMB0000452856d4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8910" y="653468"/>
            <a:ext cx="413533" cy="312088"/>
          </a:xfrm>
          <a:prstGeom prst="rect">
            <a:avLst/>
          </a:prstGeom>
          <a:noFill/>
        </p:spPr>
      </p:pic>
      <p:pic>
        <p:nvPicPr>
          <p:cNvPr id="53" name="그림 5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96940" y="4747607"/>
            <a:ext cx="436671" cy="320547"/>
          </a:xfrm>
          <a:prstGeom prst="rect">
            <a:avLst/>
          </a:prstGeom>
        </p:spPr>
      </p:pic>
      <p:pic>
        <p:nvPicPr>
          <p:cNvPr id="54" name="그림 5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03781" y="686949"/>
            <a:ext cx="436671" cy="320547"/>
          </a:xfrm>
          <a:prstGeom prst="rect">
            <a:avLst/>
          </a:prstGeom>
        </p:spPr>
      </p:pic>
      <p:pic>
        <p:nvPicPr>
          <p:cNvPr id="55" name="그림 54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11353" y="672742"/>
            <a:ext cx="501005" cy="345707"/>
          </a:xfrm>
          <a:prstGeom prst="rect">
            <a:avLst/>
          </a:prstGeom>
        </p:spPr>
      </p:pic>
      <p:pic>
        <p:nvPicPr>
          <p:cNvPr id="56" name="그림 19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pic>
        <p:nvPicPr>
          <p:cNvPr id="57" name="그림 56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1007" y="1746249"/>
            <a:ext cx="1218235" cy="1491323"/>
          </a:xfrm>
          <a:prstGeom prst="rect">
            <a:avLst/>
          </a:prstGeom>
        </p:spPr>
      </p:pic>
      <p:sp>
        <p:nvSpPr>
          <p:cNvPr id="58" name="타원 57"/>
          <p:cNvSpPr/>
          <p:nvPr/>
        </p:nvSpPr>
        <p:spPr>
          <a:xfrm>
            <a:off x="1702286" y="1652220"/>
            <a:ext cx="540925" cy="540925"/>
          </a:xfrm>
          <a:prstGeom prst="ellipse">
            <a:avLst/>
          </a:prstGeom>
          <a:solidFill>
            <a:srgbClr val="FC8B91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59" name="이등변 삼각형 58"/>
          <p:cNvSpPr/>
          <p:nvPr/>
        </p:nvSpPr>
        <p:spPr>
          <a:xfrm>
            <a:off x="2264018" y="1945297"/>
            <a:ext cx="566932" cy="566932"/>
          </a:xfrm>
          <a:prstGeom prst="triangle">
            <a:avLst>
              <a:gd name="adj" fmla="val 50000"/>
            </a:avLst>
          </a:prstGeom>
          <a:solidFill>
            <a:srgbClr val="C16D96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60" name="직사각형 59"/>
          <p:cNvSpPr/>
          <p:nvPr/>
        </p:nvSpPr>
        <p:spPr>
          <a:xfrm>
            <a:off x="1726710" y="2616931"/>
            <a:ext cx="582535" cy="561731"/>
          </a:xfrm>
          <a:prstGeom prst="rect">
            <a:avLst/>
          </a:prstGeom>
          <a:solidFill>
            <a:srgbClr val="72D6BF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64" name="그룹 63"/>
          <p:cNvGrpSpPr/>
          <p:nvPr/>
        </p:nvGrpSpPr>
        <p:grpSpPr>
          <a:xfrm>
            <a:off x="1351736" y="4562928"/>
            <a:ext cx="1760979" cy="1323595"/>
            <a:chOff x="411448" y="3280716"/>
            <a:chExt cx="4044537" cy="3039974"/>
          </a:xfrm>
        </p:grpSpPr>
        <p:pic>
          <p:nvPicPr>
            <p:cNvPr id="65" name="그림 64"/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5121729">
              <a:off x="917016" y="2775149"/>
              <a:ext cx="3033402" cy="4044537"/>
            </a:xfrm>
            <a:prstGeom prst="rect">
              <a:avLst/>
            </a:prstGeom>
          </p:spPr>
        </p:pic>
        <p:pic>
          <p:nvPicPr>
            <p:cNvPr id="66" name="그림 65"/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365206">
              <a:off x="1160687" y="3822636"/>
              <a:ext cx="2524162" cy="2498055"/>
            </a:xfrm>
            <a:prstGeom prst="rect">
              <a:avLst/>
            </a:prstGeom>
          </p:spPr>
        </p:pic>
      </p:grpSp>
      <p:grpSp>
        <p:nvGrpSpPr>
          <p:cNvPr id="63" name="그룹 62"/>
          <p:cNvGrpSpPr/>
          <p:nvPr/>
        </p:nvGrpSpPr>
        <p:grpSpPr>
          <a:xfrm>
            <a:off x="584930" y="4750769"/>
            <a:ext cx="1221154" cy="1908181"/>
            <a:chOff x="645988" y="1714499"/>
            <a:chExt cx="2906346" cy="4541471"/>
          </a:xfrm>
        </p:grpSpPr>
        <p:sp>
          <p:nvSpPr>
            <p:cNvPr id="61" name="구름 60"/>
            <p:cNvSpPr/>
            <p:nvPr/>
          </p:nvSpPr>
          <p:spPr>
            <a:xfrm>
              <a:off x="645988" y="4082316"/>
              <a:ext cx="2906346" cy="2173654"/>
            </a:xfrm>
            <a:prstGeom prst="cloud">
              <a:avLst/>
            </a:prstGeom>
            <a:solidFill>
              <a:schemeClr val="lt1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62" name="그림 61"/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0530882">
              <a:off x="797757" y="1714499"/>
              <a:ext cx="2406550" cy="3429000"/>
            </a:xfrm>
            <a:prstGeom prst="rect">
              <a:avLst/>
            </a:prstGeom>
          </p:spPr>
        </p:pic>
      </p:grpSp>
      <p:grpSp>
        <p:nvGrpSpPr>
          <p:cNvPr id="67" name="그룹 66"/>
          <p:cNvGrpSpPr/>
          <p:nvPr/>
        </p:nvGrpSpPr>
        <p:grpSpPr>
          <a:xfrm>
            <a:off x="5499556" y="4542825"/>
            <a:ext cx="1501703" cy="1631325"/>
            <a:chOff x="1909363" y="1489808"/>
            <a:chExt cx="4615647" cy="5014056"/>
          </a:xfrm>
        </p:grpSpPr>
        <p:pic>
          <p:nvPicPr>
            <p:cNvPr id="68" name="그림 67"/>
            <p:cNvPicPr>
              <a:picLocks noChangeAspect="1"/>
            </p:cNvPicPr>
            <p:nvPr/>
          </p:nvPicPr>
          <p:blipFill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18462">
              <a:off x="2458285" y="1514230"/>
              <a:ext cx="3527952" cy="4989634"/>
            </a:xfrm>
            <a:prstGeom prst="rect">
              <a:avLst/>
            </a:prstGeom>
            <a:effectLst>
              <a:outerShdw blurRad="76200" dist="76200" dir="8100000" algn="ctr" rotWithShape="0">
                <a:srgbClr val="000000">
                  <a:alpha val="50000"/>
                </a:srgbClr>
              </a:outerShdw>
            </a:effectLst>
          </p:spPr>
        </p:pic>
        <p:pic>
          <p:nvPicPr>
            <p:cNvPr id="69" name="그림 68"/>
            <p:cNvPicPr>
              <a:picLocks noChangeAspect="1"/>
            </p:cNvPicPr>
            <p:nvPr/>
          </p:nvPicPr>
          <p:blipFill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18462">
              <a:off x="2647319" y="1514230"/>
              <a:ext cx="3527952" cy="4989634"/>
            </a:xfrm>
            <a:prstGeom prst="rect">
              <a:avLst/>
            </a:prstGeom>
            <a:effectLst>
              <a:outerShdw blurRad="76200" dist="76200" dir="10800000" algn="ctr" rotWithShape="0">
                <a:srgbClr val="000000">
                  <a:alpha val="50000"/>
                </a:srgbClr>
              </a:outerShdw>
            </a:effectLst>
          </p:spPr>
        </p:pic>
        <p:pic>
          <p:nvPicPr>
            <p:cNvPr id="70" name="그림 69"/>
            <p:cNvPicPr>
              <a:picLocks noChangeAspect="1"/>
            </p:cNvPicPr>
            <p:nvPr/>
          </p:nvPicPr>
          <p:blipFill rotWithShape="1"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18462">
              <a:off x="2808024" y="1489808"/>
              <a:ext cx="3527952" cy="4989634"/>
            </a:xfrm>
            <a:prstGeom prst="rect">
              <a:avLst/>
            </a:prstGeom>
            <a:effectLst>
              <a:outerShdw blurRad="76200" dist="76200" dir="8100000" algn="ctr" rotWithShape="0">
                <a:srgbClr val="000000">
                  <a:alpha val="50000"/>
                </a:srgbClr>
              </a:outerShdw>
            </a:effectLst>
          </p:spPr>
        </p:pic>
        <p:pic>
          <p:nvPicPr>
            <p:cNvPr id="71" name="그림 70"/>
            <p:cNvPicPr>
              <a:picLocks noChangeAspect="1"/>
            </p:cNvPicPr>
            <p:nvPr/>
          </p:nvPicPr>
          <p:blipFill rotWithShape="1"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18462">
              <a:off x="2997058" y="1489808"/>
              <a:ext cx="3527952" cy="4989634"/>
            </a:xfrm>
            <a:prstGeom prst="rect">
              <a:avLst/>
            </a:prstGeom>
            <a:effectLst>
              <a:outerShdw blurRad="76200" dist="76200" dir="10800000" algn="ctr" rotWithShape="0">
                <a:srgbClr val="000000">
                  <a:alpha val="50000"/>
                </a:srgbClr>
              </a:outerShdw>
            </a:effectLst>
          </p:spPr>
        </p:pic>
        <p:sp>
          <p:nvSpPr>
            <p:cNvPr id="72" name="도넛 71"/>
            <p:cNvSpPr/>
            <p:nvPr/>
          </p:nvSpPr>
          <p:spPr>
            <a:xfrm rot="21085620">
              <a:off x="1909363" y="2065208"/>
              <a:ext cx="1043410" cy="439615"/>
            </a:xfrm>
            <a:prstGeom prst="donut">
              <a:avLst>
                <a:gd name="adj" fmla="val 25000"/>
              </a:avLst>
            </a:prstGeom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도넛 72"/>
            <p:cNvSpPr/>
            <p:nvPr/>
          </p:nvSpPr>
          <p:spPr>
            <a:xfrm rot="21085620">
              <a:off x="2385613" y="5606555"/>
              <a:ext cx="1043410" cy="439615"/>
            </a:xfrm>
            <a:prstGeom prst="donut">
              <a:avLst>
                <a:gd name="adj" fmla="val 25000"/>
              </a:avLst>
            </a:prstGeom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</p:grpSp>
      <p:pic>
        <p:nvPicPr>
          <p:cNvPr id="74" name="그림 73"/>
          <p:cNvPicPr>
            <a:picLocks noChangeAspect="1"/>
          </p:cNvPicPr>
          <p:nvPr/>
        </p:nvPicPr>
        <p:blipFill rotWithShape="1">
          <a:blip r:embed="rId15" cstate="email">
            <a:lum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7027380" y="701681"/>
            <a:ext cx="876788" cy="271925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493161" y="1831362"/>
            <a:ext cx="8200357" cy="4710701"/>
            <a:chOff x="400799" y="1831362"/>
            <a:chExt cx="8200357" cy="4710701"/>
          </a:xfrm>
        </p:grpSpPr>
        <p:sp>
          <p:nvSpPr>
            <p:cNvPr id="6" name="사각형: 둥근 모서리 5"/>
            <p:cNvSpPr/>
            <p:nvPr/>
          </p:nvSpPr>
          <p:spPr>
            <a:xfrm>
              <a:off x="400799" y="1831362"/>
              <a:ext cx="8157681" cy="4710701"/>
            </a:xfrm>
            <a:prstGeom prst="roundRect">
              <a:avLst>
                <a:gd name="adj" fmla="val 12523"/>
              </a:avLst>
            </a:prstGeom>
            <a:solidFill>
              <a:srgbClr val="9E8DD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grpSp>
          <p:nvGrpSpPr>
            <p:cNvPr id="3" name="그룹 2"/>
            <p:cNvGrpSpPr/>
            <p:nvPr/>
          </p:nvGrpSpPr>
          <p:grpSpPr>
            <a:xfrm>
              <a:off x="692138" y="2585119"/>
              <a:ext cx="4183298" cy="953478"/>
              <a:chOff x="626932" y="2451725"/>
              <a:chExt cx="4183298" cy="953478"/>
            </a:xfrm>
          </p:grpSpPr>
          <p:pic>
            <p:nvPicPr>
              <p:cNvPr id="9" name="그림 8"/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2731230" y="2451725"/>
                <a:ext cx="870057" cy="795980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10" name="직사각형 9"/>
              <p:cNvSpPr/>
              <p:nvPr/>
            </p:nvSpPr>
            <p:spPr>
              <a:xfrm>
                <a:off x="626932" y="2553941"/>
                <a:ext cx="2012041" cy="568310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FontTx/>
                  <a:buNone/>
                  <a:defRPr/>
                </a:pP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[</a:t>
                </a:r>
                <a:r>
                  <a:rPr kumimoji="0" lang="ko-KR" altLang="en-US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관련 교과</a:t>
                </a: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]</a:t>
                </a:r>
                <a:endParaRPr kumimoji="0" lang="ko-KR" altLang="en-US" sz="32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다온 청춘고딕(B)"/>
                </a:endParaRPr>
              </a:p>
            </p:txBody>
          </p:sp>
          <p:pic>
            <p:nvPicPr>
              <p:cNvPr id="17" name="그림 8"/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3683730" y="2578275"/>
                <a:ext cx="1126500" cy="826928"/>
              </a:xfrm>
              <a:prstGeom prst="rect">
                <a:avLst/>
              </a:prstGeom>
              <a:ln>
                <a:noFill/>
              </a:ln>
            </p:spPr>
          </p:pic>
        </p:grpSp>
        <p:grpSp>
          <p:nvGrpSpPr>
            <p:cNvPr id="4" name="그룹 3"/>
            <p:cNvGrpSpPr/>
            <p:nvPr/>
          </p:nvGrpSpPr>
          <p:grpSpPr>
            <a:xfrm>
              <a:off x="616940" y="3486775"/>
              <a:ext cx="7984216" cy="1388120"/>
              <a:chOff x="551734" y="3538611"/>
              <a:chExt cx="7984216" cy="1388120"/>
            </a:xfrm>
          </p:grpSpPr>
          <p:sp>
            <p:nvSpPr>
              <p:cNvPr id="7" name="직사각형 6"/>
              <p:cNvSpPr/>
              <p:nvPr/>
            </p:nvSpPr>
            <p:spPr>
              <a:xfrm>
                <a:off x="551734" y="4050555"/>
                <a:ext cx="7984216" cy="876176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사진을 활용하여 협동작품을 만들 수 있다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.</a:t>
                </a:r>
              </a:p>
              <a:p>
                <a:pPr lvl="0">
                  <a:defRPr/>
                </a:pPr>
                <a:endParaRPr lang="en-US" altLang="ko-KR" sz="2600">
                  <a:latin typeface="배달의민족 주아"/>
                  <a:ea typeface="배달의민족 주아"/>
                  <a:cs typeface="다온 청춘고딕(B)"/>
                </a:endParaRPr>
              </a:p>
            </p:txBody>
          </p:sp>
          <p:sp>
            <p:nvSpPr>
              <p:cNvPr id="12" name="직사각형 11"/>
              <p:cNvSpPr/>
              <p:nvPr/>
            </p:nvSpPr>
            <p:spPr>
              <a:xfrm>
                <a:off x="626932" y="3538611"/>
                <a:ext cx="2659741" cy="568970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FontTx/>
                  <a:buNone/>
                  <a:defRPr/>
                </a:pP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[</a:t>
                </a:r>
                <a:r>
                  <a:rPr kumimoji="0" lang="ko-KR" altLang="en-US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관련 성취기준</a:t>
                </a: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]</a:t>
                </a:r>
                <a:endParaRPr kumimoji="0" lang="ko-KR" altLang="en-US" sz="32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다온 청춘고딕(B)"/>
                </a:endParaRPr>
              </a:p>
            </p:txBody>
          </p:sp>
        </p:grpSp>
      </p:grp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32073">
            <a:off x="5311040" y="1080311"/>
            <a:ext cx="3747750" cy="1948138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6" cstate="email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사각형: 둥근 모서리 5"/>
          <p:cNvSpPr/>
          <p:nvPr/>
        </p:nvSpPr>
        <p:spPr>
          <a:xfrm>
            <a:off x="493160" y="1831362"/>
            <a:ext cx="8157681" cy="4710701"/>
          </a:xfrm>
          <a:prstGeom prst="roundRect">
            <a:avLst>
              <a:gd name="adj" fmla="val 12087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780770" y="2201038"/>
            <a:ext cx="6727298" cy="880428"/>
            <a:chOff x="881246" y="2025517"/>
            <a:chExt cx="6727298" cy="880428"/>
          </a:xfrm>
        </p:grpSpPr>
        <p:sp>
          <p:nvSpPr>
            <p:cNvPr id="13" name="직사각형 12"/>
            <p:cNvSpPr/>
            <p:nvPr/>
          </p:nvSpPr>
          <p:spPr>
            <a:xfrm>
              <a:off x="1169023" y="2171611"/>
              <a:ext cx="2324720" cy="57513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lang="ko-KR" altLang="en-US" sz="3200">
                  <a:latin typeface="배달의민족 주아"/>
                  <a:ea typeface="배달의민족 주아"/>
                  <a:cs typeface="다온 청춘고딕(B)"/>
                </a:rPr>
                <a:t>사용한 글꼴</a:t>
              </a: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lang="ko-KR" altLang="en-US" sz="3200">
                <a:latin typeface="배달의민족 주아"/>
                <a:ea typeface="배달의민족 주아"/>
                <a:cs typeface="다온 청춘고딕(B)"/>
              </a:endParaRPr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2778179">
              <a:off x="881246" y="2137506"/>
              <a:ext cx="261731" cy="669520"/>
            </a:xfrm>
            <a:prstGeom prst="rect">
              <a:avLst/>
            </a:prstGeom>
          </p:spPr>
        </p:pic>
        <p:sp>
          <p:nvSpPr>
            <p:cNvPr id="15" name="직사각형 14"/>
            <p:cNvSpPr/>
            <p:nvPr/>
          </p:nvSpPr>
          <p:spPr>
            <a:xfrm>
              <a:off x="3511332" y="2025517"/>
              <a:ext cx="4097212" cy="8804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배달의민족 주아</a:t>
              </a: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, UhBee MiMi,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 </a:t>
              </a:r>
            </a:p>
            <a:p>
              <a:pPr lvl="0">
                <a:defRPr/>
              </a:pP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야놀자 야체 </a:t>
              </a: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B, 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야놀자 야체 </a:t>
              </a: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R </a:t>
              </a: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450126" y="3083860"/>
            <a:ext cx="7979547" cy="2827155"/>
            <a:chOff x="450126" y="2529982"/>
            <a:chExt cx="7979547" cy="2827155"/>
          </a:xfrm>
        </p:grpSpPr>
        <p:pic>
          <p:nvPicPr>
            <p:cNvPr id="19" name="그림 18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0" name="직사각형 19"/>
            <p:cNvSpPr/>
            <p:nvPr/>
          </p:nvSpPr>
          <p:spPr>
            <a:xfrm>
              <a:off x="1081420" y="2742730"/>
              <a:ext cx="2000870" cy="5686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lang="ko-KR" altLang="en-US" sz="3200">
                  <a:latin typeface="배달의민족 주아"/>
                  <a:ea typeface="배달의민족 주아"/>
                  <a:cs typeface="다온 청춘고딕(B)"/>
                </a:rPr>
                <a:t>차시 안내</a:t>
              </a: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lang="ko-KR" altLang="en-US" sz="3200">
                <a:latin typeface="배달의민족 주아"/>
                <a:ea typeface="배달의민족 주아"/>
                <a:cs typeface="다온 청춘고딕(B)"/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1115398" y="3285892"/>
              <a:ext cx="7314275" cy="20712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이번 차시는  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협동 작품을 만드는 활동으로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,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 미술 교과의 사진 이미지와 접목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하여 다양한 자세로 사진을 찍고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,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사진을 콜라주 하며 협동 작품을 완성하는 활동입니다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.</a:t>
              </a:r>
              <a:endParaRPr lang="ko-KR" altLang="en-US" sz="2600" b="0" spc="-50">
                <a:latin typeface="배달의민족 주아"/>
                <a:ea typeface="배달의민족 주아"/>
                <a:cs typeface="다온 청춘고딕(B)"/>
              </a:endParaRPr>
            </a:p>
            <a:p>
              <a:pPr algn="dist">
                <a:defRPr/>
              </a:pP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완성한 협동 작품에 우리 반 규칙을 적거나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,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친구를 응원하는 말 등을 써 교실에 게시할 수 있습니다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.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 </a:t>
              </a:r>
              <a:r>
                <a:rPr lang="ko-KR" altLang="en-US" sz="2600" b="0" spc="-50">
                  <a:solidFill>
                    <a:srgbClr val="ECE8F8"/>
                  </a:solidFill>
                  <a:latin typeface="배달의민족 주아"/>
                  <a:ea typeface="배달의민족 주아"/>
                  <a:cs typeface="다온 청춘고딕(B)"/>
                </a:rPr>
                <a:t>        </a:t>
              </a:r>
              <a:r>
                <a:rPr lang="en-US" altLang="ko-KR" sz="2600" b="0" spc="-50">
                  <a:solidFill>
                    <a:srgbClr val="ECE8F8"/>
                  </a:solidFill>
                  <a:latin typeface="배달의민족 주아"/>
                  <a:ea typeface="배달의민족 주아"/>
                  <a:cs typeface="다온 청춘고딕(B)"/>
                </a:rPr>
                <a:t>.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</a:t>
              </a:r>
            </a:p>
          </p:txBody>
        </p:sp>
      </p:grpSp>
      <p:sp>
        <p:nvSpPr>
          <p:cNvPr id="48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49" name="그림 48"/>
          <p:cNvPicPr>
            <a:picLocks noChangeAspect="1"/>
          </p:cNvPicPr>
          <p:nvPr/>
        </p:nvPicPr>
        <p:blipFill rotWithShape="1">
          <a:blip r:embed="rId5" cstate="email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사각형: 둥근 모서리 5"/>
          <p:cNvSpPr/>
          <p:nvPr/>
        </p:nvSpPr>
        <p:spPr>
          <a:xfrm>
            <a:off x="470899" y="1850198"/>
            <a:ext cx="8157681" cy="4710701"/>
          </a:xfrm>
          <a:prstGeom prst="roundRect">
            <a:avLst>
              <a:gd name="adj" fmla="val 10996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1105124" y="4018455"/>
            <a:ext cx="5225190" cy="5724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>
                <a:latin typeface="배달의민족 주아"/>
                <a:ea typeface="배달의민족 주아"/>
                <a:cs typeface="다온 청춘고딕(B)"/>
              </a:rPr>
              <a:t>슬라이드 노트를 꼭 확인해주세요</a:t>
            </a:r>
            <a:r>
              <a:rPr lang="en-US" altLang="ko-KR" sz="3200">
                <a:latin typeface="배달의민족 주아"/>
                <a:ea typeface="배달의민족 주아"/>
                <a:cs typeface="다온 청춘고딕(B)"/>
              </a:rPr>
              <a:t>!</a:t>
            </a:r>
            <a:endParaRPr lang="ko-KR" altLang="en-US" sz="3200">
              <a:latin typeface="배달의민족 주아"/>
              <a:ea typeface="배달의민족 주아"/>
              <a:cs typeface="다온 청춘고딕(B)"/>
            </a:endParaRPr>
          </a:p>
        </p:txBody>
      </p:sp>
      <p:pic>
        <p:nvPicPr>
          <p:cNvPr id="23" name="그림 22" descr="식물, 꽃이(가) 표시된 사진  자동 생성된 설명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4366" y="3734294"/>
            <a:ext cx="630757" cy="584775"/>
          </a:xfrm>
          <a:prstGeom prst="rect">
            <a:avLst/>
          </a:prstGeom>
        </p:spPr>
      </p:pic>
      <p:sp>
        <p:nvSpPr>
          <p:cNvPr id="33" name="직사각형 32"/>
          <p:cNvSpPr/>
          <p:nvPr/>
        </p:nvSpPr>
        <p:spPr>
          <a:xfrm>
            <a:off x="909512" y="2538352"/>
            <a:ext cx="2289409" cy="5747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3200">
                <a:latin typeface="배달의민족 주아"/>
                <a:ea typeface="배달의민족 주아"/>
                <a:cs typeface="다온 청춘고딕(B)"/>
              </a:rPr>
              <a:t>[</a:t>
            </a:r>
            <a:r>
              <a:rPr lang="ko-KR" altLang="en-US" sz="3200">
                <a:latin typeface="배달의민족 주아"/>
                <a:ea typeface="배달의민족 주아"/>
                <a:cs typeface="다온 청춘고딕(B)"/>
              </a:rPr>
              <a:t>아이콘 설명</a:t>
            </a:r>
            <a:r>
              <a:rPr lang="en-US" altLang="ko-KR" sz="3200">
                <a:latin typeface="배달의민족 주아"/>
                <a:ea typeface="배달의민족 주아"/>
                <a:cs typeface="다온 청춘고딕(B)"/>
              </a:rPr>
              <a:t>]</a:t>
            </a:r>
            <a:endParaRPr lang="ko-KR" altLang="en-US" sz="3200">
              <a:latin typeface="배달의민족 주아"/>
              <a:ea typeface="배달의민족 주아"/>
              <a:cs typeface="다온 청춘고딕(B)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6274">
            <a:off x="94849" y="2497714"/>
            <a:ext cx="1080386" cy="1080386"/>
          </a:xfrm>
          <a:prstGeom prst="rect">
            <a:avLst/>
          </a:prstGeom>
        </p:spPr>
      </p:pic>
      <p:grpSp>
        <p:nvGrpSpPr>
          <p:cNvPr id="10" name="그룹 9"/>
          <p:cNvGrpSpPr/>
          <p:nvPr/>
        </p:nvGrpSpPr>
        <p:grpSpPr>
          <a:xfrm>
            <a:off x="865596" y="2989781"/>
            <a:ext cx="3685856" cy="1238035"/>
            <a:chOff x="865596" y="4839129"/>
            <a:chExt cx="3685856" cy="1238035"/>
          </a:xfrm>
        </p:grpSpPr>
        <p:sp>
          <p:nvSpPr>
            <p:cNvPr id="35" name="모서리가 둥근 직사각형 34"/>
            <p:cNvSpPr/>
            <p:nvPr/>
          </p:nvSpPr>
          <p:spPr>
            <a:xfrm>
              <a:off x="1109432" y="5015856"/>
              <a:ext cx="3442020" cy="76849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596" y="4839129"/>
              <a:ext cx="1238035" cy="1238035"/>
            </a:xfrm>
            <a:prstGeom prst="rect">
              <a:avLst/>
            </a:prstGeom>
          </p:spPr>
        </p:pic>
        <p:sp>
          <p:nvSpPr>
            <p:cNvPr id="36" name="직사각형 35"/>
            <p:cNvSpPr/>
            <p:nvPr/>
          </p:nvSpPr>
          <p:spPr>
            <a:xfrm>
              <a:off x="1708701" y="5167125"/>
              <a:ext cx="2750283" cy="490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=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학습지가 있는 활동</a:t>
              </a:r>
              <a:endParaRPr lang="en-US" altLang="ko-KR" sz="2600"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sp>
        <p:nvSpPr>
          <p:cNvPr id="37" name="모서리가 둥근 직사각형 36"/>
          <p:cNvSpPr/>
          <p:nvPr/>
        </p:nvSpPr>
        <p:spPr>
          <a:xfrm>
            <a:off x="4631754" y="3175071"/>
            <a:ext cx="3854699" cy="76849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3647" y="3195262"/>
            <a:ext cx="648347" cy="518845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66743" y="3472665"/>
            <a:ext cx="596598" cy="437944"/>
          </a:xfrm>
          <a:prstGeom prst="rect">
            <a:avLst/>
          </a:prstGeom>
        </p:spPr>
      </p:pic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11898">
            <a:off x="5691446" y="3184989"/>
            <a:ext cx="646372" cy="488022"/>
          </a:xfrm>
          <a:prstGeom prst="rect">
            <a:avLst/>
          </a:prstGeom>
        </p:spPr>
      </p:pic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66797" y="3449161"/>
            <a:ext cx="861096" cy="530350"/>
          </a:xfrm>
          <a:prstGeom prst="rect">
            <a:avLst/>
          </a:prstGeom>
        </p:spPr>
      </p:pic>
      <p:sp>
        <p:nvSpPr>
          <p:cNvPr id="40" name="직사각형 39"/>
          <p:cNvSpPr/>
          <p:nvPr/>
        </p:nvSpPr>
        <p:spPr>
          <a:xfrm>
            <a:off x="6918584" y="3322087"/>
            <a:ext cx="22254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600">
                <a:latin typeface="배달의민족 주아"/>
                <a:ea typeface="배달의민족 주아"/>
                <a:cs typeface="다온 청춘고딕(B)"/>
              </a:rPr>
              <a:t>=</a:t>
            </a:r>
            <a:r>
              <a:rPr lang="ko-KR" altLang="en-US" sz="2600">
                <a:latin typeface="배달의민족 주아"/>
                <a:ea typeface="배달의민족 주아"/>
                <a:cs typeface="다온 청춘고딕(B)"/>
              </a:rPr>
              <a:t>관련 교과</a:t>
            </a:r>
            <a:endParaRPr lang="en-US" altLang="ko-KR" sz="2600">
              <a:latin typeface="배달의민족 주아"/>
              <a:ea typeface="배달의민족 주아"/>
              <a:cs typeface="다온 청춘고딕(B)"/>
            </a:endParaRPr>
          </a:p>
        </p:txBody>
      </p:sp>
      <p:sp>
        <p:nvSpPr>
          <p:cNvPr id="41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3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42" name="그림 41"/>
          <p:cNvPicPr>
            <a:picLocks noChangeAspect="1"/>
          </p:cNvPicPr>
          <p:nvPr/>
        </p:nvPicPr>
        <p:blipFill rotWithShape="1">
          <a:blip r:embed="rId10" cstate="email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00405" y="1736714"/>
            <a:ext cx="6271269" cy="317009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40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우리 반 베스트 날아가는 말이 </a:t>
            </a:r>
            <a:endParaRPr kumimoji="0" lang="en-US" altLang="ko-KR" sz="4000" b="0" i="0" u="none" strike="noStrike" kern="1200" cap="none" spc="0" normalizeH="0" baseline="0" dirty="0" smtClean="0">
              <a:effectLst/>
              <a:uLnTx/>
              <a:uFillTx/>
              <a:latin typeface="배달의민족 주아"/>
              <a:ea typeface="배달의민족 주아"/>
              <a:cs typeface="+mn-cs"/>
            </a:endParaRPr>
          </a:p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4000" b="0" i="0" u="none" strike="noStrike" kern="1200" cap="none" spc="0" normalizeH="0" baseline="0" dirty="0" smtClean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무엇인지 </a:t>
            </a:r>
            <a:r>
              <a:rPr kumimoji="0" lang="ko-KR" altLang="en-US" sz="40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기억하나요</a:t>
            </a:r>
            <a:r>
              <a:rPr kumimoji="0" lang="en-US" altLang="ko-KR" sz="40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en-US" altLang="ko-KR" sz="4000" b="0" i="0" u="none" strike="noStrike" kern="1200" cap="none" spc="0" normalizeH="0" baseline="0" dirty="0">
              <a:effectLst/>
              <a:uLnTx/>
              <a:uFillTx/>
              <a:latin typeface="배달의민족 주아"/>
              <a:ea typeface="배달의민족 주아"/>
              <a:cs typeface="+mn-cs"/>
            </a:endParaRPr>
          </a:p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40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우리 반 금지 행동 포스터에서 </a:t>
            </a:r>
            <a:endParaRPr kumimoji="0" lang="en-US" altLang="ko-KR" sz="4000" b="0" i="0" u="none" strike="noStrike" kern="1200" cap="none" spc="0" normalizeH="0" baseline="0" dirty="0" smtClean="0">
              <a:effectLst/>
              <a:uLnTx/>
              <a:uFillTx/>
              <a:latin typeface="배달의민족 주아"/>
              <a:ea typeface="배달의민족 주아"/>
              <a:cs typeface="+mn-cs"/>
            </a:endParaRPr>
          </a:p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4000" b="0" i="0" u="none" strike="noStrike" kern="1200" cap="none" spc="0" normalizeH="0" baseline="0" dirty="0" smtClean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함께 </a:t>
            </a:r>
            <a:r>
              <a:rPr kumimoji="0" lang="ko-KR" altLang="en-US" sz="40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정한 규칙은 </a:t>
            </a:r>
            <a:r>
              <a:rPr kumimoji="0" lang="ko-KR" altLang="en-US" sz="4000" b="0" i="0" u="none" strike="noStrike" kern="1200" cap="none" spc="0" normalizeH="0" baseline="0" dirty="0" smtClean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무엇이었나요</a:t>
            </a:r>
            <a:r>
              <a:rPr kumimoji="0" lang="en-US" altLang="ko-KR" sz="4000" b="0" i="0" u="none" strike="noStrike" kern="1200" cap="none" spc="0" normalizeH="0" baseline="0" dirty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50848">
            <a:off x="443348" y="1509824"/>
            <a:ext cx="824578" cy="986260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-292814" y="170684"/>
            <a:ext cx="9729627" cy="1010844"/>
            <a:chOff x="-292814" y="170684"/>
            <a:chExt cx="9729627" cy="1010844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20000"/>
                <a:lumOff val="8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       전시학습 상기 </a:t>
              </a:r>
              <a:r>
                <a:rPr kumimoji="0" lang="ko-KR" altLang="en-US" sz="4400" b="0" i="0" u="none" strike="noStrike" kern="1200" cap="none" spc="-30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떠올려 봅시다</a:t>
              </a:r>
              <a:r>
                <a:rPr kumimoji="0" lang="en-US" altLang="ko-KR" sz="4400" b="0" i="0" u="none" strike="noStrike" kern="1200" cap="none" spc="-30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.</a:t>
              </a:r>
            </a:p>
          </p:txBody>
        </p:sp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1919" y="170684"/>
              <a:ext cx="1232899" cy="969746"/>
            </a:xfrm>
            <a:prstGeom prst="rect">
              <a:avLst/>
            </a:prstGeom>
          </p:spPr>
        </p:pic>
      </p:grpSp>
      <p:pic>
        <p:nvPicPr>
          <p:cNvPr id="51" name="그림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50848">
            <a:off x="443349" y="3270354"/>
            <a:ext cx="824578" cy="98626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3239" y="1752277"/>
            <a:ext cx="7685026" cy="5699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그림책 속 친구들의 날아가는 모습을 떠올려 봅시다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.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50848">
            <a:off x="443348" y="1509824"/>
            <a:ext cx="824578" cy="986260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-292814" y="170684"/>
            <a:ext cx="9729627" cy="1010844"/>
            <a:chOff x="-292814" y="170684"/>
            <a:chExt cx="9729627" cy="1010844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20000"/>
                <a:lumOff val="8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       동기유발 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날아가는 모습</a:t>
              </a:r>
            </a:p>
          </p:txBody>
        </p:sp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1919" y="170684"/>
              <a:ext cx="1232899" cy="969746"/>
            </a:xfrm>
            <a:prstGeom prst="rect">
              <a:avLst/>
            </a:prstGeom>
          </p:spPr>
        </p:pic>
      </p:grpSp>
      <p:pic>
        <p:nvPicPr>
          <p:cNvPr id="29" name="그림 28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684" y="2417686"/>
            <a:ext cx="2995928" cy="2903970"/>
          </a:xfrm>
          <a:prstGeom prst="rect">
            <a:avLst/>
          </a:prstGeom>
        </p:spPr>
      </p:pic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420264">
            <a:off x="6823749" y="3745983"/>
            <a:ext cx="1837747" cy="2851293"/>
          </a:xfrm>
          <a:prstGeom prst="rect">
            <a:avLst/>
          </a:prstGeom>
        </p:spPr>
      </p:pic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7" cstate="email">
            <a:lum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600354">
            <a:off x="3025085" y="2309986"/>
            <a:ext cx="2713214" cy="2713214"/>
          </a:xfrm>
          <a:prstGeom prst="rect">
            <a:avLst/>
          </a:prstGeom>
        </p:spPr>
      </p:pic>
      <p:pic>
        <p:nvPicPr>
          <p:cNvPr id="32" name="그림 31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22915">
            <a:off x="1874829" y="3875941"/>
            <a:ext cx="2967444" cy="2967444"/>
          </a:xfrm>
          <a:prstGeom prst="rect">
            <a:avLst/>
          </a:prstGeom>
        </p:spPr>
      </p:pic>
      <p:pic>
        <p:nvPicPr>
          <p:cNvPr id="33" name="그림 32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22915">
            <a:off x="145746" y="4629833"/>
            <a:ext cx="2082420" cy="2082420"/>
          </a:xfrm>
          <a:prstGeom prst="rect">
            <a:avLst/>
          </a:prstGeom>
        </p:spPr>
      </p:pic>
      <p:pic>
        <p:nvPicPr>
          <p:cNvPr id="34" name="그림 33"/>
          <p:cNvPicPr>
            <a:picLocks noChangeAspect="1"/>
          </p:cNvPicPr>
          <p:nvPr/>
        </p:nvPicPr>
        <p:blipFill rotWithShape="1">
          <a:blip r:embed="rId10" cstate="email">
            <a:lum contrast="3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22915">
            <a:off x="4483681" y="4436295"/>
            <a:ext cx="2394646" cy="2394646"/>
          </a:xfrm>
          <a:prstGeom prst="rect">
            <a:avLst/>
          </a:prstGeom>
        </p:spPr>
      </p:pic>
      <p:pic>
        <p:nvPicPr>
          <p:cNvPr id="35" name="그림 34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24720" y="2078766"/>
            <a:ext cx="2725080" cy="270046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rgbClr val="92D05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14" name="사각형: 둥근 모서리 13"/>
          <p:cNvSpPr/>
          <p:nvPr/>
        </p:nvSpPr>
        <p:spPr>
          <a:xfrm>
            <a:off x="1748243" y="4324551"/>
            <a:ext cx="2351641" cy="68422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3" name="사각형: 둥근 모서리 12"/>
          <p:cNvSpPr/>
          <p:nvPr/>
        </p:nvSpPr>
        <p:spPr>
          <a:xfrm>
            <a:off x="878616" y="2954310"/>
            <a:ext cx="6123879" cy="68422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583723"/>
            <a:ext cx="9144000" cy="2457111"/>
          </a:xfrm>
          <a:prstGeom prst="rect">
            <a:avLst/>
          </a:prstGeom>
        </p:spPr>
      </p:pic>
      <p:grpSp>
        <p:nvGrpSpPr>
          <p:cNvPr id="11" name="그룹 10"/>
          <p:cNvGrpSpPr/>
          <p:nvPr/>
        </p:nvGrpSpPr>
        <p:grpSpPr>
          <a:xfrm>
            <a:off x="-292814" y="0"/>
            <a:ext cx="9729627" cy="1561672"/>
            <a:chOff x="-292814" y="0"/>
            <a:chExt cx="9729627" cy="1561672"/>
          </a:xfrm>
        </p:grpSpPr>
        <p:sp>
          <p:nvSpPr>
            <p:cNvPr id="1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>
                <a:defRPr/>
              </a:pPr>
              <a:r>
                <a:rPr lang="ko-KR" altLang="en-US" sz="4400">
                  <a:solidFill>
                    <a:schemeClr val="tx1"/>
                  </a:solidFill>
                  <a:latin typeface="상상토끼 신비는일곱살 OTF"/>
                  <a:ea typeface="상상토끼 신비는일곱살 OTF"/>
                </a:rPr>
                <a:t>          </a:t>
              </a:r>
              <a:r>
                <a:rPr lang="ko-KR" altLang="en-US" sz="4400">
                  <a:solidFill>
                    <a:schemeClr val="tx1"/>
                  </a:solidFill>
                  <a:latin typeface="배달의민족 주아"/>
                  <a:ea typeface="배달의민족 주아"/>
                </a:rPr>
                <a:t>공부 할 문제</a:t>
              </a:r>
              <a:endParaRPr kumimoji="0" lang="ko-KR" altLang="en-US" sz="44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93913" y="0"/>
              <a:ext cx="866209" cy="1561672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418147" y="2981418"/>
            <a:ext cx="8307705" cy="209787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400">
                <a:solidFill>
                  <a:srgbClr val="FF0000"/>
                </a:solidFill>
                <a:latin typeface="배달의민족 주아"/>
                <a:ea typeface="배달의민족 주아"/>
              </a:rPr>
              <a:t>날아가는 모습을 몸으로 표현</a:t>
            </a:r>
            <a:r>
              <a:rPr lang="ko-KR" altLang="en-US" sz="4400">
                <a:latin typeface="배달의민족 주아"/>
                <a:ea typeface="배달의민족 주아"/>
              </a:rPr>
              <a:t>하고</a:t>
            </a:r>
            <a:r>
              <a:rPr lang="en-US" altLang="ko-KR" sz="4400">
                <a:latin typeface="배달의민족 주아"/>
                <a:ea typeface="배달의민족 주아"/>
              </a:rPr>
              <a:t>,</a:t>
            </a:r>
          </a:p>
          <a:p>
            <a:pPr lvl="0" algn="ctr">
              <a:defRPr/>
            </a:pPr>
            <a:r>
              <a:rPr lang="ko-KR" altLang="en-US" sz="4400">
                <a:latin typeface="배달의민족 주아"/>
                <a:ea typeface="배달의민족 주아"/>
              </a:rPr>
              <a:t>사진을 활용하여 </a:t>
            </a:r>
          </a:p>
          <a:p>
            <a:pPr lvl="0" algn="ctr">
              <a:defRPr/>
            </a:pPr>
            <a:r>
              <a:rPr lang="ko-KR" altLang="en-US" sz="4400">
                <a:solidFill>
                  <a:srgbClr val="FF0000"/>
                </a:solidFill>
                <a:latin typeface="배달의민족 주아"/>
                <a:ea typeface="배달의민족 주아"/>
              </a:rPr>
              <a:t>협동 작품</a:t>
            </a:r>
            <a:r>
              <a:rPr lang="ko-KR" altLang="en-US" sz="4400">
                <a:latin typeface="배달의민족 주아"/>
                <a:ea typeface="배달의민족 주아"/>
              </a:rPr>
              <a:t>을 만들 수 있다</a:t>
            </a:r>
            <a:r>
              <a:rPr lang="en-US" altLang="ko-KR" sz="4400">
                <a:latin typeface="배달의민족 주아"/>
                <a:ea typeface="배달의민족 주아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wind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3"/>
            <a:ext cx="9144000" cy="6854653"/>
          </a:xfrm>
          <a:prstGeom prst="rect">
            <a:avLst/>
          </a:prstGeom>
        </p:spPr>
      </p:pic>
      <p:sp>
        <p:nvSpPr>
          <p:cNvPr id="5" name="사각형: 둥근 모서리 4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14" name="그룹 13"/>
          <p:cNvGrpSpPr/>
          <p:nvPr/>
        </p:nvGrpSpPr>
        <p:grpSpPr>
          <a:xfrm>
            <a:off x="1218500" y="2669518"/>
            <a:ext cx="3816415" cy="938552"/>
            <a:chOff x="1218500" y="2669518"/>
            <a:chExt cx="3816415" cy="938552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18500" y="2669518"/>
              <a:ext cx="652828" cy="87333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972357" y="2698627"/>
              <a:ext cx="3062558" cy="9094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>
                  <a:latin typeface="배달의민족 주아"/>
                  <a:ea typeface="배달의민족 주아"/>
                </a:rPr>
                <a:t>날아가는 자세로</a:t>
              </a:r>
              <a:r>
                <a:rPr lang="en-US" altLang="ko-KR" sz="3600">
                  <a:latin typeface="배달의민족 주아"/>
                  <a:ea typeface="배달의민족 주아"/>
                </a:rPr>
                <a:t>!</a:t>
              </a: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1225255" y="4451465"/>
            <a:ext cx="3638210" cy="918730"/>
            <a:chOff x="1225255" y="3666296"/>
            <a:chExt cx="3638210" cy="918730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25255" y="3666296"/>
              <a:ext cx="646073" cy="902208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943247" y="3676384"/>
              <a:ext cx="2920218" cy="9086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 b="0" spc="-100">
                  <a:latin typeface="배달의민족 주아"/>
                  <a:ea typeface="배달의민족 주아"/>
                </a:rPr>
                <a:t>협동 작품 만들기</a:t>
              </a:r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174657" y="98550"/>
            <a:ext cx="8414539" cy="1530849"/>
            <a:chOff x="174657" y="98550"/>
            <a:chExt cx="8414539" cy="1530849"/>
          </a:xfrm>
        </p:grpSpPr>
        <p:sp>
          <p:nvSpPr>
            <p:cNvPr id="21" name="사각형: 둥근 모서리 2"/>
            <p:cNvSpPr/>
            <p:nvPr/>
          </p:nvSpPr>
          <p:spPr>
            <a:xfrm>
              <a:off x="595901" y="349321"/>
              <a:ext cx="7993295" cy="1109609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  <a:alpha val="64000"/>
              </a:schemeClr>
            </a:solidFill>
            <a:ln w="38100">
              <a:solidFill>
                <a:schemeClr val="accent4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이렇게 해요</a:t>
              </a:r>
            </a:p>
          </p:txBody>
        </p:sp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6" cstate="email">
              <a:clrChange>
                <a:clrFrom>
                  <a:srgbClr val="C3DA9D"/>
                </a:clrFrom>
                <a:clrTo>
                  <a:srgbClr val="C3DA9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258650">
              <a:off x="174657" y="98550"/>
              <a:ext cx="1027933" cy="1530849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161658" y="2711788"/>
            <a:ext cx="7024093" cy="1609897"/>
            <a:chOff x="1053503" y="2603633"/>
            <a:chExt cx="7024093" cy="1609897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sp>
          <p:nvSpPr>
            <p:cNvPr id="13" name="사각형: 둥근 모서리 12"/>
            <p:cNvSpPr/>
            <p:nvPr/>
          </p:nvSpPr>
          <p:spPr>
            <a:xfrm>
              <a:off x="2095370" y="2944255"/>
              <a:ext cx="5982226" cy="1109609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solidFill>
                <a:schemeClr val="accent6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0" spc="-100">
                  <a:solidFill>
                    <a:srgbClr val="2F5597"/>
                  </a:solidFill>
                  <a:latin typeface="배달의민족 주아"/>
                  <a:ea typeface="배달의민족 주아"/>
                </a:rPr>
                <a:t>날아가는 자세로</a:t>
              </a:r>
              <a:r>
                <a:rPr lang="en-US" altLang="ko-KR" sz="4400" b="0" spc="-100">
                  <a:solidFill>
                    <a:srgbClr val="2F5597"/>
                  </a:solidFill>
                  <a:latin typeface="배달의민족 주아"/>
                  <a:ea typeface="배달의민족 주아"/>
                </a:rPr>
                <a:t>!</a:t>
              </a:r>
              <a:endParaRPr lang="ko-KR" altLang="en-US" sz="4400" b="0" spc="-100">
                <a:solidFill>
                  <a:srgbClr val="2F5597"/>
                </a:solidFill>
                <a:latin typeface="배달의민족 주아"/>
                <a:ea typeface="배달의민족 주아"/>
              </a:endParaRP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15201" y="2722652"/>
            <a:ext cx="428713" cy="5239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469</Words>
  <Application>Microsoft Office PowerPoint</Application>
  <PresentationFormat>화면 슬라이드 쇼(4:3)</PresentationFormat>
  <Paragraphs>84</Paragraphs>
  <Slides>16</Slides>
  <Notes>15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16</vt:i4>
      </vt:variant>
    </vt:vector>
  </HeadingPairs>
  <TitlesOfParts>
    <vt:vector size="29" baseType="lpstr">
      <vt:lpstr>굴림</vt:lpstr>
      <vt:lpstr>Arial</vt:lpstr>
      <vt:lpstr>배달의민족 주아</vt:lpstr>
      <vt:lpstr>여기어때 잘난체</vt:lpstr>
      <vt:lpstr>야놀자 야체 B</vt:lpstr>
      <vt:lpstr>Calibri</vt:lpstr>
      <vt:lpstr>UhBee MiMi</vt:lpstr>
      <vt:lpstr>야놀자 야체 R</vt:lpstr>
      <vt:lpstr>맑은 고딕</vt:lpstr>
      <vt:lpstr>Calibri Light</vt:lpstr>
      <vt:lpstr>상상토끼 신비는일곱살 OTF</vt:lpstr>
      <vt:lpstr>다온 청춘고딕(B)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Jihyun Ahn</cp:lastModifiedBy>
  <cp:revision>530</cp:revision>
  <dcterms:created xsi:type="dcterms:W3CDTF">2019-05-29T10:41:26Z</dcterms:created>
  <dcterms:modified xsi:type="dcterms:W3CDTF">2019-07-17T12:54:38Z</dcterms:modified>
  <cp:version>1000.0000.01</cp:version>
</cp:coreProperties>
</file>