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embedTrueTypeFonts="1" saveSubsetFonts="1">
  <p:sldMasterIdLst>
    <p:sldMasterId id="2147483673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9144000" cy="6858000" type="screen4x3"/>
  <p:notesSz cx="6802438" cy="99345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 showNarration="1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p="http://schemas.openxmlformats.org/presentation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4913"/>
    <p:restoredTop sz="81320"/>
  </p:normalViewPr>
  <p:slideViewPr>
    <p:cSldViewPr snapToGrid="0">
      <p:cViewPr varScale="1">
        <p:scale>
          <a:sx n="100" d="100"/>
          <a:sy n="100" d="100"/>
        </p:scale>
        <p:origin x="2136" y="-54"/>
      </p:cViewPr>
      <p:guideLst>
        <p:guide orient="horz" pos="2154"/>
        <p:guide pos="2874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-564"/>
    </p:cViewPr>
  </p:sorterViewPr>
  <p:gridSpacing cx="36004" cy="36004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slide" Target="slides/slide17.xml"  /><Relationship Id="rId2" Type="http://schemas.openxmlformats.org/officeDocument/2006/relationships/notesMaster" Target="notesMasters/notesMaster1.xml"  /><Relationship Id="rId20" Type="http://schemas.openxmlformats.org/officeDocument/2006/relationships/slide" Target="slides/slide18.xml"  /><Relationship Id="rId21" Type="http://schemas.openxmlformats.org/officeDocument/2006/relationships/slide" Target="slides/slide19.xml"  /><Relationship Id="rId22" Type="http://schemas.openxmlformats.org/officeDocument/2006/relationships/slide" Target="slides/slide20.xml"  /><Relationship Id="rId23" Type="http://schemas.openxmlformats.org/officeDocument/2006/relationships/slide" Target="slides/slide21.xml"  /><Relationship Id="rId24" Type="http://schemas.openxmlformats.org/officeDocument/2006/relationships/slide" Target="slides/slide22.xml"  /><Relationship Id="rId25" Type="http://schemas.openxmlformats.org/officeDocument/2006/relationships/slide" Target="slides/slide23.xml"  /><Relationship Id="rId26" Type="http://schemas.openxmlformats.org/officeDocument/2006/relationships/slide" Target="slides/slide24.xml"  /><Relationship Id="rId27" Type="http://schemas.openxmlformats.org/officeDocument/2006/relationships/slide" Target="slides/slide25.xml"  /><Relationship Id="rId28" Type="http://schemas.openxmlformats.org/officeDocument/2006/relationships/slide" Target="slides/slide26.xml"  /><Relationship Id="rId29" Type="http://schemas.openxmlformats.org/officeDocument/2006/relationships/slide" Target="slides/slide27.xml"  /><Relationship Id="rId3" Type="http://schemas.openxmlformats.org/officeDocument/2006/relationships/slide" Target="slides/slide1.xml"  /><Relationship Id="rId30" Type="http://schemas.openxmlformats.org/officeDocument/2006/relationships/slide" Target="slides/slide28.xml"  /><Relationship Id="rId31" Type="http://schemas.openxmlformats.org/officeDocument/2006/relationships/slide" Target="slides/slide29.xml"  /><Relationship Id="rId32" Type="http://schemas.openxmlformats.org/officeDocument/2006/relationships/slide" Target="slides/slide30.xml"  /><Relationship Id="rId33" Type="http://schemas.openxmlformats.org/officeDocument/2006/relationships/slide" Target="slides/slide31.xml"  /><Relationship Id="rId34" Type="http://schemas.openxmlformats.org/officeDocument/2006/relationships/slide" Target="slides/slide32.xml"  /><Relationship Id="rId35" Type="http://schemas.openxmlformats.org/officeDocument/2006/relationships/presProps" Target="presProps.xml"  /><Relationship Id="rId36" Type="http://schemas.openxmlformats.org/officeDocument/2006/relationships/viewProps" Target="viewProps.xml"  /><Relationship Id="rId37" Type="http://schemas.openxmlformats.org/officeDocument/2006/relationships/theme" Target="theme/theme1.xml"  /><Relationship Id="rId38" Type="http://schemas.openxmlformats.org/officeDocument/2006/relationships/tableStyles" Target="tableStyles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48F0CC36-F6A6-4559-91B9-79510532FB96}" type="datetime1">
              <a:rPr lang="ko-KR" altLang="en-US"/>
              <a:pPr lvl="0">
                <a:defRPr/>
              </a:pPr>
              <a:t>2019-08-13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66813" y="1241425"/>
            <a:ext cx="4468812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편집하려면 클릭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두 번째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세 번째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네 번째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 번째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1DE2BFB8-CC14-40A8-91A4-880B3E9CFFDE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_rels/notesSlide10.xml.rels><?xml version="1.0" encoding="UTF-8" standalone="yes" ?><Relationships xmlns="http://schemas.openxmlformats.org/package/2006/relationships"><Relationship Id="rId1" Type="http://schemas.openxmlformats.org/officeDocument/2006/relationships/slide" Target="../slides/slide11.xml"  /><Relationship Id="rId2" Type="http://schemas.openxmlformats.org/officeDocument/2006/relationships/notesMaster" Target="../notesMasters/notesMaster1.xml"  /></Relationships>
</file>

<file path=ppt/notesSlides/_rels/notesSlide1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2.xml"  /><Relationship Id="rId2" Type="http://schemas.openxmlformats.org/officeDocument/2006/relationships/notesMaster" Target="../notesMasters/notesMaster1.xml"  /></Relationships>
</file>

<file path=ppt/notesSlides/_rels/notesSlide12.xml.rels><?xml version="1.0" encoding="UTF-8" standalone="yes" ?><Relationships xmlns="http://schemas.openxmlformats.org/package/2006/relationships"><Relationship Id="rId1" Type="http://schemas.openxmlformats.org/officeDocument/2006/relationships/slide" Target="../slides/slide13.xml"  /><Relationship Id="rId2" Type="http://schemas.openxmlformats.org/officeDocument/2006/relationships/notesMaster" Target="../notesMasters/notesMaster1.xml"  /></Relationships>
</file>

<file path=ppt/notesSlides/_rels/notesSlide13.xml.rels><?xml version="1.0" encoding="UTF-8" standalone="yes" ?><Relationships xmlns="http://schemas.openxmlformats.org/package/2006/relationships"><Relationship Id="rId1" Type="http://schemas.openxmlformats.org/officeDocument/2006/relationships/slide" Target="../slides/slide14.xml"  /><Relationship Id="rId2" Type="http://schemas.openxmlformats.org/officeDocument/2006/relationships/notesMaster" Target="../notesMasters/notesMaster1.xml"  /></Relationships>
</file>

<file path=ppt/notesSlides/_rels/notesSlide14.xml.rels><?xml version="1.0" encoding="UTF-8" standalone="yes" ?><Relationships xmlns="http://schemas.openxmlformats.org/package/2006/relationships"><Relationship Id="rId1" Type="http://schemas.openxmlformats.org/officeDocument/2006/relationships/slide" Target="../slides/slide15.xml"  /><Relationship Id="rId2" Type="http://schemas.openxmlformats.org/officeDocument/2006/relationships/notesMaster" Target="../notesMasters/notesMaster1.xml"  /></Relationships>
</file>

<file path=ppt/notesSlides/_rels/notesSlide15.xml.rels><?xml version="1.0" encoding="UTF-8" standalone="yes" ?><Relationships xmlns="http://schemas.openxmlformats.org/package/2006/relationships"><Relationship Id="rId1" Type="http://schemas.openxmlformats.org/officeDocument/2006/relationships/slide" Target="../slides/slide16.xml"  /><Relationship Id="rId2" Type="http://schemas.openxmlformats.org/officeDocument/2006/relationships/notesMaster" Target="../notesMasters/notesMaster1.xml"  /></Relationships>
</file>

<file path=ppt/notesSlides/_rels/notesSlide16.xml.rels><?xml version="1.0" encoding="UTF-8" standalone="yes" ?><Relationships xmlns="http://schemas.openxmlformats.org/package/2006/relationships"><Relationship Id="rId1" Type="http://schemas.openxmlformats.org/officeDocument/2006/relationships/slide" Target="../slides/slide17.xml"  /><Relationship Id="rId2" Type="http://schemas.openxmlformats.org/officeDocument/2006/relationships/notesMaster" Target="../notesMasters/notesMaster1.xml"  /></Relationships>
</file>

<file path=ppt/notesSlides/_rels/notesSlide17.xml.rels><?xml version="1.0" encoding="UTF-8" standalone="yes" ?><Relationships xmlns="http://schemas.openxmlformats.org/package/2006/relationships"><Relationship Id="rId1" Type="http://schemas.openxmlformats.org/officeDocument/2006/relationships/slide" Target="../slides/slide18.xml"  /><Relationship Id="rId2" Type="http://schemas.openxmlformats.org/officeDocument/2006/relationships/notesMaster" Target="../notesMasters/notesMaster1.xml"  /></Relationships>
</file>

<file path=ppt/notesSlides/_rels/notesSlide18.xml.rels><?xml version="1.0" encoding="UTF-8" standalone="yes" ?><Relationships xmlns="http://schemas.openxmlformats.org/package/2006/relationships"><Relationship Id="rId1" Type="http://schemas.openxmlformats.org/officeDocument/2006/relationships/slide" Target="../slides/slide19.xml"  /><Relationship Id="rId2" Type="http://schemas.openxmlformats.org/officeDocument/2006/relationships/notesMaster" Target="../notesMasters/notesMaster1.xml"  /></Relationships>
</file>

<file path=ppt/notesSlides/_rels/notesSlide19.xml.rels><?xml version="1.0" encoding="UTF-8" standalone="yes" ?><Relationships xmlns="http://schemas.openxmlformats.org/package/2006/relationships"><Relationship Id="rId1" Type="http://schemas.openxmlformats.org/officeDocument/2006/relationships/slide" Target="../slides/slide20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3.xml"  /><Relationship Id="rId2" Type="http://schemas.openxmlformats.org/officeDocument/2006/relationships/notesMaster" Target="../notesMasters/notesMaster1.xml"  /></Relationships>
</file>

<file path=ppt/notesSlides/_rels/notesSlide20.xml.rels><?xml version="1.0" encoding="UTF-8" standalone="yes" ?><Relationships xmlns="http://schemas.openxmlformats.org/package/2006/relationships"><Relationship Id="rId1" Type="http://schemas.openxmlformats.org/officeDocument/2006/relationships/slide" Target="../slides/slide21.xml"  /><Relationship Id="rId2" Type="http://schemas.openxmlformats.org/officeDocument/2006/relationships/notesMaster" Target="../notesMasters/notesMaster1.xml"  /></Relationships>
</file>

<file path=ppt/notesSlides/_rels/notesSlide21.xml.rels><?xml version="1.0" encoding="UTF-8" standalone="yes" ?><Relationships xmlns="http://schemas.openxmlformats.org/package/2006/relationships"><Relationship Id="rId1" Type="http://schemas.openxmlformats.org/officeDocument/2006/relationships/slide" Target="../slides/slide22.xml"  /><Relationship Id="rId2" Type="http://schemas.openxmlformats.org/officeDocument/2006/relationships/notesMaster" Target="../notesMasters/notesMaster1.xml"  /></Relationships>
</file>

<file path=ppt/notesSlides/_rels/notesSlide2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3.xml"  /><Relationship Id="rId2" Type="http://schemas.openxmlformats.org/officeDocument/2006/relationships/notesMaster" Target="../notesMasters/notesMaster1.xml"  /></Relationships>
</file>

<file path=ppt/notesSlides/_rels/notesSlide23.xml.rels><?xml version="1.0" encoding="UTF-8" standalone="yes" ?><Relationships xmlns="http://schemas.openxmlformats.org/package/2006/relationships"><Relationship Id="rId1" Type="http://schemas.openxmlformats.org/officeDocument/2006/relationships/slide" Target="../slides/slide24.xml"  /><Relationship Id="rId2" Type="http://schemas.openxmlformats.org/officeDocument/2006/relationships/notesMaster" Target="../notesMasters/notesMaster1.xml"  /></Relationships>
</file>

<file path=ppt/notesSlides/_rels/notesSlide24.xml.rels><?xml version="1.0" encoding="UTF-8" standalone="yes" ?><Relationships xmlns="http://schemas.openxmlformats.org/package/2006/relationships"><Relationship Id="rId1" Type="http://schemas.openxmlformats.org/officeDocument/2006/relationships/slide" Target="../slides/slide25.xml"  /><Relationship Id="rId2" Type="http://schemas.openxmlformats.org/officeDocument/2006/relationships/notesMaster" Target="../notesMasters/notesMaster1.xml"  /></Relationships>
</file>

<file path=ppt/notesSlides/_rels/notesSlide25.xml.rels><?xml version="1.0" encoding="UTF-8" standalone="yes" ?><Relationships xmlns="http://schemas.openxmlformats.org/package/2006/relationships"><Relationship Id="rId1" Type="http://schemas.openxmlformats.org/officeDocument/2006/relationships/slide" Target="../slides/slide26.xml"  /><Relationship Id="rId2" Type="http://schemas.openxmlformats.org/officeDocument/2006/relationships/notesMaster" Target="../notesMasters/notesMaster1.xml"  /></Relationships>
</file>

<file path=ppt/notesSlides/_rels/notesSlide26.xml.rels><?xml version="1.0" encoding="UTF-8" standalone="yes" ?><Relationships xmlns="http://schemas.openxmlformats.org/package/2006/relationships"><Relationship Id="rId1" Type="http://schemas.openxmlformats.org/officeDocument/2006/relationships/slide" Target="../slides/slide27.xml"  /><Relationship Id="rId2" Type="http://schemas.openxmlformats.org/officeDocument/2006/relationships/notesMaster" Target="../notesMasters/notesMaster1.xml"  /></Relationships>
</file>

<file path=ppt/notesSlides/_rels/notesSlide27.xml.rels><?xml version="1.0" encoding="UTF-8" standalone="yes" ?><Relationships xmlns="http://schemas.openxmlformats.org/package/2006/relationships"><Relationship Id="rId1" Type="http://schemas.openxmlformats.org/officeDocument/2006/relationships/slide" Target="../slides/slide28.xml"  /><Relationship Id="rId2" Type="http://schemas.openxmlformats.org/officeDocument/2006/relationships/notesMaster" Target="../notesMasters/notesMaster1.xml"  /></Relationships>
</file>

<file path=ppt/notesSlides/_rels/notesSlide28.xml.rels><?xml version="1.0" encoding="UTF-8" standalone="yes" ?><Relationships xmlns="http://schemas.openxmlformats.org/package/2006/relationships"><Relationship Id="rId1" Type="http://schemas.openxmlformats.org/officeDocument/2006/relationships/slide" Target="../slides/slide31.xml"  /><Relationship Id="rId2" Type="http://schemas.openxmlformats.org/officeDocument/2006/relationships/notesMaster" Target="../notesMasters/notesMaster1.xml"  /></Relationships>
</file>

<file path=ppt/notesSlides/_rels/notesSlide29.xml.rels><?xml version="1.0" encoding="UTF-8" standalone="yes" ?><Relationships xmlns="http://schemas.openxmlformats.org/package/2006/relationships"><Relationship Id="rId1" Type="http://schemas.openxmlformats.org/officeDocument/2006/relationships/slide" Target="../slides/slide32.xml"  /><Relationship Id="rId2" Type="http://schemas.openxmlformats.org/officeDocument/2006/relationships/notesMaster" Target="../notesMasters/notesMaster1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_rels/notesSlide4.xml.rels><?xml version="1.0" encoding="UTF-8" standalone="yes" ?><Relationships xmlns="http://schemas.openxmlformats.org/package/2006/relationships"><Relationship Id="rId1" Type="http://schemas.openxmlformats.org/officeDocument/2006/relationships/slide" Target="../slides/slide5.xml"  /><Relationship Id="rId2" Type="http://schemas.openxmlformats.org/officeDocument/2006/relationships/notesMaster" Target="../notesMasters/notesMaster1.xml"  /></Relationships>
</file>

<file path=ppt/notesSlides/_rels/notesSlide5.xml.rels><?xml version="1.0" encoding="UTF-8" standalone="yes" ?><Relationships xmlns="http://schemas.openxmlformats.org/package/2006/relationships"><Relationship Id="rId1" Type="http://schemas.openxmlformats.org/officeDocument/2006/relationships/slide" Target="../slides/slide6.xml"  /><Relationship Id="rId2" Type="http://schemas.openxmlformats.org/officeDocument/2006/relationships/notesMaster" Target="../notesMasters/notesMaster1.xml"  /></Relationships>
</file>

<file path=ppt/notesSlides/_rels/notesSlide6.xml.rels><?xml version="1.0" encoding="UTF-8" standalone="yes" ?><Relationships xmlns="http://schemas.openxmlformats.org/package/2006/relationships"><Relationship Id="rId1" Type="http://schemas.openxmlformats.org/officeDocument/2006/relationships/slide" Target="../slides/slide7.xml"  /><Relationship Id="rId2" Type="http://schemas.openxmlformats.org/officeDocument/2006/relationships/notesMaster" Target="../notesMasters/notesMaster1.xml"  /></Relationships>
</file>

<file path=ppt/notesSlides/_rels/notesSlide7.xml.rels><?xml version="1.0" encoding="UTF-8" standalone="yes" ?><Relationships xmlns="http://schemas.openxmlformats.org/package/2006/relationships"><Relationship Id="rId1" Type="http://schemas.openxmlformats.org/officeDocument/2006/relationships/slide" Target="../slides/slide8.xml"  /><Relationship Id="rId2" Type="http://schemas.openxmlformats.org/officeDocument/2006/relationships/notesMaster" Target="../notesMasters/notesMaster1.xml"  /></Relationships>
</file>

<file path=ppt/notesSlides/_rels/notesSlide8.xml.rels><?xml version="1.0" encoding="UTF-8" standalone="yes" ?><Relationships xmlns="http://schemas.openxmlformats.org/package/2006/relationships"><Relationship Id="rId1" Type="http://schemas.openxmlformats.org/officeDocument/2006/relationships/slide" Target="../slides/slide9.xml"  /><Relationship Id="rId2" Type="http://schemas.openxmlformats.org/officeDocument/2006/relationships/notesMaster" Target="../notesMasters/notesMaster1.xml"  /></Relationships>
</file>

<file path=ppt/notesSlides/_rels/notesSlide9.xml.rels><?xml version="1.0" encoding="UTF-8" standalone="yes" ?><Relationships xmlns="http://schemas.openxmlformats.org/package/2006/relationships"><Relationship Id="rId1" Type="http://schemas.openxmlformats.org/officeDocument/2006/relationships/slide" Target="../slides/slide10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날아갈 것 같아요 </a:t>
            </a:r>
            <a:r>
              <a:rPr lang="en-US" altLang="ko-KR">
                <a:latin typeface="야놀자 야체 R"/>
                <a:ea typeface="야놀자 야체 R"/>
              </a:rPr>
              <a:t>2</a:t>
            </a:r>
            <a:r>
              <a:rPr lang="ko-KR" altLang="en-US">
                <a:latin typeface="야놀자 야체 R"/>
                <a:ea typeface="야놀자 야체 R"/>
              </a:rPr>
              <a:t>차시는 </a:t>
            </a:r>
            <a:r>
              <a:rPr lang="en-US" altLang="ko-KR">
                <a:latin typeface="야놀자 야체 R"/>
                <a:ea typeface="야놀자 야체 R"/>
              </a:rPr>
              <a:t>‘</a:t>
            </a:r>
            <a:r>
              <a:rPr lang="ko-KR" altLang="en-US">
                <a:latin typeface="야놀자 야체 R"/>
                <a:ea typeface="야놀자 야체 R"/>
              </a:rPr>
              <a:t>기분이 좋아지는 말</a:t>
            </a:r>
            <a:r>
              <a:rPr lang="en-US" altLang="ko-KR">
                <a:latin typeface="야놀자 야체 R"/>
                <a:ea typeface="야놀자 야체 R"/>
              </a:rPr>
              <a:t>’</a:t>
            </a:r>
            <a:r>
              <a:rPr lang="ko-KR" altLang="en-US">
                <a:latin typeface="야놀자 야체 R"/>
                <a:ea typeface="야놀자 야체 R"/>
              </a:rPr>
              <a:t>과 관련된 차시입니다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그림책 속 아이들이 칭찬을 듣고 날아간 것 처럼 날아갈 것 같이 좋은 말을 나누고 우리 반의 기분 좋아지는 말을 알아보는 활동입니다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endParaRPr lang="en-US" altLang="ko-KR">
              <a:latin typeface="야놀자 야체 R"/>
              <a:ea typeface="야놀자 야체 R"/>
            </a:endParaRPr>
          </a:p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활동</a:t>
            </a:r>
            <a:r>
              <a:rPr lang="en-US" altLang="ko-KR">
                <a:latin typeface="야놀자 야체 R"/>
                <a:ea typeface="야놀자 야체 R"/>
              </a:rPr>
              <a:t>1</a:t>
            </a:r>
            <a:r>
              <a:rPr lang="ko-KR" altLang="en-US">
                <a:latin typeface="야놀자 야체 R"/>
                <a:ea typeface="야놀자 야체 R"/>
              </a:rPr>
              <a:t>은 두 가지를 제시하고 있으며 원하는 활동을 골라 활용하실 수 있습니다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endParaRPr lang="en-US" altLang="ko-KR"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이번 차시의 활동</a:t>
            </a:r>
            <a:r>
              <a:rPr lang="en-US" altLang="ko-KR"/>
              <a:t>1</a:t>
            </a:r>
            <a:r>
              <a:rPr lang="ko-KR" altLang="en-US"/>
              <a:t>은 </a:t>
            </a:r>
            <a:r>
              <a:rPr lang="en-US" altLang="ko-KR"/>
              <a:t>2</a:t>
            </a:r>
            <a:r>
              <a:rPr lang="ko-KR" altLang="en-US"/>
              <a:t>가지로 소개됩니다</a:t>
            </a:r>
            <a:r>
              <a:rPr lang="en-US" altLang="ko-KR"/>
              <a:t>.</a:t>
            </a:r>
            <a:r>
              <a:rPr lang="ko-KR" altLang="en-US"/>
              <a:t> 두 가지 내용 중 원하는 것을 활용할 수 있습니다</a:t>
            </a:r>
            <a:r>
              <a:rPr lang="en-US" altLang="ko-KR"/>
              <a:t>.</a:t>
            </a:r>
            <a:endParaRPr lang="en-US" altLang="ko-KR"/>
          </a:p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전시학습 상기에서 떠올렸던 이유를 생각하여 아이들과 선생님이 공통적으로 날아갔던 이유를 찾아보도록 지도합니다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endParaRPr lang="en-US" altLang="ko-KR"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말을 듣고 기분이 좋아지는 여러 상황을 떠올려봅니다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칭찬을 듣거나 싸우고 화해하는 과정 등 여러 가지 상황을 예시로 제시하고 기분이 좋아지는 말을 말해보도록 지도합니다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endParaRPr lang="en-US" altLang="ko-KR"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떠올린 상황을 생각하며 들으면 기분이 좋아지는 말을 활동지에 써봅니다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구름부분에 들으면 기분이 좋아지는 말을</a:t>
            </a:r>
            <a:r>
              <a:rPr lang="en-US" altLang="ko-KR">
                <a:latin typeface="야놀자 야체 R"/>
                <a:ea typeface="야놀자 야체 R"/>
              </a:rPr>
              <a:t>,</a:t>
            </a:r>
            <a:r>
              <a:rPr lang="ko-KR" altLang="en-US">
                <a:latin typeface="야놀자 야체 R"/>
                <a:ea typeface="야놀자 야체 R"/>
              </a:rPr>
              <a:t> 빗방울 부분에 그 말을 해준 사람에게 하고 싶은 말을 적어보게 지도합니다</a:t>
            </a:r>
            <a:r>
              <a:rPr lang="en-US" altLang="ko-KR">
                <a:latin typeface="야놀자 야체 R"/>
                <a:ea typeface="야놀자 야체 R"/>
              </a:rPr>
              <a:t>.(</a:t>
            </a:r>
            <a:r>
              <a:rPr lang="ko-KR" altLang="en-US">
                <a:latin typeface="야놀자 야체 R"/>
                <a:ea typeface="야놀자 야체 R"/>
              </a:rPr>
              <a:t>다음 슬라이드에 예시가 있습니다</a:t>
            </a:r>
            <a:r>
              <a:rPr lang="en-US" altLang="ko-KR">
                <a:latin typeface="야놀자 야체 R"/>
                <a:ea typeface="야놀자 야체 R"/>
              </a:rPr>
              <a:t>.)</a:t>
            </a:r>
            <a:endParaRPr lang="en-US" altLang="ko-KR"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떠올린 상황을 생각하며 들으면 기분이 좋아지는 말을 활동지에 써봅니다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구름부분에 들으면 기분이 좋아지는 말을</a:t>
            </a:r>
            <a:r>
              <a:rPr lang="en-US" altLang="ko-KR">
                <a:latin typeface="야놀자 야체 R"/>
                <a:ea typeface="야놀자 야체 R"/>
              </a:rPr>
              <a:t>,</a:t>
            </a:r>
            <a:r>
              <a:rPr lang="ko-KR" altLang="en-US">
                <a:latin typeface="야놀자 야체 R"/>
                <a:ea typeface="야놀자 야체 R"/>
              </a:rPr>
              <a:t> 빗방울 부분에 그 말을 해준 사람에게 하고 싶은 말을 적어보게 지도합니다</a:t>
            </a:r>
            <a:r>
              <a:rPr lang="en-US" altLang="ko-KR">
                <a:latin typeface="야놀자 야체 R"/>
                <a:ea typeface="야놀자 야체 R"/>
              </a:rPr>
              <a:t>.(</a:t>
            </a:r>
            <a:r>
              <a:rPr lang="ko-KR" altLang="en-US">
                <a:latin typeface="야놀자 야체 R"/>
                <a:ea typeface="야놀자 야체 R"/>
              </a:rPr>
              <a:t>다음 슬라이드에 예시가 있습니다</a:t>
            </a:r>
            <a:r>
              <a:rPr lang="en-US" altLang="ko-KR">
                <a:latin typeface="야놀자 야체 R"/>
                <a:ea typeface="야놀자 야체 R"/>
              </a:rPr>
              <a:t>.)</a:t>
            </a:r>
            <a:endParaRPr lang="en-US" altLang="ko-KR"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모둠 친구의 활동지를 함께 보고 어떤 말을 듣고 기분이 좋아지는지 살펴보도록 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endParaRPr lang="en-US" altLang="ko-KR">
              <a:latin typeface="야놀자 야체 R"/>
              <a:ea typeface="야놀자 야체 R"/>
            </a:endParaRPr>
          </a:p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이 때 친구에게 활동지에 나온 말을 해주는 활동을 추가해도 좋습니다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endParaRPr lang="en-US" altLang="ko-KR"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이번 차시의 활동</a:t>
            </a:r>
            <a:r>
              <a:rPr lang="en-US" altLang="ko-KR"/>
              <a:t>1</a:t>
            </a:r>
            <a:r>
              <a:rPr lang="ko-KR" altLang="en-US"/>
              <a:t>의 선택 활동</a:t>
            </a:r>
            <a:r>
              <a:rPr lang="en-US" altLang="ko-KR"/>
              <a:t>2</a:t>
            </a:r>
            <a:r>
              <a:rPr lang="ko-KR" altLang="en-US"/>
              <a:t>입니다</a:t>
            </a:r>
            <a:r>
              <a:rPr lang="en-US" altLang="ko-KR"/>
              <a:t>.</a:t>
            </a:r>
            <a:r>
              <a:rPr lang="ko-KR" altLang="en-US"/>
              <a:t> 앞서 나온 내용과 해당 내용의 두 가지 내용 중 원하는 것을 활용할 수 있습니다</a:t>
            </a:r>
            <a:r>
              <a:rPr lang="en-US" altLang="ko-KR"/>
              <a:t>.</a:t>
            </a:r>
            <a:endParaRPr lang="en-US" altLang="ko-KR"/>
          </a:p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전시학습 상기에서 떠올렸던 이유를 생각하여 아이들과 선생님이 공통적으로 날아갔던 이유를 찾아보도록 지도합니다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endParaRPr lang="en-US" altLang="ko-KR"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말을 듣고 기분이 좋아지는 여러 상황을 떠올려봅니다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칭찬을 듣거나 싸우고 화해하는 과정 등 여러 가지 상황을 예시로 제시하고 기분이 좋아지는 말을 말해보도록 지도합니다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endParaRPr lang="en-US" altLang="ko-KR"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떠올린 상황을 생각하며 들으면 기분이 좋아지는 말을 활동지에 써봅니다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옷 부분에 들으면 기분이 좋아지는 말을</a:t>
            </a:r>
            <a:r>
              <a:rPr lang="en-US" altLang="ko-KR">
                <a:latin typeface="야놀자 야체 R"/>
                <a:ea typeface="야놀자 야체 R"/>
              </a:rPr>
              <a:t>,</a:t>
            </a:r>
            <a:r>
              <a:rPr lang="ko-KR" altLang="en-US">
                <a:latin typeface="야놀자 야체 R"/>
                <a:ea typeface="야놀자 야체 R"/>
              </a:rPr>
              <a:t> 얼굴 부분에 그 말을 들었을 때 나의 마음을 떠올려 어울리는 표정을 그릴 수 있도록 지도합니다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옷부분과 얼굴을 꾸민 후 하늘색 도화지에 오려 붙이면 협동작품을 만들 수 있습니다</a:t>
            </a:r>
            <a:r>
              <a:rPr lang="en-US" altLang="ko-KR">
                <a:latin typeface="야놀자 야체 R"/>
                <a:ea typeface="야놀자 야체 R"/>
              </a:rPr>
              <a:t>.(</a:t>
            </a:r>
            <a:r>
              <a:rPr lang="ko-KR" altLang="en-US">
                <a:latin typeface="야놀자 야체 R"/>
                <a:ea typeface="야놀자 야체 R"/>
              </a:rPr>
              <a:t>다음 슬라이드에 예시가 있습니다</a:t>
            </a:r>
            <a:r>
              <a:rPr lang="en-US" altLang="ko-KR">
                <a:latin typeface="야놀자 야체 R"/>
                <a:ea typeface="야놀자 야체 R"/>
              </a:rPr>
              <a:t>.)</a:t>
            </a:r>
            <a:endParaRPr lang="en-US" altLang="ko-KR"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다음 슬라이드에 내용이 이어집니다</a:t>
            </a:r>
            <a:r>
              <a:rPr lang="en-US" altLang="ko-KR"/>
              <a:t>.</a:t>
            </a:r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떠올린 상황을 생각하며 들으면 기분이 좋아지는 말을 활동지에 써봅니다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옷 부분에 들으면 기분이 좋아지는 말을</a:t>
            </a:r>
            <a:r>
              <a:rPr lang="en-US" altLang="ko-KR">
                <a:latin typeface="야놀자 야체 R"/>
                <a:ea typeface="야놀자 야체 R"/>
              </a:rPr>
              <a:t>,</a:t>
            </a:r>
            <a:r>
              <a:rPr lang="ko-KR" altLang="en-US">
                <a:latin typeface="야놀자 야체 R"/>
                <a:ea typeface="야놀자 야체 R"/>
              </a:rPr>
              <a:t> 얼굴 부분에 그 말을 들었을 때 나의 마음을 떠올려 어울리는 표정을 그릴 수 있도록 지도합니다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옷부분과 얼굴을 꾸민 후 하늘색 도화지에 오려 붙이면 협동작품을 만들 수 있습니다</a:t>
            </a:r>
            <a:r>
              <a:rPr lang="en-US" altLang="ko-KR">
                <a:latin typeface="야놀자 야체 R"/>
                <a:ea typeface="야놀자 야체 R"/>
              </a:rPr>
              <a:t>.(</a:t>
            </a:r>
            <a:r>
              <a:rPr lang="ko-KR" altLang="en-US">
                <a:latin typeface="야놀자 야체 R"/>
                <a:ea typeface="야놀자 야체 R"/>
              </a:rPr>
              <a:t>다음 슬라이드에 예시가 있습니다</a:t>
            </a:r>
            <a:r>
              <a:rPr lang="en-US" altLang="ko-KR">
                <a:latin typeface="야놀자 야체 R"/>
                <a:ea typeface="야놀자 야체 R"/>
              </a:rPr>
              <a:t>.)</a:t>
            </a:r>
            <a:endParaRPr lang="en-US" altLang="ko-KR"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떠올린 상황을 생각하며 들으면 기분이 좋아지는 말을 활동지에 써봅니다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옷 부분에 들으면 기분이 좋아지는 말을</a:t>
            </a:r>
            <a:r>
              <a:rPr lang="en-US" altLang="ko-KR">
                <a:latin typeface="야놀자 야체 R"/>
                <a:ea typeface="야놀자 야체 R"/>
              </a:rPr>
              <a:t>,</a:t>
            </a:r>
            <a:r>
              <a:rPr lang="ko-KR" altLang="en-US">
                <a:latin typeface="야놀자 야체 R"/>
                <a:ea typeface="야놀자 야체 R"/>
              </a:rPr>
              <a:t> 얼굴 부분에 그 말을 들었을 때 나의 마음을 떠올려 어울리는 표정을 그릴 수 있도록 지도합니다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옷부분과 얼굴을 꾸민 후 하늘색 도화지에 오려 붙이면 협동작품을 만들 수 있습니다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endParaRPr lang="en-US" altLang="ko-KR"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모둠 친구의 활동지를 함께 보고 어떤 말을 듣고 기분이 좋아지는지 살펴보도록 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endParaRPr lang="en-US" altLang="ko-KR">
              <a:latin typeface="야놀자 야체 R"/>
              <a:ea typeface="야놀자 야체 R"/>
            </a:endParaRPr>
          </a:p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이 때 친구에게 활동지에 나온 말을 해주는 활동을 추가해도 좋습니다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endParaRPr lang="en-US" altLang="ko-KR"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>
                <a:latin typeface="야놀자 야체 R"/>
                <a:ea typeface="야놀자 야체 R"/>
              </a:rPr>
              <a:t>&lt;</a:t>
            </a:r>
            <a:r>
              <a:rPr lang="ko-KR" altLang="en-US">
                <a:latin typeface="야놀자 야체 R"/>
                <a:ea typeface="야놀자 야체 R"/>
              </a:rPr>
              <a:t>활동 </a:t>
            </a:r>
            <a:r>
              <a:rPr lang="en-US" altLang="ko-KR">
                <a:latin typeface="야놀자 야체 R"/>
                <a:ea typeface="야놀자 야체 R"/>
              </a:rPr>
              <a:t>2&gt;</a:t>
            </a:r>
            <a:r>
              <a:rPr lang="ko-KR" altLang="en-US">
                <a:latin typeface="야놀자 야체 R"/>
                <a:ea typeface="야놀자 야체 R"/>
              </a:rPr>
              <a:t>는 아이들이 스스로 들으면 기분 좋아지는 말을 적은 활동지에 투표를 통해 우리 반에서 가장 많은 아이들이 좋아하는 기분이 좋아지는 말</a:t>
            </a:r>
            <a:r>
              <a:rPr lang="en-US" altLang="ko-KR">
                <a:latin typeface="야놀자 야체 R"/>
                <a:ea typeface="야놀자 야체 R"/>
              </a:rPr>
              <a:t>’</a:t>
            </a:r>
            <a:r>
              <a:rPr lang="ko-KR" altLang="en-US">
                <a:latin typeface="야놀자 야체 R"/>
                <a:ea typeface="야놀자 야체 R"/>
              </a:rPr>
              <a:t>날아가는 말</a:t>
            </a:r>
            <a:r>
              <a:rPr lang="en-US" altLang="ko-KR">
                <a:latin typeface="야놀자 야체 R"/>
                <a:ea typeface="야놀자 야체 R"/>
              </a:rPr>
              <a:t>’</a:t>
            </a:r>
            <a:r>
              <a:rPr lang="ko-KR" altLang="en-US">
                <a:latin typeface="야놀자 야체 R"/>
                <a:ea typeface="야놀자 야체 R"/>
              </a:rPr>
              <a:t>을 정해보는 활동입니다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endParaRPr lang="en-US" altLang="ko-KR"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아이들이 각자 기억에 남는 것 또는 공감되는 것을 발표하게 하면 좋습니다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endParaRPr lang="en-US" altLang="ko-KR"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아이들이 각자 기억에 남는 것 또는 공감되는 것을 발표하게 하면 좋습니다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발표하고 작은 원형 스티커 등 투표를 위한 스티커를 나누어준 다음 공감이 되는 활동지에 붙이게 할 수 있습니다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endParaRPr lang="en-US" altLang="ko-KR"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가장 많은 스티커를 받은 친구의 말을 베스트 </a:t>
            </a:r>
            <a:r>
              <a:rPr lang="en-US" altLang="ko-KR">
                <a:latin typeface="야놀자 야체 R"/>
                <a:ea typeface="야놀자 야체 R"/>
              </a:rPr>
              <a:t>‘</a:t>
            </a:r>
            <a:r>
              <a:rPr lang="ko-KR" altLang="en-US">
                <a:latin typeface="야놀자 야체 R"/>
                <a:ea typeface="야놀자 야체 R"/>
              </a:rPr>
              <a:t>날아가는 말</a:t>
            </a:r>
            <a:r>
              <a:rPr lang="en-US" altLang="ko-KR">
                <a:latin typeface="야놀자 야체 R"/>
                <a:ea typeface="야놀자 야체 R"/>
              </a:rPr>
              <a:t>’</a:t>
            </a:r>
            <a:r>
              <a:rPr lang="ko-KR" altLang="en-US">
                <a:latin typeface="야놀자 야체 R"/>
                <a:ea typeface="야놀자 야체 R"/>
              </a:rPr>
              <a:t>로 정하고</a:t>
            </a:r>
            <a:r>
              <a:rPr lang="en-US" altLang="ko-KR">
                <a:latin typeface="야놀자 야체 R"/>
                <a:ea typeface="야놀자 야체 R"/>
              </a:rPr>
              <a:t>,</a:t>
            </a:r>
            <a:r>
              <a:rPr lang="ko-KR" altLang="en-US">
                <a:latin typeface="야놀자 야체 R"/>
                <a:ea typeface="야놀자 야체 R"/>
              </a:rPr>
              <a:t> 칠판 빈 공간에 써줍니다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아이들이 항상 그 말을 기억할 수 있습니다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endParaRPr lang="en-US" altLang="ko-KR"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28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  <a:p>
            <a:pPr lvl="0">
              <a:defRPr/>
            </a:pPr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다음 차시는 감정을 표현하는 다양한 말을 만들고 우리 반 감정 사전을 만드는 활동입니다</a:t>
            </a:r>
            <a:r>
              <a:rPr lang="en-US" altLang="ko-KR"/>
              <a:t>.</a:t>
            </a:r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다음 슬라이드 부터는 아이들과 함께 살펴보는 슬라이드입니다</a:t>
            </a:r>
            <a:r>
              <a:rPr lang="en-US" altLang="ko-KR"/>
              <a:t>.</a:t>
            </a:r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[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질문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]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그림책 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‘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날아갈 것 같아요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’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에서 아이들이 날아간 이유는 무엇이었나요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?</a:t>
            </a:r>
            <a:endParaRPr lang="en-US" altLang="ko-KR" sz="1200">
              <a:solidFill>
                <a:srgbClr val="7030a0"/>
              </a:solidFill>
              <a:latin typeface="야놀자 야체 R"/>
              <a:ea typeface="야놀자 야체 R"/>
            </a:endParaRP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-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뽀뽀를 받아서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,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사탕을 받아서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,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칭찬을 받아서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,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사과를 받아서 등</a:t>
            </a:r>
            <a:endParaRPr lang="ko-KR" altLang="en-US" sz="1200">
              <a:solidFill>
                <a:srgbClr val="7030a0"/>
              </a:solidFill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5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[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질문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]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그림책 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‘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날아갈 것 같아요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’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에서 선생님이 날아간 이유는 무엇이었나요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?</a:t>
            </a:r>
            <a:endParaRPr lang="en-US" altLang="ko-KR" sz="1200">
              <a:solidFill>
                <a:srgbClr val="7030a0"/>
              </a:solidFill>
              <a:latin typeface="야놀자 야체 R"/>
              <a:ea typeface="야놀자 야체 R"/>
            </a:endParaRP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질문을 하고 그림책의 마지막 장면을 한 번 더 살펴보며 선생님께서 어떤 말을 들었는지 물어보면 좋습니다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.</a:t>
            </a:r>
            <a:endParaRPr lang="en-US" altLang="ko-KR" sz="1200">
              <a:solidFill>
                <a:srgbClr val="7030a0"/>
              </a:solidFill>
              <a:latin typeface="야놀자 야체 R"/>
              <a:ea typeface="야놀자 야체 R"/>
            </a:endParaRP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-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머리 모양이 예쁘다고 해서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,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최고라고 해서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,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초콜릿을 준다고 해서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,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예쁘다고 해서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,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안아준다고 해서  등</a:t>
            </a:r>
            <a:endParaRPr lang="ko-KR" altLang="en-US" sz="1200">
              <a:solidFill>
                <a:srgbClr val="7030a0"/>
              </a:solidFill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6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[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질문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]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친구가 어떤 말을 했을 때 상처받고 마음이 좋지 않았나요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?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그때 어떻게 하고 싶었나요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?</a:t>
            </a:r>
            <a:endParaRPr lang="en-US" altLang="ko-KR" sz="1200">
              <a:solidFill>
                <a:srgbClr val="7030a0"/>
              </a:solidFill>
              <a:latin typeface="야놀자 야체 R"/>
              <a:ea typeface="야놀자 야체 R"/>
            </a:endParaRP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-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부정적인 표현과 긍정적인 표현을 들었을 때 마음을 살펴보며 기분이 좋아지는 말이 무엇인지 알아보기 위해 동기를 유발하는 내용입니다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.</a:t>
            </a:r>
            <a:endParaRPr lang="en-US" altLang="ko-KR" sz="1200">
              <a:solidFill>
                <a:srgbClr val="7030a0"/>
              </a:solidFill>
              <a:latin typeface="야놀자 야체 R"/>
              <a:ea typeface="야놀자 야체 R"/>
            </a:endParaRP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lang="en-US" altLang="ko-KR" sz="1200">
              <a:solidFill>
                <a:srgbClr val="7030a0"/>
              </a:solidFill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7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[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질문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]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친구가 어떤 말을 했을 때 기분이 좋아졌나요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?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그때 어떻게 하고 싶었나요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?</a:t>
            </a:r>
            <a:endParaRPr lang="en-US" altLang="ko-KR" sz="1200">
              <a:solidFill>
                <a:srgbClr val="7030a0"/>
              </a:solidFill>
              <a:latin typeface="야놀자 야체 R"/>
              <a:ea typeface="야놀자 야체 R"/>
            </a:endParaRP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-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부정적인 표현과 긍정적인 표현을 들었을 때 마음을 살펴보며 기분이 좋아지는 말이 무엇인지 알아보기 위해 동기를 유발하는 내용입니다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.</a:t>
            </a:r>
            <a:endParaRPr lang="en-US" altLang="ko-KR" sz="1200">
              <a:solidFill>
                <a:srgbClr val="7030a0"/>
              </a:solidFill>
              <a:latin typeface="야놀자 야체 R"/>
              <a:ea typeface="야놀자 야체 R"/>
            </a:endParaRP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   기분이 안좋다가도 들으면 좋아지는 말을 떠올리게 하거나 놀이 활동을 예시로 설명해 줄 수 있습니다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.</a:t>
            </a:r>
            <a:endParaRPr lang="en-US" altLang="ko-KR" sz="1200">
              <a:solidFill>
                <a:srgbClr val="7030a0"/>
              </a:solidFill>
              <a:latin typeface="야놀자 야체 R"/>
              <a:ea typeface="야놀자 야체 R"/>
            </a:endParaRP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lang="en-US" altLang="ko-KR" sz="1200">
              <a:solidFill>
                <a:srgbClr val="7030a0"/>
              </a:solidFill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8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2019-08-06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0712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2019-08-06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1995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2019-08-06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6266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2019-08-06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18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2019-08-06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1317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2019-08-06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0046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2019-08-06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7174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2019-08-06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7474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2019-08-06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5827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2019-08-06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5424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2019-08-06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4543121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89683-2F3F-48CE-8ED0-DD97CCC43D2F}" type="datetimeFigureOut">
              <a:rPr lang="ko-KR" altLang="en-US" smtClean="0"/>
              <a:t>2019-08-06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8698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notesSlide" Target="../notesSlides/notesSlide1.xml"  /><Relationship Id="rId3" Type="http://schemas.openxmlformats.org/officeDocument/2006/relationships/audio" Target="../media/audio1.wav"  /><Relationship Id="rId4" Type="http://schemas.openxmlformats.org/officeDocument/2006/relationships/image" Target="../media/image1.png"  /><Relationship Id="rId5" Type="http://schemas.openxmlformats.org/officeDocument/2006/relationships/image" Target="../media/image2.jpeg"  /><Relationship Id="rId6" Type="http://schemas.openxmlformats.org/officeDocument/2006/relationships/image" Target="../media/image3.png"  /><Relationship Id="rId7" Type="http://schemas.openxmlformats.org/officeDocument/2006/relationships/image" Target="../media/image4.png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9.xml"  /><Relationship Id="rId3" Type="http://schemas.openxmlformats.org/officeDocument/2006/relationships/image" Target="../media/image44.png"  /><Relationship Id="rId4" Type="http://schemas.openxmlformats.org/officeDocument/2006/relationships/image" Target="../media/image45.png"  /><Relationship Id="rId5" Type="http://schemas.openxmlformats.org/officeDocument/2006/relationships/image" Target="../media/image46.png"  /><Relationship Id="rId6" Type="http://schemas.openxmlformats.org/officeDocument/2006/relationships/image" Target="../media/image47.png"  /><Relationship Id="rId7" Type="http://schemas.openxmlformats.org/officeDocument/2006/relationships/image" Target="../media/image7.pn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10.xml"  /><Relationship Id="rId3" Type="http://schemas.openxmlformats.org/officeDocument/2006/relationships/audio" Target="../media/audio3.wav"  /><Relationship Id="rId4" Type="http://schemas.openxmlformats.org/officeDocument/2006/relationships/image" Target="../media/image48.png"  /><Relationship Id="rId5" Type="http://schemas.openxmlformats.org/officeDocument/2006/relationships/image" Target="../media/image49.png"  /><Relationship Id="rId6" Type="http://schemas.openxmlformats.org/officeDocument/2006/relationships/image" Target="../media/image50.png"  /><Relationship Id="rId7" Type="http://schemas.openxmlformats.org/officeDocument/2006/relationships/image" Target="../media/image51.png"  /><Relationship Id="rId8" Type="http://schemas.openxmlformats.org/officeDocument/2006/relationships/image" Target="../media/image52.pn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11.xml"  /><Relationship Id="rId3" Type="http://schemas.openxmlformats.org/officeDocument/2006/relationships/image" Target="../media/image49.png"  /><Relationship Id="rId4" Type="http://schemas.openxmlformats.org/officeDocument/2006/relationships/image" Target="../media/image35.png"  /><Relationship Id="rId5" Type="http://schemas.openxmlformats.org/officeDocument/2006/relationships/image" Target="../media/image53.png"  /></Relationships>
</file>

<file path=ppt/slides/_rels/slide13.xml.rels><?xml version="1.0" encoding="UTF-8" standalone="yes" ?><Relationships xmlns="http://schemas.openxmlformats.org/package/2006/relationships"><Relationship Id="rId1" Type="http://schemas.microsoft.com/office/2007/relationships/media" Target="../media/audio4.wav"  /><Relationship Id="rId10" Type="http://schemas.openxmlformats.org/officeDocument/2006/relationships/image" Target="../media/image58.png"  /><Relationship Id="rId2" Type="http://schemas.openxmlformats.org/officeDocument/2006/relationships/audio" Target="../media/audio4.wav"  /><Relationship Id="rId3" Type="http://schemas.openxmlformats.org/officeDocument/2006/relationships/slideLayout" Target="../slideLayouts/slideLayout7.xml"  /><Relationship Id="rId4" Type="http://schemas.openxmlformats.org/officeDocument/2006/relationships/notesSlide" Target="../notesSlides/notesSlide12.xml"  /><Relationship Id="rId5" Type="http://schemas.openxmlformats.org/officeDocument/2006/relationships/image" Target="../media/image49.png"  /><Relationship Id="rId6" Type="http://schemas.openxmlformats.org/officeDocument/2006/relationships/image" Target="../media/image54.png"  /><Relationship Id="rId7" Type="http://schemas.openxmlformats.org/officeDocument/2006/relationships/image" Target="../media/image55.png"  /><Relationship Id="rId8" Type="http://schemas.openxmlformats.org/officeDocument/2006/relationships/image" Target="../media/image56.png"  /><Relationship Id="rId9" Type="http://schemas.openxmlformats.org/officeDocument/2006/relationships/image" Target="../media/image57.png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13.xml"  /><Relationship Id="rId3" Type="http://schemas.openxmlformats.org/officeDocument/2006/relationships/image" Target="../media/image49.png"  /><Relationship Id="rId4" Type="http://schemas.openxmlformats.org/officeDocument/2006/relationships/image" Target="../media/image54.png"  /><Relationship Id="rId5" Type="http://schemas.openxmlformats.org/officeDocument/2006/relationships/image" Target="../media/image59.png"  /><Relationship Id="rId6" Type="http://schemas.openxmlformats.org/officeDocument/2006/relationships/image" Target="../media/image60.png"  /><Relationship Id="rId7" Type="http://schemas.openxmlformats.org/officeDocument/2006/relationships/image" Target="../media/image61.jpeg"  /><Relationship Id="rId8" Type="http://schemas.openxmlformats.org/officeDocument/2006/relationships/image" Target="../media/image56.png"  /><Relationship Id="rId9" Type="http://schemas.openxmlformats.org/officeDocument/2006/relationships/image" Target="../media/image62.pn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14.xml"  /><Relationship Id="rId3" Type="http://schemas.openxmlformats.org/officeDocument/2006/relationships/image" Target="../media/image49.png"  /><Relationship Id="rId4" Type="http://schemas.openxmlformats.org/officeDocument/2006/relationships/image" Target="../media/image54.png"  /><Relationship Id="rId5" Type="http://schemas.openxmlformats.org/officeDocument/2006/relationships/image" Target="../media/image60.png"  /><Relationship Id="rId6" Type="http://schemas.openxmlformats.org/officeDocument/2006/relationships/image" Target="../media/image63.png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15.xml"  /><Relationship Id="rId3" Type="http://schemas.openxmlformats.org/officeDocument/2006/relationships/image" Target="../media/image49.png"  /><Relationship Id="rId4" Type="http://schemas.openxmlformats.org/officeDocument/2006/relationships/image" Target="../media/image35.png"  /><Relationship Id="rId5" Type="http://schemas.openxmlformats.org/officeDocument/2006/relationships/image" Target="../media/image64.png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16.xml"  /><Relationship Id="rId3" Type="http://schemas.openxmlformats.org/officeDocument/2006/relationships/audio" Target="../media/audio3.wav"  /><Relationship Id="rId4" Type="http://schemas.openxmlformats.org/officeDocument/2006/relationships/image" Target="../media/image48.png"  /><Relationship Id="rId5" Type="http://schemas.openxmlformats.org/officeDocument/2006/relationships/image" Target="../media/image49.png"  /><Relationship Id="rId6" Type="http://schemas.openxmlformats.org/officeDocument/2006/relationships/image" Target="../media/image50.png"  /><Relationship Id="rId7" Type="http://schemas.openxmlformats.org/officeDocument/2006/relationships/image" Target="../media/image51.png"  /><Relationship Id="rId8" Type="http://schemas.openxmlformats.org/officeDocument/2006/relationships/image" Target="../media/image52.png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17.xml"  /><Relationship Id="rId3" Type="http://schemas.openxmlformats.org/officeDocument/2006/relationships/image" Target="../media/image49.png"  /><Relationship Id="rId4" Type="http://schemas.openxmlformats.org/officeDocument/2006/relationships/image" Target="../media/image35.png"  /><Relationship Id="rId5" Type="http://schemas.openxmlformats.org/officeDocument/2006/relationships/image" Target="../media/image53.png"  /><Relationship Id="rId6" Type="http://schemas.openxmlformats.org/officeDocument/2006/relationships/image" Target="../media/image64.png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18.xml"  /><Relationship Id="rId3" Type="http://schemas.openxmlformats.org/officeDocument/2006/relationships/image" Target="../media/image49.png"  /><Relationship Id="rId4" Type="http://schemas.openxmlformats.org/officeDocument/2006/relationships/image" Target="../media/image54.png"  /><Relationship Id="rId5" Type="http://schemas.openxmlformats.org/officeDocument/2006/relationships/image" Target="../media/image56.png"  /><Relationship Id="rId6" Type="http://schemas.openxmlformats.org/officeDocument/2006/relationships/image" Target="../media/image57.png"  /><Relationship Id="rId7" Type="http://schemas.openxmlformats.org/officeDocument/2006/relationships/image" Target="../media/image58.pn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5.png"  /><Relationship Id="rId3" Type="http://schemas.openxmlformats.org/officeDocument/2006/relationships/image" Target="../media/image6.png"  /><Relationship Id="rId4" Type="http://schemas.openxmlformats.org/officeDocument/2006/relationships/image" Target="../media/image7.png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19.xml"  /><Relationship Id="rId3" Type="http://schemas.openxmlformats.org/officeDocument/2006/relationships/image" Target="../media/image49.png"  /><Relationship Id="rId4" Type="http://schemas.openxmlformats.org/officeDocument/2006/relationships/image" Target="../media/image54.png"  /><Relationship Id="rId5" Type="http://schemas.openxmlformats.org/officeDocument/2006/relationships/image" Target="../media/image59.png"  /><Relationship Id="rId6" Type="http://schemas.openxmlformats.org/officeDocument/2006/relationships/image" Target="../media/image60.png"  /><Relationship Id="rId7" Type="http://schemas.openxmlformats.org/officeDocument/2006/relationships/image" Target="../media/image65.jpeg"  /><Relationship Id="rId8" Type="http://schemas.openxmlformats.org/officeDocument/2006/relationships/image" Target="../media/image56.png"  /><Relationship Id="rId9" Type="http://schemas.openxmlformats.org/officeDocument/2006/relationships/image" Target="../media/image62.png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20.xml"  /><Relationship Id="rId3" Type="http://schemas.openxmlformats.org/officeDocument/2006/relationships/image" Target="../media/image49.png"  /><Relationship Id="rId4" Type="http://schemas.openxmlformats.org/officeDocument/2006/relationships/image" Target="../media/image54.png"  /><Relationship Id="rId5" Type="http://schemas.openxmlformats.org/officeDocument/2006/relationships/image" Target="../media/image59.png"  /><Relationship Id="rId6" Type="http://schemas.openxmlformats.org/officeDocument/2006/relationships/image" Target="../media/image60.png"  /><Relationship Id="rId7" Type="http://schemas.openxmlformats.org/officeDocument/2006/relationships/image" Target="../media/image66.png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21.xml"  /><Relationship Id="rId3" Type="http://schemas.openxmlformats.org/officeDocument/2006/relationships/image" Target="../media/image49.png"  /><Relationship Id="rId4" Type="http://schemas.openxmlformats.org/officeDocument/2006/relationships/image" Target="../media/image54.png"  /><Relationship Id="rId5" Type="http://schemas.openxmlformats.org/officeDocument/2006/relationships/image" Target="../media/image59.png"  /><Relationship Id="rId6" Type="http://schemas.openxmlformats.org/officeDocument/2006/relationships/image" Target="../media/image60.png"  /><Relationship Id="rId7" Type="http://schemas.openxmlformats.org/officeDocument/2006/relationships/image" Target="../media/image67.png"  /><Relationship Id="rId8" Type="http://schemas.openxmlformats.org/officeDocument/2006/relationships/image" Target="../media/image68.png"  /><Relationship Id="rId9" Type="http://schemas.openxmlformats.org/officeDocument/2006/relationships/image" Target="../media/image69.png"  /></Relationships>
</file>

<file path=ppt/slides/_rels/slide2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22.xml"  /><Relationship Id="rId3" Type="http://schemas.openxmlformats.org/officeDocument/2006/relationships/image" Target="../media/image49.png"  /><Relationship Id="rId4" Type="http://schemas.openxmlformats.org/officeDocument/2006/relationships/image" Target="../media/image35.png"  /><Relationship Id="rId5" Type="http://schemas.openxmlformats.org/officeDocument/2006/relationships/image" Target="../media/image64.png"  /></Relationships>
</file>

<file path=ppt/slides/_rels/slide2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23.xml"  /><Relationship Id="rId3" Type="http://schemas.openxmlformats.org/officeDocument/2006/relationships/audio" Target="../media/audio3.wav"  /><Relationship Id="rId4" Type="http://schemas.openxmlformats.org/officeDocument/2006/relationships/image" Target="../media/image48.png"  /><Relationship Id="rId5" Type="http://schemas.openxmlformats.org/officeDocument/2006/relationships/image" Target="../media/image70.png"  /><Relationship Id="rId6" Type="http://schemas.openxmlformats.org/officeDocument/2006/relationships/image" Target="../media/image71.png"  /><Relationship Id="rId7" Type="http://schemas.openxmlformats.org/officeDocument/2006/relationships/image" Target="../media/image72.png"  /><Relationship Id="rId8" Type="http://schemas.openxmlformats.org/officeDocument/2006/relationships/image" Target="../media/image73.png"  /></Relationships>
</file>

<file path=ppt/slides/_rels/slide2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24.xml"  /><Relationship Id="rId3" Type="http://schemas.openxmlformats.org/officeDocument/2006/relationships/image" Target="../media/image74.png"  /><Relationship Id="rId4" Type="http://schemas.openxmlformats.org/officeDocument/2006/relationships/image" Target="../media/image75.png"  /><Relationship Id="rId5" Type="http://schemas.openxmlformats.org/officeDocument/2006/relationships/image" Target="../media/image76.png"  /><Relationship Id="rId6" Type="http://schemas.openxmlformats.org/officeDocument/2006/relationships/image" Target="../media/image70.png"  /><Relationship Id="rId7" Type="http://schemas.openxmlformats.org/officeDocument/2006/relationships/image" Target="../media/image62.png"  /></Relationships>
</file>

<file path=ppt/slides/_rels/slide2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25.xml"  /><Relationship Id="rId3" Type="http://schemas.openxmlformats.org/officeDocument/2006/relationships/image" Target="../media/image74.png"  /><Relationship Id="rId4" Type="http://schemas.openxmlformats.org/officeDocument/2006/relationships/image" Target="../media/image70.png"  /><Relationship Id="rId5" Type="http://schemas.openxmlformats.org/officeDocument/2006/relationships/image" Target="../media/image77.png"  /><Relationship Id="rId6" Type="http://schemas.openxmlformats.org/officeDocument/2006/relationships/image" Target="../media/image78.png"  /></Relationships>
</file>

<file path=ppt/slides/_rels/slide2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26.xml"  /><Relationship Id="rId3" Type="http://schemas.openxmlformats.org/officeDocument/2006/relationships/image" Target="../media/image74.png"  /><Relationship Id="rId4" Type="http://schemas.openxmlformats.org/officeDocument/2006/relationships/image" Target="../media/image70.png"  /><Relationship Id="rId5" Type="http://schemas.openxmlformats.org/officeDocument/2006/relationships/image" Target="../media/image77.png"  /><Relationship Id="rId6" Type="http://schemas.openxmlformats.org/officeDocument/2006/relationships/image" Target="../media/image78.png"  /></Relationships>
</file>

<file path=ppt/slides/_rels/slide2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27.xml"  /><Relationship Id="rId3" Type="http://schemas.openxmlformats.org/officeDocument/2006/relationships/audio" Target="../media/audio3.wav"  /><Relationship Id="rId4" Type="http://schemas.openxmlformats.org/officeDocument/2006/relationships/image" Target="../media/image48.png"  /><Relationship Id="rId5" Type="http://schemas.openxmlformats.org/officeDocument/2006/relationships/image" Target="../media/image79.png"  /><Relationship Id="rId6" Type="http://schemas.openxmlformats.org/officeDocument/2006/relationships/image" Target="../media/image80.png"  /><Relationship Id="rId7" Type="http://schemas.openxmlformats.org/officeDocument/2006/relationships/image" Target="../media/image81.png"  /><Relationship Id="rId8" Type="http://schemas.openxmlformats.org/officeDocument/2006/relationships/image" Target="../media/image82.png"  /></Relationships>
</file>

<file path=ppt/slides/_rels/slide2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74.png"  /><Relationship Id="rId3" Type="http://schemas.openxmlformats.org/officeDocument/2006/relationships/image" Target="../media/image83.png"  /><Relationship Id="rId4" Type="http://schemas.openxmlformats.org/officeDocument/2006/relationships/image" Target="../media/image84.png"  /><Relationship Id="rId5" Type="http://schemas.openxmlformats.org/officeDocument/2006/relationships/image" Target="../media/image85.png"  /><Relationship Id="rId6" Type="http://schemas.openxmlformats.org/officeDocument/2006/relationships/image" Target="../media/image86.pn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2.xml"  /><Relationship Id="rId3" Type="http://schemas.openxmlformats.org/officeDocument/2006/relationships/image" Target="../media/image8.png"  /><Relationship Id="rId4" Type="http://schemas.openxmlformats.org/officeDocument/2006/relationships/image" Target="../media/image9.png"  /><Relationship Id="rId5" Type="http://schemas.openxmlformats.org/officeDocument/2006/relationships/image" Target="../media/image7.png"  /></Relationships>
</file>

<file path=ppt/slides/_rels/slide3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74.png"  /><Relationship Id="rId3" Type="http://schemas.openxmlformats.org/officeDocument/2006/relationships/image" Target="../media/image83.png"  /><Relationship Id="rId4" Type="http://schemas.openxmlformats.org/officeDocument/2006/relationships/image" Target="../media/image87.png"  /><Relationship Id="rId5" Type="http://schemas.openxmlformats.org/officeDocument/2006/relationships/image" Target="../media/image88.png"  /><Relationship Id="rId6" Type="http://schemas.openxmlformats.org/officeDocument/2006/relationships/image" Target="../media/image89.png"  /><Relationship Id="rId7" Type="http://schemas.openxmlformats.org/officeDocument/2006/relationships/image" Target="../media/image90.png"  /></Relationships>
</file>

<file path=ppt/slides/_rels/slide3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28.xml"  /><Relationship Id="rId3" Type="http://schemas.openxmlformats.org/officeDocument/2006/relationships/audio" Target="../media/audio5.wav"  /><Relationship Id="rId4" Type="http://schemas.openxmlformats.org/officeDocument/2006/relationships/image" Target="../media/image22.png"  /><Relationship Id="rId5" Type="http://schemas.openxmlformats.org/officeDocument/2006/relationships/image" Target="../media/image91.png"  /><Relationship Id="rId6" Type="http://schemas.openxmlformats.org/officeDocument/2006/relationships/image" Target="../media/image84.png"  /><Relationship Id="rId7" Type="http://schemas.openxmlformats.org/officeDocument/2006/relationships/image" Target="../media/image85.png"  /><Relationship Id="rId8" Type="http://schemas.openxmlformats.org/officeDocument/2006/relationships/image" Target="../media/image86.png"  /></Relationships>
</file>

<file path=ppt/slides/_rels/slide3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29.xml"  /><Relationship Id="rId3" Type="http://schemas.openxmlformats.org/officeDocument/2006/relationships/audio" Target="../media/audio3.wav"  /><Relationship Id="rId4" Type="http://schemas.openxmlformats.org/officeDocument/2006/relationships/image" Target="../media/image43.png"  /><Relationship Id="rId5" Type="http://schemas.openxmlformats.org/officeDocument/2006/relationships/image" Target="../media/image92.png"  /><Relationship Id="rId6" Type="http://schemas.openxmlformats.org/officeDocument/2006/relationships/image" Target="../media/image93.png"  /><Relationship Id="rId7" Type="http://schemas.openxmlformats.org/officeDocument/2006/relationships/image" Target="../media/image94.png"  /><Relationship Id="rId8" Type="http://schemas.openxmlformats.org/officeDocument/2006/relationships/image" Target="../media/image95.pn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10" Type="http://schemas.openxmlformats.org/officeDocument/2006/relationships/image" Target="../media/image17.png"  /><Relationship Id="rId11" Type="http://schemas.openxmlformats.org/officeDocument/2006/relationships/image" Target="../media/image18.png"  /><Relationship Id="rId12" Type="http://schemas.openxmlformats.org/officeDocument/2006/relationships/image" Target="../media/image19.png"  /><Relationship Id="rId13" Type="http://schemas.openxmlformats.org/officeDocument/2006/relationships/image" Target="../media/image20.png"  /><Relationship Id="rId14" Type="http://schemas.openxmlformats.org/officeDocument/2006/relationships/image" Target="../media/image21.png"  /><Relationship Id="rId15" Type="http://schemas.openxmlformats.org/officeDocument/2006/relationships/image" Target="../media/image7.png"  /><Relationship Id="rId2" Type="http://schemas.openxmlformats.org/officeDocument/2006/relationships/notesSlide" Target="../notesSlides/notesSlide3.xml"  /><Relationship Id="rId3" Type="http://schemas.openxmlformats.org/officeDocument/2006/relationships/image" Target="../media/image10.png"  /><Relationship Id="rId4" Type="http://schemas.openxmlformats.org/officeDocument/2006/relationships/image" Target="../media/image11.png"  /><Relationship Id="rId5" Type="http://schemas.openxmlformats.org/officeDocument/2006/relationships/image" Target="../media/image12.png"  /><Relationship Id="rId6" Type="http://schemas.openxmlformats.org/officeDocument/2006/relationships/image" Target="../media/image13.png"  /><Relationship Id="rId7" Type="http://schemas.openxmlformats.org/officeDocument/2006/relationships/image" Target="../media/image14.png"  /><Relationship Id="rId8" Type="http://schemas.openxmlformats.org/officeDocument/2006/relationships/image" Target="../media/image15.png"  /><Relationship Id="rId9" Type="http://schemas.openxmlformats.org/officeDocument/2006/relationships/image" Target="../media/image16.pn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4.xml"  /><Relationship Id="rId10" Type="http://schemas.openxmlformats.org/officeDocument/2006/relationships/image" Target="../media/image29.png"  /><Relationship Id="rId11" Type="http://schemas.openxmlformats.org/officeDocument/2006/relationships/image" Target="../media/image30.png"  /><Relationship Id="rId12" Type="http://schemas.openxmlformats.org/officeDocument/2006/relationships/image" Target="../media/image31.png"  /><Relationship Id="rId13" Type="http://schemas.openxmlformats.org/officeDocument/2006/relationships/image" Target="../media/image31.png"  /><Relationship Id="rId14" Type="http://schemas.openxmlformats.org/officeDocument/2006/relationships/image" Target="../media/image31.png"  /><Relationship Id="rId2" Type="http://schemas.openxmlformats.org/officeDocument/2006/relationships/slideLayout" Target="../slideLayouts/slideLayout7.xml"  /><Relationship Id="rId3" Type="http://schemas.openxmlformats.org/officeDocument/2006/relationships/image" Target="../media/image22.png"  /><Relationship Id="rId4" Type="http://schemas.openxmlformats.org/officeDocument/2006/relationships/image" Target="../media/image23.png"  /><Relationship Id="rId5" Type="http://schemas.openxmlformats.org/officeDocument/2006/relationships/image" Target="../media/image24.png"  /><Relationship Id="rId6" Type="http://schemas.openxmlformats.org/officeDocument/2006/relationships/image" Target="../media/image25.png"  /><Relationship Id="rId7" Type="http://schemas.openxmlformats.org/officeDocument/2006/relationships/image" Target="../media/image26.png"  /><Relationship Id="rId8" Type="http://schemas.openxmlformats.org/officeDocument/2006/relationships/image" Target="../media/image27.png"  /><Relationship Id="rId9" Type="http://schemas.openxmlformats.org/officeDocument/2006/relationships/image" Target="../media/image28.pn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5.xml"  /><Relationship Id="rId3" Type="http://schemas.openxmlformats.org/officeDocument/2006/relationships/image" Target="../media/image32.png"  /><Relationship Id="rId4" Type="http://schemas.openxmlformats.org/officeDocument/2006/relationships/image" Target="../media/image22.png"  /><Relationship Id="rId5" Type="http://schemas.openxmlformats.org/officeDocument/2006/relationships/image" Target="../media/image23.png"  /><Relationship Id="rId6" Type="http://schemas.openxmlformats.org/officeDocument/2006/relationships/image" Target="../media/image33.png"  /><Relationship Id="rId7" Type="http://schemas.openxmlformats.org/officeDocument/2006/relationships/image" Target="../media/image34.png"  /><Relationship Id="rId8" Type="http://schemas.openxmlformats.org/officeDocument/2006/relationships/image" Target="../media/image31.pn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6.xml"  /><Relationship Id="rId3" Type="http://schemas.openxmlformats.org/officeDocument/2006/relationships/image" Target="../media/image22.png"  /><Relationship Id="rId4" Type="http://schemas.openxmlformats.org/officeDocument/2006/relationships/image" Target="../media/image23.png"  /><Relationship Id="rId5" Type="http://schemas.openxmlformats.org/officeDocument/2006/relationships/image" Target="../media/image35.png"  /><Relationship Id="rId6" Type="http://schemas.openxmlformats.org/officeDocument/2006/relationships/image" Target="../media/image36.png"  /><Relationship Id="rId7" Type="http://schemas.openxmlformats.org/officeDocument/2006/relationships/image" Target="../media/image37.png"  /><Relationship Id="rId8" Type="http://schemas.openxmlformats.org/officeDocument/2006/relationships/image" Target="../media/image38.pn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7.xml"  /><Relationship Id="rId3" Type="http://schemas.openxmlformats.org/officeDocument/2006/relationships/image" Target="../media/image22.png"  /><Relationship Id="rId4" Type="http://schemas.openxmlformats.org/officeDocument/2006/relationships/image" Target="../media/image23.png"  /><Relationship Id="rId5" Type="http://schemas.openxmlformats.org/officeDocument/2006/relationships/image" Target="../media/image35.png"  /><Relationship Id="rId6" Type="http://schemas.openxmlformats.org/officeDocument/2006/relationships/image" Target="../media/image39.png"  /><Relationship Id="rId7" Type="http://schemas.openxmlformats.org/officeDocument/2006/relationships/image" Target="../media/image40.png"  /><Relationship Id="rId8" Type="http://schemas.openxmlformats.org/officeDocument/2006/relationships/image" Target="../media/image41.pn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notesSlide" Target="../notesSlides/notesSlide8.xml"  /><Relationship Id="rId3" Type="http://schemas.openxmlformats.org/officeDocument/2006/relationships/audio" Target="../media/audio2.wav"  /><Relationship Id="rId4" Type="http://schemas.openxmlformats.org/officeDocument/2006/relationships/image" Target="../media/image42.png"  /><Relationship Id="rId5" Type="http://schemas.openxmlformats.org/officeDocument/2006/relationships/image" Target="../media/image43.png" 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-341910" y="467536"/>
            <a:ext cx="9698805" cy="2379833"/>
            <a:chOff x="-341910" y="467536"/>
            <a:chExt cx="9698805" cy="2379833"/>
          </a:xfrm>
        </p:grpSpPr>
        <p:sp>
          <p:nvSpPr>
            <p:cNvPr id="25" name="사각형: 둥근 모서리 24"/>
            <p:cNvSpPr/>
            <p:nvPr/>
          </p:nvSpPr>
          <p:spPr>
            <a:xfrm>
              <a:off x="-341910" y="467536"/>
              <a:ext cx="9698805" cy="2379833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5400">
                <a:solidFill>
                  <a:schemeClr val="tx1"/>
                </a:solidFill>
                <a:latin typeface="UhBee MiMi"/>
                <a:ea typeface="UhBee MiMi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522089" y="797621"/>
              <a:ext cx="7360801" cy="13070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 sz="8000" b="1" spc="-300">
                  <a:ln w="28575">
                    <a:solidFill>
                      <a:srgbClr val="4984EC"/>
                    </a:solidFill>
                  </a:ln>
                  <a:blipFill dpi="0" rotWithShape="1">
                    <a:blip r:embed="rId5">
                      <a:alphaModFix/>
                      <a:lum/>
                    </a:blip>
                    <a:srcRect/>
                    <a:stretch>
                      <a:fillRect/>
                    </a:stretch>
                  </a:blipFill>
                  <a:latin typeface="여기어때 잘난체"/>
                  <a:ea typeface="여기어때 잘난체"/>
                </a:rPr>
                <a:t>날아갈 것 같아요</a:t>
              </a: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1823085" y="2079130"/>
              <a:ext cx="5497829" cy="757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“</a:t>
              </a:r>
              <a:r>
                <a:rPr lang="ko-KR" altLang="en-US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나는 이럴 때 날아갈 것 같아요</a:t>
              </a:r>
              <a:r>
                <a:rPr lang="en-US" altLang="ko-KR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”</a:t>
              </a:r>
            </a:p>
          </p:txBody>
        </p:sp>
      </p:grpSp>
      <p:pic>
        <p:nvPicPr>
          <p:cNvPr id="26" name="그림 1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08297">
            <a:off x="7824914" y="530782"/>
            <a:ext cx="1230719" cy="2028578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2884" y="6116930"/>
            <a:ext cx="2684094" cy="5701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sp>
        <p:nvSpPr>
          <p:cNvPr id="5" name="사각형: 둥근 모서리 4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15" name="그룹 14"/>
          <p:cNvGrpSpPr/>
          <p:nvPr/>
        </p:nvGrpSpPr>
        <p:grpSpPr>
          <a:xfrm>
            <a:off x="710428" y="4642155"/>
            <a:ext cx="7471658" cy="929018"/>
            <a:chOff x="1198108" y="4642155"/>
            <a:chExt cx="7471658" cy="929018"/>
          </a:xfrm>
        </p:grpSpPr>
        <p:sp>
          <p:nvSpPr>
            <p:cNvPr id="6" name="TextBox 5"/>
            <p:cNvSpPr txBox="1"/>
            <p:nvPr/>
          </p:nvSpPr>
          <p:spPr>
            <a:xfrm>
              <a:off x="1943245" y="4642155"/>
              <a:ext cx="6726521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dirty="0">
                  <a:latin typeface="배달의민족 주아"/>
                  <a:ea typeface="배달의민족 주아"/>
                </a:rPr>
                <a:t>활동 </a:t>
              </a:r>
              <a:r>
                <a:rPr lang="en-US" altLang="ko-KR" sz="3600" dirty="0">
                  <a:latin typeface="배달의민족 주아"/>
                  <a:ea typeface="배달의민족 주아"/>
                </a:rPr>
                <a:t>3. </a:t>
              </a:r>
              <a:r>
                <a:rPr lang="ko-KR" altLang="en-US" sz="3600" b="0" spc="-300" dirty="0">
                  <a:latin typeface="배달의민족 주아"/>
                  <a:ea typeface="배달의민족 주아"/>
                </a:rPr>
                <a:t>우리 반 베스트 </a:t>
              </a:r>
              <a:r>
                <a:rPr lang="en-US" altLang="ko-KR" sz="3600" spc="-300" dirty="0">
                  <a:latin typeface="배달의민족 주아"/>
                  <a:ea typeface="배달의민족 주아"/>
                </a:rPr>
                <a:t> </a:t>
              </a:r>
              <a:r>
                <a:rPr lang="ko-KR" altLang="en-US" sz="3600" b="0" spc="-300" dirty="0" smtClean="0">
                  <a:latin typeface="배달의민족 주아"/>
                  <a:ea typeface="배달의민족 주아"/>
                </a:rPr>
                <a:t>날아가는 말 꾸미기</a:t>
              </a:r>
              <a:endParaRPr lang="ko-KR" altLang="en-US" sz="3600" b="0" spc="-300" dirty="0">
                <a:latin typeface="배달의민족 주아"/>
                <a:ea typeface="배달의민족 주아"/>
              </a:endParaRP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98108" y="4668965"/>
              <a:ext cx="669527" cy="902208"/>
            </a:xfrm>
            <a:prstGeom prst="rect">
              <a:avLst/>
            </a:prstGeom>
          </p:spPr>
        </p:pic>
      </p:grpSp>
      <p:grpSp>
        <p:nvGrpSpPr>
          <p:cNvPr id="14" name="그룹 13"/>
          <p:cNvGrpSpPr/>
          <p:nvPr/>
        </p:nvGrpSpPr>
        <p:grpSpPr>
          <a:xfrm>
            <a:off x="730820" y="2669518"/>
            <a:ext cx="7474015" cy="938552"/>
            <a:chOff x="1218500" y="2669518"/>
            <a:chExt cx="7474015" cy="938552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18500" y="2669518"/>
              <a:ext cx="652828" cy="87333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972357" y="2698627"/>
              <a:ext cx="6720158" cy="9094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dirty="0">
                  <a:latin typeface="배달의민족 주아"/>
                  <a:ea typeface="배달의민족 주아"/>
                </a:rPr>
                <a:t>활동 </a:t>
              </a:r>
              <a:r>
                <a:rPr lang="en-US" altLang="ko-KR" sz="3600" dirty="0">
                  <a:latin typeface="배달의민족 주아"/>
                  <a:ea typeface="배달의민족 주아"/>
                </a:rPr>
                <a:t>1. </a:t>
              </a:r>
              <a:r>
                <a:rPr lang="ko-KR" altLang="en-US" sz="3600" dirty="0">
                  <a:latin typeface="배달의민족 주아"/>
                  <a:ea typeface="배달의민족 주아"/>
                </a:rPr>
                <a:t>들으면 기분 좋아지는 말 써보기</a:t>
              </a: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737575" y="3666296"/>
            <a:ext cx="7487794" cy="933418"/>
            <a:chOff x="1225255" y="3666296"/>
            <a:chExt cx="7487794" cy="933418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25255" y="3666296"/>
              <a:ext cx="646073" cy="902208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943247" y="3676384"/>
              <a:ext cx="6769802" cy="923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dirty="0">
                  <a:latin typeface="배달의민족 주아"/>
                  <a:ea typeface="배달의민족 주아"/>
                </a:rPr>
                <a:t>활동 </a:t>
              </a:r>
              <a:r>
                <a:rPr lang="en-US" altLang="ko-KR" sz="3600" dirty="0">
                  <a:latin typeface="배달의민족 주아"/>
                  <a:ea typeface="배달의민족 주아"/>
                </a:rPr>
                <a:t>2. </a:t>
              </a:r>
              <a:r>
                <a:rPr lang="ko-KR" altLang="en-US" sz="3600" b="0" spc="-300" dirty="0">
                  <a:latin typeface="배달의민족 주아"/>
                  <a:ea typeface="배달의민족 주아"/>
                </a:rPr>
                <a:t>우리 반 베스트 </a:t>
              </a:r>
              <a:r>
                <a:rPr lang="ko-KR" altLang="en-US" sz="3600" b="0" spc="-300" dirty="0" smtClean="0">
                  <a:latin typeface="배달의민족 주아"/>
                  <a:ea typeface="배달의민족 주아"/>
                </a:rPr>
                <a:t> 날아가는 말  </a:t>
              </a:r>
              <a:r>
                <a:rPr lang="ko-KR" altLang="en-US" sz="3600" b="0" spc="-300" dirty="0">
                  <a:latin typeface="배달의민족 주아"/>
                  <a:ea typeface="배달의민족 주아"/>
                </a:rPr>
                <a:t>정하기</a:t>
              </a: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174657" y="98550"/>
            <a:ext cx="8414539" cy="1530849"/>
            <a:chOff x="174657" y="98550"/>
            <a:chExt cx="8414539" cy="1530849"/>
          </a:xfrm>
        </p:grpSpPr>
        <p:sp>
          <p:nvSpPr>
            <p:cNvPr id="21" name="사각형: 둥근 모서리 2"/>
            <p:cNvSpPr/>
            <p:nvPr/>
          </p:nvSpPr>
          <p:spPr>
            <a:xfrm>
              <a:off x="595901" y="349321"/>
              <a:ext cx="7993295" cy="1109609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64000"/>
              </a:schemeClr>
            </a:solidFill>
            <a:ln w="38100">
              <a:solidFill>
                <a:schemeClr val="accent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공부할 순서</a:t>
              </a:r>
              <a:endParaRPr kumimoji="0" lang="ko-KR" altLang="en-US" sz="4400" b="0" i="0" u="none" strike="noStrike" kern="1200" cap="none" spc="0" normalizeH="0" baseline="0">
                <a:solidFill>
                  <a:prstClr val="black"/>
                </a:solidFill>
                <a:latin typeface="배달의민족 주아"/>
                <a:ea typeface="배달의민족 주아"/>
                <a:cs typeface="+mn-cs"/>
              </a:endParaRPr>
            </a:p>
          </p:txBody>
        </p:sp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7" cstate="email">
              <a:clrChange>
                <a:clrFrom>
                  <a:srgbClr val="C3DA9D"/>
                </a:clrFrom>
                <a:clrTo>
                  <a:srgbClr val="C3DA9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258650">
              <a:off x="174657" y="98550"/>
              <a:ext cx="1027933" cy="153084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091187" y="875558"/>
            <a:ext cx="7094565" cy="3446127"/>
            <a:chOff x="983032" y="767403"/>
            <a:chExt cx="7094565" cy="3446127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655211" y="1449998"/>
              <a:ext cx="1050288" cy="906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>
                  <a:latin typeface="배달의민족 주아"/>
                  <a:ea typeface="배달의민족 주아"/>
                </a:rPr>
                <a:t>활동 </a:t>
              </a:r>
            </a:p>
          </p:txBody>
        </p:sp>
        <p:pic>
          <p:nvPicPr>
            <p:cNvPr id="12" name="그림 11" descr="텍스트, 칠판이(가) 표시된 사진  자동 생성된 설명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037338" y="809821"/>
              <a:ext cx="932432" cy="1609898"/>
            </a:xfrm>
            <a:prstGeom prst="rect">
              <a:avLst/>
            </a:prstGeom>
          </p:spPr>
        </p:pic>
        <p:sp>
          <p:nvSpPr>
            <p:cNvPr id="13" name="사각형: 둥근 모서리 12"/>
            <p:cNvSpPr/>
            <p:nvPr/>
          </p:nvSpPr>
          <p:spPr>
            <a:xfrm>
              <a:off x="2095370" y="2944255"/>
              <a:ext cx="5982226" cy="1109609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solidFill>
                <a:schemeClr val="accent6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0" spc="-40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들으면 기분 좋아지는 말 써보기</a:t>
              </a:r>
              <a:r>
                <a:rPr lang="ko-KR" altLang="en-US" sz="4400" b="0" spc="-100">
                  <a:solidFill>
                    <a:schemeClr val="tx1"/>
                  </a:solidFill>
                  <a:latin typeface="배달의민족 주아"/>
                  <a:ea typeface="배달의민족 주아"/>
                </a:rPr>
                <a:t> </a:t>
              </a:r>
              <a:r>
                <a:rPr lang="en-US" altLang="ko-KR" sz="4400" b="0" spc="-100">
                  <a:solidFill>
                    <a:schemeClr val="tx1"/>
                  </a:solidFill>
                  <a:latin typeface="배달의민족 주아"/>
                  <a:ea typeface="배달의민족 주아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817" y="90704"/>
            <a:ext cx="2297348" cy="54556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sz="2000">
                <a:latin typeface="배달의민족 주아"/>
                <a:ea typeface="배달의민족 주아"/>
              </a:rPr>
              <a:t>&lt;</a:t>
            </a:r>
            <a:r>
              <a:rPr lang="ko-KR" altLang="en-US" sz="2000">
                <a:latin typeface="배달의민족 주아"/>
                <a:ea typeface="배달의민족 주아"/>
              </a:rPr>
              <a:t>그림책 읽기 후 활동</a:t>
            </a:r>
            <a:r>
              <a:rPr lang="en-US" altLang="ko-KR" sz="2000">
                <a:latin typeface="배달의민족 주아"/>
                <a:ea typeface="배달의민족 주아"/>
              </a:rPr>
              <a:t>&gt;</a:t>
            </a: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15201" y="2722652"/>
            <a:ext cx="428713" cy="5239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써보기</a:t>
            </a:r>
            <a:endParaRPr lang="ko-KR" altLang="en-US" sz="4400" b="0" spc="-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80117" y="3822387"/>
            <a:ext cx="3208511" cy="3208511"/>
          </a:xfrm>
          <a:prstGeom prst="rect">
            <a:avLst/>
          </a:prstGeom>
        </p:spPr>
      </p:pic>
      <p:grpSp>
        <p:nvGrpSpPr>
          <p:cNvPr id="17" name="그룹 2"/>
          <p:cNvGrpSpPr/>
          <p:nvPr/>
        </p:nvGrpSpPr>
        <p:grpSpPr>
          <a:xfrm rot="21600000" flipH="1">
            <a:off x="447446" y="1714723"/>
            <a:ext cx="6467874" cy="4764719"/>
            <a:chOff x="3323503" y="1602900"/>
            <a:chExt cx="6467874" cy="4764719"/>
          </a:xfrm>
        </p:grpSpPr>
        <p:pic>
          <p:nvPicPr>
            <p:cNvPr id="18" name="그림 1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1600000">
              <a:off x="3323503" y="1602900"/>
              <a:ext cx="6467874" cy="4764719"/>
            </a:xfrm>
            <a:prstGeom prst="rect">
              <a:avLst/>
            </a:prstGeom>
          </p:spPr>
        </p:pic>
        <p:sp>
          <p:nvSpPr>
            <p:cNvPr id="19" name="직사각형 14"/>
            <p:cNvSpPr/>
            <p:nvPr/>
          </p:nvSpPr>
          <p:spPr>
            <a:xfrm rot="21600000">
              <a:off x="4296881" y="2999676"/>
              <a:ext cx="4702435" cy="22872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800">
                  <a:solidFill>
                    <a:srgbClr val="7030A0"/>
                  </a:solidFill>
                  <a:latin typeface="UhBee MiMi"/>
                  <a:ea typeface="UhBee MiMi"/>
                </a:rPr>
                <a:t>그림책 속 아이들과 선생님을 모두 날아가게 한 것은 무엇일까요</a:t>
              </a:r>
              <a:r>
                <a:rPr lang="en-US" altLang="ko-KR" sz="4800">
                  <a:solidFill>
                    <a:srgbClr val="7030A0"/>
                  </a:solidFill>
                  <a:latin typeface="UhBee MiMi"/>
                  <a:ea typeface="UhBee MiMi"/>
                </a:rPr>
                <a:t>?</a:t>
              </a:r>
            </a:p>
          </p:txBody>
        </p:sp>
      </p:grpSp>
      <p:grpSp>
        <p:nvGrpSpPr>
          <p:cNvPr id="21" name="그룹 2"/>
          <p:cNvGrpSpPr/>
          <p:nvPr/>
        </p:nvGrpSpPr>
        <p:grpSpPr>
          <a:xfrm rot="21600000" flipH="1">
            <a:off x="477731" y="1745008"/>
            <a:ext cx="6467874" cy="4764719"/>
            <a:chOff x="3323503" y="1602900"/>
            <a:chExt cx="6467874" cy="4764719"/>
          </a:xfrm>
        </p:grpSpPr>
        <p:pic>
          <p:nvPicPr>
            <p:cNvPr id="22" name="그림 1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1600000">
              <a:off x="3323503" y="1602900"/>
              <a:ext cx="6467874" cy="4764719"/>
            </a:xfrm>
            <a:prstGeom prst="rect">
              <a:avLst/>
            </a:prstGeom>
          </p:spPr>
        </p:pic>
        <p:sp>
          <p:nvSpPr>
            <p:cNvPr id="23" name="직사각형 14"/>
            <p:cNvSpPr/>
            <p:nvPr/>
          </p:nvSpPr>
          <p:spPr>
            <a:xfrm rot="21600000">
              <a:off x="4296881" y="2999675"/>
              <a:ext cx="4702435" cy="22855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800">
                  <a:solidFill>
                    <a:schemeClr val="tx1"/>
                  </a:solidFill>
                  <a:latin typeface="UhBee MiMi"/>
                  <a:ea typeface="UhBee MiMi"/>
                </a:rPr>
                <a:t>바로</a:t>
              </a:r>
              <a:endParaRPr lang="ko-KR" altLang="en-US" sz="4800">
                <a:solidFill>
                  <a:srgbClr val="7030A0"/>
                </a:solidFill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en-US" altLang="ko-KR" sz="4800">
                  <a:solidFill>
                    <a:srgbClr val="7030A0"/>
                  </a:solidFill>
                  <a:latin typeface="UhBee MiMi"/>
                  <a:ea typeface="UhBee MiMi"/>
                </a:rPr>
                <a:t>‘</a:t>
              </a:r>
              <a:r>
                <a:rPr lang="ko-KR" altLang="en-US" sz="4800">
                  <a:solidFill>
                    <a:srgbClr val="7030A0"/>
                  </a:solidFill>
                  <a:latin typeface="UhBee MiMi"/>
                  <a:ea typeface="UhBee MiMi"/>
                </a:rPr>
                <a:t>기분이 좋아지는 말</a:t>
              </a:r>
              <a:r>
                <a:rPr lang="en-US" altLang="ko-KR" sz="4800">
                  <a:solidFill>
                    <a:srgbClr val="7030A0"/>
                  </a:solidFill>
                  <a:latin typeface="UhBee MiMi"/>
                  <a:ea typeface="UhBee MiMi"/>
                </a:rPr>
                <a:t>’</a:t>
              </a:r>
            </a:p>
            <a:p>
              <a:pPr algn="ctr">
                <a:defRPr/>
              </a:pPr>
              <a:r>
                <a:rPr lang="ko-KR" altLang="en-US" sz="4800">
                  <a:solidFill>
                    <a:schemeClr val="tx1"/>
                  </a:solidFill>
                  <a:latin typeface="UhBee MiMi"/>
                  <a:ea typeface="UhBee MiMi"/>
                </a:rPr>
                <a:t>입니다</a:t>
              </a:r>
              <a:r>
                <a:rPr lang="en-US" altLang="ko-KR" sz="4800">
                  <a:solidFill>
                    <a:schemeClr val="tx1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써보기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323569" cy="49651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47886" y="1983493"/>
            <a:ext cx="6754079" cy="10721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평소에 내가 들었을 때 </a:t>
            </a:r>
            <a:r>
              <a:rPr lang="ko-KR" altLang="en-US" sz="3200">
                <a:solidFill>
                  <a:srgbClr val="0070C0"/>
                </a:solidFill>
                <a:latin typeface="배달의민족 주아"/>
                <a:ea typeface="배달의민족 주아"/>
              </a:rPr>
              <a:t>기분이 좋아지는 말</a:t>
            </a:r>
            <a:r>
              <a:rPr lang="ko-KR" altLang="en-US" sz="3200">
                <a:latin typeface="배달의민족 주아"/>
                <a:ea typeface="배달의민족 주아"/>
              </a:rPr>
              <a:t>을</a:t>
            </a:r>
          </a:p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떠올려 봅시다</a:t>
            </a:r>
            <a:r>
              <a:rPr lang="en-US" altLang="ko-KR" sz="320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16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tretch>
            <a:fillRect/>
          </a:stretch>
        </p:blipFill>
        <p:spPr>
          <a:xfrm>
            <a:off x="9573303" y="904518"/>
            <a:ext cx="144337" cy="144337"/>
          </a:xfrm>
          <a:prstGeom prst="rect">
            <a:avLst/>
          </a:prstGeom>
        </p:spPr>
      </p:pic>
      <p:grpSp>
        <p:nvGrpSpPr>
          <p:cNvPr id="23" name="그룹 2"/>
          <p:cNvGrpSpPr/>
          <p:nvPr/>
        </p:nvGrpSpPr>
        <p:grpSpPr>
          <a:xfrm>
            <a:off x="83490" y="2650226"/>
            <a:ext cx="4417509" cy="3117212"/>
            <a:chOff x="-319907" y="2560003"/>
            <a:chExt cx="4417509" cy="3117212"/>
          </a:xfrm>
        </p:grpSpPr>
        <p:pic>
          <p:nvPicPr>
            <p:cNvPr id="24" name="그림 14"/>
            <p:cNvPicPr>
              <a:picLocks noChangeAspect="1"/>
            </p:cNvPicPr>
            <p:nvPr/>
          </p:nvPicPr>
          <p:blipFill rotWithShape="1">
            <a:blip r:embed="rId8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1020502" flipH="1">
              <a:off x="-319907" y="2560003"/>
              <a:ext cx="4417509" cy="3117212"/>
            </a:xfrm>
            <a:prstGeom prst="rect">
              <a:avLst/>
            </a:prstGeom>
          </p:spPr>
        </p:pic>
        <p:sp>
          <p:nvSpPr>
            <p:cNvPr id="25" name="직사각형 15"/>
            <p:cNvSpPr/>
            <p:nvPr/>
          </p:nvSpPr>
          <p:spPr>
            <a:xfrm rot="20861176">
              <a:off x="79130" y="3633848"/>
              <a:ext cx="3530125" cy="1179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칭찬을 들었을 때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기분이 좋아져요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26" name="그룹 4"/>
          <p:cNvGrpSpPr/>
          <p:nvPr/>
        </p:nvGrpSpPr>
        <p:grpSpPr>
          <a:xfrm>
            <a:off x="5400345" y="3150654"/>
            <a:ext cx="3567422" cy="3252920"/>
            <a:chOff x="4795634" y="2819986"/>
            <a:chExt cx="3567422" cy="3252920"/>
          </a:xfrm>
        </p:grpSpPr>
        <p:pic>
          <p:nvPicPr>
            <p:cNvPr id="27" name="그림 12"/>
            <p:cNvPicPr>
              <a:picLocks noChangeAspect="1"/>
            </p:cNvPicPr>
            <p:nvPr/>
          </p:nvPicPr>
          <p:blipFill rotWithShape="1">
            <a:blip r:embed="rId9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4368826">
              <a:off x="4952885" y="2662735"/>
              <a:ext cx="3252920" cy="3567422"/>
            </a:xfrm>
            <a:prstGeom prst="rect">
              <a:avLst/>
            </a:prstGeom>
          </p:spPr>
        </p:pic>
        <p:sp>
          <p:nvSpPr>
            <p:cNvPr id="28" name="직사각형 16"/>
            <p:cNvSpPr/>
            <p:nvPr/>
          </p:nvSpPr>
          <p:spPr>
            <a:xfrm rot="1148847">
              <a:off x="4804599" y="3560901"/>
              <a:ext cx="3530126" cy="17358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싸운 후 친구가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먼저 사과해주면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기분이 좋아져요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29" name="그림 17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11237" y="3429000"/>
            <a:ext cx="2382452" cy="34787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써보기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323569" cy="49651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47883" y="1983493"/>
            <a:ext cx="7325582" cy="5768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학습지에 들으면 </a:t>
            </a:r>
            <a:r>
              <a:rPr lang="ko-KR" altLang="en-US" sz="3200">
                <a:solidFill>
                  <a:srgbClr val="0070C0"/>
                </a:solidFill>
                <a:latin typeface="배달의민족 주아"/>
                <a:ea typeface="배달의민족 주아"/>
              </a:rPr>
              <a:t>기분이 좋아지는 말</a:t>
            </a:r>
            <a:r>
              <a:rPr lang="ko-KR" altLang="en-US" sz="3200">
                <a:latin typeface="배달의민족 주아"/>
                <a:ea typeface="배달의민족 주아"/>
              </a:rPr>
              <a:t>을 써봅시다</a:t>
            </a:r>
            <a:r>
              <a:rPr lang="en-US" altLang="ko-KR" sz="320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29" name="그림 1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98857" y="4774773"/>
            <a:ext cx="1845143" cy="2083226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88385" y="2552211"/>
            <a:ext cx="808891" cy="1047750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82884" y="2692307"/>
            <a:ext cx="4597776" cy="4165692"/>
          </a:xfrm>
          <a:prstGeom prst="rect">
            <a:avLst/>
          </a:prstGeom>
        </p:spPr>
      </p:pic>
      <p:grpSp>
        <p:nvGrpSpPr>
          <p:cNvPr id="23" name="그룹 2"/>
          <p:cNvGrpSpPr/>
          <p:nvPr/>
        </p:nvGrpSpPr>
        <p:grpSpPr>
          <a:xfrm>
            <a:off x="-433197" y="1626163"/>
            <a:ext cx="4417509" cy="3117212"/>
            <a:chOff x="-319907" y="2560003"/>
            <a:chExt cx="4417509" cy="3117212"/>
          </a:xfrm>
        </p:grpSpPr>
        <p:pic>
          <p:nvPicPr>
            <p:cNvPr id="24" name="그림 14"/>
            <p:cNvPicPr>
              <a:picLocks noChangeAspect="1"/>
            </p:cNvPicPr>
            <p:nvPr/>
          </p:nvPicPr>
          <p:blipFill rotWithShape="1">
            <a:blip r:embed="rId8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1020502" flipH="1">
              <a:off x="-319907" y="2560003"/>
              <a:ext cx="4417509" cy="3117212"/>
            </a:xfrm>
            <a:prstGeom prst="rect">
              <a:avLst/>
            </a:prstGeom>
          </p:spPr>
        </p:pic>
        <p:sp>
          <p:nvSpPr>
            <p:cNvPr id="25" name="직사각형 15"/>
            <p:cNvSpPr/>
            <p:nvPr/>
          </p:nvSpPr>
          <p:spPr>
            <a:xfrm rot="20861176">
              <a:off x="-6348" y="3340768"/>
              <a:ext cx="3530124" cy="17389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구름 부분에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기분이 좋아지는 말을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씁니다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26" name="그룹 4"/>
          <p:cNvGrpSpPr/>
          <p:nvPr/>
        </p:nvGrpSpPr>
        <p:grpSpPr>
          <a:xfrm>
            <a:off x="4963631" y="3074842"/>
            <a:ext cx="4339118" cy="3956584"/>
            <a:chOff x="4454960" y="2641420"/>
            <a:chExt cx="4339118" cy="3956584"/>
          </a:xfrm>
        </p:grpSpPr>
        <p:pic>
          <p:nvPicPr>
            <p:cNvPr id="27" name="그림 12"/>
            <p:cNvPicPr>
              <a:picLocks noChangeAspect="1"/>
            </p:cNvPicPr>
            <p:nvPr/>
          </p:nvPicPr>
          <p:blipFill rotWithShape="1">
            <a:blip r:embed="rId9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lum brigh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4368826">
              <a:off x="4646227" y="2450153"/>
              <a:ext cx="3956584" cy="4339118"/>
            </a:xfrm>
            <a:prstGeom prst="rect">
              <a:avLst/>
            </a:prstGeom>
          </p:spPr>
        </p:pic>
        <p:sp>
          <p:nvSpPr>
            <p:cNvPr id="28" name="직사각형 16"/>
            <p:cNvSpPr/>
            <p:nvPr/>
          </p:nvSpPr>
          <p:spPr>
            <a:xfrm rot="1148847">
              <a:off x="4987072" y="3551857"/>
              <a:ext cx="3530130" cy="22897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빗방울에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그 말을 해준 사람에게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하고 싶은 말을 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씁니다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써보기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323569" cy="49651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47883" y="1983493"/>
            <a:ext cx="7325582" cy="5768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학습지에 들으면 </a:t>
            </a:r>
            <a:r>
              <a:rPr lang="ko-KR" altLang="en-US" sz="3200">
                <a:solidFill>
                  <a:srgbClr val="0070C0"/>
                </a:solidFill>
                <a:latin typeface="배달의민족 주아"/>
                <a:ea typeface="배달의민족 주아"/>
              </a:rPr>
              <a:t>기분이 좋아지는 말</a:t>
            </a:r>
            <a:r>
              <a:rPr lang="ko-KR" altLang="en-US" sz="3200">
                <a:latin typeface="배달의민족 주아"/>
                <a:ea typeface="배달의민족 주아"/>
              </a:rPr>
              <a:t>을 써봅시다</a:t>
            </a:r>
            <a:r>
              <a:rPr lang="en-US" altLang="ko-KR" sz="320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88385" y="2552211"/>
            <a:ext cx="808891" cy="1047750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1995" y="0"/>
            <a:ext cx="7580009" cy="701797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써보기</a:t>
            </a:r>
            <a:endParaRPr lang="ko-KR" altLang="en-US" sz="4400" b="0" spc="-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80117" y="3822387"/>
            <a:ext cx="3208511" cy="3208511"/>
          </a:xfrm>
          <a:prstGeom prst="rect">
            <a:avLst/>
          </a:prstGeom>
        </p:spPr>
      </p:pic>
      <p:grpSp>
        <p:nvGrpSpPr>
          <p:cNvPr id="17" name="그룹 2"/>
          <p:cNvGrpSpPr/>
          <p:nvPr/>
        </p:nvGrpSpPr>
        <p:grpSpPr>
          <a:xfrm rot="21600000" flipH="1">
            <a:off x="178792" y="1787992"/>
            <a:ext cx="6724316" cy="4764719"/>
            <a:chOff x="3335714" y="1676169"/>
            <a:chExt cx="6724316" cy="4764719"/>
          </a:xfrm>
        </p:grpSpPr>
        <p:pic>
          <p:nvPicPr>
            <p:cNvPr id="18" name="그림 1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1600000">
              <a:off x="3335714" y="1676169"/>
              <a:ext cx="6724316" cy="4764719"/>
            </a:xfrm>
            <a:prstGeom prst="rect">
              <a:avLst/>
            </a:prstGeom>
          </p:spPr>
        </p:pic>
        <p:sp>
          <p:nvSpPr>
            <p:cNvPr id="19" name="직사각형 14"/>
            <p:cNvSpPr/>
            <p:nvPr/>
          </p:nvSpPr>
          <p:spPr>
            <a:xfrm>
              <a:off x="4333516" y="2889772"/>
              <a:ext cx="4858826" cy="27752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dirty="0">
                  <a:solidFill>
                    <a:srgbClr val="7030A0"/>
                  </a:solidFill>
                  <a:latin typeface="UhBee MiMi"/>
                  <a:ea typeface="UhBee MiMi"/>
                </a:rPr>
                <a:t>친구의 </a:t>
              </a:r>
              <a:r>
                <a:rPr lang="ko-KR" altLang="en-US" sz="4400" dirty="0" err="1">
                  <a:solidFill>
                    <a:srgbClr val="7030A0"/>
                  </a:solidFill>
                  <a:latin typeface="UhBee MiMi"/>
                  <a:ea typeface="UhBee MiMi"/>
                </a:rPr>
                <a:t>활동지를</a:t>
              </a:r>
              <a:r>
                <a:rPr lang="ko-KR" altLang="en-US" sz="4400" dirty="0">
                  <a:solidFill>
                    <a:srgbClr val="7030A0"/>
                  </a:solidFill>
                  <a:latin typeface="UhBee MiMi"/>
                  <a:ea typeface="UhBee MiMi"/>
                </a:rPr>
                <a:t> 보고</a:t>
              </a:r>
            </a:p>
            <a:p>
              <a:pPr algn="ctr">
                <a:defRPr/>
              </a:pPr>
              <a:r>
                <a:rPr lang="ko-KR" altLang="en-US" sz="4400" dirty="0">
                  <a:solidFill>
                    <a:srgbClr val="7030A0"/>
                  </a:solidFill>
                  <a:latin typeface="UhBee MiMi"/>
                  <a:ea typeface="UhBee MiMi"/>
                </a:rPr>
                <a:t>친구는 어떤 말을 듣고</a:t>
              </a:r>
            </a:p>
            <a:p>
              <a:pPr algn="ctr">
                <a:defRPr/>
              </a:pPr>
              <a:r>
                <a:rPr lang="ko-KR" altLang="en-US" sz="4400" dirty="0">
                  <a:solidFill>
                    <a:srgbClr val="7030A0"/>
                  </a:solidFill>
                  <a:latin typeface="UhBee MiMi"/>
                  <a:ea typeface="UhBee MiMi"/>
                </a:rPr>
                <a:t>기분이 </a:t>
              </a:r>
              <a:r>
                <a:rPr lang="ko-KR" altLang="en-US" sz="4400" dirty="0" smtClean="0">
                  <a:solidFill>
                    <a:srgbClr val="7030A0"/>
                  </a:solidFill>
                  <a:latin typeface="UhBee MiMi"/>
                  <a:ea typeface="UhBee MiMi"/>
                </a:rPr>
                <a:t>좋아지는지 알아</a:t>
              </a:r>
              <a:endParaRPr lang="en-US" altLang="ko-KR" sz="4400" dirty="0" smtClean="0">
                <a:solidFill>
                  <a:srgbClr val="7030A0"/>
                </a:solidFill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ko-KR" altLang="en-US" sz="4400" dirty="0" smtClean="0">
                  <a:solidFill>
                    <a:srgbClr val="7030A0"/>
                  </a:solidFill>
                  <a:latin typeface="UhBee MiMi"/>
                  <a:ea typeface="UhBee MiMi"/>
                </a:rPr>
                <a:t>봅시다</a:t>
              </a:r>
              <a:r>
                <a:rPr lang="en-US" altLang="ko-KR" sz="4400" dirty="0">
                  <a:solidFill>
                    <a:srgbClr val="7030A0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091187" y="875558"/>
            <a:ext cx="7094565" cy="3446127"/>
            <a:chOff x="983032" y="767403"/>
            <a:chExt cx="7094565" cy="3446127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655211" y="1449998"/>
              <a:ext cx="1050288" cy="906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>
                  <a:latin typeface="배달의민족 주아"/>
                  <a:ea typeface="배달의민족 주아"/>
                </a:rPr>
                <a:t>활동 </a:t>
              </a:r>
            </a:p>
          </p:txBody>
        </p:sp>
        <p:pic>
          <p:nvPicPr>
            <p:cNvPr id="12" name="그림 11" descr="텍스트, 칠판이(가) 표시된 사진  자동 생성된 설명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037338" y="809821"/>
              <a:ext cx="932432" cy="1609898"/>
            </a:xfrm>
            <a:prstGeom prst="rect">
              <a:avLst/>
            </a:prstGeom>
          </p:spPr>
        </p:pic>
        <p:sp>
          <p:nvSpPr>
            <p:cNvPr id="13" name="사각형: 둥근 모서리 12"/>
            <p:cNvSpPr/>
            <p:nvPr/>
          </p:nvSpPr>
          <p:spPr>
            <a:xfrm>
              <a:off x="2095370" y="2944255"/>
              <a:ext cx="5982226" cy="1109609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solidFill>
                <a:schemeClr val="accent6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0" spc="-40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들으면 기분 좋아지는 말 써보기</a:t>
              </a:r>
              <a:r>
                <a:rPr lang="ko-KR" altLang="en-US" sz="4400" b="0" spc="-100">
                  <a:solidFill>
                    <a:schemeClr val="tx1"/>
                  </a:solidFill>
                  <a:latin typeface="배달의민족 주아"/>
                  <a:ea typeface="배달의민족 주아"/>
                </a:rPr>
                <a:t> </a:t>
              </a:r>
              <a:r>
                <a:rPr lang="en-US" altLang="ko-KR" sz="4400" b="0" spc="-100">
                  <a:solidFill>
                    <a:schemeClr val="tx1"/>
                  </a:solidFill>
                  <a:latin typeface="배달의민족 주아"/>
                  <a:ea typeface="배달의민족 주아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817" y="90704"/>
            <a:ext cx="2297348" cy="54556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sz="2000">
                <a:latin typeface="배달의민족 주아"/>
                <a:ea typeface="배달의민족 주아"/>
              </a:rPr>
              <a:t>&lt;</a:t>
            </a:r>
            <a:r>
              <a:rPr lang="ko-KR" altLang="en-US" sz="2000">
                <a:latin typeface="배달의민족 주아"/>
                <a:ea typeface="배달의민족 주아"/>
              </a:rPr>
              <a:t>그림책 읽기 후 활동</a:t>
            </a:r>
            <a:r>
              <a:rPr lang="en-US" altLang="ko-KR" sz="2000">
                <a:latin typeface="배달의민족 주아"/>
                <a:ea typeface="배달의민족 주아"/>
              </a:rPr>
              <a:t>&gt;</a:t>
            </a: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15201" y="2722652"/>
            <a:ext cx="428713" cy="5239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써보기</a:t>
            </a:r>
            <a:endParaRPr lang="ko-KR" altLang="en-US" sz="4400" b="0" spc="-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80117" y="3822387"/>
            <a:ext cx="3208511" cy="3208511"/>
          </a:xfrm>
          <a:prstGeom prst="rect">
            <a:avLst/>
          </a:prstGeom>
        </p:spPr>
      </p:pic>
      <p:grpSp>
        <p:nvGrpSpPr>
          <p:cNvPr id="17" name="그룹 2"/>
          <p:cNvGrpSpPr/>
          <p:nvPr/>
        </p:nvGrpSpPr>
        <p:grpSpPr>
          <a:xfrm rot="21600000" flipH="1">
            <a:off x="447446" y="1714723"/>
            <a:ext cx="6467874" cy="4764719"/>
            <a:chOff x="3323503" y="1602900"/>
            <a:chExt cx="6467874" cy="4764719"/>
          </a:xfrm>
        </p:grpSpPr>
        <p:pic>
          <p:nvPicPr>
            <p:cNvPr id="18" name="그림 1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1600000">
              <a:off x="3323503" y="1602900"/>
              <a:ext cx="6467874" cy="4764719"/>
            </a:xfrm>
            <a:prstGeom prst="rect">
              <a:avLst/>
            </a:prstGeom>
          </p:spPr>
        </p:pic>
        <p:sp>
          <p:nvSpPr>
            <p:cNvPr id="19" name="직사각형 14"/>
            <p:cNvSpPr/>
            <p:nvPr/>
          </p:nvSpPr>
          <p:spPr>
            <a:xfrm rot="21600000">
              <a:off x="4296881" y="2999676"/>
              <a:ext cx="4702435" cy="22872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800">
                  <a:solidFill>
                    <a:srgbClr val="7030A0"/>
                  </a:solidFill>
                  <a:latin typeface="UhBee MiMi"/>
                  <a:ea typeface="UhBee MiMi"/>
                </a:rPr>
                <a:t>그림책 속 아이들과 선생님을 모두 날아가게 한 것은 무엇일까요</a:t>
              </a:r>
              <a:r>
                <a:rPr lang="en-US" altLang="ko-KR" sz="4800">
                  <a:solidFill>
                    <a:srgbClr val="7030A0"/>
                  </a:solidFill>
                  <a:latin typeface="UhBee MiMi"/>
                  <a:ea typeface="UhBee MiMi"/>
                </a:rPr>
                <a:t>?</a:t>
              </a:r>
            </a:p>
          </p:txBody>
        </p:sp>
      </p:grpSp>
      <p:grpSp>
        <p:nvGrpSpPr>
          <p:cNvPr id="21" name="그룹 2"/>
          <p:cNvGrpSpPr/>
          <p:nvPr/>
        </p:nvGrpSpPr>
        <p:grpSpPr>
          <a:xfrm rot="21600000" flipH="1">
            <a:off x="367828" y="1633879"/>
            <a:ext cx="6834220" cy="5034597"/>
            <a:chOff x="3225810" y="1516194"/>
            <a:chExt cx="6834220" cy="5034597"/>
          </a:xfrm>
        </p:grpSpPr>
        <p:pic>
          <p:nvPicPr>
            <p:cNvPr id="22" name="그림 10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1600000">
              <a:off x="3225810" y="1516194"/>
              <a:ext cx="6834220" cy="5034597"/>
            </a:xfrm>
            <a:prstGeom prst="rect">
              <a:avLst/>
            </a:prstGeom>
          </p:spPr>
        </p:pic>
        <p:sp>
          <p:nvSpPr>
            <p:cNvPr id="23" name="직사각형 14"/>
            <p:cNvSpPr/>
            <p:nvPr/>
          </p:nvSpPr>
          <p:spPr>
            <a:xfrm rot="21600000">
              <a:off x="4296881" y="2999675"/>
              <a:ext cx="4702435" cy="22909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800" dirty="0">
                  <a:solidFill>
                    <a:schemeClr val="tx1"/>
                  </a:solidFill>
                  <a:latin typeface="UhBee MiMi"/>
                  <a:ea typeface="UhBee MiMi"/>
                </a:rPr>
                <a:t>바로</a:t>
              </a:r>
            </a:p>
            <a:p>
              <a:pPr algn="ctr">
                <a:defRPr/>
              </a:pPr>
              <a:r>
                <a:rPr lang="en-US" altLang="ko-KR" sz="4800" dirty="0">
                  <a:solidFill>
                    <a:srgbClr val="7030A0"/>
                  </a:solidFill>
                  <a:latin typeface="UhBee MiMi"/>
                  <a:ea typeface="UhBee MiMi"/>
                </a:rPr>
                <a:t>‘</a:t>
              </a:r>
              <a:r>
                <a:rPr lang="ko-KR" altLang="en-US" sz="4800" dirty="0">
                  <a:solidFill>
                    <a:srgbClr val="7030A0"/>
                  </a:solidFill>
                  <a:latin typeface="UhBee MiMi"/>
                  <a:ea typeface="UhBee MiMi"/>
                </a:rPr>
                <a:t>기분이 좋아지는 말</a:t>
              </a:r>
              <a:r>
                <a:rPr lang="en-US" altLang="ko-KR" sz="4800" dirty="0">
                  <a:solidFill>
                    <a:srgbClr val="7030A0"/>
                  </a:solidFill>
                  <a:latin typeface="UhBee MiMi"/>
                  <a:ea typeface="UhBee MiMi"/>
                </a:rPr>
                <a:t>’</a:t>
              </a:r>
            </a:p>
            <a:p>
              <a:pPr algn="ctr">
                <a:defRPr/>
              </a:pPr>
              <a:r>
                <a:rPr lang="ko-KR" altLang="en-US" sz="4800" dirty="0">
                  <a:solidFill>
                    <a:schemeClr val="tx1"/>
                  </a:solidFill>
                  <a:latin typeface="UhBee MiMi"/>
                  <a:ea typeface="UhBee MiMi"/>
                </a:rPr>
                <a:t>입니다</a:t>
              </a:r>
              <a:r>
                <a:rPr lang="en-US" altLang="ko-KR" sz="4800" dirty="0">
                  <a:solidFill>
                    <a:schemeClr val="tx1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써보기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323569" cy="49651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47886" y="1983493"/>
            <a:ext cx="6754079" cy="10721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평소에 내가 들었을 때 </a:t>
            </a:r>
            <a:r>
              <a:rPr lang="ko-KR" altLang="en-US" sz="3200">
                <a:solidFill>
                  <a:srgbClr val="0070C0"/>
                </a:solidFill>
                <a:latin typeface="배달의민족 주아"/>
                <a:ea typeface="배달의민족 주아"/>
              </a:rPr>
              <a:t>기분이 좋아지는 말</a:t>
            </a:r>
            <a:r>
              <a:rPr lang="ko-KR" altLang="en-US" sz="3200">
                <a:latin typeface="배달의민족 주아"/>
                <a:ea typeface="배달의민족 주아"/>
              </a:rPr>
              <a:t>을</a:t>
            </a:r>
          </a:p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떠올려 봅시다</a:t>
            </a:r>
            <a:r>
              <a:rPr lang="en-US" altLang="ko-KR" sz="3200">
                <a:latin typeface="배달의민족 주아"/>
                <a:ea typeface="배달의민족 주아"/>
              </a:rPr>
              <a:t>.</a:t>
            </a:r>
          </a:p>
        </p:txBody>
      </p:sp>
      <p:grpSp>
        <p:nvGrpSpPr>
          <p:cNvPr id="23" name="그룹 2"/>
          <p:cNvGrpSpPr/>
          <p:nvPr/>
        </p:nvGrpSpPr>
        <p:grpSpPr>
          <a:xfrm>
            <a:off x="83490" y="2650226"/>
            <a:ext cx="4417509" cy="3117212"/>
            <a:chOff x="-319907" y="2560003"/>
            <a:chExt cx="4417509" cy="3117212"/>
          </a:xfrm>
        </p:grpSpPr>
        <p:pic>
          <p:nvPicPr>
            <p:cNvPr id="24" name="그림 14"/>
            <p:cNvPicPr>
              <a:picLocks noChangeAspect="1"/>
            </p:cNvPicPr>
            <p:nvPr/>
          </p:nvPicPr>
          <p:blipFill rotWithShape="1">
            <a:blip r:embed="rId5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1020502" flipH="1">
              <a:off x="-319907" y="2560003"/>
              <a:ext cx="4417509" cy="3117212"/>
            </a:xfrm>
            <a:prstGeom prst="rect">
              <a:avLst/>
            </a:prstGeom>
          </p:spPr>
        </p:pic>
        <p:sp>
          <p:nvSpPr>
            <p:cNvPr id="25" name="직사각형 15"/>
            <p:cNvSpPr/>
            <p:nvPr/>
          </p:nvSpPr>
          <p:spPr>
            <a:xfrm rot="20861176">
              <a:off x="79130" y="3633848"/>
              <a:ext cx="3530125" cy="11793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칭찬을 들었을 때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기분이 좋아져요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26" name="그룹 4"/>
          <p:cNvGrpSpPr/>
          <p:nvPr/>
        </p:nvGrpSpPr>
        <p:grpSpPr>
          <a:xfrm>
            <a:off x="5400345" y="3150654"/>
            <a:ext cx="3567422" cy="3252920"/>
            <a:chOff x="4795634" y="2819986"/>
            <a:chExt cx="3567422" cy="3252920"/>
          </a:xfrm>
        </p:grpSpPr>
        <p:pic>
          <p:nvPicPr>
            <p:cNvPr id="27" name="그림 12"/>
            <p:cNvPicPr>
              <a:picLocks noChangeAspect="1"/>
            </p:cNvPicPr>
            <p:nvPr/>
          </p:nvPicPr>
          <p:blipFill rotWithShape="1">
            <a:blip r:embed="rId6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4368826">
              <a:off x="4952885" y="2662735"/>
              <a:ext cx="3252920" cy="3567422"/>
            </a:xfrm>
            <a:prstGeom prst="rect">
              <a:avLst/>
            </a:prstGeom>
          </p:spPr>
        </p:pic>
        <p:sp>
          <p:nvSpPr>
            <p:cNvPr id="28" name="직사각형 16"/>
            <p:cNvSpPr/>
            <p:nvPr/>
          </p:nvSpPr>
          <p:spPr>
            <a:xfrm rot="1148847">
              <a:off x="4804599" y="3560901"/>
              <a:ext cx="3530126" cy="17358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싸운 후 친구가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먼저 사과해주면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기분이 좋아져요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29" name="그림 17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11237" y="3429000"/>
            <a:ext cx="2382452" cy="34787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493161" y="1831362"/>
            <a:ext cx="8200357" cy="4710701"/>
            <a:chOff x="400799" y="1831362"/>
            <a:chExt cx="8200357" cy="4710701"/>
          </a:xfrm>
        </p:grpSpPr>
        <p:sp>
          <p:nvSpPr>
            <p:cNvPr id="6" name="사각형: 둥근 모서리 5"/>
            <p:cNvSpPr/>
            <p:nvPr/>
          </p:nvSpPr>
          <p:spPr>
            <a:xfrm>
              <a:off x="400799" y="1831362"/>
              <a:ext cx="8157681" cy="4710701"/>
            </a:xfrm>
            <a:prstGeom prst="roundRect">
              <a:avLst>
                <a:gd name="adj" fmla="val 12523"/>
              </a:avLst>
            </a:prstGeom>
            <a:solidFill>
              <a:srgbClr val="9E8DD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grpSp>
          <p:nvGrpSpPr>
            <p:cNvPr id="3" name="그룹 2"/>
            <p:cNvGrpSpPr/>
            <p:nvPr/>
          </p:nvGrpSpPr>
          <p:grpSpPr>
            <a:xfrm>
              <a:off x="692138" y="2392143"/>
              <a:ext cx="3197730" cy="1034238"/>
              <a:chOff x="626932" y="2258749"/>
              <a:chExt cx="3197730" cy="1034238"/>
            </a:xfrm>
          </p:grpSpPr>
          <p:pic>
            <p:nvPicPr>
              <p:cNvPr id="9" name="그림 8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32280" y="2258749"/>
                <a:ext cx="1292382" cy="1034238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10" name="직사각형 9"/>
              <p:cNvSpPr/>
              <p:nvPr/>
            </p:nvSpPr>
            <p:spPr>
              <a:xfrm>
                <a:off x="626932" y="2553941"/>
                <a:ext cx="2012041" cy="568310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None/>
                  <a:defRPr/>
                </a:pP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[</a:t>
                </a:r>
                <a:r>
                  <a:rPr kumimoji="0" lang="ko-KR" altLang="en-US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관련 교과</a:t>
                </a: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]</a:t>
                </a:r>
                <a:endPara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</p:grpSp>
        <p:grpSp>
          <p:nvGrpSpPr>
            <p:cNvPr id="4" name="그룹 3"/>
            <p:cNvGrpSpPr/>
            <p:nvPr/>
          </p:nvGrpSpPr>
          <p:grpSpPr>
            <a:xfrm>
              <a:off x="616940" y="3486775"/>
              <a:ext cx="7984216" cy="1788170"/>
              <a:chOff x="551734" y="3538611"/>
              <a:chExt cx="7984216" cy="1788170"/>
            </a:xfrm>
          </p:grpSpPr>
          <p:sp>
            <p:nvSpPr>
              <p:cNvPr id="7" name="직사각형 6"/>
              <p:cNvSpPr/>
              <p:nvPr/>
            </p:nvSpPr>
            <p:spPr>
              <a:xfrm>
                <a:off x="551734" y="4050555"/>
                <a:ext cx="7984216" cy="127622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[2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국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01-03] 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자신의 감정을 표현하며 대화를 나눈다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.</a:t>
                </a:r>
              </a:p>
              <a:p>
                <a:pPr lvl="0">
                  <a:defRPr/>
                </a:pP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[2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국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03-02] 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자신의 생각을 문장으로 표현한다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.</a:t>
                </a:r>
              </a:p>
              <a:p>
                <a:pPr lvl="0">
                  <a:defRPr/>
                </a:pPr>
                <a:endParaRPr lang="en-US" altLang="ko-KR" sz="2600"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  <p:sp>
            <p:nvSpPr>
              <p:cNvPr id="12" name="직사각형 11"/>
              <p:cNvSpPr/>
              <p:nvPr/>
            </p:nvSpPr>
            <p:spPr>
              <a:xfrm>
                <a:off x="626932" y="3538611"/>
                <a:ext cx="2659741" cy="568970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None/>
                  <a:defRPr/>
                </a:pP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[</a:t>
                </a:r>
                <a:r>
                  <a:rPr kumimoji="0" lang="ko-KR" altLang="en-US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관련 성취기준</a:t>
                </a: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]</a:t>
                </a:r>
                <a:endPara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</p:grpSp>
      </p:grp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32073">
            <a:off x="5311040" y="1080311"/>
            <a:ext cx="3747750" cy="1948138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써보기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323569" cy="49651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47883" y="1983493"/>
            <a:ext cx="7325582" cy="5768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학습지에 들으면 </a:t>
            </a:r>
            <a:r>
              <a:rPr lang="ko-KR" altLang="en-US" sz="3200">
                <a:solidFill>
                  <a:srgbClr val="0070C0"/>
                </a:solidFill>
                <a:latin typeface="배달의민족 주아"/>
                <a:ea typeface="배달의민족 주아"/>
              </a:rPr>
              <a:t>기분이 좋아지는 말</a:t>
            </a:r>
            <a:r>
              <a:rPr lang="ko-KR" altLang="en-US" sz="3200">
                <a:latin typeface="배달의민족 주아"/>
                <a:ea typeface="배달의민족 주아"/>
              </a:rPr>
              <a:t>을 써봅시다</a:t>
            </a:r>
            <a:r>
              <a:rPr lang="en-US" altLang="ko-KR" sz="320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29" name="그림 1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98857" y="4774773"/>
            <a:ext cx="1845143" cy="2083226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88385" y="2552211"/>
            <a:ext cx="808891" cy="1047750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690917" y="1571646"/>
            <a:ext cx="3762165" cy="5286353"/>
          </a:xfrm>
          <a:prstGeom prst="rect">
            <a:avLst/>
          </a:prstGeom>
        </p:spPr>
      </p:pic>
      <p:grpSp>
        <p:nvGrpSpPr>
          <p:cNvPr id="23" name="그룹 2"/>
          <p:cNvGrpSpPr/>
          <p:nvPr/>
        </p:nvGrpSpPr>
        <p:grpSpPr>
          <a:xfrm>
            <a:off x="-146538" y="3429000"/>
            <a:ext cx="4417509" cy="3117212"/>
            <a:chOff x="-319907" y="2560003"/>
            <a:chExt cx="4417509" cy="3117212"/>
          </a:xfrm>
        </p:grpSpPr>
        <p:pic>
          <p:nvPicPr>
            <p:cNvPr id="24" name="그림 14"/>
            <p:cNvPicPr>
              <a:picLocks noChangeAspect="1"/>
            </p:cNvPicPr>
            <p:nvPr/>
          </p:nvPicPr>
          <p:blipFill rotWithShape="1">
            <a:blip r:embed="rId8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1020502" flipH="1">
              <a:off x="-319907" y="2560003"/>
              <a:ext cx="4417509" cy="3117212"/>
            </a:xfrm>
            <a:prstGeom prst="rect">
              <a:avLst/>
            </a:prstGeom>
          </p:spPr>
        </p:pic>
        <p:sp>
          <p:nvSpPr>
            <p:cNvPr id="25" name="직사각형 15"/>
            <p:cNvSpPr/>
            <p:nvPr/>
          </p:nvSpPr>
          <p:spPr>
            <a:xfrm rot="20861176">
              <a:off x="-6348" y="3340768"/>
              <a:ext cx="3530124" cy="17389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옷 부분에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기분이 좋아지는 말을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씁니다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26" name="그룹 4"/>
          <p:cNvGrpSpPr/>
          <p:nvPr/>
        </p:nvGrpSpPr>
        <p:grpSpPr>
          <a:xfrm>
            <a:off x="4975841" y="1194265"/>
            <a:ext cx="4339118" cy="3956584"/>
            <a:chOff x="4454960" y="2641420"/>
            <a:chExt cx="4339118" cy="3956584"/>
          </a:xfrm>
        </p:grpSpPr>
        <p:pic>
          <p:nvPicPr>
            <p:cNvPr id="27" name="그림 12"/>
            <p:cNvPicPr>
              <a:picLocks noChangeAspect="1"/>
            </p:cNvPicPr>
            <p:nvPr/>
          </p:nvPicPr>
          <p:blipFill rotWithShape="1">
            <a:blip r:embed="rId9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lum brigh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4368826">
              <a:off x="4646227" y="2450153"/>
              <a:ext cx="3956584" cy="4339118"/>
            </a:xfrm>
            <a:prstGeom prst="rect">
              <a:avLst/>
            </a:prstGeom>
          </p:spPr>
        </p:pic>
        <p:sp>
          <p:nvSpPr>
            <p:cNvPr id="28" name="직사각형 16"/>
            <p:cNvSpPr/>
            <p:nvPr/>
          </p:nvSpPr>
          <p:spPr>
            <a:xfrm rot="1148847">
              <a:off x="4987072" y="3551857"/>
              <a:ext cx="3530130" cy="2284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이 말을 들었을 때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나의 마음을 떠올려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어울리는 표정을 그립니다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얼굴을 꾸며도 좋아요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써보기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323569" cy="49651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47883" y="1983493"/>
            <a:ext cx="7325582" cy="5768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학습지에 들으면 </a:t>
            </a:r>
            <a:r>
              <a:rPr lang="ko-KR" altLang="en-US" sz="3200">
                <a:solidFill>
                  <a:srgbClr val="0070C0"/>
                </a:solidFill>
                <a:latin typeface="배달의민족 주아"/>
                <a:ea typeface="배달의민족 주아"/>
              </a:rPr>
              <a:t>기분이 좋아지는 말</a:t>
            </a:r>
            <a:r>
              <a:rPr lang="ko-KR" altLang="en-US" sz="3200">
                <a:latin typeface="배달의민족 주아"/>
                <a:ea typeface="배달의민족 주아"/>
              </a:rPr>
              <a:t>을 써봅시다</a:t>
            </a:r>
            <a:r>
              <a:rPr lang="en-US" altLang="ko-KR" sz="320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29" name="그림 1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98857" y="4774773"/>
            <a:ext cx="1845143" cy="2083226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88385" y="2552211"/>
            <a:ext cx="808891" cy="1047750"/>
          </a:xfrm>
          <a:prstGeom prst="rect">
            <a:avLst/>
          </a:prstGeom>
        </p:spPr>
      </p:pic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5449" y="0"/>
            <a:ext cx="4813101" cy="6858000"/>
          </a:xfrm>
          <a:prstGeom prst="rect">
            <a:avLst/>
          </a:prstGeom>
          <a:solidFill>
            <a:schemeClr val="lt1"/>
          </a:solidFill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써보기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323569" cy="49651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47883" y="1983493"/>
            <a:ext cx="7325582" cy="5768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학습지에 들으면 </a:t>
            </a:r>
            <a:r>
              <a:rPr lang="ko-KR" altLang="en-US" sz="3200">
                <a:solidFill>
                  <a:srgbClr val="0070C0"/>
                </a:solidFill>
                <a:latin typeface="배달의민족 주아"/>
                <a:ea typeface="배달의민족 주아"/>
              </a:rPr>
              <a:t>기분이 좋아지는 말</a:t>
            </a:r>
            <a:r>
              <a:rPr lang="ko-KR" altLang="en-US" sz="3200">
                <a:latin typeface="배달의민족 주아"/>
                <a:ea typeface="배달의민족 주아"/>
              </a:rPr>
              <a:t>을 써봅시다</a:t>
            </a:r>
            <a:r>
              <a:rPr lang="en-US" altLang="ko-KR" sz="320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29" name="그림 1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98857" y="4774773"/>
            <a:ext cx="1845143" cy="2083226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88385" y="2552211"/>
            <a:ext cx="808891" cy="1047750"/>
          </a:xfrm>
          <a:prstGeom prst="rect">
            <a:avLst/>
          </a:prstGeom>
        </p:spPr>
      </p:pic>
      <p:sp>
        <p:nvSpPr>
          <p:cNvPr id="34" name="모서리가 둥근 직사각형 33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5208"/>
            </a:avLst>
          </a:prstGeom>
          <a:solidFill>
            <a:srgbClr val="A0B4E6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37436">
            <a:off x="4590337" y="388326"/>
            <a:ext cx="1935509" cy="3429000"/>
          </a:xfrm>
          <a:prstGeom prst="rect">
            <a:avLst/>
          </a:prstGeom>
        </p:spPr>
      </p:pic>
      <p:pic>
        <p:nvPicPr>
          <p:cNvPr id="36" name="그림 35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03392">
            <a:off x="5719788" y="3425336"/>
            <a:ext cx="2060958" cy="2864826"/>
          </a:xfrm>
          <a:prstGeom prst="rect">
            <a:avLst/>
          </a:prstGeom>
        </p:spPr>
      </p:pic>
      <p:sp>
        <p:nvSpPr>
          <p:cNvPr id="38" name="구름 37"/>
          <p:cNvSpPr/>
          <p:nvPr/>
        </p:nvSpPr>
        <p:spPr>
          <a:xfrm>
            <a:off x="645988" y="4082316"/>
            <a:ext cx="2906346" cy="2173654"/>
          </a:xfrm>
          <a:prstGeom prst="cloud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37" name="그림 36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530882">
            <a:off x="797757" y="1714499"/>
            <a:ext cx="2406550" cy="3429000"/>
          </a:xfrm>
          <a:prstGeom prst="rect">
            <a:avLst/>
          </a:prstGeom>
        </p:spPr>
      </p:pic>
      <p:sp>
        <p:nvSpPr>
          <p:cNvPr id="39" name="구름 38"/>
          <p:cNvSpPr/>
          <p:nvPr/>
        </p:nvSpPr>
        <p:spPr>
          <a:xfrm>
            <a:off x="7789739" y="1005010"/>
            <a:ext cx="1600123" cy="1196731"/>
          </a:xfrm>
          <a:prstGeom prst="cloud">
            <a:avLst/>
          </a:prstGeom>
          <a:solidFill>
            <a:schemeClr val="lt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0" name="구름 39"/>
          <p:cNvSpPr/>
          <p:nvPr/>
        </p:nvSpPr>
        <p:spPr>
          <a:xfrm rot="1469328">
            <a:off x="2062528" y="235683"/>
            <a:ext cx="2509472" cy="1876832"/>
          </a:xfrm>
          <a:prstGeom prst="cloud">
            <a:avLst/>
          </a:prstGeom>
          <a:solidFill>
            <a:schemeClr val="lt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들으면 기분 좋아지는 말 써보기</a:t>
            </a:r>
            <a:endParaRPr lang="ko-KR" altLang="en-US" sz="4400" b="0" spc="-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80117" y="3822387"/>
            <a:ext cx="3208511" cy="3208511"/>
          </a:xfrm>
          <a:prstGeom prst="rect">
            <a:avLst/>
          </a:prstGeom>
        </p:spPr>
      </p:pic>
      <p:grpSp>
        <p:nvGrpSpPr>
          <p:cNvPr id="17" name="그룹 2"/>
          <p:cNvGrpSpPr/>
          <p:nvPr/>
        </p:nvGrpSpPr>
        <p:grpSpPr>
          <a:xfrm rot="21600000" flipH="1">
            <a:off x="178792" y="1787992"/>
            <a:ext cx="6724316" cy="4764719"/>
            <a:chOff x="3335714" y="1676169"/>
            <a:chExt cx="6724316" cy="4764719"/>
          </a:xfrm>
        </p:grpSpPr>
        <p:pic>
          <p:nvPicPr>
            <p:cNvPr id="18" name="그림 1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1600000">
              <a:off x="3335714" y="1676169"/>
              <a:ext cx="6724316" cy="4764719"/>
            </a:xfrm>
            <a:prstGeom prst="rect">
              <a:avLst/>
            </a:prstGeom>
          </p:spPr>
        </p:pic>
        <p:sp>
          <p:nvSpPr>
            <p:cNvPr id="19" name="직사각형 14"/>
            <p:cNvSpPr/>
            <p:nvPr/>
          </p:nvSpPr>
          <p:spPr>
            <a:xfrm rot="21600000">
              <a:off x="4333516" y="2889772"/>
              <a:ext cx="4702435" cy="27752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dirty="0">
                  <a:solidFill>
                    <a:srgbClr val="7030A0"/>
                  </a:solidFill>
                  <a:latin typeface="UhBee MiMi"/>
                  <a:ea typeface="UhBee MiMi"/>
                </a:rPr>
                <a:t>친구의 </a:t>
              </a:r>
              <a:r>
                <a:rPr lang="ko-KR" altLang="en-US" sz="4400" dirty="0" err="1">
                  <a:solidFill>
                    <a:srgbClr val="7030A0"/>
                  </a:solidFill>
                  <a:latin typeface="UhBee MiMi"/>
                  <a:ea typeface="UhBee MiMi"/>
                </a:rPr>
                <a:t>활동지를</a:t>
              </a:r>
              <a:r>
                <a:rPr lang="ko-KR" altLang="en-US" sz="4400" dirty="0">
                  <a:solidFill>
                    <a:srgbClr val="7030A0"/>
                  </a:solidFill>
                  <a:latin typeface="UhBee MiMi"/>
                  <a:ea typeface="UhBee MiMi"/>
                </a:rPr>
                <a:t> 보고</a:t>
              </a:r>
            </a:p>
            <a:p>
              <a:pPr algn="ctr">
                <a:defRPr/>
              </a:pPr>
              <a:r>
                <a:rPr lang="ko-KR" altLang="en-US" sz="4400" dirty="0">
                  <a:solidFill>
                    <a:srgbClr val="7030A0"/>
                  </a:solidFill>
                  <a:latin typeface="UhBee MiMi"/>
                  <a:ea typeface="UhBee MiMi"/>
                </a:rPr>
                <a:t>친구는 어떤 말을 듣고</a:t>
              </a:r>
            </a:p>
            <a:p>
              <a:pPr algn="ctr">
                <a:defRPr/>
              </a:pPr>
              <a:r>
                <a:rPr lang="ko-KR" altLang="en-US" sz="4400" dirty="0">
                  <a:solidFill>
                    <a:srgbClr val="7030A0"/>
                  </a:solidFill>
                  <a:latin typeface="UhBee MiMi"/>
                  <a:ea typeface="UhBee MiMi"/>
                </a:rPr>
                <a:t>기분이 </a:t>
              </a:r>
              <a:r>
                <a:rPr lang="ko-KR" altLang="en-US" sz="4400" dirty="0" smtClean="0">
                  <a:solidFill>
                    <a:srgbClr val="7030A0"/>
                  </a:solidFill>
                  <a:latin typeface="UhBee MiMi"/>
                  <a:ea typeface="UhBee MiMi"/>
                </a:rPr>
                <a:t>좋아지는지 알아 봅시다</a:t>
              </a:r>
              <a:r>
                <a:rPr lang="en-US" altLang="ko-KR" sz="4400" dirty="0">
                  <a:solidFill>
                    <a:srgbClr val="7030A0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743480" y="641791"/>
            <a:ext cx="7702164" cy="3592908"/>
            <a:chOff x="1009771" y="717991"/>
            <a:chExt cx="7702164" cy="3592908"/>
          </a:xfrm>
        </p:grpSpPr>
        <p:sp>
          <p:nvSpPr>
            <p:cNvPr id="17" name="사각형: 둥근 모서리 16"/>
            <p:cNvSpPr/>
            <p:nvPr/>
          </p:nvSpPr>
          <p:spPr>
            <a:xfrm>
              <a:off x="2056987" y="3037937"/>
              <a:ext cx="6654948" cy="1109609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  <a:alpha val="24000"/>
              </a:schemeClr>
            </a:solidFill>
            <a:ln w="38100">
              <a:solidFill>
                <a:schemeClr val="accent2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0" spc="-400" dirty="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우리 반 베스트 </a:t>
              </a:r>
              <a:r>
                <a:rPr lang="ko-KR" altLang="en-US" sz="4400" b="0" spc="-400" dirty="0" smtClean="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 날아가는 말</a:t>
              </a:r>
              <a:r>
                <a:rPr lang="en-US" altLang="ko-KR" sz="4400" spc="-400" dirty="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 </a:t>
              </a:r>
              <a:r>
                <a:rPr lang="ko-KR" altLang="en-US" sz="4400" spc="-400" dirty="0" smtClean="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정</a:t>
              </a:r>
              <a:r>
                <a:rPr lang="ko-KR" altLang="en-US" sz="4400" b="0" spc="-400" dirty="0" smtClean="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하기</a:t>
              </a:r>
              <a:endPara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endParaRPr>
            </a:p>
          </p:txBody>
        </p:sp>
        <p:pic>
          <p:nvPicPr>
            <p:cNvPr id="11" name="그림 1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87899" y="2667033"/>
              <a:ext cx="1177175" cy="1643866"/>
            </a:xfrm>
            <a:prstGeom prst="rect">
              <a:avLst/>
            </a:prstGeom>
          </p:spPr>
        </p:pic>
        <p:grpSp>
          <p:nvGrpSpPr>
            <p:cNvPr id="14" name="그룹 13"/>
            <p:cNvGrpSpPr/>
            <p:nvPr/>
          </p:nvGrpSpPr>
          <p:grpSpPr>
            <a:xfrm>
              <a:off x="1009771" y="717991"/>
              <a:ext cx="2851548" cy="2442513"/>
              <a:chOff x="983032" y="767403"/>
              <a:chExt cx="2656116" cy="2275114"/>
            </a:xfrm>
          </p:grpSpPr>
          <p:pic>
            <p:nvPicPr>
              <p:cNvPr id="4" name="그림 3"/>
              <p:cNvPicPr>
                <a:picLocks noChangeAspect="1"/>
              </p:cNvPicPr>
              <p:nvPr/>
            </p:nvPicPr>
            <p:blipFill rotWithShape="1">
              <a:blip r:embed="rId6" cstate="email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050"/>
              <a:stretch>
                <a:fillRect/>
              </a:stretch>
            </p:blipFill>
            <p:spPr>
              <a:xfrm>
                <a:off x="983032" y="767403"/>
                <a:ext cx="2656116" cy="2275114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1622343" y="1586559"/>
                <a:ext cx="971386" cy="84367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ko-KR" altLang="en-US" sz="3600">
                    <a:latin typeface="배달의민족 주아"/>
                    <a:ea typeface="배달의민족 주아"/>
                  </a:rPr>
                  <a:t>활동 </a:t>
                </a:r>
              </a:p>
            </p:txBody>
          </p:sp>
          <p:pic>
            <p:nvPicPr>
              <p:cNvPr id="12" name="그림 11" descr="텍스트, 칠판이(가) 표시된 사진  자동 생성된 설명"/>
              <p:cNvPicPr>
                <a:picLocks noChangeAspect="1"/>
              </p:cNvPicPr>
              <p:nvPr/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311090" y="1356955"/>
                <a:ext cx="756912" cy="981845"/>
              </a:xfrm>
              <a:prstGeom prst="rect">
                <a:avLst/>
              </a:prstGeom>
            </p:spPr>
          </p:pic>
        </p:grpSp>
      </p:grpSp>
      <p:sp>
        <p:nvSpPr>
          <p:cNvPr id="15" name="액자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10184">
            <a:off x="7603447" y="2390025"/>
            <a:ext cx="359454" cy="79767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5817" y="90704"/>
            <a:ext cx="2297348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sz="2000">
                <a:latin typeface="배달의민족 주아"/>
                <a:ea typeface="배달의민족 주아"/>
              </a:rPr>
              <a:t>&lt;</a:t>
            </a:r>
            <a:r>
              <a:rPr lang="ko-KR" altLang="en-US" sz="2000">
                <a:latin typeface="배달의민족 주아"/>
                <a:ea typeface="배달의민족 주아"/>
              </a:rPr>
              <a:t>그림책 읽기 후 활동</a:t>
            </a:r>
            <a:r>
              <a:rPr lang="en-US" altLang="ko-KR" sz="2000">
                <a:latin typeface="배달의민족 주아"/>
                <a:ea typeface="배달의민족 주아"/>
              </a:rPr>
              <a:t>&gt;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22" y="2054830"/>
            <a:ext cx="7112818" cy="10674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친구들의 들으면 기분 좋아지는 말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(</a:t>
            </a:r>
            <a:r>
              <a:rPr lang="ko-KR" altLang="en-US" sz="3200" b="0" spc="-150">
                <a:latin typeface="배달의민족 주아"/>
                <a:ea typeface="배달의민족 주아"/>
              </a:rPr>
              <a:t>날아가는 말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)</a:t>
            </a:r>
            <a:r>
              <a:rPr lang="ko-KR" altLang="en-US" sz="3200" b="0" spc="-150">
                <a:latin typeface="배달의민족 주아"/>
                <a:ea typeface="배달의민족 주아"/>
              </a:rPr>
              <a:t> 중</a:t>
            </a:r>
          </a:p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가장 기억에 남는 것은 무엇인가요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?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grpSp>
        <p:nvGrpSpPr>
          <p:cNvPr id="19" name="그룹 18"/>
          <p:cNvGrpSpPr/>
          <p:nvPr/>
        </p:nvGrpSpPr>
        <p:grpSpPr>
          <a:xfrm>
            <a:off x="-273937" y="3368268"/>
            <a:ext cx="5040637" cy="3239889"/>
            <a:chOff x="2809884" y="2116264"/>
            <a:chExt cx="5090721" cy="4994157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4014" flipH="1">
              <a:off x="2809884" y="2116264"/>
              <a:ext cx="5090721" cy="4994157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3553800" y="3272950"/>
              <a:ext cx="3602888" cy="26807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 dirty="0">
                  <a:solidFill>
                    <a:srgbClr val="002060"/>
                  </a:solidFill>
                  <a:latin typeface="UhBee MiMi"/>
                  <a:ea typeface="UhBee MiMi"/>
                </a:rPr>
                <a:t>미안해</a:t>
              </a:r>
              <a:r>
                <a:rPr lang="en-US" altLang="ko-KR" sz="3600" dirty="0">
                  <a:solidFill>
                    <a:srgbClr val="002060"/>
                  </a:solidFill>
                  <a:latin typeface="UhBee MiMi"/>
                  <a:ea typeface="UhBee MiMi"/>
                </a:rPr>
                <a:t>,</a:t>
              </a:r>
              <a:r>
                <a:rPr lang="ko-KR" altLang="en-US" sz="3600" dirty="0">
                  <a:solidFill>
                    <a:srgbClr val="002060"/>
                  </a:solidFill>
                  <a:latin typeface="UhBee MiMi"/>
                  <a:ea typeface="UhBee MiMi"/>
                </a:rPr>
                <a:t> 하고</a:t>
              </a:r>
            </a:p>
            <a:p>
              <a:pPr algn="ctr">
                <a:defRPr/>
              </a:pPr>
              <a:r>
                <a:rPr lang="ko-KR" altLang="en-US" sz="3600" dirty="0">
                  <a:solidFill>
                    <a:srgbClr val="002060"/>
                  </a:solidFill>
                  <a:latin typeface="UhBee MiMi"/>
                  <a:ea typeface="UhBee MiMi"/>
                </a:rPr>
                <a:t>먼저 사과하는 것이</a:t>
              </a:r>
            </a:p>
            <a:p>
              <a:pPr algn="ctr">
                <a:defRPr/>
              </a:pPr>
              <a:r>
                <a:rPr lang="ko-KR" altLang="en-US" sz="3600" dirty="0">
                  <a:solidFill>
                    <a:srgbClr val="002060"/>
                  </a:solidFill>
                  <a:latin typeface="UhBee MiMi"/>
                  <a:ea typeface="UhBee MiMi"/>
                </a:rPr>
                <a:t>기억에 남아요</a:t>
              </a:r>
              <a:r>
                <a:rPr lang="en-US" altLang="ko-KR" sz="3600" dirty="0">
                  <a:solidFill>
                    <a:srgbClr val="002060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70340" y="5065562"/>
            <a:ext cx="1720818" cy="1926766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376092" y="349321"/>
            <a:ext cx="8767908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우리반 베스트 </a:t>
            </a:r>
            <a:r>
              <a:rPr lang="en-US" altLang="ko-KR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‘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날아가는 말</a:t>
            </a:r>
            <a:r>
              <a:rPr lang="en-US" altLang="ko-KR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’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정하기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31038"/>
            <a:ext cx="1177175" cy="1643866"/>
          </a:xfrm>
          <a:prstGeom prst="rect">
            <a:avLst/>
          </a:prstGeom>
        </p:spPr>
      </p:pic>
      <p:grpSp>
        <p:nvGrpSpPr>
          <p:cNvPr id="20" name="그룹 4"/>
          <p:cNvGrpSpPr/>
          <p:nvPr/>
        </p:nvGrpSpPr>
        <p:grpSpPr>
          <a:xfrm>
            <a:off x="5073533" y="2901416"/>
            <a:ext cx="4339118" cy="3956584"/>
            <a:chOff x="4454960" y="2641420"/>
            <a:chExt cx="4339118" cy="3956584"/>
          </a:xfrm>
        </p:grpSpPr>
        <p:pic>
          <p:nvPicPr>
            <p:cNvPr id="21" name="그림 12"/>
            <p:cNvPicPr>
              <a:picLocks noChangeAspect="1"/>
            </p:cNvPicPr>
            <p:nvPr/>
          </p:nvPicPr>
          <p:blipFill rotWithShape="1">
            <a:blip r:embed="rId7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lum brigh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4368826">
              <a:off x="4646227" y="2450153"/>
              <a:ext cx="3956584" cy="4339118"/>
            </a:xfrm>
            <a:prstGeom prst="rect">
              <a:avLst/>
            </a:prstGeom>
          </p:spPr>
        </p:pic>
        <p:sp>
          <p:nvSpPr>
            <p:cNvPr id="22" name="직사각형 16"/>
            <p:cNvSpPr/>
            <p:nvPr/>
          </p:nvSpPr>
          <p:spPr>
            <a:xfrm rot="1148847">
              <a:off x="4859453" y="3751641"/>
              <a:ext cx="3530132" cy="17361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 dirty="0" err="1">
                  <a:latin typeface="UhBee MiMi"/>
                  <a:ea typeface="UhBee MiMi"/>
                </a:rPr>
                <a:t>고마워라는</a:t>
              </a:r>
              <a:r>
                <a:rPr lang="ko-KR" altLang="en-US" sz="3600" dirty="0">
                  <a:latin typeface="UhBee MiMi"/>
                  <a:ea typeface="UhBee MiMi"/>
                </a:rPr>
                <a:t> 말을</a:t>
              </a:r>
            </a:p>
            <a:p>
              <a:pPr algn="ctr">
                <a:defRPr/>
              </a:pPr>
              <a:r>
                <a:rPr lang="ko-KR" altLang="en-US" sz="3600" dirty="0">
                  <a:latin typeface="UhBee MiMi"/>
                  <a:ea typeface="UhBee MiMi"/>
                </a:rPr>
                <a:t>들었을 때 기분이 좋다는 친구의 말에 공감해요</a:t>
              </a:r>
              <a:r>
                <a:rPr lang="en-US" altLang="ko-KR" sz="3600" dirty="0">
                  <a:latin typeface="UhBee MiMi"/>
                  <a:ea typeface="UhBee MiMi"/>
                </a:rPr>
                <a:t>!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21" y="2054830"/>
            <a:ext cx="5055419" cy="5721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베스트 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‘</a:t>
            </a:r>
            <a:r>
              <a:rPr lang="ko-KR" altLang="en-US" sz="3200" b="0" spc="-150">
                <a:latin typeface="배달의민족 주아"/>
                <a:ea typeface="배달의민족 주아"/>
              </a:rPr>
              <a:t>날아가는 말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’</a:t>
            </a:r>
            <a:r>
              <a:rPr lang="ko-KR" altLang="en-US" sz="3200" b="0" spc="-150">
                <a:latin typeface="배달의민족 주아"/>
                <a:ea typeface="배달의민족 주아"/>
              </a:rPr>
              <a:t>에 투표합시다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376092" y="349321"/>
            <a:ext cx="8767908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우리반 베스트 </a:t>
            </a:r>
            <a:r>
              <a:rPr lang="en-US" altLang="ko-KR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‘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날아가는 말</a:t>
            </a:r>
            <a:r>
              <a:rPr lang="en-US" altLang="ko-KR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’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정하기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31038"/>
            <a:ext cx="1177175" cy="1643866"/>
          </a:xfrm>
          <a:prstGeom prst="rect">
            <a:avLst/>
          </a:prstGeom>
        </p:spPr>
      </p:pic>
      <p:pic>
        <p:nvPicPr>
          <p:cNvPr id="24" name="그림 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30193" y="3154167"/>
            <a:ext cx="3703833" cy="3703833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355027" y="2124517"/>
            <a:ext cx="7147875" cy="5118414"/>
            <a:chOff x="367238" y="2258844"/>
            <a:chExt cx="7147875" cy="5118414"/>
          </a:xfrm>
        </p:grpSpPr>
        <p:pic>
          <p:nvPicPr>
            <p:cNvPr id="23" name="그림 18"/>
            <p:cNvPicPr>
              <a:picLocks noChangeAspect="1"/>
            </p:cNvPicPr>
            <p:nvPr/>
          </p:nvPicPr>
          <p:blipFill rotWithShape="1">
            <a:blip r:embed="rId6" cstate="email">
              <a:alphaModFix amt="85000"/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367238" y="2258844"/>
              <a:ext cx="7147875" cy="5118414"/>
            </a:xfrm>
            <a:prstGeom prst="rect">
              <a:avLst/>
            </a:prstGeom>
          </p:spPr>
        </p:pic>
        <p:sp>
          <p:nvSpPr>
            <p:cNvPr id="25" name="TextBox 19"/>
            <p:cNvSpPr txBox="1"/>
            <p:nvPr/>
          </p:nvSpPr>
          <p:spPr>
            <a:xfrm>
              <a:off x="1803135" y="3476625"/>
              <a:ext cx="4343945" cy="277084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친구가 말한 날아가는 말이 공감되거나 가장 좋은 경우 친구의 활동지에 스티커를 붙여줍니다</a:t>
              </a: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21" y="2054830"/>
            <a:ext cx="5055419" cy="5721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베스트 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‘</a:t>
            </a:r>
            <a:r>
              <a:rPr lang="ko-KR" altLang="en-US" sz="3200" b="0" spc="-150">
                <a:latin typeface="배달의민족 주아"/>
                <a:ea typeface="배달의민족 주아"/>
              </a:rPr>
              <a:t>날아가는 말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’</a:t>
            </a:r>
            <a:r>
              <a:rPr lang="ko-KR" altLang="en-US" sz="3200" b="0" spc="-150">
                <a:latin typeface="배달의민족 주아"/>
                <a:ea typeface="배달의민족 주아"/>
              </a:rPr>
              <a:t>에 투표합시다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376092" y="349321"/>
            <a:ext cx="8767908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우리반 베스트 </a:t>
            </a:r>
            <a:r>
              <a:rPr lang="en-US" altLang="ko-KR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‘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날아가는 말</a:t>
            </a:r>
            <a:r>
              <a:rPr lang="en-US" altLang="ko-KR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’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정하기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31038"/>
            <a:ext cx="1177175" cy="1643866"/>
          </a:xfrm>
          <a:prstGeom prst="rect">
            <a:avLst/>
          </a:prstGeom>
        </p:spPr>
      </p:pic>
      <p:pic>
        <p:nvPicPr>
          <p:cNvPr id="24" name="그림 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30193" y="3154167"/>
            <a:ext cx="3703833" cy="3703833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355026" y="2124517"/>
            <a:ext cx="7709606" cy="5118414"/>
            <a:chOff x="367237" y="2258844"/>
            <a:chExt cx="7709606" cy="5118414"/>
          </a:xfrm>
        </p:grpSpPr>
        <p:pic>
          <p:nvPicPr>
            <p:cNvPr id="23" name="그림 18"/>
            <p:cNvPicPr>
              <a:picLocks noChangeAspect="1"/>
            </p:cNvPicPr>
            <p:nvPr/>
          </p:nvPicPr>
          <p:blipFill rotWithShape="1">
            <a:blip r:embed="rId6">
              <a:alphaModFix amt="85000"/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>
            <a:xfrm flipH="1">
              <a:off x="367237" y="2258844"/>
              <a:ext cx="7709606" cy="5118414"/>
            </a:xfrm>
            <a:prstGeom prst="rect">
              <a:avLst/>
            </a:prstGeom>
          </p:spPr>
        </p:pic>
        <p:sp>
          <p:nvSpPr>
            <p:cNvPr id="25" name="TextBox 19"/>
            <p:cNvSpPr txBox="1"/>
            <p:nvPr/>
          </p:nvSpPr>
          <p:spPr>
            <a:xfrm>
              <a:off x="2010730" y="3733067"/>
              <a:ext cx="4343945" cy="27715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가장 많은 스티커를 받은</a:t>
              </a:r>
            </a:p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친구의 말이 우리 반 베스트 </a:t>
              </a: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‘</a:t>
              </a: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날아가는 말</a:t>
              </a: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’</a:t>
              </a: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 입니다</a:t>
              </a: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955536" y="723477"/>
            <a:ext cx="2920697" cy="2501743"/>
            <a:chOff x="895437" y="835198"/>
            <a:chExt cx="2656116" cy="2275114"/>
          </a:xfrm>
        </p:grpSpPr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5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>
              <a:off x="895437" y="835198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7621" y="1650254"/>
              <a:ext cx="946762" cy="8207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활동 </a:t>
              </a:r>
              <a:endParaRPr kumimoji="0" lang="ko-KR" altLang="en-US" sz="3600" b="0" i="0" u="none" strike="noStrike" kern="1200" cap="none" spc="0" normalizeH="0" baseline="0">
                <a:solidFill>
                  <a:prstClr val="black"/>
                </a:solidFill>
                <a:latin typeface="배달의민족 주아"/>
                <a:ea typeface="배달의민족 주아"/>
                <a:cs typeface="+mn-cs"/>
              </a:endParaRPr>
            </a:p>
          </p:txBody>
        </p:sp>
        <p:pic>
          <p:nvPicPr>
            <p:cNvPr id="12" name="그림 11" descr="텍스트, 칠판이(가) 표시된 사진  자동 생성된 설명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235337" y="1472383"/>
              <a:ext cx="685149" cy="1149041"/>
            </a:xfrm>
            <a:prstGeom prst="rect">
              <a:avLst/>
            </a:prstGeom>
          </p:spPr>
        </p:pic>
      </p:grpSp>
      <p:sp>
        <p:nvSpPr>
          <p:cNvPr id="15" name="액자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rgbClr val="FCC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17" name="사각형: 둥근 모서리 16"/>
          <p:cNvSpPr/>
          <p:nvPr/>
        </p:nvSpPr>
        <p:spPr>
          <a:xfrm>
            <a:off x="1866365" y="3002155"/>
            <a:ext cx="6699311" cy="1109609"/>
          </a:xfrm>
          <a:prstGeom prst="roundRect">
            <a:avLst>
              <a:gd name="adj" fmla="val 16667"/>
            </a:avLst>
          </a:prstGeom>
          <a:solidFill>
            <a:srgbClr val="7030A0">
              <a:alpha val="16000"/>
            </a:srgbClr>
          </a:solidFill>
          <a:ln w="38100">
            <a:solidFill>
              <a:srgbClr val="CCCC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우리 반 </a:t>
            </a:r>
            <a:r>
              <a:rPr lang="ko-KR" altLang="en-US" sz="4400" b="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베스트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날아가는 말</a:t>
            </a:r>
            <a:r>
              <a:rPr lang="en-US" altLang="ko-KR" sz="4400" spc="-400" dirty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꾸미기</a:t>
            </a:r>
            <a:endParaRPr lang="ko-KR" altLang="en-US" sz="4400" b="0" spc="-400" dirty="0">
              <a:solidFill>
                <a:schemeClr val="accent1">
                  <a:lumMod val="75000"/>
                </a:schemeClr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71362" y="2681554"/>
            <a:ext cx="647272" cy="698643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129696" y="92838"/>
            <a:ext cx="2085819" cy="495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>
                <a:latin typeface="배달의민족 주아"/>
                <a:ea typeface="배달의민족 주아"/>
              </a:rPr>
              <a:t>&lt;</a:t>
            </a:r>
            <a:r>
              <a:rPr lang="ko-KR" altLang="en-US">
                <a:latin typeface="배달의민족 주아"/>
                <a:ea typeface="배달의민족 주아"/>
              </a:rPr>
              <a:t>그림책 읽기 후 활동</a:t>
            </a:r>
            <a:r>
              <a:rPr lang="en-US" altLang="ko-KR">
                <a:latin typeface="배달의민족 주아"/>
                <a:ea typeface="배달의민족 주아"/>
              </a:rPr>
              <a:t>&gt;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4355" y="2509967"/>
            <a:ext cx="1364027" cy="18380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"/>
          <p:cNvSpPr/>
          <p:nvPr/>
        </p:nvSpPr>
        <p:spPr>
          <a:xfrm>
            <a:off x="595901" y="349321"/>
            <a:ext cx="8286371" cy="1109609"/>
          </a:xfrm>
          <a:prstGeom prst="roundRect">
            <a:avLst>
              <a:gd name="adj" fmla="val 16667"/>
            </a:avLst>
          </a:prstGeom>
          <a:solidFill>
            <a:srgbClr val="7030A0">
              <a:alpha val="16000"/>
            </a:srgbClr>
          </a:solidFill>
          <a:ln w="38100">
            <a:solidFill>
              <a:srgbClr val="CCCC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endParaRPr lang="ko-KR" altLang="en-US" sz="36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230481" y="1993186"/>
            <a:ext cx="5660524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 dirty="0">
                <a:latin typeface="배달의민족 주아"/>
                <a:ea typeface="배달의민족 주아"/>
              </a:rPr>
              <a:t>우리 반에서 뽑은 베스트 </a:t>
            </a:r>
            <a:r>
              <a:rPr lang="ko-KR" altLang="en-US" sz="3200" b="0" spc="-150" dirty="0" smtClean="0">
                <a:latin typeface="배달의민족 주아"/>
                <a:ea typeface="배달의민족 주아"/>
              </a:rPr>
              <a:t>날아가는 말을 </a:t>
            </a:r>
            <a:endParaRPr lang="ko-KR" altLang="en-US" sz="3200" b="0" spc="-150" dirty="0">
              <a:latin typeface="배달의민족 주아"/>
              <a:ea typeface="배달의민족 주아"/>
            </a:endParaRPr>
          </a:p>
          <a:p>
            <a:pPr lvl="0">
              <a:defRPr/>
            </a:pPr>
            <a:r>
              <a:rPr lang="ko-KR" altLang="en-US" sz="3200" b="0" spc="-150" dirty="0">
                <a:latin typeface="배달의민족 주아"/>
                <a:ea typeface="배달의민족 주아"/>
              </a:rPr>
              <a:t>여러 가지 방법으로 꾸며봅시다</a:t>
            </a:r>
            <a:r>
              <a:rPr lang="en-US" altLang="ko-KR" sz="3200" b="0" spc="-150" dirty="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62682" y="1745786"/>
            <a:ext cx="259924" cy="1012502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731470" y="518109"/>
            <a:ext cx="8412530" cy="756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3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우리반 베스트 </a:t>
            </a:r>
            <a:r>
              <a:rPr lang="en-US" altLang="ko-KR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‘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날아가는 말</a:t>
            </a:r>
            <a:r>
              <a:rPr lang="en-US" altLang="ko-KR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’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꾸미기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grpSp>
        <p:nvGrpSpPr>
          <p:cNvPr id="30" name="그룹 29"/>
          <p:cNvGrpSpPr/>
          <p:nvPr/>
        </p:nvGrpSpPr>
        <p:grpSpPr>
          <a:xfrm>
            <a:off x="411448" y="3280717"/>
            <a:ext cx="4044537" cy="3039975"/>
            <a:chOff x="411448" y="3280717"/>
            <a:chExt cx="4044537" cy="3039975"/>
          </a:xfrm>
        </p:grpSpPr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121729">
              <a:off x="917016" y="2775149"/>
              <a:ext cx="3033402" cy="4044537"/>
            </a:xfrm>
            <a:prstGeom prst="rect">
              <a:avLst/>
            </a:prstGeom>
          </p:spPr>
        </p:pic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365206">
              <a:off x="1160687" y="3822636"/>
              <a:ext cx="2524162" cy="2498055"/>
            </a:xfrm>
            <a:prstGeom prst="rect">
              <a:avLst/>
            </a:prstGeom>
          </p:spPr>
        </p:pic>
      </p:grpSp>
      <p:grpSp>
        <p:nvGrpSpPr>
          <p:cNvPr id="32" name="그룹 31"/>
          <p:cNvGrpSpPr/>
          <p:nvPr/>
        </p:nvGrpSpPr>
        <p:grpSpPr>
          <a:xfrm>
            <a:off x="4768902" y="3292928"/>
            <a:ext cx="4044536" cy="3033402"/>
            <a:chOff x="4768901" y="3292928"/>
            <a:chExt cx="4044536" cy="3033402"/>
          </a:xfrm>
        </p:grpSpPr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757669">
              <a:off x="5274469" y="2787361"/>
              <a:ext cx="3033402" cy="4044537"/>
            </a:xfrm>
            <a:prstGeom prst="rect">
              <a:avLst/>
            </a:prstGeom>
          </p:spPr>
        </p:pic>
        <p:pic>
          <p:nvPicPr>
            <p:cNvPr id="31" name="그림 30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366688">
              <a:off x="5432871" y="3782855"/>
              <a:ext cx="2830410" cy="2380046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사각형: 둥근 모서리 5"/>
          <p:cNvSpPr/>
          <p:nvPr/>
        </p:nvSpPr>
        <p:spPr>
          <a:xfrm>
            <a:off x="493160" y="1831362"/>
            <a:ext cx="8157681" cy="4710701"/>
          </a:xfrm>
          <a:prstGeom prst="roundRect">
            <a:avLst>
              <a:gd name="adj" fmla="val 12087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793642" y="1912502"/>
            <a:ext cx="6727298" cy="880428"/>
            <a:chOff x="881246" y="2025517"/>
            <a:chExt cx="6727298" cy="880428"/>
          </a:xfrm>
        </p:grpSpPr>
        <p:sp>
          <p:nvSpPr>
            <p:cNvPr id="13" name="직사각형 12"/>
            <p:cNvSpPr/>
            <p:nvPr/>
          </p:nvSpPr>
          <p:spPr>
            <a:xfrm>
              <a:off x="1169024" y="2171611"/>
              <a:ext cx="2324720" cy="568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latin typeface="배달의민족 주아"/>
                  <a:ea typeface="배달의민족 주아"/>
                  <a:cs typeface="다온 청춘고딕(B)"/>
                </a:rPr>
                <a:t>사용한 글꼴</a:t>
              </a: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latin typeface="배달의민족 주아"/>
                <a:ea typeface="배달의민족 주아"/>
                <a:cs typeface="다온 청춘고딕(B)"/>
              </a:endParaRPr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2778179">
              <a:off x="881246" y="2137506"/>
              <a:ext cx="261731" cy="669520"/>
            </a:xfrm>
            <a:prstGeom prst="rect">
              <a:avLst/>
            </a:prstGeom>
          </p:spPr>
        </p:pic>
        <p:sp>
          <p:nvSpPr>
            <p:cNvPr id="15" name="직사각형 14"/>
            <p:cNvSpPr/>
            <p:nvPr/>
          </p:nvSpPr>
          <p:spPr>
            <a:xfrm>
              <a:off x="3511332" y="2025517"/>
              <a:ext cx="4097212" cy="8804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배달의민족 주아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, UhBee MiMi,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 </a:t>
              </a:r>
            </a:p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야놀자 야체 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B, 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야놀자 야체 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R </a:t>
              </a: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450126" y="2447790"/>
            <a:ext cx="7979547" cy="4017780"/>
            <a:chOff x="450126" y="2529982"/>
            <a:chExt cx="7979547" cy="4017780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0" name="직사각형 19"/>
            <p:cNvSpPr/>
            <p:nvPr/>
          </p:nvSpPr>
          <p:spPr>
            <a:xfrm>
              <a:off x="1081420" y="2742730"/>
              <a:ext cx="200087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latin typeface="배달의민족 주아"/>
                  <a:ea typeface="배달의민족 주아"/>
                  <a:cs typeface="다온 청춘고딕(B)"/>
                </a:rPr>
                <a:t>차시 안내</a:t>
              </a: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latin typeface="배달의민족 주아"/>
                <a:ea typeface="배달의민족 주아"/>
                <a:cs typeface="다온 청춘고딕(B)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1115398" y="3285892"/>
              <a:ext cx="7314275" cy="32618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이번 차시는  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읽기 후 활동으로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,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 활동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1-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내가 들으면 기분 좋아지는 말 써보기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,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 활동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2-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우리 반 베스트 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‘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날아가는 말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’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 정하기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활동을 진행할 수 있습니다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. 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활동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1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에서 내가 들었을 때 기분이 좋아지는 말을 살펴보고 우리 반 친구들과 함께 나누며 우리 반에서 가장 기분이 좋아지는 말은 무엇인지 투표를 통해 결정하게 됩니다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.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이 과정에서 감정을 표현하며 대화를 나누고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,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긍정적인 언어활동을 실천할 수 있는 기회를 제공합니다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.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추가 활동으로 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활동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3-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우리 반 베스트 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‘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날아가는 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 </a:t>
              </a:r>
            </a:p>
          </p:txBody>
        </p:sp>
      </p:grpSp>
      <p:sp>
        <p:nvSpPr>
          <p:cNvPr id="48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9" name="그림 48"/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"/>
          <p:cNvSpPr/>
          <p:nvPr/>
        </p:nvSpPr>
        <p:spPr>
          <a:xfrm>
            <a:off x="595901" y="349321"/>
            <a:ext cx="8286371" cy="1109609"/>
          </a:xfrm>
          <a:prstGeom prst="roundRect">
            <a:avLst>
              <a:gd name="adj" fmla="val 16667"/>
            </a:avLst>
          </a:prstGeom>
          <a:solidFill>
            <a:srgbClr val="7030A0">
              <a:alpha val="16000"/>
            </a:srgbClr>
          </a:solidFill>
          <a:ln w="38100">
            <a:solidFill>
              <a:srgbClr val="CCCC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endParaRPr lang="ko-KR" altLang="en-US" sz="36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159357" y="1993186"/>
            <a:ext cx="7292381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 dirty="0">
                <a:latin typeface="배달의민족 주아"/>
                <a:ea typeface="배달의민족 주아"/>
              </a:rPr>
              <a:t>꾸민 </a:t>
            </a:r>
            <a:r>
              <a:rPr lang="ko-KR" altLang="en-US" sz="3200" b="0" spc="-150" dirty="0" smtClean="0">
                <a:latin typeface="배달의민족 주아"/>
                <a:ea typeface="배달의민족 주아"/>
              </a:rPr>
              <a:t>날아가는 말로 </a:t>
            </a:r>
            <a:r>
              <a:rPr lang="ko-KR" altLang="en-US" sz="3200" b="0" spc="-150" dirty="0">
                <a:latin typeface="배달의민족 주아"/>
                <a:ea typeface="배달의민족 주아"/>
              </a:rPr>
              <a:t>교실을 꾸미고 우리 반 모두에게</a:t>
            </a:r>
          </a:p>
          <a:p>
            <a:pPr lvl="0">
              <a:defRPr/>
            </a:pPr>
            <a:r>
              <a:rPr lang="ko-KR" altLang="en-US" sz="3200" b="0" spc="-150" dirty="0" smtClean="0">
                <a:latin typeface="배달의민족 주아"/>
                <a:ea typeface="배달의민족 주아"/>
              </a:rPr>
              <a:t>날아가는 말을 </a:t>
            </a:r>
            <a:r>
              <a:rPr lang="ko-KR" altLang="en-US" sz="3200" b="0" spc="-150" dirty="0">
                <a:latin typeface="배달의민족 주아"/>
                <a:ea typeface="배달의민족 주아"/>
              </a:rPr>
              <a:t>많이 해주도록 합니다</a:t>
            </a:r>
            <a:r>
              <a:rPr lang="en-US" altLang="ko-KR" sz="3200" b="0" spc="-150" dirty="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62682" y="1745786"/>
            <a:ext cx="259924" cy="1012502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833070" y="518109"/>
            <a:ext cx="84125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4400" dirty="0">
                <a:solidFill>
                  <a:schemeClr val="tx1"/>
                </a:solidFill>
                <a:latin typeface="배달의민족 주아"/>
                <a:ea typeface="배달의민족 주아"/>
              </a:rPr>
              <a:t>3 </a:t>
            </a:r>
            <a:r>
              <a:rPr lang="ko-KR" altLang="en-US" sz="4400" b="0" spc="-400" dirty="0" smtClean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우리 반 베스트 날아가는 말 꾸미기</a:t>
            </a:r>
            <a:r>
              <a:rPr lang="ko-KR" altLang="en-US" sz="4400" dirty="0" smtClean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 dirty="0" smtClean="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endParaRPr lang="en-US" altLang="ko-KR" sz="4400" dirty="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grpSp>
        <p:nvGrpSpPr>
          <p:cNvPr id="30" name="그룹 29"/>
          <p:cNvGrpSpPr/>
          <p:nvPr/>
        </p:nvGrpSpPr>
        <p:grpSpPr>
          <a:xfrm>
            <a:off x="777795" y="3170813"/>
            <a:ext cx="1618511" cy="1216513"/>
            <a:chOff x="411448" y="3280717"/>
            <a:chExt cx="4044537" cy="3039975"/>
          </a:xfrm>
        </p:grpSpPr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121729">
              <a:off x="917016" y="2775149"/>
              <a:ext cx="3033402" cy="4044537"/>
            </a:xfrm>
            <a:prstGeom prst="rect">
              <a:avLst/>
            </a:prstGeom>
          </p:spPr>
        </p:pic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365206">
              <a:off x="1160687" y="3822636"/>
              <a:ext cx="2524162" cy="2498055"/>
            </a:xfrm>
            <a:prstGeom prst="rect">
              <a:avLst/>
            </a:prstGeom>
          </p:spPr>
        </p:pic>
      </p:grpSp>
      <p:grpSp>
        <p:nvGrpSpPr>
          <p:cNvPr id="32" name="그룹 31"/>
          <p:cNvGrpSpPr/>
          <p:nvPr/>
        </p:nvGrpSpPr>
        <p:grpSpPr>
          <a:xfrm>
            <a:off x="2289959" y="3195235"/>
            <a:ext cx="1618510" cy="1213883"/>
            <a:chOff x="4768901" y="3292928"/>
            <a:chExt cx="4044536" cy="3033402"/>
          </a:xfrm>
        </p:grpSpPr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757669">
              <a:off x="5274469" y="2787361"/>
              <a:ext cx="3033402" cy="4044537"/>
            </a:xfrm>
            <a:prstGeom prst="rect">
              <a:avLst/>
            </a:prstGeom>
          </p:spPr>
        </p:pic>
        <p:pic>
          <p:nvPicPr>
            <p:cNvPr id="31" name="그림 30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366688">
              <a:off x="5432871" y="3782855"/>
              <a:ext cx="2830410" cy="2380046"/>
            </a:xfrm>
            <a:prstGeom prst="rect">
              <a:avLst/>
            </a:prstGeom>
          </p:spPr>
        </p:pic>
      </p:grpSp>
      <p:grpSp>
        <p:nvGrpSpPr>
          <p:cNvPr id="36" name="그룹 35"/>
          <p:cNvGrpSpPr/>
          <p:nvPr/>
        </p:nvGrpSpPr>
        <p:grpSpPr>
          <a:xfrm>
            <a:off x="1643672" y="3429000"/>
            <a:ext cx="6858000" cy="4049346"/>
            <a:chOff x="1643671" y="3429000"/>
            <a:chExt cx="6858000" cy="4049346"/>
          </a:xfrm>
        </p:grpSpPr>
        <p:pic>
          <p:nvPicPr>
            <p:cNvPr id="33" name="그림 32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43671" y="3429000"/>
              <a:ext cx="6858000" cy="4049346"/>
            </a:xfrm>
            <a:prstGeom prst="rect">
              <a:avLst/>
            </a:prstGeom>
          </p:spPr>
        </p:pic>
        <p:sp>
          <p:nvSpPr>
            <p:cNvPr id="35" name="이등변 삼각형 34"/>
            <p:cNvSpPr/>
            <p:nvPr/>
          </p:nvSpPr>
          <p:spPr>
            <a:xfrm rot="11076526">
              <a:off x="6031073" y="5320606"/>
              <a:ext cx="353080" cy="134442"/>
            </a:xfrm>
            <a:prstGeom prst="triangle">
              <a:avLst>
                <a:gd name="adj" fmla="val 46728"/>
              </a:avLst>
            </a:prstGeom>
            <a:solidFill>
              <a:srgbClr val="E85962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2108" y="1653113"/>
            <a:ext cx="6152646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들으면 기분 좋은 말을 써 보았나요</a:t>
            </a:r>
            <a:r>
              <a:rPr kumimoji="0" lang="en-US" altLang="ko-KR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우리 반의 </a:t>
            </a:r>
            <a:r>
              <a:rPr kumimoji="0" lang="ko-KR" altLang="en-US" sz="3200" b="0" i="0" u="none" strike="noStrike" kern="1200" cap="none" spc="0" normalizeH="0" baseline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날아가는 말을 </a:t>
            </a:r>
            <a:r>
              <a:rPr kumimoji="0" lang="ko-KR" altLang="en-US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잘 기억합시다</a:t>
            </a:r>
            <a:r>
              <a:rPr kumimoji="0" lang="en-US" altLang="ko-KR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50848">
            <a:off x="237502" y="1355141"/>
            <a:ext cx="824578" cy="986260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-292814" y="145201"/>
            <a:ext cx="9729627" cy="1165275"/>
            <a:chOff x="-292814" y="145201"/>
            <a:chExt cx="9729627" cy="1165275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 정리</a:t>
              </a:r>
              <a:r>
                <a:rPr kumimoji="0" lang="en-US" altLang="ko-KR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공부한 내용을 떠올려 봅시다</a:t>
              </a:r>
              <a:r>
                <a:rPr kumimoji="0" lang="en-US" altLang="ko-KR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.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</a:t>
              </a:r>
              <a:endParaRPr kumimoji="0" lang="ko-KR" altLang="en-US" sz="4800" b="0" i="0" u="none" strike="noStrike" kern="1200" cap="none" spc="0" normalizeH="0" baseline="0">
                <a:solidFill>
                  <a:srgbClr val="2F5597"/>
                </a:solidFill>
                <a:effectLst/>
                <a:uLnTx/>
                <a:uFillTx/>
                <a:latin typeface="배달의민족 주아"/>
                <a:ea typeface="배달의민족 주아"/>
                <a:cs typeface="+mn-cs"/>
              </a:endParaRPr>
            </a:p>
          </p:txBody>
        </p:sp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0798372" flipH="1">
              <a:off x="-123198" y="145201"/>
              <a:ext cx="1564314" cy="1165275"/>
            </a:xfrm>
            <a:prstGeom prst="rect">
              <a:avLst/>
            </a:prstGeom>
          </p:spPr>
        </p:pic>
      </p:grpSp>
      <p:grpSp>
        <p:nvGrpSpPr>
          <p:cNvPr id="18" name="그룹 17"/>
          <p:cNvGrpSpPr/>
          <p:nvPr/>
        </p:nvGrpSpPr>
        <p:grpSpPr>
          <a:xfrm>
            <a:off x="411448" y="3280717"/>
            <a:ext cx="4044537" cy="3039975"/>
            <a:chOff x="411448" y="3280717"/>
            <a:chExt cx="4044537" cy="3039975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121729">
              <a:off x="917016" y="2775149"/>
              <a:ext cx="3033402" cy="4044537"/>
            </a:xfrm>
            <a:prstGeom prst="rect">
              <a:avLst/>
            </a:prstGeom>
          </p:spPr>
        </p:pic>
        <p:pic>
          <p:nvPicPr>
            <p:cNvPr id="20" name="그림 19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365206">
              <a:off x="1160687" y="3822636"/>
              <a:ext cx="2524162" cy="2498055"/>
            </a:xfrm>
            <a:prstGeom prst="rect">
              <a:avLst/>
            </a:prstGeom>
          </p:spPr>
        </p:pic>
      </p:grpSp>
      <p:grpSp>
        <p:nvGrpSpPr>
          <p:cNvPr id="21" name="그룹 20"/>
          <p:cNvGrpSpPr/>
          <p:nvPr/>
        </p:nvGrpSpPr>
        <p:grpSpPr>
          <a:xfrm>
            <a:off x="4768902" y="3292928"/>
            <a:ext cx="4044536" cy="3033402"/>
            <a:chOff x="4768901" y="3292928"/>
            <a:chExt cx="4044536" cy="3033402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757669">
              <a:off x="5274469" y="2787361"/>
              <a:ext cx="3033402" cy="4044537"/>
            </a:xfrm>
            <a:prstGeom prst="rect">
              <a:avLst/>
            </a:prstGeom>
          </p:spPr>
        </p:pic>
        <p:pic>
          <p:nvPicPr>
            <p:cNvPr id="23" name="그림 22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366688">
              <a:off x="5432871" y="3782855"/>
              <a:ext cx="2830410" cy="238004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laser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239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-292814" y="0"/>
            <a:ext cx="9729627" cy="1561672"/>
            <a:chOff x="-292814" y="0"/>
            <a:chExt cx="9729627" cy="1561672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60000"/>
                <a:lumOff val="4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상상토끼 신비는일곱살 OTF"/>
                  <a:ea typeface="상상토끼 신비는일곱살 OTF"/>
                  <a:cs typeface="+mn-cs"/>
                </a:rPr>
                <a:t>        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다음 시간 공부할 내용은</a:t>
              </a:r>
              <a:endParaRPr kumimoji="0" lang="ko-KR" altLang="en-US" sz="4400" b="0" i="0" u="none" strike="noStrike" kern="1200" cap="none" spc="0" normalizeH="0" baseline="0">
                <a:solidFill>
                  <a:srgbClr val="2F5597"/>
                </a:solidFill>
                <a:effectLst/>
                <a:uLnTx/>
                <a:uFillTx/>
                <a:latin typeface="UhBee MiMi"/>
                <a:ea typeface="UhBee MiMi"/>
                <a:cs typeface="+mn-cs"/>
              </a:endParaRP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07430" y="0"/>
              <a:ext cx="866209" cy="1561672"/>
            </a:xfrm>
            <a:prstGeom prst="rect">
              <a:avLst/>
            </a:prstGeom>
          </p:spPr>
        </p:pic>
      </p:grpSp>
      <p:grpSp>
        <p:nvGrpSpPr>
          <p:cNvPr id="3" name="그룹 2"/>
          <p:cNvGrpSpPr/>
          <p:nvPr/>
        </p:nvGrpSpPr>
        <p:grpSpPr>
          <a:xfrm>
            <a:off x="-70759" y="2136410"/>
            <a:ext cx="4802045" cy="4113224"/>
            <a:chOff x="-70759" y="2136410"/>
            <a:chExt cx="4802045" cy="4113224"/>
          </a:xfrm>
        </p:grpSpPr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0845050" flipH="1">
              <a:off x="-70759" y="2136410"/>
              <a:ext cx="4802045" cy="4113224"/>
            </a:xfrm>
            <a:prstGeom prst="rect">
              <a:avLst/>
            </a:prstGeom>
          </p:spPr>
        </p:pic>
        <p:sp>
          <p:nvSpPr>
            <p:cNvPr id="15" name="직사각형 14"/>
            <p:cNvSpPr/>
            <p:nvPr/>
          </p:nvSpPr>
          <p:spPr>
            <a:xfrm>
              <a:off x="559190" y="3641039"/>
              <a:ext cx="3364230" cy="11864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날아갈 것 같아요와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비슷한 말을 만들어봐요</a:t>
              </a:r>
              <a:r>
                <a:rPr lang="en-US" altLang="ko-KR" sz="3600">
                  <a:latin typeface="UhBee MiMi"/>
                  <a:ea typeface="UhBee MiMi"/>
                </a:rPr>
                <a:t>!</a:t>
              </a: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5467274" y="2271305"/>
            <a:ext cx="3221037" cy="3571151"/>
            <a:chOff x="5467274" y="2271305"/>
            <a:chExt cx="3221037" cy="35711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4368826">
              <a:off x="5292217" y="2446362"/>
              <a:ext cx="3571151" cy="3221037"/>
            </a:xfrm>
            <a:prstGeom prst="rect">
              <a:avLst/>
            </a:prstGeom>
          </p:spPr>
        </p:pic>
        <p:sp>
          <p:nvSpPr>
            <p:cNvPr id="16" name="직사각형 15"/>
            <p:cNvSpPr/>
            <p:nvPr/>
          </p:nvSpPr>
          <p:spPr>
            <a:xfrm>
              <a:off x="5785485" y="3245929"/>
              <a:ext cx="2468880" cy="17337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기분을 나타내는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말은 여러 가지가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있어요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21863" y="4387242"/>
            <a:ext cx="3339480" cy="2093801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56510" y="1871689"/>
            <a:ext cx="3888104" cy="574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3200">
                <a:solidFill>
                  <a:prstClr val="black"/>
                </a:solidFill>
                <a:latin typeface="배달의민족 주아"/>
                <a:ea typeface="배달의민족 주아"/>
              </a:rPr>
              <a:t>우리 반 감정 사전 만들기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사각형: 둥근 모서리 5"/>
          <p:cNvSpPr/>
          <p:nvPr/>
        </p:nvSpPr>
        <p:spPr>
          <a:xfrm>
            <a:off x="470899" y="1850198"/>
            <a:ext cx="8157681" cy="4710701"/>
          </a:xfrm>
          <a:prstGeom prst="roundRect">
            <a:avLst>
              <a:gd name="adj" fmla="val 10996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1105124" y="5637800"/>
            <a:ext cx="53719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dirty="0">
                <a:latin typeface="배달의민족 주아"/>
                <a:ea typeface="배달의민족 주아"/>
                <a:cs typeface="다온 청춘고딕(B)"/>
              </a:rPr>
              <a:t>슬라이드 노트를 꼭 </a:t>
            </a:r>
            <a:r>
              <a:rPr lang="ko-KR" altLang="en-US" sz="3200" dirty="0" smtClean="0">
                <a:latin typeface="배달의민족 주아"/>
                <a:ea typeface="배달의민족 주아"/>
                <a:cs typeface="다온 청춘고딕(B)"/>
              </a:rPr>
              <a:t>확인해 주세요</a:t>
            </a:r>
            <a:r>
              <a:rPr lang="en-US" altLang="ko-KR" sz="3200" dirty="0">
                <a:latin typeface="배달의민족 주아"/>
                <a:ea typeface="배달의민족 주아"/>
                <a:cs typeface="다온 청춘고딕(B)"/>
              </a:rPr>
              <a:t>!</a:t>
            </a:r>
            <a:endParaRPr lang="ko-KR" altLang="en-US" sz="3200" dirty="0">
              <a:latin typeface="배달의민족 주아"/>
              <a:ea typeface="배달의민족 주아"/>
              <a:cs typeface="다온 청춘고딕(B)"/>
            </a:endParaRPr>
          </a:p>
        </p:txBody>
      </p:sp>
      <p:pic>
        <p:nvPicPr>
          <p:cNvPr id="23" name="그림 22" descr="식물, 꽃이(가) 표시된 사진  자동 생성된 설명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4366" y="5639291"/>
            <a:ext cx="630757" cy="584775"/>
          </a:xfrm>
          <a:prstGeom prst="rect">
            <a:avLst/>
          </a:prstGeom>
        </p:spPr>
      </p:pic>
      <p:grpSp>
        <p:nvGrpSpPr>
          <p:cNvPr id="7" name="그룹 6"/>
          <p:cNvGrpSpPr/>
          <p:nvPr/>
        </p:nvGrpSpPr>
        <p:grpSpPr>
          <a:xfrm>
            <a:off x="710698" y="3790972"/>
            <a:ext cx="3462145" cy="934948"/>
            <a:chOff x="7847222" y="4399347"/>
            <a:chExt cx="3462145" cy="934948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8237394" y="4399347"/>
              <a:ext cx="3071973" cy="93494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grpSp>
          <p:nvGrpSpPr>
            <p:cNvPr id="22" name="그룹 21"/>
            <p:cNvGrpSpPr/>
            <p:nvPr/>
          </p:nvGrpSpPr>
          <p:grpSpPr>
            <a:xfrm>
              <a:off x="7847222" y="4410329"/>
              <a:ext cx="3451162" cy="919537"/>
              <a:chOff x="566033" y="5476125"/>
              <a:chExt cx="3451162" cy="919537"/>
            </a:xfrm>
          </p:grpSpPr>
          <p:pic>
            <p:nvPicPr>
              <p:cNvPr id="24" name="그림 23"/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566033" y="5476125"/>
                <a:ext cx="1927129" cy="919537"/>
              </a:xfrm>
              <a:prstGeom prst="rect">
                <a:avLst/>
              </a:prstGeom>
            </p:spPr>
          </p:pic>
          <p:sp>
            <p:nvSpPr>
              <p:cNvPr id="25" name="직사각형 24"/>
              <p:cNvSpPr/>
              <p:nvPr/>
            </p:nvSpPr>
            <p:spPr>
              <a:xfrm>
                <a:off x="1935618" y="5708880"/>
                <a:ext cx="2081577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=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선생님의 질문</a:t>
                </a:r>
                <a:endParaRPr lang="en-US" altLang="ko-KR" sz="2600"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</p:grpSp>
      </p:grpSp>
      <p:sp>
        <p:nvSpPr>
          <p:cNvPr id="33" name="직사각형 32"/>
          <p:cNvSpPr/>
          <p:nvPr/>
        </p:nvSpPr>
        <p:spPr>
          <a:xfrm>
            <a:off x="1039379" y="3143348"/>
            <a:ext cx="2289409" cy="5713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>
                <a:latin typeface="배달의민족 주아"/>
                <a:ea typeface="배달의민족 주아"/>
                <a:cs typeface="다온 청춘고딕(B)"/>
              </a:rPr>
              <a:t>[</a:t>
            </a:r>
            <a:r>
              <a:rPr lang="ko-KR" altLang="en-US" sz="3200">
                <a:latin typeface="배달의민족 주아"/>
                <a:ea typeface="배달의민족 주아"/>
                <a:cs typeface="다온 청춘고딕(B)"/>
              </a:rPr>
              <a:t>아이콘 설명</a:t>
            </a:r>
            <a:r>
              <a:rPr lang="en-US" altLang="ko-KR" sz="3200">
                <a:latin typeface="배달의민족 주아"/>
                <a:ea typeface="배달의민족 주아"/>
                <a:cs typeface="다온 청춘고딕(B)"/>
              </a:rPr>
              <a:t>]</a:t>
            </a:r>
            <a:endParaRPr lang="ko-KR" altLang="en-US" sz="3200">
              <a:latin typeface="배달의민족 주아"/>
              <a:ea typeface="배달의민족 주아"/>
              <a:cs typeface="다온 청춘고딕(B)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6274">
            <a:off x="322407" y="2565406"/>
            <a:ext cx="1080386" cy="1080386"/>
          </a:xfrm>
          <a:prstGeom prst="rect">
            <a:avLst/>
          </a:prstGeom>
        </p:spPr>
      </p:pic>
      <p:sp>
        <p:nvSpPr>
          <p:cNvPr id="34" name="모서리가 둥근 직사각형 33"/>
          <p:cNvSpPr/>
          <p:nvPr/>
        </p:nvSpPr>
        <p:spPr>
          <a:xfrm>
            <a:off x="4248719" y="3796227"/>
            <a:ext cx="4243640" cy="9349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4257779" y="3588536"/>
            <a:ext cx="4886221" cy="1113292"/>
            <a:chOff x="4257779" y="5256684"/>
            <a:chExt cx="4886221" cy="1113292"/>
          </a:xfrm>
        </p:grpSpPr>
        <p:pic>
          <p:nvPicPr>
            <p:cNvPr id="27" name="그림 26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514950" y="5277169"/>
              <a:ext cx="733449" cy="1070948"/>
            </a:xfrm>
            <a:prstGeom prst="rect">
              <a:avLst/>
            </a:prstGeom>
          </p:spPr>
        </p:pic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79533" y="5517220"/>
              <a:ext cx="949487" cy="693505"/>
            </a:xfrm>
            <a:prstGeom prst="rect">
              <a:avLst/>
            </a:prstGeom>
          </p:spPr>
        </p:pic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257779" y="5256684"/>
              <a:ext cx="758894" cy="1113292"/>
            </a:xfrm>
            <a:prstGeom prst="rect">
              <a:avLst/>
            </a:prstGeom>
          </p:spPr>
        </p:pic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218246" y="5517223"/>
              <a:ext cx="711139" cy="796248"/>
            </a:xfrm>
            <a:prstGeom prst="rect">
              <a:avLst/>
            </a:prstGeom>
          </p:spPr>
        </p:pic>
        <p:sp>
          <p:nvSpPr>
            <p:cNvPr id="31" name="직사각형 30"/>
            <p:cNvSpPr/>
            <p:nvPr/>
          </p:nvSpPr>
          <p:spPr>
            <a:xfrm>
              <a:off x="6918584" y="5727715"/>
              <a:ext cx="222541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=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학생 대답</a:t>
              </a:r>
              <a:endParaRPr lang="en-US" altLang="ko-KR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865596" y="4609126"/>
            <a:ext cx="3685856" cy="1238035"/>
            <a:chOff x="865596" y="4839129"/>
            <a:chExt cx="3685856" cy="1238035"/>
          </a:xfrm>
        </p:grpSpPr>
        <p:sp>
          <p:nvSpPr>
            <p:cNvPr id="35" name="모서리가 둥근 직사각형 34"/>
            <p:cNvSpPr/>
            <p:nvPr/>
          </p:nvSpPr>
          <p:spPr>
            <a:xfrm>
              <a:off x="1109432" y="5015856"/>
              <a:ext cx="3442020" cy="76849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596" y="4839129"/>
              <a:ext cx="1238035" cy="1238035"/>
            </a:xfrm>
            <a:prstGeom prst="rect">
              <a:avLst/>
            </a:prstGeom>
          </p:spPr>
        </p:pic>
        <p:sp>
          <p:nvSpPr>
            <p:cNvPr id="36" name="직사각형 35"/>
            <p:cNvSpPr/>
            <p:nvPr/>
          </p:nvSpPr>
          <p:spPr>
            <a:xfrm>
              <a:off x="1708701" y="5167125"/>
              <a:ext cx="2750283" cy="4902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=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학습지가 있는 활동</a:t>
              </a:r>
              <a:endParaRPr lang="en-US" altLang="ko-KR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sp>
        <p:nvSpPr>
          <p:cNvPr id="37" name="모서리가 둥근 직사각형 36"/>
          <p:cNvSpPr/>
          <p:nvPr/>
        </p:nvSpPr>
        <p:spPr>
          <a:xfrm>
            <a:off x="4631754" y="4794416"/>
            <a:ext cx="3854699" cy="76849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3647" y="4814607"/>
            <a:ext cx="648347" cy="51884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66743" y="5092010"/>
            <a:ext cx="596598" cy="437944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11898">
            <a:off x="5691446" y="4804334"/>
            <a:ext cx="646372" cy="488022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66797" y="5068506"/>
            <a:ext cx="861096" cy="530350"/>
          </a:xfrm>
          <a:prstGeom prst="rect">
            <a:avLst/>
          </a:prstGeom>
        </p:spPr>
      </p:pic>
      <p:sp>
        <p:nvSpPr>
          <p:cNvPr id="40" name="직사각형 39"/>
          <p:cNvSpPr/>
          <p:nvPr/>
        </p:nvSpPr>
        <p:spPr>
          <a:xfrm>
            <a:off x="6918584" y="4941432"/>
            <a:ext cx="22254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600">
                <a:latin typeface="배달의민족 주아"/>
                <a:ea typeface="배달의민족 주아"/>
                <a:cs typeface="다온 청춘고딕(B)"/>
              </a:rPr>
              <a:t>=</a:t>
            </a:r>
            <a:r>
              <a:rPr lang="ko-KR" altLang="en-US" sz="2600">
                <a:latin typeface="배달의민족 주아"/>
                <a:ea typeface="배달의민족 주아"/>
                <a:cs typeface="다온 청춘고딕(B)"/>
              </a:rPr>
              <a:t>관련 교과</a:t>
            </a:r>
            <a:endParaRPr lang="en-US" altLang="ko-KR" sz="2600">
              <a:latin typeface="배달의민족 주아"/>
              <a:ea typeface="배달의민족 주아"/>
              <a:cs typeface="다온 청춘고딕(B)"/>
            </a:endParaRPr>
          </a:p>
        </p:txBody>
      </p:sp>
      <p:sp>
        <p:nvSpPr>
          <p:cNvPr id="41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3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15" cstate="email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1158577" y="1965910"/>
            <a:ext cx="4724063" cy="880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>
              <a:defRPr/>
            </a:pPr>
            <a:r>
              <a:rPr lang="ko-KR" altLang="en-US" sz="2600" b="0" spc="-5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배달의민족 주아"/>
                <a:ea typeface="배달의민족 주아"/>
                <a:cs typeface="다온 청춘고딕(B)"/>
              </a:rPr>
              <a:t>말</a:t>
            </a:r>
            <a:r>
              <a:rPr lang="en-US" altLang="ko-KR" sz="2600" b="0" spc="-5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배달의민족 주아"/>
                <a:ea typeface="배달의민족 주아"/>
                <a:cs typeface="다온 청춘고딕(B)"/>
              </a:rPr>
              <a:t>’</a:t>
            </a:r>
            <a:r>
              <a:rPr lang="ko-KR" altLang="en-US" sz="2600" b="0" spc="-5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배달의민족 주아"/>
                <a:ea typeface="배달의민족 주아"/>
                <a:cs typeface="다온 청춘고딕(B)"/>
              </a:rPr>
              <a:t>꾸미기 </a:t>
            </a:r>
            <a:r>
              <a:rPr lang="ko-KR" altLang="en-US" sz="2600" b="0" spc="-50">
                <a:latin typeface="배달의민족 주아"/>
                <a:ea typeface="배달의민족 주아"/>
                <a:cs typeface="다온 청춘고딕(B)"/>
              </a:rPr>
              <a:t>활동을 진행할 수 있습니다</a:t>
            </a:r>
            <a:r>
              <a:rPr lang="en-US" altLang="ko-KR" sz="2600" b="0" spc="-50">
                <a:latin typeface="배달의민족 주아"/>
                <a:ea typeface="배달의민족 주아"/>
                <a:cs typeface="다온 청춘고딕(B)"/>
              </a:rPr>
              <a:t>.</a:t>
            </a:r>
            <a:r>
              <a:rPr lang="ko-KR" altLang="en-US" sz="2600" b="0" spc="-5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배달의민족 주아"/>
                <a:ea typeface="배달의민족 주아"/>
                <a:cs typeface="다온 청춘고딕(B)"/>
              </a:rPr>
              <a:t>  </a:t>
            </a:r>
          </a:p>
          <a:p>
            <a:pPr algn="dist">
              <a:defRPr/>
            </a:pPr>
            <a:r>
              <a:rPr lang="ko-KR" altLang="en-US" sz="2600" b="0" spc="-5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배달의민족 주아"/>
                <a:ea typeface="배달의민족 주아"/>
                <a:cs typeface="다온 청춘고딕(B)"/>
              </a:rPr>
              <a:t>활동</a:t>
            </a:r>
            <a:r>
              <a:rPr lang="en-US" altLang="ko-KR" sz="2600" b="0" spc="-5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배달의민족 주아"/>
                <a:ea typeface="배달의민족 주아"/>
                <a:cs typeface="다온 청춘고딕(B)"/>
              </a:rPr>
              <a:t>1</a:t>
            </a:r>
            <a:r>
              <a:rPr lang="ko-KR" altLang="en-US" sz="2600" b="0" spc="-5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배달의민족 주아"/>
                <a:ea typeface="배달의민족 주아"/>
                <a:cs typeface="다온 청춘고딕(B)"/>
              </a:rPr>
              <a:t>에는 학습지가 있습니다</a:t>
            </a:r>
            <a:r>
              <a:rPr lang="en-US" altLang="ko-KR" sz="2600" b="0" spc="-50"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</a:effectLst>
                <a:latin typeface="배달의민족 주아"/>
                <a:ea typeface="배달의민족 주아"/>
                <a:cs typeface="다온 청춘고딕(B)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0" y="1561671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3247" y="1752277"/>
            <a:ext cx="7256393" cy="1065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‘</a:t>
            </a: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날아갈 것 같아요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’</a:t>
            </a: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에서 아이들이 날아간 이유는</a:t>
            </a:r>
            <a:endParaRPr kumimoji="0" lang="ko-KR" altLang="en-US" sz="3200" b="0" i="0" u="none" strike="noStrike" kern="1200" cap="none" spc="0" normalizeH="0" baseline="0">
              <a:effectLst/>
              <a:uLnTx/>
              <a:uFillTx/>
              <a:latin typeface="배달의민족 주아"/>
              <a:ea typeface="배달의민족 주아"/>
              <a:cs typeface="+mn-cs"/>
            </a:endParaRP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무엇이었나요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  <a:endParaRPr kumimoji="0" lang="en-US" altLang="ko-KR" sz="3200" b="0" i="0" u="none" strike="noStrike" kern="1200" cap="none" spc="0" normalizeH="0" baseline="0">
              <a:effectLst/>
              <a:uLnTx/>
              <a:uFillTx/>
              <a:latin typeface="배달의민족 주아"/>
              <a:ea typeface="배달의민족 주아"/>
              <a:cs typeface="+mn-cs"/>
            </a:endParaRP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21050848">
            <a:off x="443348" y="1509824"/>
            <a:ext cx="824578" cy="986260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 rot="0">
            <a:off x="-292814" y="170684"/>
            <a:ext cx="9729627" cy="1010844"/>
            <a:chOff x="-292814" y="170684"/>
            <a:chExt cx="9729627" cy="1010844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전시학습 상기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무슨 일이 있었나요</a:t>
              </a:r>
              <a:r>
                <a:rPr kumimoji="0" lang="en-US" altLang="ko-KR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?</a:t>
              </a:r>
              <a:endParaRPr kumimoji="0" lang="en-US" altLang="ko-KR" sz="4400" b="0" i="0" u="none" strike="noStrike" kern="1200" cap="none" spc="0" normalizeH="0" baseline="0">
                <a:solidFill>
                  <a:srgbClr val="4472c4">
                    <a:lumMod val="75000"/>
                  </a:srgbClr>
                </a:solidFill>
                <a:latin typeface="배달의민족 주아"/>
                <a:ea typeface="배달의민족 주아"/>
                <a:cs typeface="+mn-cs"/>
              </a:endParaRPr>
            </a:p>
          </p:txBody>
        </p:sp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4"/>
            <a:srcRect/>
            <a:stretch>
              <a:fillRect/>
            </a:stretch>
          </p:blipFill>
          <p:spPr>
            <a:xfrm>
              <a:off x="71919" y="170684"/>
              <a:ext cx="1232899" cy="969746"/>
            </a:xfrm>
            <a:prstGeom prst="rect">
              <a:avLst/>
            </a:prstGeom>
          </p:spPr>
        </p:pic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2538382" y="2489608"/>
            <a:ext cx="2543125" cy="2465064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3871477" y="4541020"/>
            <a:ext cx="2085730" cy="2085730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 rot="1003585">
            <a:off x="11247" y="2444560"/>
            <a:ext cx="1799245" cy="2791556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7016793" y="4762672"/>
            <a:ext cx="1503477" cy="1949173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9"/>
          <a:srcRect/>
          <a:stretch>
            <a:fillRect/>
          </a:stretch>
        </p:blipFill>
        <p:spPr>
          <a:xfrm rot="3035791">
            <a:off x="1308222" y="4189809"/>
            <a:ext cx="1912328" cy="2132134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10"/>
          <a:stretch>
            <a:fillRect/>
          </a:stretch>
        </p:blipFill>
        <p:spPr>
          <a:xfrm>
            <a:off x="6614447" y="2533957"/>
            <a:ext cx="2376365" cy="2376365"/>
          </a:xfrm>
          <a:prstGeom prst="rect">
            <a:avLst/>
          </a:prstGeom>
        </p:spPr>
      </p:pic>
      <p:grpSp>
        <p:nvGrpSpPr>
          <p:cNvPr id="25" name="그룹 24"/>
          <p:cNvGrpSpPr/>
          <p:nvPr/>
        </p:nvGrpSpPr>
        <p:grpSpPr>
          <a:xfrm rot="0">
            <a:off x="4285420" y="2520217"/>
            <a:ext cx="2629277" cy="1407947"/>
            <a:chOff x="2022096" y="3619154"/>
            <a:chExt cx="3626466" cy="1407947"/>
          </a:xfrm>
        </p:grpSpPr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11"/>
            <a:srcRect/>
            <a:stretch>
              <a:fillRect/>
            </a:stretch>
          </p:blipFill>
          <p:spPr>
            <a:xfrm rot="21216072">
              <a:off x="2193532" y="3619154"/>
              <a:ext cx="3455030" cy="1407947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2022096" y="3950504"/>
              <a:ext cx="3600449" cy="9470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친구에게 뽀뽀를 받았어요</a:t>
              </a:r>
              <a:r>
                <a:rPr lang="en-US" altLang="ko-KR" sz="2800">
                  <a:latin typeface="UhBee MiMi"/>
                  <a:ea typeface="UhBee MiMi"/>
                </a:rPr>
                <a:t>.</a:t>
              </a:r>
              <a:endParaRPr lang="en-US" altLang="ko-KR" sz="2800">
                <a:latin typeface="UhBee MiMi"/>
                <a:ea typeface="UhBee MiMi"/>
              </a:endParaRPr>
            </a:p>
          </p:txBody>
        </p:sp>
      </p:grpSp>
      <p:grpSp>
        <p:nvGrpSpPr>
          <p:cNvPr id="23" name="그룹 22"/>
          <p:cNvGrpSpPr/>
          <p:nvPr/>
        </p:nvGrpSpPr>
        <p:grpSpPr>
          <a:xfrm rot="0">
            <a:off x="-144480" y="5049764"/>
            <a:ext cx="1971016" cy="1602920"/>
            <a:chOff x="3983637" y="4331201"/>
            <a:chExt cx="3198254" cy="918457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12"/>
            <a:srcRect/>
            <a:stretch>
              <a:fillRect/>
            </a:stretch>
          </p:blipFill>
          <p:spPr>
            <a:xfrm>
              <a:off x="3983637" y="4331201"/>
              <a:ext cx="3198254" cy="91845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638009" y="4383317"/>
              <a:ext cx="2116160" cy="7864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친구에게 칭찬을 받았어요</a:t>
              </a:r>
              <a:r>
                <a:rPr lang="en-US" altLang="ko-KR" sz="2800">
                  <a:latin typeface="UhBee MiMi"/>
                  <a:ea typeface="UhBee MiMi"/>
                </a:rPr>
                <a:t>.</a:t>
              </a:r>
              <a:endParaRPr lang="en-US" altLang="ko-KR" sz="2800">
                <a:latin typeface="UhBee MiMi"/>
                <a:ea typeface="UhBee MiMi"/>
              </a:endParaRPr>
            </a:p>
          </p:txBody>
        </p:sp>
      </p:grpSp>
      <p:grpSp>
        <p:nvGrpSpPr>
          <p:cNvPr id="34" name="그룹 33"/>
          <p:cNvGrpSpPr/>
          <p:nvPr/>
        </p:nvGrpSpPr>
        <p:grpSpPr>
          <a:xfrm rot="0">
            <a:off x="5469463" y="4762673"/>
            <a:ext cx="1967187" cy="1567145"/>
            <a:chOff x="429121" y="2806706"/>
            <a:chExt cx="4681829" cy="918457"/>
          </a:xfrm>
        </p:grpSpPr>
        <p:pic>
          <p:nvPicPr>
            <p:cNvPr id="35" name="그림 34"/>
            <p:cNvPicPr>
              <a:picLocks noChangeAspect="1"/>
            </p:cNvPicPr>
            <p:nvPr/>
          </p:nvPicPr>
          <p:blipFill rotWithShape="1">
            <a:blip r:embed="rId13">
              <a:duotone>
                <a:prstClr val="black"/>
                <a:schemeClr val="accent2">
                  <a:tint val="45000"/>
                  <a:satMod val="400000"/>
                </a:schemeClr>
              </a:duotone>
              <a:lum bright="30000"/>
            </a:blip>
            <a:srcRect/>
            <a:stretch>
              <a:fillRect/>
            </a:stretch>
          </p:blipFill>
          <p:spPr>
            <a:xfrm>
              <a:off x="429121" y="2806706"/>
              <a:ext cx="4424969" cy="918457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1510501" y="2856354"/>
              <a:ext cx="3600449" cy="8032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친구에게 사과를 받았어요</a:t>
              </a:r>
              <a:r>
                <a:rPr lang="en-US" altLang="ko-KR" sz="2800">
                  <a:latin typeface="UhBee MiMi"/>
                  <a:ea typeface="UhBee MiMi"/>
                </a:rPr>
                <a:t>.</a:t>
              </a:r>
              <a:endParaRPr lang="en-US" altLang="ko-KR" sz="2800">
                <a:latin typeface="UhBee MiMi"/>
                <a:ea typeface="UhBee MiMi"/>
              </a:endParaRPr>
            </a:p>
          </p:txBody>
        </p:sp>
      </p:grpSp>
      <p:grpSp>
        <p:nvGrpSpPr>
          <p:cNvPr id="37" name="그룹 36"/>
          <p:cNvGrpSpPr/>
          <p:nvPr/>
        </p:nvGrpSpPr>
        <p:grpSpPr>
          <a:xfrm rot="0">
            <a:off x="2526536" y="5081426"/>
            <a:ext cx="2045464" cy="1776573"/>
            <a:chOff x="3706058" y="2427654"/>
            <a:chExt cx="3754733" cy="1776573"/>
          </a:xfrm>
        </p:grpSpPr>
        <p:pic>
          <p:nvPicPr>
            <p:cNvPr id="38" name="그림 37"/>
            <p:cNvPicPr>
              <a:picLocks noChangeAspect="1"/>
            </p:cNvPicPr>
            <p:nvPr/>
          </p:nvPicPr>
          <p:blipFill rotWithShape="1">
            <a:blip r:embed="rId14">
              <a:duotone>
                <a:prstClr val="black"/>
                <a:schemeClr val="accent4">
                  <a:tint val="45000"/>
                  <a:satMod val="400000"/>
                </a:schemeClr>
              </a:duotone>
              <a:lum bright="20000"/>
            </a:blip>
            <a:srcRect/>
            <a:stretch>
              <a:fillRect/>
            </a:stretch>
          </p:blipFill>
          <p:spPr>
            <a:xfrm rot="19800864">
              <a:off x="3706058" y="2427654"/>
              <a:ext cx="3754733" cy="1776573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4295524" y="2663675"/>
              <a:ext cx="2501353" cy="13767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친구에게 선물을 받았어요</a:t>
              </a:r>
              <a:r>
                <a:rPr lang="en-US" altLang="ko-KR" sz="2800">
                  <a:latin typeface="UhBee MiMi"/>
                  <a:ea typeface="UhBee MiMi"/>
                </a:rPr>
                <a:t>.</a:t>
              </a:r>
              <a:endParaRPr lang="en-US" altLang="ko-KR" sz="2800">
                <a:latin typeface="UhBee MiMi"/>
                <a:ea typeface="UhBee MiM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3" grpId="1" animBg="1"/>
      <p:bldP spid="34" grpId="2" animBg="1"/>
      <p:bldP spid="37" grpId="3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pic>
        <p:nvPicPr>
          <p:cNvPr id="40" name="그림 3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18721">
            <a:off x="2442805" y="1827477"/>
            <a:ext cx="4966660" cy="4921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93247" y="1752277"/>
            <a:ext cx="7218293" cy="1065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‘</a:t>
            </a: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날아갈 것 같아요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’</a:t>
            </a: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에서 선생님이 날아간 이유는</a:t>
            </a: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무엇이었나요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50848">
            <a:off x="443348" y="1509824"/>
            <a:ext cx="824578" cy="986260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-292814" y="170684"/>
            <a:ext cx="9729627" cy="1010844"/>
            <a:chOff x="-292814" y="170684"/>
            <a:chExt cx="9729627" cy="1010844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전시학습 상기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무슨 일이 있었나요</a:t>
              </a:r>
              <a:r>
                <a:rPr kumimoji="0" lang="en-US" altLang="ko-KR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?</a:t>
              </a:r>
            </a:p>
          </p:txBody>
        </p:sp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1919" y="170684"/>
              <a:ext cx="1232899" cy="969746"/>
            </a:xfrm>
            <a:prstGeom prst="rect">
              <a:avLst/>
            </a:prstGeom>
          </p:spPr>
        </p:pic>
      </p:grpSp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73193" y="4621100"/>
            <a:ext cx="2134576" cy="2444495"/>
          </a:xfrm>
          <a:prstGeom prst="rect">
            <a:avLst/>
          </a:prstGeom>
        </p:spPr>
      </p:pic>
      <p:grpSp>
        <p:nvGrpSpPr>
          <p:cNvPr id="25" name="그룹 24"/>
          <p:cNvGrpSpPr/>
          <p:nvPr/>
        </p:nvGrpSpPr>
        <p:grpSpPr>
          <a:xfrm rot="383972">
            <a:off x="-343740" y="3126177"/>
            <a:ext cx="3600449" cy="1002188"/>
            <a:chOff x="678472" y="3493057"/>
            <a:chExt cx="3600449" cy="1002188"/>
          </a:xfrm>
        </p:grpSpPr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085506">
              <a:off x="731853" y="3493057"/>
              <a:ext cx="3455031" cy="1002188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678472" y="3792391"/>
              <a:ext cx="3600449" cy="5187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선물을 준다고 했어요</a:t>
              </a:r>
              <a:r>
                <a:rPr lang="en-US" altLang="ko-KR" sz="280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34" name="그룹 33"/>
          <p:cNvGrpSpPr/>
          <p:nvPr/>
        </p:nvGrpSpPr>
        <p:grpSpPr>
          <a:xfrm>
            <a:off x="5455472" y="3919290"/>
            <a:ext cx="4179834" cy="918457"/>
            <a:chOff x="3706056" y="3038231"/>
            <a:chExt cx="4179834" cy="918457"/>
          </a:xfrm>
        </p:grpSpPr>
        <p:pic>
          <p:nvPicPr>
            <p:cNvPr id="35" name="그림 34"/>
            <p:cNvPicPr>
              <a:picLocks noChangeAspect="1"/>
            </p:cNvPicPr>
            <p:nvPr/>
          </p:nvPicPr>
          <p:blipFill rotWithShape="1">
            <a:blip r:embed="rId8" cstate="email">
              <a:duotone>
                <a:prstClr val="black"/>
                <a:schemeClr val="accent2">
                  <a:tint val="45000"/>
                  <a:satMod val="400000"/>
                </a:schemeClr>
              </a:duotone>
              <a:lum brigh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706056" y="3038231"/>
              <a:ext cx="4179834" cy="918457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4088370" y="3289531"/>
              <a:ext cx="3600450" cy="5192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칭찬을 받았어요</a:t>
              </a:r>
              <a:r>
                <a:rPr lang="en-US" altLang="ko-KR" sz="280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37" name="그룹 36"/>
          <p:cNvGrpSpPr/>
          <p:nvPr/>
        </p:nvGrpSpPr>
        <p:grpSpPr>
          <a:xfrm>
            <a:off x="3702823" y="5939543"/>
            <a:ext cx="4179834" cy="918457"/>
            <a:chOff x="3610685" y="3128965"/>
            <a:chExt cx="4179834" cy="918457"/>
          </a:xfrm>
        </p:grpSpPr>
        <p:pic>
          <p:nvPicPr>
            <p:cNvPr id="38" name="그림 37"/>
            <p:cNvPicPr>
              <a:picLocks noChangeAspect="1"/>
            </p:cNvPicPr>
            <p:nvPr/>
          </p:nvPicPr>
          <p:blipFill rotWithShape="1">
            <a:blip r:embed="rId8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lum bright="2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610685" y="3128965"/>
              <a:ext cx="4179834" cy="918457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4088369" y="3289530"/>
              <a:ext cx="3600451" cy="5200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안아주기로 했어요</a:t>
              </a:r>
              <a:r>
                <a:rPr lang="en-US" altLang="ko-KR" sz="2800" dirty="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41" name="그룹 40"/>
          <p:cNvGrpSpPr/>
          <p:nvPr/>
        </p:nvGrpSpPr>
        <p:grpSpPr>
          <a:xfrm>
            <a:off x="-101026" y="5251651"/>
            <a:ext cx="4179834" cy="918457"/>
            <a:chOff x="3706056" y="3038231"/>
            <a:chExt cx="4179834" cy="918457"/>
          </a:xfrm>
        </p:grpSpPr>
        <p:pic>
          <p:nvPicPr>
            <p:cNvPr id="42" name="그림 41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706056" y="3038231"/>
              <a:ext cx="4179834" cy="918457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4088370" y="3289531"/>
              <a:ext cx="3600450" cy="518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최고라는 말을 들었어요</a:t>
              </a:r>
              <a:r>
                <a:rPr lang="en-US" altLang="ko-KR" sz="2800" dirty="0"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4" grpId="1" animBg="1"/>
      <p:bldP spid="37" grpId="2" animBg="1"/>
      <p:bldP spid="41" grpId="3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3249" y="1752277"/>
            <a:ext cx="5427591" cy="5699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친구의 말에 상처받은 적이 있나요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50848">
            <a:off x="443348" y="1509824"/>
            <a:ext cx="824578" cy="986260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-292814" y="170684"/>
            <a:ext cx="9729627" cy="1010844"/>
            <a:chOff x="-292814" y="170684"/>
            <a:chExt cx="9729627" cy="1010844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동기유발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이건 좋고</a:t>
              </a:r>
              <a:r>
                <a:rPr kumimoji="0" lang="en-US" altLang="ko-KR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,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그건 싫어</a:t>
              </a:r>
            </a:p>
          </p:txBody>
        </p:sp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1919" y="170684"/>
              <a:ext cx="1232899" cy="969746"/>
            </a:xfrm>
            <a:prstGeom prst="rect">
              <a:avLst/>
            </a:prstGeom>
          </p:spPr>
        </p:pic>
      </p:grpSp>
      <p:pic>
        <p:nvPicPr>
          <p:cNvPr id="18" name="그림 1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15789" y="3639214"/>
            <a:ext cx="3208511" cy="3208511"/>
          </a:xfrm>
          <a:prstGeom prst="rect">
            <a:avLst/>
          </a:prstGeom>
        </p:spPr>
      </p:pic>
      <p:grpSp>
        <p:nvGrpSpPr>
          <p:cNvPr id="23" name="그룹 22"/>
          <p:cNvGrpSpPr/>
          <p:nvPr/>
        </p:nvGrpSpPr>
        <p:grpSpPr>
          <a:xfrm>
            <a:off x="4011343" y="2146141"/>
            <a:ext cx="3947815" cy="3476701"/>
            <a:chOff x="4011343" y="2146141"/>
            <a:chExt cx="3947815" cy="3476701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11343" y="2146141"/>
              <a:ext cx="3947815" cy="347670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112793" y="2752224"/>
              <a:ext cx="3600450" cy="17892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친구가 어떤 말을 </a:t>
              </a:r>
            </a:p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했을 때 상처받고 </a:t>
              </a:r>
            </a:p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마음이 좋지 않았나요</a:t>
              </a:r>
              <a:r>
                <a:rPr lang="en-US" altLang="ko-KR" sz="2800">
                  <a:latin typeface="UhBee MiMi"/>
                  <a:ea typeface="UhBee MiMi"/>
                </a:rPr>
                <a:t>?</a:t>
              </a:r>
            </a:p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그때 어떻게 하고 싶었나요</a:t>
              </a:r>
              <a:r>
                <a:rPr lang="en-US" altLang="ko-KR" sz="2800">
                  <a:latin typeface="UhBee MiMi"/>
                  <a:ea typeface="UhBee MiMi"/>
                </a:rPr>
                <a:t>?</a:t>
              </a: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392554" y="2325191"/>
            <a:ext cx="3609988" cy="3055183"/>
            <a:chOff x="392554" y="2325191"/>
            <a:chExt cx="3609988" cy="3055183"/>
          </a:xfrm>
        </p:grpSpPr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085506">
              <a:off x="392554" y="2325191"/>
              <a:ext cx="3529827" cy="3055183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402092" y="2879481"/>
              <a:ext cx="3600450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친구가 저에게</a:t>
              </a:r>
            </a:p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그림을 </a:t>
              </a:r>
              <a:r>
                <a:rPr lang="ko-KR" altLang="en-US" sz="2800" dirty="0" smtClean="0">
                  <a:latin typeface="UhBee MiMi"/>
                  <a:ea typeface="UhBee MiMi"/>
                </a:rPr>
                <a:t>못 그렸다고 </a:t>
              </a:r>
              <a:r>
                <a:rPr lang="ko-KR" altLang="en-US" sz="2800" dirty="0">
                  <a:latin typeface="UhBee MiMi"/>
                  <a:ea typeface="UhBee MiMi"/>
                </a:rPr>
                <a:t>했을 때</a:t>
              </a:r>
            </a:p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화가 </a:t>
              </a:r>
              <a:r>
                <a:rPr lang="ko-KR" altLang="en-US" sz="2800" dirty="0" smtClean="0">
                  <a:latin typeface="UhBee MiMi"/>
                  <a:ea typeface="UhBee MiMi"/>
                </a:rPr>
                <a:t>나서 </a:t>
              </a:r>
              <a:r>
                <a:rPr lang="ko-KR" altLang="en-US" sz="2800" dirty="0">
                  <a:latin typeface="UhBee MiMi"/>
                  <a:ea typeface="UhBee MiMi"/>
                </a:rPr>
                <a:t>친구에게 </a:t>
              </a:r>
            </a:p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나쁜 말을 하고 싶었어요</a:t>
              </a:r>
              <a:r>
                <a:rPr lang="en-US" altLang="ko-KR" sz="2800" dirty="0"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657706"/>
            <a:ext cx="2071076" cy="24933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3248" y="1752277"/>
            <a:ext cx="6180066" cy="5699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친구의 말에 기분이 좋아진 적이 있나요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50848">
            <a:off x="443348" y="1509824"/>
            <a:ext cx="824578" cy="986260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-292814" y="170684"/>
            <a:ext cx="9729627" cy="1010844"/>
            <a:chOff x="-292814" y="170684"/>
            <a:chExt cx="9729627" cy="1010844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동기유발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이건 좋고</a:t>
              </a:r>
              <a:r>
                <a:rPr kumimoji="0" lang="en-US" altLang="ko-KR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,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그건 싫어</a:t>
              </a:r>
            </a:p>
          </p:txBody>
        </p:sp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1919" y="170684"/>
              <a:ext cx="1232899" cy="969746"/>
            </a:xfrm>
            <a:prstGeom prst="rect">
              <a:avLst/>
            </a:prstGeom>
          </p:spPr>
        </p:pic>
      </p:grpSp>
      <p:pic>
        <p:nvPicPr>
          <p:cNvPr id="18" name="그림 1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15789" y="3639214"/>
            <a:ext cx="3208511" cy="3208511"/>
          </a:xfrm>
          <a:prstGeom prst="rect">
            <a:avLst/>
          </a:prstGeom>
        </p:spPr>
      </p:pic>
      <p:grpSp>
        <p:nvGrpSpPr>
          <p:cNvPr id="23" name="그룹 22"/>
          <p:cNvGrpSpPr/>
          <p:nvPr/>
        </p:nvGrpSpPr>
        <p:grpSpPr>
          <a:xfrm>
            <a:off x="4011343" y="2146141"/>
            <a:ext cx="3691373" cy="3250861"/>
            <a:chOff x="4011343" y="2146141"/>
            <a:chExt cx="3691373" cy="3250861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11343" y="2146141"/>
              <a:ext cx="3691373" cy="3250861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102266" y="2634629"/>
              <a:ext cx="3600450" cy="22467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친구가 어떤 말을 </a:t>
              </a:r>
            </a:p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했을 때 기분이</a:t>
              </a:r>
              <a:endParaRPr lang="en-US" altLang="ko-KR" sz="2800" dirty="0"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좋아졌나요</a:t>
              </a:r>
              <a:r>
                <a:rPr lang="en-US" altLang="ko-KR" sz="2800" dirty="0">
                  <a:latin typeface="UhBee MiMi"/>
                  <a:ea typeface="UhBee MiMi"/>
                </a:rPr>
                <a:t>?</a:t>
              </a:r>
            </a:p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그때 어떻게 하고 </a:t>
              </a:r>
              <a:endParaRPr lang="en-US" altLang="ko-KR" sz="2800" dirty="0" smtClean="0"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ko-KR" altLang="en-US" sz="2800" dirty="0" smtClean="0">
                  <a:latin typeface="UhBee MiMi"/>
                  <a:ea typeface="UhBee MiMi"/>
                </a:rPr>
                <a:t>싶었나요</a:t>
              </a:r>
              <a:r>
                <a:rPr lang="en-US" altLang="ko-KR" sz="2800" dirty="0">
                  <a:latin typeface="UhBee MiMi"/>
                  <a:ea typeface="UhBee MiMi"/>
                </a:rPr>
                <a:t>?</a:t>
              </a: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0" y="2299913"/>
            <a:ext cx="4545163" cy="2916202"/>
            <a:chOff x="26837" y="2312124"/>
            <a:chExt cx="4128830" cy="2916202"/>
          </a:xfrm>
        </p:grpSpPr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085506">
              <a:off x="26837" y="2312124"/>
              <a:ext cx="4128830" cy="2916202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389881" y="3087076"/>
              <a:ext cx="3600450" cy="13714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친구가 </a:t>
              </a:r>
              <a:r>
                <a:rPr lang="en-US" altLang="ko-KR" sz="2800">
                  <a:latin typeface="UhBee MiMi"/>
                  <a:ea typeface="UhBee MiMi"/>
                </a:rPr>
                <a:t>‘</a:t>
              </a:r>
              <a:r>
                <a:rPr lang="ko-KR" altLang="en-US" sz="2800">
                  <a:latin typeface="UhBee MiMi"/>
                  <a:ea typeface="UhBee MiMi"/>
                </a:rPr>
                <a:t>할 수 있어</a:t>
              </a:r>
              <a:r>
                <a:rPr lang="en-US" altLang="ko-KR" sz="2800">
                  <a:latin typeface="UhBee MiMi"/>
                  <a:ea typeface="UhBee MiMi"/>
                </a:rPr>
                <a:t>.’</a:t>
              </a:r>
              <a:r>
                <a:rPr lang="ko-KR" altLang="en-US" sz="2800">
                  <a:latin typeface="UhBee MiMi"/>
                  <a:ea typeface="UhBee MiMi"/>
                </a:rPr>
                <a:t>라고</a:t>
              </a:r>
            </a:p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말해주었을 때 기분이 좋았어요</a:t>
              </a:r>
              <a:r>
                <a:rPr lang="en-US" altLang="ko-KR" sz="2800">
                  <a:latin typeface="UhBee MiMi"/>
                  <a:ea typeface="UhBee MiMi"/>
                </a:rPr>
                <a:t>!</a:t>
              </a:r>
            </a:p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친구에게 고맙다고 하고 싶었어요</a:t>
              </a:r>
              <a:r>
                <a:rPr lang="en-US" altLang="ko-KR" sz="2800"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26" name="그림 25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9807" y="4287846"/>
            <a:ext cx="2144344" cy="294871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rgbClr val="92D05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14" name="사각형: 둥근 모서리 13"/>
          <p:cNvSpPr/>
          <p:nvPr/>
        </p:nvSpPr>
        <p:spPr>
          <a:xfrm>
            <a:off x="6506452" y="3086888"/>
            <a:ext cx="616283" cy="68422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3" name="사각형: 둥근 모서리 12"/>
          <p:cNvSpPr/>
          <p:nvPr/>
        </p:nvSpPr>
        <p:spPr>
          <a:xfrm>
            <a:off x="3002043" y="3086888"/>
            <a:ext cx="1141854" cy="68422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583723"/>
            <a:ext cx="9144000" cy="2457111"/>
          </a:xfrm>
          <a:prstGeom prst="rect">
            <a:avLst/>
          </a:prstGeom>
        </p:spPr>
      </p:pic>
      <p:grpSp>
        <p:nvGrpSpPr>
          <p:cNvPr id="11" name="그룹 10"/>
          <p:cNvGrpSpPr/>
          <p:nvPr/>
        </p:nvGrpSpPr>
        <p:grpSpPr>
          <a:xfrm>
            <a:off x="-292814" y="0"/>
            <a:ext cx="9729627" cy="1561672"/>
            <a:chOff x="-292814" y="0"/>
            <a:chExt cx="9729627" cy="1561672"/>
          </a:xfrm>
        </p:grpSpPr>
        <p:sp>
          <p:nvSpPr>
            <p:cNvPr id="1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>
                <a:defRPr/>
              </a:pPr>
              <a:r>
                <a:rPr lang="ko-KR" altLang="en-US" sz="4400">
                  <a:solidFill>
                    <a:schemeClr val="tx1"/>
                  </a:solidFill>
                  <a:latin typeface="상상토끼 신비는일곱살 OTF"/>
                  <a:ea typeface="상상토끼 신비는일곱살 OTF"/>
                </a:rPr>
                <a:t>          </a:t>
              </a:r>
              <a:r>
                <a:rPr lang="ko-KR" altLang="en-US" sz="4400">
                  <a:solidFill>
                    <a:schemeClr val="tx1"/>
                  </a:solidFill>
                  <a:latin typeface="배달의민족 주아"/>
                  <a:ea typeface="배달의민족 주아"/>
                </a:rPr>
                <a:t>공부 할 문제</a:t>
              </a:r>
              <a:endParaRPr kumimoji="0" lang="ko-KR" altLang="en-US" sz="44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3913" y="0"/>
              <a:ext cx="866209" cy="1561672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418147" y="3120165"/>
            <a:ext cx="8307705" cy="1430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400">
                <a:latin typeface="배달의민족 주아"/>
                <a:ea typeface="배달의민족 주아"/>
              </a:rPr>
              <a:t>들으면 </a:t>
            </a:r>
            <a:r>
              <a:rPr lang="ko-KR" altLang="en-US" sz="4400">
                <a:solidFill>
                  <a:srgbClr val="FF0000"/>
                </a:solidFill>
                <a:latin typeface="배달의민족 주아"/>
                <a:ea typeface="배달의민족 주아"/>
              </a:rPr>
              <a:t>기분</a:t>
            </a:r>
            <a:r>
              <a:rPr lang="ko-KR" altLang="en-US" sz="4400">
                <a:latin typeface="배달의민족 주아"/>
                <a:ea typeface="배달의민족 주아"/>
              </a:rPr>
              <a:t>이 좋아지는 </a:t>
            </a:r>
            <a:r>
              <a:rPr lang="ko-KR" altLang="en-US" sz="4400">
                <a:solidFill>
                  <a:srgbClr val="FF0000"/>
                </a:solidFill>
                <a:latin typeface="배달의민족 주아"/>
                <a:ea typeface="배달의민족 주아"/>
              </a:rPr>
              <a:t>말</a:t>
            </a:r>
            <a:r>
              <a:rPr lang="ko-KR" altLang="en-US" sz="4400">
                <a:latin typeface="배달의민족 주아"/>
                <a:ea typeface="배달의민족 주아"/>
              </a:rPr>
              <a:t>을</a:t>
            </a:r>
          </a:p>
          <a:p>
            <a:pPr lvl="0" algn="ctr">
              <a:defRPr/>
            </a:pPr>
            <a:r>
              <a:rPr lang="ko-KR" altLang="en-US" sz="4400">
                <a:latin typeface="배달의민족 주아"/>
                <a:ea typeface="배달의민족 주아"/>
              </a:rPr>
              <a:t>설명할 수 있다</a:t>
            </a:r>
            <a:r>
              <a:rPr lang="en-US" altLang="ko-KR" sz="4400">
                <a:latin typeface="배달의민족 주아"/>
                <a:ea typeface="배달의민족 주아"/>
              </a:rPr>
              <a:t>.</a:t>
            </a:r>
            <a:endParaRPr lang="ko-KR" altLang="en-US" sz="4400">
              <a:latin typeface="배달의민족 주아"/>
              <a:ea typeface="배달의민족 주아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wind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p="http://schemas.openxmlformats.org/presentation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p="http://schemas.openxmlformats.org/presentation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1665</ep:Words>
  <ep:PresentationFormat>화면 슬라이드 쇼(4:3)</ep:PresentationFormat>
  <ep:Paragraphs>230</ep:Paragraphs>
  <ep:Slides>32</ep:Slides>
  <ep:Notes>29</ep:Notes>
  <ep:TotalTime>0</ep:TotalTime>
  <ep:HiddenSlides>0</ep:HiddenSlides>
  <ep:MMClips>1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32</vt:i4>
      </vt:variant>
    </vt:vector>
  </ep:HeadingPairs>
  <ep:TitlesOfParts>
    <vt:vector size="33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슬라이드 5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2019-05-29T10:41:26.000</dcterms:created>
  <dc:creator>성정 설</dc:creator>
  <cp:lastModifiedBy>wlswn</cp:lastModifiedBy>
  <dcterms:modified xsi:type="dcterms:W3CDTF">2019-08-13T14:38:42.237</dcterms:modified>
  <cp:revision>274</cp:revision>
  <dc:title>PowerPoint 프레젠테이션</dc:title>
  <cp:version>1000.0000.01</cp:version>
</cp:coreProperties>
</file>