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258" r:id="rId2"/>
    <p:sldId id="339" r:id="rId3"/>
    <p:sldId id="340" r:id="rId4"/>
    <p:sldId id="268" r:id="rId5"/>
    <p:sldId id="269" r:id="rId6"/>
    <p:sldId id="341" r:id="rId7"/>
    <p:sldId id="270" r:id="rId8"/>
    <p:sldId id="271" r:id="rId9"/>
    <p:sldId id="272" r:id="rId10"/>
    <p:sldId id="342" r:id="rId11"/>
    <p:sldId id="369" r:id="rId12"/>
    <p:sldId id="371" r:id="rId13"/>
    <p:sldId id="372" r:id="rId14"/>
    <p:sldId id="373" r:id="rId15"/>
    <p:sldId id="370" r:id="rId16"/>
    <p:sldId id="374" r:id="rId17"/>
    <p:sldId id="375" r:id="rId18"/>
    <p:sldId id="377" r:id="rId19"/>
    <p:sldId id="376" r:id="rId20"/>
    <p:sldId id="378" r:id="rId21"/>
    <p:sldId id="379" r:id="rId22"/>
    <p:sldId id="381" r:id="rId23"/>
    <p:sldId id="380" r:id="rId24"/>
    <p:sldId id="304" r:id="rId25"/>
    <p:sldId id="347" r:id="rId26"/>
    <p:sldId id="382" r:id="rId27"/>
    <p:sldId id="383" r:id="rId28"/>
    <p:sldId id="384" r:id="rId29"/>
    <p:sldId id="385" r:id="rId30"/>
    <p:sldId id="386" r:id="rId31"/>
    <p:sldId id="387" r:id="rId32"/>
    <p:sldId id="346" r:id="rId33"/>
    <p:sldId id="388" r:id="rId34"/>
    <p:sldId id="390" r:id="rId35"/>
    <p:sldId id="397" r:id="rId36"/>
    <p:sldId id="391" r:id="rId37"/>
    <p:sldId id="310" r:id="rId38"/>
    <p:sldId id="393" r:id="rId39"/>
    <p:sldId id="396" r:id="rId40"/>
    <p:sldId id="395" r:id="rId4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1066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2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6377"/>
    <a:srgbClr val="FAFAFA"/>
    <a:srgbClr val="FEE2E3"/>
    <a:srgbClr val="C5DCED"/>
    <a:srgbClr val="CCFF99"/>
    <a:srgbClr val="FF9900"/>
    <a:srgbClr val="FF5050"/>
    <a:srgbClr val="66FF99"/>
    <a:srgbClr val="FEC6C9"/>
    <a:srgbClr val="F2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61" autoAdjust="0"/>
    <p:restoredTop sz="80414" autoAdjust="0"/>
  </p:normalViewPr>
  <p:slideViewPr>
    <p:cSldViewPr snapToGrid="0">
      <p:cViewPr varScale="1">
        <p:scale>
          <a:sx n="121" d="100"/>
          <a:sy n="121" d="100"/>
        </p:scale>
        <p:origin x="636" y="96"/>
      </p:cViewPr>
      <p:guideLst>
        <p:guide pos="1066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48035B-63F3-4279-8113-935B7070CC95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9E43E-2B60-4910-BA42-A30608C3CC4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44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m.blog.naver.com/PostView.nhn?blogId=ar2270&amp;logNo=220952931119&amp;proxyReferer=https://www.google.com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m.blog.naver.com/PostView.nhn?blogId=ar2270&amp;logNo=220952931119&amp;proxyReferer=https://www.google.com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m.blog.naver.com/PostView.nhn?blogId=ar2270&amp;logNo=220952931119&amp;proxyReferer=https://www.google.com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m.blog.naver.com/PostView.nhn?blogId=ar2270&amp;logNo=220952931119&amp;proxyReferer=https://www.google.com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m.blog.naver.com/PostView.nhn?blogId=ar2270&amp;logNo=220952931119&amp;proxyReferer=https://www.google.com/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출처</a:t>
            </a:r>
            <a:r>
              <a:rPr lang="en-US" altLang="ko-KR" dirty="0" smtClean="0"/>
              <a:t>: </a:t>
            </a:r>
            <a:r>
              <a:rPr lang="ko-KR" altLang="en-US" dirty="0" smtClean="0"/>
              <a:t>네이버 국어사전</a:t>
            </a:r>
            <a:endParaRPr lang="en-US" altLang="ko-KR" dirty="0" smtClean="0"/>
          </a:p>
          <a:p>
            <a:r>
              <a:rPr lang="ko-KR" altLang="en-US" dirty="0" smtClean="0"/>
              <a:t>조형의 사전적 의미를 알아봅니다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71871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교과서에서 미리 작품을 찾아 예시로 보여주시는 것이 좋습니다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15893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교과서에서 미리 작품을 찾아 예시로 보여주시는 것이 좋습니다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4121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제프 </a:t>
            </a:r>
            <a:r>
              <a:rPr lang="ko-KR" altLang="en-US" dirty="0" err="1" smtClean="0"/>
              <a:t>쿤스</a:t>
            </a:r>
            <a:r>
              <a:rPr lang="en-US" altLang="ko-KR" dirty="0" smtClean="0"/>
              <a:t>-</a:t>
            </a:r>
            <a:r>
              <a:rPr lang="ko-KR" altLang="en-US" dirty="0" smtClean="0"/>
              <a:t>출처</a:t>
            </a:r>
            <a:r>
              <a:rPr lang="en-US" altLang="ko-KR" dirty="0" smtClean="0"/>
              <a:t>: </a:t>
            </a:r>
            <a:r>
              <a:rPr lang="en-US" altLang="ko-KR" dirty="0" err="1" smtClean="0"/>
              <a:t>pixabay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61795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니키 드 </a:t>
            </a:r>
            <a:r>
              <a:rPr lang="ko-KR" altLang="en-US" dirty="0" err="1" smtClean="0"/>
              <a:t>생팔</a:t>
            </a:r>
            <a:r>
              <a:rPr lang="ko-KR" altLang="en-US" dirty="0" smtClean="0"/>
              <a:t> </a:t>
            </a:r>
            <a:r>
              <a:rPr lang="en-US" altLang="ko-KR" dirty="0" smtClean="0"/>
              <a:t>-</a:t>
            </a:r>
            <a:r>
              <a:rPr lang="ko-KR" altLang="en-US" dirty="0" smtClean="0"/>
              <a:t>나나</a:t>
            </a:r>
            <a:r>
              <a:rPr lang="en-US" altLang="ko-KR" dirty="0" smtClean="0"/>
              <a:t>(</a:t>
            </a:r>
            <a:r>
              <a:rPr lang="ko-KR" altLang="en-US" dirty="0" smtClean="0"/>
              <a:t>출처</a:t>
            </a:r>
            <a:r>
              <a:rPr lang="en-US" altLang="ko-KR" dirty="0" smtClean="0"/>
              <a:t>:</a:t>
            </a:r>
            <a:r>
              <a:rPr lang="ko-KR" altLang="en-US" dirty="0" smtClean="0"/>
              <a:t>예술의 전당</a:t>
            </a:r>
            <a:r>
              <a:rPr lang="en-US" altLang="ko-KR" dirty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21975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쿠사마야요이</a:t>
            </a:r>
            <a:r>
              <a:rPr lang="en-US" altLang="ko-KR" dirty="0" smtClean="0"/>
              <a:t>-</a:t>
            </a:r>
            <a:r>
              <a:rPr lang="ko-KR" altLang="en-US" dirty="0" smtClean="0"/>
              <a:t>호박</a:t>
            </a:r>
            <a:r>
              <a:rPr lang="en-US" altLang="ko-KR" dirty="0" smtClean="0"/>
              <a:t>(</a:t>
            </a:r>
            <a:r>
              <a:rPr lang="ko-KR" altLang="en-US" dirty="0" smtClean="0"/>
              <a:t>출처</a:t>
            </a:r>
            <a:r>
              <a:rPr lang="en-US" altLang="ko-KR" dirty="0" smtClean="0"/>
              <a:t>:</a:t>
            </a:r>
            <a:r>
              <a:rPr lang="ko-KR" altLang="en-US" dirty="0" err="1" smtClean="0"/>
              <a:t>나무위키</a:t>
            </a:r>
            <a:r>
              <a:rPr lang="en-US" altLang="ko-KR" dirty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7249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다양한 </a:t>
            </a:r>
            <a:r>
              <a:rPr lang="ko-KR" altLang="en-US" dirty="0" err="1" smtClean="0"/>
              <a:t>쿠사마야요이</a:t>
            </a:r>
            <a:r>
              <a:rPr lang="ko-KR" altLang="en-US" dirty="0" smtClean="0"/>
              <a:t> 작품을 보고 특징을 파악해 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출처</a:t>
            </a:r>
            <a:r>
              <a:rPr lang="en-US" altLang="ko-KR" dirty="0" smtClean="0"/>
              <a:t>(</a:t>
            </a:r>
            <a:r>
              <a:rPr lang="en-US" altLang="ko-KR" dirty="0" smtClean="0">
                <a:hlinkClick r:id="rId3"/>
              </a:rPr>
              <a:t>https://m.blog.naver.com/PostView.nhn?blogId=ar2270&amp;logNo=220952931119&amp;proxyReferer=https%3A%2F%2Fwww.google.com%2F</a:t>
            </a:r>
            <a:r>
              <a:rPr lang="en-US" altLang="ko-KR" dirty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3301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다양한 </a:t>
            </a:r>
            <a:r>
              <a:rPr lang="ko-KR" altLang="en-US" dirty="0" err="1" smtClean="0"/>
              <a:t>쿠사마야요이</a:t>
            </a:r>
            <a:r>
              <a:rPr lang="ko-KR" altLang="en-US" dirty="0" smtClean="0"/>
              <a:t> 작품을 보고 특징을 파악해 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출처</a:t>
            </a:r>
            <a:r>
              <a:rPr lang="en-US" altLang="ko-KR" dirty="0" smtClean="0"/>
              <a:t>(</a:t>
            </a:r>
            <a:r>
              <a:rPr lang="en-US" altLang="ko-KR" dirty="0" smtClean="0">
                <a:hlinkClick r:id="rId3"/>
              </a:rPr>
              <a:t>https://m.blog.naver.com/PostView.nhn?blogId=ar2270&amp;logNo=220952931119&amp;proxyReferer=https%3A%2F%2Fwww.google.com%2F</a:t>
            </a:r>
            <a:r>
              <a:rPr lang="en-US" altLang="ko-KR" dirty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2639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다양한 </a:t>
            </a:r>
            <a:r>
              <a:rPr lang="ko-KR" altLang="en-US" dirty="0" err="1" smtClean="0"/>
              <a:t>쿠사마야요이</a:t>
            </a:r>
            <a:r>
              <a:rPr lang="ko-KR" altLang="en-US" dirty="0" smtClean="0"/>
              <a:t> 작품을 보고 특징을 파악해 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출처</a:t>
            </a:r>
            <a:r>
              <a:rPr lang="en-US" altLang="ko-KR" dirty="0" smtClean="0"/>
              <a:t>(</a:t>
            </a:r>
            <a:r>
              <a:rPr lang="en-US" altLang="ko-KR" dirty="0" smtClean="0">
                <a:hlinkClick r:id="rId3"/>
              </a:rPr>
              <a:t>https://m.blog.naver.com/PostView.nhn?blogId=ar2270&amp;logNo=220952931119&amp;proxyReferer=https%3A%2F%2Fwww.google.com%2F</a:t>
            </a:r>
            <a:r>
              <a:rPr lang="en-US" altLang="ko-KR" dirty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31719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다양한 </a:t>
            </a:r>
            <a:r>
              <a:rPr lang="ko-KR" altLang="en-US" dirty="0" err="1" smtClean="0"/>
              <a:t>쿠사마야요이</a:t>
            </a:r>
            <a:r>
              <a:rPr lang="ko-KR" altLang="en-US" dirty="0" smtClean="0"/>
              <a:t> 작품을 보고 특징을 파악해 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출처</a:t>
            </a:r>
            <a:r>
              <a:rPr lang="en-US" altLang="ko-KR" dirty="0" smtClean="0"/>
              <a:t>(</a:t>
            </a:r>
            <a:r>
              <a:rPr lang="en-US" altLang="ko-KR" dirty="0" smtClean="0">
                <a:hlinkClick r:id="rId3"/>
              </a:rPr>
              <a:t>https://m.blog.naver.com/PostView.nhn?blogId=ar2270&amp;logNo=220952931119&amp;proxyReferer=https%3A%2F%2Fwww.google.com%2F</a:t>
            </a:r>
            <a:r>
              <a:rPr lang="en-US" altLang="ko-KR" dirty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42235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다양한 </a:t>
            </a:r>
            <a:r>
              <a:rPr lang="ko-KR" altLang="en-US" dirty="0" err="1" smtClean="0"/>
              <a:t>쿠사마야요이</a:t>
            </a:r>
            <a:r>
              <a:rPr lang="ko-KR" altLang="en-US" dirty="0" smtClean="0"/>
              <a:t> 작품을 보고 특징을 파악해 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출처</a:t>
            </a:r>
            <a:r>
              <a:rPr lang="en-US" altLang="ko-KR" dirty="0" smtClean="0"/>
              <a:t>(</a:t>
            </a:r>
            <a:r>
              <a:rPr lang="en-US" altLang="ko-KR" dirty="0" smtClean="0">
                <a:hlinkClick r:id="rId3"/>
              </a:rPr>
              <a:t>https://m.blog.naver.com/PostView.nhn?blogId=ar2270&amp;logNo=220952931119&amp;proxyReferer=https%3A%2F%2Fwww.google.com%2F</a:t>
            </a:r>
            <a:r>
              <a:rPr lang="en-US" altLang="ko-KR" dirty="0" smtClean="0"/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619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출처</a:t>
            </a:r>
            <a:r>
              <a:rPr lang="en-US" altLang="ko-KR" dirty="0" smtClean="0"/>
              <a:t>: </a:t>
            </a:r>
            <a:r>
              <a:rPr lang="en-US" altLang="ko-KR" dirty="0" err="1" smtClean="0"/>
              <a:t>pixabay</a:t>
            </a:r>
            <a:endParaRPr lang="en-US" altLang="ko-KR" dirty="0" smtClean="0"/>
          </a:p>
          <a:p>
            <a:r>
              <a:rPr lang="ko-KR" altLang="en-US" dirty="0" smtClean="0"/>
              <a:t>조형 요소에는 어떤 것이 있는지 알아봅니다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03225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17575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44996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쿠사마야요이</a:t>
            </a:r>
            <a:r>
              <a:rPr lang="ko-KR" altLang="en-US" dirty="0" smtClean="0"/>
              <a:t> 작품의 특징과 버섯을</a:t>
            </a:r>
            <a:r>
              <a:rPr lang="ko-KR" altLang="en-US" baseline="0" dirty="0" smtClean="0"/>
              <a:t> 결합하여 작품을 만들어 봅니다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1.</a:t>
            </a:r>
            <a:r>
              <a:rPr lang="ko-KR" altLang="en-US" baseline="0" dirty="0" smtClean="0"/>
              <a:t>입체 버섯 도안을 도화지에 붙여서 선을 따라 자릅니다</a:t>
            </a:r>
            <a:r>
              <a:rPr lang="en-US" altLang="ko-KR" baseline="0" dirty="0" smtClean="0"/>
              <a:t>. </a:t>
            </a:r>
          </a:p>
          <a:p>
            <a:pPr marL="0" indent="0">
              <a:buNone/>
            </a:pPr>
            <a:r>
              <a:rPr lang="en-US" altLang="ko-KR" baseline="0" dirty="0" smtClean="0"/>
              <a:t>2. </a:t>
            </a:r>
            <a:r>
              <a:rPr lang="ko-KR" altLang="en-US" baseline="0" dirty="0" smtClean="0"/>
              <a:t>크레파스로 동그라미를 그려서 채워줍니다</a:t>
            </a:r>
            <a:r>
              <a:rPr lang="en-US" altLang="ko-KR" baseline="0" dirty="0" smtClean="0"/>
              <a:t>. (</a:t>
            </a:r>
            <a:r>
              <a:rPr lang="ko-KR" altLang="en-US" baseline="0" dirty="0" smtClean="0"/>
              <a:t>한가지 색 또는 여러가지 색을 활용해도 좋습니다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3. </a:t>
            </a:r>
            <a:r>
              <a:rPr lang="ko-KR" altLang="en-US" baseline="0" dirty="0" smtClean="0"/>
              <a:t>물감으로 배경을 채워서 색칠합니다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4. </a:t>
            </a:r>
            <a:r>
              <a:rPr lang="ko-KR" altLang="en-US" baseline="0" dirty="0" smtClean="0"/>
              <a:t>풀로 붙여 입체 </a:t>
            </a:r>
            <a:r>
              <a:rPr lang="ko-KR" altLang="en-US" baseline="0" dirty="0" err="1" smtClean="0"/>
              <a:t>버섯머리와</a:t>
            </a:r>
            <a:r>
              <a:rPr lang="ko-KR" altLang="en-US" baseline="0" dirty="0" smtClean="0"/>
              <a:t> 몸통을 만들고 이어줍니다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5. </a:t>
            </a:r>
            <a:r>
              <a:rPr lang="ko-KR" altLang="en-US" baseline="0" dirty="0" smtClean="0"/>
              <a:t>입체로 버섯의 색을 고려하여 학습지의 배경을 꾸밉니다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6. </a:t>
            </a:r>
            <a:r>
              <a:rPr lang="ko-KR" altLang="en-US" baseline="0" dirty="0" smtClean="0"/>
              <a:t>박스모양으로 만들고 그 안에 버섯을 놓으면 완성</a:t>
            </a:r>
            <a:r>
              <a:rPr lang="en-US" altLang="ko-KR" baseline="0" dirty="0" smtClean="0"/>
              <a:t>!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74071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쿠사마야요이</a:t>
            </a:r>
            <a:r>
              <a:rPr lang="ko-KR" altLang="en-US" dirty="0" smtClean="0"/>
              <a:t> 작품의 특징과 버섯을</a:t>
            </a:r>
            <a:r>
              <a:rPr lang="ko-KR" altLang="en-US" baseline="0" dirty="0" smtClean="0"/>
              <a:t> 결합하여 작품을 만들어 봅니다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1.</a:t>
            </a:r>
            <a:r>
              <a:rPr lang="ko-KR" altLang="en-US" baseline="0" dirty="0" smtClean="0"/>
              <a:t>입체 버섯 도안을 도화지에 붙여서 선을 따라 자릅니다</a:t>
            </a:r>
            <a:r>
              <a:rPr lang="en-US" altLang="ko-KR" baseline="0" dirty="0" smtClean="0"/>
              <a:t>. </a:t>
            </a:r>
          </a:p>
          <a:p>
            <a:pPr marL="0" indent="0">
              <a:buNone/>
            </a:pPr>
            <a:r>
              <a:rPr lang="en-US" altLang="ko-KR" baseline="0" dirty="0" smtClean="0"/>
              <a:t>2. </a:t>
            </a:r>
            <a:r>
              <a:rPr lang="ko-KR" altLang="en-US" baseline="0" dirty="0" smtClean="0"/>
              <a:t>크레파스로 동그라미를 그려서 채워줍니다</a:t>
            </a:r>
            <a:r>
              <a:rPr lang="en-US" altLang="ko-KR" baseline="0" dirty="0" smtClean="0"/>
              <a:t>. (</a:t>
            </a:r>
            <a:r>
              <a:rPr lang="ko-KR" altLang="en-US" baseline="0" dirty="0" smtClean="0"/>
              <a:t>한가지 색 또는 여러가지 색을 활용해도 좋습니다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3. </a:t>
            </a:r>
            <a:r>
              <a:rPr lang="ko-KR" altLang="en-US" baseline="0" dirty="0" smtClean="0"/>
              <a:t>물감으로 배경을 채워서 색칠합니다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4. </a:t>
            </a:r>
            <a:r>
              <a:rPr lang="ko-KR" altLang="en-US" baseline="0" dirty="0" smtClean="0"/>
              <a:t>풀로 붙여 입체 </a:t>
            </a:r>
            <a:r>
              <a:rPr lang="ko-KR" altLang="en-US" baseline="0" dirty="0" err="1" smtClean="0"/>
              <a:t>버섯머리와</a:t>
            </a:r>
            <a:r>
              <a:rPr lang="ko-KR" altLang="en-US" baseline="0" dirty="0" smtClean="0"/>
              <a:t> 몸통을 만들고 이어줍니다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5. </a:t>
            </a:r>
            <a:r>
              <a:rPr lang="ko-KR" altLang="en-US" baseline="0" dirty="0" smtClean="0"/>
              <a:t>입체로 버섯의 색을 고려하여 학습지의 배경을 꾸밉니다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6. </a:t>
            </a:r>
            <a:r>
              <a:rPr lang="ko-KR" altLang="en-US" baseline="0" dirty="0" smtClean="0"/>
              <a:t>박스모양으로 만들고 그 안에 버섯을 놓으면 완성</a:t>
            </a:r>
            <a:r>
              <a:rPr lang="en-US" altLang="ko-KR" baseline="0" dirty="0" smtClean="0"/>
              <a:t>!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60220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쿠사마야요이</a:t>
            </a:r>
            <a:r>
              <a:rPr lang="ko-KR" altLang="en-US" dirty="0" smtClean="0"/>
              <a:t> 작품의 특징과 버섯을</a:t>
            </a:r>
            <a:r>
              <a:rPr lang="ko-KR" altLang="en-US" baseline="0" dirty="0" smtClean="0"/>
              <a:t> 결합하여 작품을 만들어 봅니다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1.</a:t>
            </a:r>
            <a:r>
              <a:rPr lang="ko-KR" altLang="en-US" baseline="0" dirty="0" smtClean="0"/>
              <a:t>입체 버섯 도안을 도화지에 붙여서 선을 따라 자릅니다</a:t>
            </a:r>
            <a:r>
              <a:rPr lang="en-US" altLang="ko-KR" baseline="0" dirty="0" smtClean="0"/>
              <a:t>. </a:t>
            </a:r>
          </a:p>
          <a:p>
            <a:pPr marL="0" indent="0">
              <a:buNone/>
            </a:pPr>
            <a:r>
              <a:rPr lang="en-US" altLang="ko-KR" baseline="0" dirty="0" smtClean="0"/>
              <a:t>2. </a:t>
            </a:r>
            <a:r>
              <a:rPr lang="ko-KR" altLang="en-US" baseline="0" dirty="0" smtClean="0"/>
              <a:t>크레파스로 동그라미를 그려서 채워줍니다</a:t>
            </a:r>
            <a:r>
              <a:rPr lang="en-US" altLang="ko-KR" baseline="0" dirty="0" smtClean="0"/>
              <a:t>. (</a:t>
            </a:r>
            <a:r>
              <a:rPr lang="ko-KR" altLang="en-US" baseline="0" dirty="0" smtClean="0"/>
              <a:t>한가지 색 또는 여러가지 색을 활용해도 좋습니다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3. </a:t>
            </a:r>
            <a:r>
              <a:rPr lang="ko-KR" altLang="en-US" baseline="0" dirty="0" smtClean="0"/>
              <a:t>물감으로 배경을 채워서 색칠합니다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4. </a:t>
            </a:r>
            <a:r>
              <a:rPr lang="ko-KR" altLang="en-US" baseline="0" dirty="0" smtClean="0"/>
              <a:t>풀로 붙여 입체 </a:t>
            </a:r>
            <a:r>
              <a:rPr lang="ko-KR" altLang="en-US" baseline="0" dirty="0" err="1" smtClean="0"/>
              <a:t>버섯머리와</a:t>
            </a:r>
            <a:r>
              <a:rPr lang="ko-KR" altLang="en-US" baseline="0" dirty="0" smtClean="0"/>
              <a:t> 몸통을 만들고 이어줍니다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5. </a:t>
            </a:r>
            <a:r>
              <a:rPr lang="ko-KR" altLang="en-US" baseline="0" dirty="0" smtClean="0"/>
              <a:t>입체로 버섯의 색을 고려하여 학습지의 배경을 꾸밉니다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6. </a:t>
            </a:r>
            <a:r>
              <a:rPr lang="ko-KR" altLang="en-US" baseline="0" dirty="0" smtClean="0"/>
              <a:t>박스모양으로 만들고 그 안에 버섯을 놓으면 완성</a:t>
            </a:r>
            <a:r>
              <a:rPr lang="en-US" altLang="ko-KR" baseline="0" dirty="0" smtClean="0"/>
              <a:t>!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8309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쿠사마야요이</a:t>
            </a:r>
            <a:r>
              <a:rPr lang="ko-KR" altLang="en-US" dirty="0" smtClean="0"/>
              <a:t> 작품의 특징과 버섯을</a:t>
            </a:r>
            <a:r>
              <a:rPr lang="ko-KR" altLang="en-US" baseline="0" dirty="0" smtClean="0"/>
              <a:t> 결합하여 작품을 만들어 봅니다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1.</a:t>
            </a:r>
            <a:r>
              <a:rPr lang="ko-KR" altLang="en-US" baseline="0" dirty="0" smtClean="0"/>
              <a:t>입체 버섯 도안을 도화지에 붙여서 선을 따라 자릅니다</a:t>
            </a:r>
            <a:r>
              <a:rPr lang="en-US" altLang="ko-KR" baseline="0" dirty="0" smtClean="0"/>
              <a:t>. </a:t>
            </a:r>
          </a:p>
          <a:p>
            <a:pPr marL="0" indent="0">
              <a:buNone/>
            </a:pPr>
            <a:r>
              <a:rPr lang="en-US" altLang="ko-KR" baseline="0" dirty="0" smtClean="0"/>
              <a:t>2. </a:t>
            </a:r>
            <a:r>
              <a:rPr lang="ko-KR" altLang="en-US" baseline="0" dirty="0" smtClean="0"/>
              <a:t>크레파스로 동그라미를 그려서 채워줍니다</a:t>
            </a:r>
            <a:r>
              <a:rPr lang="en-US" altLang="ko-KR" baseline="0" dirty="0" smtClean="0"/>
              <a:t>. (</a:t>
            </a:r>
            <a:r>
              <a:rPr lang="ko-KR" altLang="en-US" baseline="0" dirty="0" smtClean="0"/>
              <a:t>한가지 색 또는 여러가지 색을 활용해도 좋습니다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3. </a:t>
            </a:r>
            <a:r>
              <a:rPr lang="ko-KR" altLang="en-US" baseline="0" dirty="0" smtClean="0"/>
              <a:t>물감으로 배경을 채워서 색칠합니다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4. </a:t>
            </a:r>
            <a:r>
              <a:rPr lang="ko-KR" altLang="en-US" baseline="0" dirty="0" smtClean="0"/>
              <a:t>풀로 붙여 입체 </a:t>
            </a:r>
            <a:r>
              <a:rPr lang="ko-KR" altLang="en-US" baseline="0" dirty="0" err="1" smtClean="0"/>
              <a:t>버섯머리와</a:t>
            </a:r>
            <a:r>
              <a:rPr lang="ko-KR" altLang="en-US" baseline="0" dirty="0" smtClean="0"/>
              <a:t> 몸통을 만들고 이어줍니다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5. </a:t>
            </a:r>
            <a:r>
              <a:rPr lang="ko-KR" altLang="en-US" baseline="0" dirty="0" smtClean="0"/>
              <a:t>입체로 버섯의 색을 고려하여 학습지의 배경을 꾸밉니다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6. </a:t>
            </a:r>
            <a:r>
              <a:rPr lang="ko-KR" altLang="en-US" baseline="0" dirty="0" smtClean="0"/>
              <a:t>박스모양으로 만들고 그 안에 버섯을 놓으면 완성</a:t>
            </a:r>
            <a:r>
              <a:rPr lang="en-US" altLang="ko-KR" baseline="0" dirty="0" smtClean="0"/>
              <a:t>!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0763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쿠사마야요이</a:t>
            </a:r>
            <a:r>
              <a:rPr lang="ko-KR" altLang="en-US" dirty="0" smtClean="0"/>
              <a:t> 작품의 특징과 버섯을</a:t>
            </a:r>
            <a:r>
              <a:rPr lang="ko-KR" altLang="en-US" baseline="0" dirty="0" smtClean="0"/>
              <a:t> 결합하여 작품을 만들어 봅니다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1.</a:t>
            </a:r>
            <a:r>
              <a:rPr lang="ko-KR" altLang="en-US" baseline="0" dirty="0" smtClean="0"/>
              <a:t>지점토로 버섯 만들어 말리기 </a:t>
            </a:r>
            <a:r>
              <a:rPr lang="en-US" altLang="ko-KR" baseline="0" dirty="0" smtClean="0"/>
              <a:t>-&gt;</a:t>
            </a:r>
            <a:r>
              <a:rPr lang="ko-KR" altLang="en-US" baseline="0" dirty="0" smtClean="0"/>
              <a:t>햇빛에 말리면 빨리 마르지만 갈라지므로 그늘에서 천천히 말립니다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2.</a:t>
            </a:r>
            <a:r>
              <a:rPr lang="ko-KR" altLang="en-US" baseline="0" dirty="0" smtClean="0"/>
              <a:t>포스터 물감으로 버섯을 색칠합니다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3.</a:t>
            </a:r>
            <a:r>
              <a:rPr lang="ko-KR" altLang="en-US" baseline="0" dirty="0" smtClean="0"/>
              <a:t>면봉이나 붓으로 점을 만듭니다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4.</a:t>
            </a:r>
            <a:r>
              <a:rPr lang="ko-KR" altLang="en-US" baseline="0" dirty="0" smtClean="0"/>
              <a:t>지점토로 만든 버섯의 색을 고려하여 학습지의 배경을 꾸밉니다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en-US" altLang="ko-KR" baseline="0" dirty="0" smtClean="0"/>
              <a:t>5. </a:t>
            </a:r>
            <a:r>
              <a:rPr lang="ko-KR" altLang="en-US" baseline="0" dirty="0" smtClean="0"/>
              <a:t>박스모양으로 만들고 그 안에 버섯을 놓으면 완성</a:t>
            </a:r>
            <a:r>
              <a:rPr lang="en-US" altLang="ko-KR" baseline="0" dirty="0" smtClean="0"/>
              <a:t>!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533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조형요소의</a:t>
            </a:r>
            <a:r>
              <a:rPr lang="ko-KR" altLang="en-US" dirty="0" smtClean="0"/>
              <a:t> 가장 기본적인 점</a:t>
            </a:r>
            <a:r>
              <a:rPr lang="en-US" altLang="ko-KR" dirty="0" smtClean="0"/>
              <a:t>,</a:t>
            </a:r>
            <a:r>
              <a:rPr lang="ko-KR" altLang="en-US" dirty="0" smtClean="0"/>
              <a:t>선</a:t>
            </a:r>
            <a:r>
              <a:rPr lang="en-US" altLang="ko-KR" dirty="0" smtClean="0"/>
              <a:t>,</a:t>
            </a:r>
            <a:r>
              <a:rPr lang="ko-KR" altLang="en-US" dirty="0" smtClean="0"/>
              <a:t>면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에 대하여 알아봅니다</a:t>
            </a:r>
            <a:r>
              <a:rPr lang="en-US" altLang="ko-KR" baseline="0" dirty="0" smtClean="0"/>
              <a:t>.</a:t>
            </a:r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5134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조형 원리와 요소에는 어떤 것이 있는지 알아봅니다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-&gt;</a:t>
            </a:r>
            <a:r>
              <a:rPr lang="ko-KR" altLang="en-US" dirty="0" smtClean="0"/>
              <a:t>관련 작품을 직접 제시해주는 것도 좋지만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교과서에서 찾아보도록 하는 것이 더욱 좋습니다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6200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관련 작품을 직접 제시해주는 것도 좋지만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교과서에서 찾아보도록 하는 것이 더욱 좋습니다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95035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err="1" smtClean="0"/>
              <a:t>조형원리는</a:t>
            </a:r>
            <a:r>
              <a:rPr lang="ko-KR" altLang="en-US" dirty="0" smtClean="0"/>
              <a:t> 실제로 작품을 감상하며 탐색하고 익혀야 합니다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-&gt;</a:t>
            </a:r>
            <a:r>
              <a:rPr lang="ko-KR" altLang="en-US" dirty="0" smtClean="0"/>
              <a:t>관련 작품을 직접 제시해주는 것도 좋지만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교과서에서 찾아보도록 하는 것이 더욱 좋습니다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2610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교과서에서 미리 작품을 찾아 예시로 보여주시는 것이 좋습니다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1415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교과서에서 미리 작품을 찾아 예시로 보여주시는 것이 좋습니다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7076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교과서에서 미리 작품을 찾아 예시로 보여주시는 것이 좋습니다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E43E-2B60-4910-BA42-A30608C3CC48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8931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6197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626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8951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004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0773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9873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5923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6589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6314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352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7933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8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9582A-A9AF-4F6B-A4AD-23FEC4B88E02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A5A6F-D136-4B9A-BA64-1667DA3FD6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5609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7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12.png"/><Relationship Id="rId4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-785601"/>
            <a:ext cx="9143980" cy="5929101"/>
          </a:xfrm>
          <a:prstGeom prst="rect">
            <a:avLst/>
          </a:prstGeom>
        </p:spPr>
      </p:pic>
      <p:sp>
        <p:nvSpPr>
          <p:cNvPr id="4" name="타원 3">
            <a:extLst>
              <a:ext uri="{FF2B5EF4-FFF2-40B4-BE49-F238E27FC236}">
                <a16:creationId xmlns="" xmlns:a16="http://schemas.microsoft.com/office/drawing/2014/main" id="{7BF69C59-D4A3-4E50-A69C-0EA00EEC819B}"/>
              </a:ext>
            </a:extLst>
          </p:cNvPr>
          <p:cNvSpPr/>
          <p:nvPr/>
        </p:nvSpPr>
        <p:spPr>
          <a:xfrm>
            <a:off x="1782566" y="415021"/>
            <a:ext cx="5578867" cy="4047983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DCB8709-CD78-49C0-8888-0AAA207765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9300" y="1328188"/>
            <a:ext cx="3745399" cy="222164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으라차차</a:t>
            </a:r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/>
            </a:r>
            <a:b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</a:br>
            <a:r>
              <a:rPr lang="ko-KR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할아버지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165" y="-100507"/>
            <a:ext cx="2571668" cy="5472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60384" y="4728369"/>
            <a:ext cx="1983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서울 </a:t>
            </a:r>
            <a:r>
              <a:rPr lang="ko-KR" altLang="en-US" sz="20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잠전초</a:t>
            </a:r>
            <a:r>
              <a:rPr lang="ko-KR" altLang="en-US" sz="20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이주영</a:t>
            </a:r>
            <a:endParaRPr lang="ko-KR" altLang="en-US" sz="20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8575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조형이란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224" y="1266825"/>
            <a:ext cx="69818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9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조형 </a:t>
            </a:r>
            <a:r>
              <a:rPr lang="ko-KR" altLang="en-US" sz="3600" dirty="0" smtClean="0">
                <a:ln w="28575">
                  <a:solidFill>
                    <a:schemeClr val="accent1"/>
                  </a:solidFill>
                </a:ln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원리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와 </a:t>
            </a:r>
            <a:r>
              <a:rPr lang="ko-KR" altLang="en-US" sz="3600" dirty="0" smtClean="0">
                <a:ln w="28575">
                  <a:solidFill>
                    <a:srgbClr val="C00000"/>
                  </a:solidFill>
                </a:ln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요소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에는 무엇이 있을까요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256" y="1276855"/>
            <a:ext cx="3831056" cy="3741481"/>
          </a:xfrm>
          <a:prstGeom prst="ellipse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4410784" y="1200093"/>
            <a:ext cx="49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n w="19050">
                  <a:solidFill>
                    <a:srgbClr val="C00000"/>
                  </a:solidFill>
                </a:ln>
                <a:solidFill>
                  <a:schemeClr val="accent4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점</a:t>
            </a:r>
            <a:endParaRPr lang="ko-KR" altLang="en-US" sz="3600" dirty="0">
              <a:ln w="19050">
                <a:solidFill>
                  <a:srgbClr val="C00000"/>
                </a:solidFill>
              </a:ln>
              <a:solidFill>
                <a:schemeClr val="accent4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916789" y="1957730"/>
            <a:ext cx="49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600" smtClean="0">
                <a:ln w="19050">
                  <a:solidFill>
                    <a:srgbClr val="C00000"/>
                  </a:solidFill>
                </a:ln>
                <a:solidFill>
                  <a:schemeClr val="accent4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선</a:t>
            </a:r>
            <a:endParaRPr lang="ko-KR" altLang="en-US" sz="3600" dirty="0">
              <a:ln w="19050">
                <a:solidFill>
                  <a:srgbClr val="C00000"/>
                </a:solidFill>
              </a:ln>
              <a:solidFill>
                <a:schemeClr val="accent4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163786" y="2874804"/>
            <a:ext cx="4939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n w="19050">
                  <a:solidFill>
                    <a:srgbClr val="C00000"/>
                  </a:solidFill>
                </a:ln>
                <a:solidFill>
                  <a:schemeClr val="accent4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면</a:t>
            </a:r>
            <a:endParaRPr lang="ko-KR" altLang="en-US" sz="3600" dirty="0">
              <a:ln w="19050">
                <a:solidFill>
                  <a:srgbClr val="C00000"/>
                </a:solidFill>
              </a:ln>
              <a:solidFill>
                <a:schemeClr val="accent4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695701" y="2699035"/>
            <a:ext cx="4939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600" dirty="0" smtClean="0">
                <a:ln w="19050">
                  <a:solidFill>
                    <a:schemeClr val="tx2"/>
                  </a:solidFill>
                </a:ln>
                <a:solidFill>
                  <a:schemeClr val="accent4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반복</a:t>
            </a:r>
            <a:endParaRPr lang="ko-KR" altLang="en-US" sz="3600" dirty="0">
              <a:ln w="19050">
                <a:solidFill>
                  <a:schemeClr val="tx2"/>
                </a:solidFill>
              </a:ln>
              <a:solidFill>
                <a:schemeClr val="accent4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831447" y="3946570"/>
            <a:ext cx="11586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600" smtClean="0">
                <a:ln w="19050">
                  <a:solidFill>
                    <a:schemeClr val="tx2"/>
                  </a:solidFill>
                </a:ln>
                <a:solidFill>
                  <a:schemeClr val="accent4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대칭</a:t>
            </a:r>
            <a:endParaRPr lang="ko-KR" altLang="en-US" sz="3600" dirty="0">
              <a:ln w="19050">
                <a:solidFill>
                  <a:schemeClr val="tx2"/>
                </a:solidFill>
              </a:ln>
              <a:solidFill>
                <a:schemeClr val="accent4"/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6043210" y="1417991"/>
            <a:ext cx="3449521" cy="3677107"/>
            <a:chOff x="6043210" y="1417991"/>
            <a:chExt cx="3449521" cy="3677107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3210" y="3159760"/>
              <a:ext cx="2644052" cy="1935338"/>
            </a:xfrm>
            <a:prstGeom prst="rect">
              <a:avLst/>
            </a:prstGeom>
          </p:spPr>
        </p:pic>
        <p:sp>
          <p:nvSpPr>
            <p:cNvPr id="15" name="타원형 설명선 14"/>
            <p:cNvSpPr/>
            <p:nvPr/>
          </p:nvSpPr>
          <p:spPr>
            <a:xfrm>
              <a:off x="6495769" y="1417991"/>
              <a:ext cx="2514600" cy="1725808"/>
            </a:xfrm>
            <a:prstGeom prst="wedgeEllipseCallout">
              <a:avLst>
                <a:gd name="adj1" fmla="val 1875"/>
                <a:gd name="adj2" fmla="val 71219"/>
              </a:avLst>
            </a:prstGeom>
            <a:solidFill>
              <a:srgbClr val="FEE2E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사각형: 둥근 모서리 1">
              <a:extLst>
                <a:ext uri="{FF2B5EF4-FFF2-40B4-BE49-F238E27FC236}">
                  <a16:creationId xmlns="" xmlns:a16="http://schemas.microsoft.com/office/drawing/2014/main" id="{00E01412-254F-43F5-B950-A4681E530670}"/>
                </a:ext>
              </a:extLst>
            </p:cNvPr>
            <p:cNvSpPr/>
            <p:nvPr/>
          </p:nvSpPr>
          <p:spPr>
            <a:xfrm>
              <a:off x="6043210" y="2013333"/>
              <a:ext cx="3449521" cy="591142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 smtClean="0">
                  <a:solidFill>
                    <a:sysClr val="windowText" lastClr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이외에도 </a:t>
              </a:r>
              <a:endParaRPr lang="en-US" altLang="ko-KR" sz="3200" dirty="0" smtClean="0">
                <a:solidFill>
                  <a:sysClr val="windowText" lastClr="000000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algn="ctr"/>
              <a:r>
                <a:rPr lang="ko-KR" altLang="en-US" sz="3200" dirty="0" smtClean="0">
                  <a:solidFill>
                    <a:sysClr val="windowText" lastClr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다양해요</a:t>
              </a:r>
              <a:r>
                <a:rPr lang="en-US" altLang="ko-KR" sz="3200" dirty="0" smtClean="0">
                  <a:solidFill>
                    <a:sysClr val="windowText" lastClr="000000"/>
                  </a:solidFill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918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조형 </a:t>
            </a:r>
            <a:r>
              <a:rPr lang="ko-KR" altLang="en-US" sz="3600" dirty="0">
                <a:ln w="28575">
                  <a:solidFill>
                    <a:srgbClr val="C00000"/>
                  </a:solidFill>
                </a:ln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요소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sp>
        <p:nvSpPr>
          <p:cNvPr id="17" name="제목 3"/>
          <p:cNvSpPr txBox="1">
            <a:spLocks/>
          </p:cNvSpPr>
          <p:nvPr/>
        </p:nvSpPr>
        <p:spPr bwMode="auto">
          <a:xfrm>
            <a:off x="136358" y="2464594"/>
            <a:ext cx="856272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34000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점</a:t>
            </a:r>
            <a:r>
              <a:rPr lang="en-US" altLang="ko-KR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</a:t>
            </a:r>
            <a:r>
              <a:rPr lang="en-US" altLang="ko-KR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면</a:t>
            </a:r>
            <a:r>
              <a:rPr lang="en-US" altLang="ko-KR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형</a:t>
            </a:r>
            <a:r>
              <a:rPr lang="en-US" altLang="ko-KR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(</a:t>
            </a:r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형태</a:t>
            </a:r>
            <a:r>
              <a:rPr lang="en-US" altLang="ko-KR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),</a:t>
            </a:r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명암</a:t>
            </a:r>
            <a:r>
              <a:rPr lang="en-US" altLang="ko-KR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색 등</a:t>
            </a:r>
            <a:endParaRPr lang="en-US" altLang="ko-KR" sz="4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 eaLnBrk="1" hangingPunct="1"/>
            <a:r>
              <a:rPr lang="ko-KR" altLang="en-US" sz="4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조형의 </a:t>
            </a:r>
            <a:r>
              <a:rPr lang="ko-KR" altLang="en-US" sz="4400" dirty="0">
                <a:solidFill>
                  <a:schemeClr val="accent4">
                    <a:lumMod val="40000"/>
                    <a:lumOff val="60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기본 단위</a:t>
            </a:r>
          </a:p>
        </p:txBody>
      </p:sp>
    </p:spTree>
    <p:extLst>
      <p:ext uri="{BB962C8B-B14F-4D97-AF65-F5344CB8AC3E}">
        <p14:creationId xmlns:p14="http://schemas.microsoft.com/office/powerpoint/2010/main" val="200317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dirty="0" smtClean="0">
                <a:ln w="28575">
                  <a:solidFill>
                    <a:srgbClr val="C00000"/>
                  </a:solidFill>
                </a:ln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점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141139" y="1353444"/>
            <a:ext cx="8871995" cy="2288120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모든 형태의 기초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</a:p>
          <a:p>
            <a:pPr marL="0" indent="0" algn="ctr">
              <a:buNone/>
            </a:pPr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선과 면을 나타내는 </a:t>
            </a:r>
            <a:r>
              <a:rPr lang="ko-KR" altLang="en-US" sz="4400" dirty="0" smtClean="0">
                <a:solidFill>
                  <a:srgbClr val="FFC000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기본 단위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</a:t>
            </a:r>
            <a:endParaRPr lang="en-US" altLang="ko-KR" sz="4400" dirty="0" smtClean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marL="0" indent="0" algn="ctr">
              <a:buNone/>
            </a:pPr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점을 연결하면 선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선을 확대하면 면이 됨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2" name="타원 1"/>
          <p:cNvSpPr/>
          <p:nvPr/>
        </p:nvSpPr>
        <p:spPr>
          <a:xfrm>
            <a:off x="2901387" y="4152043"/>
            <a:ext cx="268534" cy="2547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3169921" y="4121455"/>
            <a:ext cx="268534" cy="2547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3438455" y="4090867"/>
            <a:ext cx="268534" cy="2547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3706989" y="4060279"/>
            <a:ext cx="268534" cy="2547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3975523" y="4024683"/>
            <a:ext cx="268534" cy="2547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244057" y="3994095"/>
            <a:ext cx="268534" cy="2547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4512591" y="3976903"/>
            <a:ext cx="268534" cy="2547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4781125" y="3936047"/>
            <a:ext cx="268534" cy="2547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/>
        </p:nvSpPr>
        <p:spPr>
          <a:xfrm>
            <a:off x="5049659" y="3895191"/>
            <a:ext cx="268534" cy="2547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>
            <a:off x="5318193" y="3874691"/>
            <a:ext cx="268534" cy="2547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 rot="21208920">
            <a:off x="2903574" y="4049404"/>
            <a:ext cx="2700432" cy="1805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 rot="21208920">
            <a:off x="2920435" y="4222141"/>
            <a:ext cx="2700432" cy="1805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 rot="21208920">
            <a:off x="2943997" y="4384898"/>
            <a:ext cx="2700432" cy="1805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 rot="21208920">
            <a:off x="2967560" y="4557636"/>
            <a:ext cx="2700432" cy="1805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 rot="21208920">
            <a:off x="2934132" y="4067901"/>
            <a:ext cx="2700432" cy="6519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630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3" grpId="0" animBg="1"/>
      <p:bldP spid="20" grpId="0" animBg="1"/>
      <p:bldP spid="21" grpId="0" animBg="1"/>
      <p:bldP spid="22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dirty="0" smtClean="0">
                <a:ln w="28575">
                  <a:solidFill>
                    <a:srgbClr val="C00000"/>
                  </a:solidFill>
                </a:ln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</a:t>
            </a:r>
            <a:r>
              <a:rPr lang="en-US" altLang="ko-KR" sz="3600" dirty="0" smtClean="0">
                <a:ln w="28575">
                  <a:solidFill>
                    <a:srgbClr val="C00000"/>
                  </a:solidFill>
                </a:ln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 smtClean="0">
                <a:ln w="28575">
                  <a:solidFill>
                    <a:srgbClr val="C00000"/>
                  </a:solidFill>
                </a:ln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면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689779" y="1465204"/>
            <a:ext cx="8871995" cy="1552316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대상의 </a:t>
            </a:r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윤곽이나 덩어리를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표현함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marL="0" indent="0" algn="ctr">
              <a:buNone/>
            </a:pPr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선의 종류에 따라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느낌</a:t>
            </a:r>
            <a:r>
              <a:rPr lang="en-US" altLang="ko-KR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감정을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표현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527723" y="1674376"/>
            <a:ext cx="7825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6000" dirty="0">
                <a:ln w="28575">
                  <a:solidFill>
                    <a:srgbClr val="C00000"/>
                  </a:solidFill>
                </a:ln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</a:t>
            </a:r>
            <a:endParaRPr lang="ko-KR" altLang="en-US" sz="6000" dirty="0"/>
          </a:p>
        </p:txBody>
      </p:sp>
      <p:sp>
        <p:nvSpPr>
          <p:cNvPr id="23" name="직사각형 22"/>
          <p:cNvSpPr/>
          <p:nvPr/>
        </p:nvSpPr>
        <p:spPr>
          <a:xfrm>
            <a:off x="527722" y="3464618"/>
            <a:ext cx="8034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6000" dirty="0" smtClean="0">
                <a:ln w="28575">
                  <a:solidFill>
                    <a:srgbClr val="C00000"/>
                  </a:solidFill>
                </a:ln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면</a:t>
            </a:r>
            <a:endParaRPr lang="ko-KR" altLang="en-US" sz="6000" dirty="0"/>
          </a:p>
        </p:txBody>
      </p:sp>
      <p:sp>
        <p:nvSpPr>
          <p:cNvPr id="5" name="직사각형 4"/>
          <p:cNvSpPr/>
          <p:nvPr/>
        </p:nvSpPr>
        <p:spPr>
          <a:xfrm>
            <a:off x="1692275" y="3249174"/>
            <a:ext cx="66141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점과 선이 모여서 이루어진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것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면이 모여 입체를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이룬다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sz="4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2049" y="1407873"/>
            <a:ext cx="5210175" cy="3295650"/>
          </a:xfrm>
          <a:prstGeom prst="rect">
            <a:avLst/>
          </a:prstGeom>
        </p:spPr>
      </p:pic>
      <p:sp>
        <p:nvSpPr>
          <p:cNvPr id="25" name="타원형 설명선 24"/>
          <p:cNvSpPr/>
          <p:nvPr/>
        </p:nvSpPr>
        <p:spPr>
          <a:xfrm>
            <a:off x="5630769" y="1233550"/>
            <a:ext cx="1237391" cy="1206169"/>
          </a:xfrm>
          <a:prstGeom prst="wedgeEllipseCallout">
            <a:avLst>
              <a:gd name="adj1" fmla="val -34728"/>
              <a:gd name="adj2" fmla="val 53558"/>
            </a:avLst>
          </a:prstGeom>
          <a:solidFill>
            <a:srgbClr val="FEE2E3"/>
          </a:solidFill>
          <a:ln w="57150">
            <a:solidFill>
              <a:srgbClr val="FEC6C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색</a:t>
            </a:r>
            <a:endParaRPr lang="ko-KR" altLang="en-US" sz="4400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1239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조형 </a:t>
            </a:r>
            <a:r>
              <a:rPr lang="ko-KR" altLang="en-US" sz="3600" dirty="0" smtClean="0">
                <a:ln w="28575">
                  <a:solidFill>
                    <a:schemeClr val="accent1"/>
                  </a:solidFill>
                </a:ln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원리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sp>
        <p:nvSpPr>
          <p:cNvPr id="17" name="제목 3"/>
          <p:cNvSpPr txBox="1">
            <a:spLocks/>
          </p:cNvSpPr>
          <p:nvPr/>
        </p:nvSpPr>
        <p:spPr bwMode="auto">
          <a:xfrm>
            <a:off x="900112" y="1766073"/>
            <a:ext cx="8243888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34000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hangingPunct="1">
              <a:buFontTx/>
              <a:buChar char="•"/>
            </a:pPr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조형 요소들이 </a:t>
            </a:r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작품에서 어떻게</a:t>
            </a:r>
          </a:p>
          <a:p>
            <a:pPr eaLnBrk="1" hangingPunct="1"/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어울리고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상호작용 하는가를 </a:t>
            </a:r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말한다</a:t>
            </a:r>
            <a:r>
              <a:rPr lang="en-US" altLang="ko-KR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  <a:p>
            <a:pPr eaLnBrk="1" hangingPunct="1">
              <a:buFontTx/>
              <a:buChar char="•"/>
            </a:pPr>
            <a:endParaRPr lang="ko-KR" altLang="en-US" sz="4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18" name="부제목 4"/>
          <p:cNvSpPr txBox="1">
            <a:spLocks/>
          </p:cNvSpPr>
          <p:nvPr/>
        </p:nvSpPr>
        <p:spPr>
          <a:xfrm>
            <a:off x="708869" y="3479266"/>
            <a:ext cx="7921625" cy="1800225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ko-KR" altLang="en-US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율동</a:t>
            </a:r>
            <a:r>
              <a:rPr lang="en-US" altLang="ko-KR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비례</a:t>
            </a:r>
            <a:r>
              <a:rPr lang="en-US" altLang="ko-KR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균형</a:t>
            </a:r>
            <a:r>
              <a:rPr lang="en-US" altLang="ko-KR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대칭</a:t>
            </a:r>
            <a:r>
              <a:rPr lang="en-US" altLang="ko-KR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대비</a:t>
            </a:r>
            <a:r>
              <a:rPr lang="en-US" altLang="ko-KR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강조</a:t>
            </a:r>
            <a:r>
              <a:rPr lang="en-US" altLang="ko-KR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</a:p>
          <a:p>
            <a:pPr algn="ctr" eaLnBrk="1" hangingPunct="1"/>
            <a:r>
              <a:rPr lang="ko-KR" altLang="en-US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반복</a:t>
            </a:r>
            <a:r>
              <a:rPr lang="en-US" altLang="ko-KR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통일</a:t>
            </a:r>
            <a:r>
              <a:rPr lang="en-US" altLang="ko-KR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변화</a:t>
            </a:r>
            <a:r>
              <a:rPr lang="en-US" altLang="ko-KR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조화</a:t>
            </a:r>
            <a:r>
              <a:rPr lang="en-US" altLang="ko-KR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5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동세 등</a:t>
            </a:r>
          </a:p>
        </p:txBody>
      </p:sp>
    </p:spTree>
    <p:extLst>
      <p:ext uri="{BB962C8B-B14F-4D97-AF65-F5344CB8AC3E}">
        <p14:creationId xmlns:p14="http://schemas.microsoft.com/office/powerpoint/2010/main" val="314562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dirty="0" smtClean="0">
                <a:ln w="28575">
                  <a:solidFill>
                    <a:schemeClr val="accent1"/>
                  </a:solidFill>
                </a:ln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균형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676476" y="1946397"/>
            <a:ext cx="7934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어느 한 쪽으로 치우치지 않고 시각적으로 균등하게 분배된 상태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3254604" y="3545734"/>
            <a:ext cx="2575617" cy="39624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교과서에서 </a:t>
            </a:r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찾아 볼까요</a:t>
            </a:r>
            <a:r>
              <a:rPr lang="en-US" altLang="ko-KR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5356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dirty="0" smtClean="0">
                <a:ln w="28575">
                  <a:solidFill>
                    <a:schemeClr val="accent1"/>
                  </a:solidFill>
                </a:ln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대칭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711200" y="1946397"/>
            <a:ext cx="7934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점이나 직선 또는 평면의 양쪽에 있는 부분이 같은 형으로 비치된 </a:t>
            </a:r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상태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en-US" altLang="ko-KR" sz="4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289328" y="3545734"/>
            <a:ext cx="2575617" cy="39624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교과서에서 </a:t>
            </a:r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찾아 볼까요</a:t>
            </a:r>
            <a:r>
              <a:rPr lang="en-US" altLang="ko-KR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8991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3600" dirty="0" smtClean="0">
                <a:ln w="28575">
                  <a:solidFill>
                    <a:schemeClr val="accent1"/>
                  </a:solidFill>
                </a:ln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강조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607028" y="1981121"/>
            <a:ext cx="7934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어느 한 요소의 부각 등으로 시선을 집중시키는 상태</a:t>
            </a:r>
            <a:endParaRPr lang="en-US" altLang="ko-KR" sz="4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185156" y="3580458"/>
            <a:ext cx="2575617" cy="39624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교과서에서 </a:t>
            </a:r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찾아 볼까요</a:t>
            </a:r>
            <a:r>
              <a:rPr lang="en-US" altLang="ko-KR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125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</a:t>
            </a:r>
            <a:r>
              <a:rPr lang="ko-KR" altLang="en-US" sz="3600" dirty="0" smtClean="0">
                <a:ln w="28575">
                  <a:solidFill>
                    <a:schemeClr val="accent1"/>
                  </a:solidFill>
                </a:ln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율동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711200" y="2015845"/>
            <a:ext cx="7934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규칙적으로 변화하는 형</a:t>
            </a:r>
            <a:r>
              <a:rPr lang="en-US" altLang="ko-KR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색 등의 반복으로 느껴짐</a:t>
            </a:r>
            <a:endParaRPr lang="en-US" altLang="ko-KR" sz="4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289328" y="3615182"/>
            <a:ext cx="2575617" cy="39624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교과서에서 </a:t>
            </a:r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찾아 볼까요</a:t>
            </a:r>
            <a:r>
              <a:rPr lang="en-US" altLang="ko-KR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1396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/>
          <a:stretch/>
        </p:blipFill>
        <p:spPr>
          <a:xfrm>
            <a:off x="20" y="0"/>
            <a:ext cx="9143980" cy="5143500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21" y="104373"/>
            <a:ext cx="9143980" cy="66778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endParaRPr lang="ko-KR" altLang="en-US" sz="1400" dirty="0"/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0" y="772161"/>
            <a:ext cx="9144000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8" t="9218" r="6354" b="8807"/>
          <a:stretch/>
        </p:blipFill>
        <p:spPr>
          <a:xfrm>
            <a:off x="1405466" y="876534"/>
            <a:ext cx="6333068" cy="421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72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</a:t>
            </a:r>
            <a:r>
              <a:rPr lang="ko-KR" altLang="en-US" sz="3600" dirty="0" smtClean="0">
                <a:ln w="28575">
                  <a:solidFill>
                    <a:schemeClr val="accent1"/>
                  </a:solidFill>
                </a:ln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동세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699626" y="2004271"/>
            <a:ext cx="7934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화면에서 나타나는 운동감을 말하고</a:t>
            </a:r>
            <a:r>
              <a:rPr lang="en-US" altLang="ko-KR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4400" dirty="0" err="1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실제감과</a:t>
            </a:r>
            <a:r>
              <a:rPr lang="ko-KR" altLang="en-US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생명력이 느껴진다</a:t>
            </a:r>
            <a:r>
              <a:rPr lang="en-US" altLang="ko-KR" sz="4400" dirty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3289328" y="3615182"/>
            <a:ext cx="2575617" cy="39624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교과서에서 </a:t>
            </a:r>
            <a:r>
              <a:rPr lang="ko-KR" altLang="en-US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찾아 볼까요</a:t>
            </a:r>
            <a:r>
              <a:rPr lang="en-US" altLang="ko-KR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dirty="0">
              <a:solidFill>
                <a:schemeClr val="tx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943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65172"/>
            <a:ext cx="9144000" cy="4078328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어떤 </a:t>
            </a:r>
            <a:r>
              <a:rPr lang="ko-KR" altLang="en-US" sz="3600" dirty="0" err="1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조형원리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요소를 찾을 수 있나요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723" y="1408155"/>
            <a:ext cx="4872333" cy="3392362"/>
          </a:xfrm>
          <a:prstGeom prst="rect">
            <a:avLst/>
          </a:prstGeom>
        </p:spPr>
      </p:pic>
      <p:sp>
        <p:nvSpPr>
          <p:cNvPr id="10" name="부제목 4"/>
          <p:cNvSpPr txBox="1">
            <a:spLocks/>
          </p:cNvSpPr>
          <p:nvPr/>
        </p:nvSpPr>
        <p:spPr>
          <a:xfrm>
            <a:off x="3311216" y="2614654"/>
            <a:ext cx="7921625" cy="1800225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ko-KR" altLang="en-US" sz="54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통일</a:t>
            </a:r>
            <a:r>
              <a:rPr lang="en-US" altLang="ko-KR" sz="54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54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조화 등</a:t>
            </a:r>
            <a:endParaRPr lang="ko-KR" altLang="en-US" sz="5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200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90572"/>
            <a:ext cx="9144000" cy="4078328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어떤 </a:t>
            </a:r>
            <a:r>
              <a:rPr lang="ko-KR" altLang="en-US" sz="3600" dirty="0" err="1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조형원리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요소를 찾을 수 있나요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723" y="1479226"/>
            <a:ext cx="4933984" cy="3250219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5016854" y="167437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US" altLang="ko-KR" sz="5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5400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율동</a:t>
            </a:r>
            <a:r>
              <a:rPr lang="en-US" altLang="ko-KR" sz="54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54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변화 등</a:t>
            </a:r>
            <a:endParaRPr lang="ko-KR" altLang="en-US" sz="5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2950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94868"/>
            <a:ext cx="9144000" cy="4078328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10274" y="208311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어떤 </a:t>
            </a:r>
            <a:r>
              <a:rPr lang="ko-KR" altLang="en-US" sz="3600" dirty="0" err="1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조형원리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요소를 찾을 수 있나요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6" t="21677" r="10809" b="63192"/>
          <a:stretch/>
        </p:blipFill>
        <p:spPr>
          <a:xfrm>
            <a:off x="136358" y="275104"/>
            <a:ext cx="782731" cy="58947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448" y="1399493"/>
            <a:ext cx="4384431" cy="3123992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4663440" y="221685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ko-KR" altLang="en-US" sz="54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강조</a:t>
            </a:r>
            <a:r>
              <a:rPr lang="en-US" altLang="ko-KR" sz="54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  <a:r>
              <a:rPr lang="ko-KR" altLang="en-US" sz="54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조화</a:t>
            </a:r>
            <a:r>
              <a:rPr lang="en-US" altLang="ko-KR" sz="54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, </a:t>
            </a:r>
          </a:p>
          <a:p>
            <a:pPr algn="ctr"/>
            <a:r>
              <a:rPr lang="ko-KR" altLang="en-US" sz="5400" dirty="0" smtClean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반복 등</a:t>
            </a:r>
            <a:endParaRPr lang="ko-KR" altLang="en-US" sz="5400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47419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508" y="677016"/>
            <a:ext cx="4180983" cy="1633361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405403"/>
            <a:ext cx="9154274" cy="13055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2. </a:t>
            </a:r>
            <a:r>
              <a:rPr lang="ko-KR" altLang="en-US" sz="5400" dirty="0" err="1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쿠사마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err="1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야요이가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되어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...</a:t>
            </a:r>
            <a:endParaRPr lang="ko-KR" altLang="en-US" sz="2400" dirty="0">
              <a:solidFill>
                <a:schemeClr val="accent4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3604848"/>
            <a:ext cx="9154274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-10274" y="3305849"/>
            <a:ext cx="9154274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03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74614"/>
            <a:ext cx="9154274" cy="4068886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작품의 특징은 무엇인가요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1030147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8300" y="1152346"/>
            <a:ext cx="5867400" cy="394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74614"/>
            <a:ext cx="9154274" cy="4068886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320" y="1152454"/>
            <a:ext cx="6780320" cy="3873001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작품의 특징은 무엇인가요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1030147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83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-28884" y="1074614"/>
            <a:ext cx="9154274" cy="4068886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654" y="1193152"/>
            <a:ext cx="6810692" cy="3994814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작품의 특징은 무엇인가요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1030147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20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84777"/>
            <a:ext cx="9154274" cy="4068886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작품의 특징은 무엇인가요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1030147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9682" y="1199473"/>
            <a:ext cx="6604635" cy="3839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51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84777"/>
            <a:ext cx="9154274" cy="4068886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작품의 특징은 무엇인가요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1030147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0240" y="1152346"/>
            <a:ext cx="5303520" cy="399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77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-1342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609CFCF4-7A61-4E46-91D2-E51A2370C4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8" t="29644" r="26404"/>
          <a:stretch/>
        </p:blipFill>
        <p:spPr>
          <a:xfrm>
            <a:off x="6742857" y="3332680"/>
            <a:ext cx="2540039" cy="181082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1A98EC1D-A239-4F10-8B96-925E143AD8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" t="52310" r="63258" b="2674"/>
          <a:stretch/>
        </p:blipFill>
        <p:spPr>
          <a:xfrm rot="576953">
            <a:off x="-177464" y="-34374"/>
            <a:ext cx="1990575" cy="1613072"/>
          </a:xfrm>
          <a:prstGeom prst="rect">
            <a:avLst/>
          </a:prstGeom>
        </p:spPr>
      </p:pic>
      <p:sp>
        <p:nvSpPr>
          <p:cNvPr id="9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3056873" y="121504"/>
            <a:ext cx="3030253" cy="66778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그림책 </a:t>
            </a:r>
            <a:r>
              <a:rPr lang="ko-KR" altLang="en-US" sz="3600" dirty="0" err="1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로드맵</a:t>
            </a:r>
            <a:endParaRPr lang="ko-KR" altLang="en-US" sz="1400" dirty="0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3056873" y="789292"/>
            <a:ext cx="3030253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flipV="1">
            <a:off x="4407463" y="3843960"/>
            <a:ext cx="961238" cy="41674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>
            <a:stCxn id="21" idx="1"/>
            <a:endCxn id="31" idx="3"/>
          </p:cNvCxnSpPr>
          <p:nvPr/>
        </p:nvCxnSpPr>
        <p:spPr>
          <a:xfrm flipH="1" flipV="1">
            <a:off x="2107888" y="2294835"/>
            <a:ext cx="346929" cy="250303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>
            <a:endCxn id="21" idx="3"/>
          </p:cNvCxnSpPr>
          <p:nvPr/>
        </p:nvCxnSpPr>
        <p:spPr>
          <a:xfrm flipH="1">
            <a:off x="3192781" y="2545138"/>
            <a:ext cx="843858" cy="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>
            <a:endCxn id="20" idx="1"/>
          </p:cNvCxnSpPr>
          <p:nvPr/>
        </p:nvCxnSpPr>
        <p:spPr>
          <a:xfrm flipV="1">
            <a:off x="4136039" y="2078811"/>
            <a:ext cx="1059302" cy="340942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6243852" y="3714857"/>
            <a:ext cx="1136257" cy="584298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 flipH="1">
            <a:off x="5528569" y="1618772"/>
            <a:ext cx="359797" cy="441927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2" name="직선 연결선 31"/>
          <p:cNvCxnSpPr>
            <a:endCxn id="88" idx="1"/>
          </p:cNvCxnSpPr>
          <p:nvPr/>
        </p:nvCxnSpPr>
        <p:spPr>
          <a:xfrm flipV="1">
            <a:off x="6992323" y="590002"/>
            <a:ext cx="637253" cy="53257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4" name="모서리가 둥근 직사각형 33"/>
          <p:cNvSpPr/>
          <p:nvPr/>
        </p:nvSpPr>
        <p:spPr>
          <a:xfrm>
            <a:off x="1661184" y="918155"/>
            <a:ext cx="1767801" cy="109805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경험과 알고 있는 것을 떠올려 이야기 읽고 정리하기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35" name="직선 연결선 34"/>
          <p:cNvCxnSpPr/>
          <p:nvPr/>
        </p:nvCxnSpPr>
        <p:spPr>
          <a:xfrm flipV="1">
            <a:off x="873333" y="3409700"/>
            <a:ext cx="435210" cy="398466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/>
          <p:cNvCxnSpPr/>
          <p:nvPr/>
        </p:nvCxnSpPr>
        <p:spPr>
          <a:xfrm flipH="1">
            <a:off x="1214175" y="1572204"/>
            <a:ext cx="445314" cy="496554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모서리가 둥근 직사각형 37"/>
          <p:cNvSpPr/>
          <p:nvPr/>
        </p:nvSpPr>
        <p:spPr>
          <a:xfrm>
            <a:off x="311404" y="3933872"/>
            <a:ext cx="1123858" cy="97411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버섯의 맛을 살려 반찬 개발하기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212567" y="3486839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현대 미술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410168" y="2078811"/>
            <a:ext cx="1697720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국어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배경 지식과 </a:t>
            </a: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요약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58" name="직선 연결선 57"/>
          <p:cNvCxnSpPr/>
          <p:nvPr/>
        </p:nvCxnSpPr>
        <p:spPr>
          <a:xfrm flipH="1">
            <a:off x="2226720" y="2571750"/>
            <a:ext cx="412585" cy="51931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모서리가 둥근 직사각형 20"/>
          <p:cNvSpPr/>
          <p:nvPr/>
        </p:nvSpPr>
        <p:spPr>
          <a:xfrm>
            <a:off x="2454817" y="2329114"/>
            <a:ext cx="737964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경험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65" name="모서리가 둥근 직사각형 64"/>
          <p:cNvSpPr/>
          <p:nvPr/>
        </p:nvSpPr>
        <p:spPr>
          <a:xfrm>
            <a:off x="633531" y="2960628"/>
            <a:ext cx="1697720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실과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다양한 식재료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68" name="직선 연결선 67"/>
          <p:cNvCxnSpPr/>
          <p:nvPr/>
        </p:nvCxnSpPr>
        <p:spPr>
          <a:xfrm flipH="1">
            <a:off x="4856507" y="4560137"/>
            <a:ext cx="431336" cy="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연결선 70"/>
          <p:cNvCxnSpPr/>
          <p:nvPr/>
        </p:nvCxnSpPr>
        <p:spPr>
          <a:xfrm>
            <a:off x="6644666" y="4565189"/>
            <a:ext cx="403110" cy="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모서리가 둥근 직사각형 28"/>
          <p:cNvSpPr/>
          <p:nvPr/>
        </p:nvSpPr>
        <p:spPr>
          <a:xfrm>
            <a:off x="6914449" y="4294125"/>
            <a:ext cx="1702208" cy="5988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미술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조형 원리 적용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7" name="모서리가 둥근 직사각형 46"/>
          <p:cNvSpPr/>
          <p:nvPr/>
        </p:nvSpPr>
        <p:spPr>
          <a:xfrm>
            <a:off x="3257308" y="4260701"/>
            <a:ext cx="1702208" cy="5988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미술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시각적 </a:t>
            </a: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특징 발견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73" name="모서리가 둥근 직사각형 72"/>
          <p:cNvSpPr/>
          <p:nvPr/>
        </p:nvSpPr>
        <p:spPr>
          <a:xfrm>
            <a:off x="5281214" y="4240127"/>
            <a:ext cx="1371824" cy="692066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현대적인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작품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76" name="직선 연결선 75"/>
          <p:cNvCxnSpPr/>
          <p:nvPr/>
        </p:nvCxnSpPr>
        <p:spPr>
          <a:xfrm flipH="1" flipV="1">
            <a:off x="1622506" y="3400883"/>
            <a:ext cx="466672" cy="458063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모서리가 둥근 직사각형 78"/>
          <p:cNvSpPr/>
          <p:nvPr/>
        </p:nvSpPr>
        <p:spPr>
          <a:xfrm>
            <a:off x="1642040" y="3946800"/>
            <a:ext cx="1123858" cy="97411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홍보 자료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88" name="모서리가 둥근 직사각형 87"/>
          <p:cNvSpPr/>
          <p:nvPr/>
        </p:nvSpPr>
        <p:spPr>
          <a:xfrm>
            <a:off x="7629576" y="289934"/>
            <a:ext cx="1386788" cy="60013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우리 주변의 다양한 생물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92" name="직선 연결선 91"/>
          <p:cNvCxnSpPr/>
          <p:nvPr/>
        </p:nvCxnSpPr>
        <p:spPr>
          <a:xfrm>
            <a:off x="7061446" y="1544198"/>
            <a:ext cx="524955" cy="10422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6" name="모서리가 둥근 직사각형 95"/>
          <p:cNvSpPr/>
          <p:nvPr/>
        </p:nvSpPr>
        <p:spPr>
          <a:xfrm>
            <a:off x="7644539" y="1209655"/>
            <a:ext cx="1371824" cy="692066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곰팡이와 버섯의 특징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5782703" y="972093"/>
            <a:ext cx="1363202" cy="6942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과학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다양한 생물의 특징</a:t>
            </a:r>
            <a:endParaRPr lang="en-US" altLang="ko-KR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04" name="직선 연결선 103"/>
          <p:cNvCxnSpPr/>
          <p:nvPr/>
        </p:nvCxnSpPr>
        <p:spPr>
          <a:xfrm flipH="1" flipV="1">
            <a:off x="5639641" y="2151790"/>
            <a:ext cx="251414" cy="36351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" name="모서리가 둥근 직사각형 19"/>
          <p:cNvSpPr/>
          <p:nvPr/>
        </p:nvSpPr>
        <p:spPr>
          <a:xfrm>
            <a:off x="5195341" y="1862787"/>
            <a:ext cx="693025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08" name="직선 연결선 107"/>
          <p:cNvCxnSpPr/>
          <p:nvPr/>
        </p:nvCxnSpPr>
        <p:spPr>
          <a:xfrm>
            <a:off x="6947853" y="2900632"/>
            <a:ext cx="623585" cy="890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09" name="모서리가 둥근 직사각형 108"/>
          <p:cNvSpPr/>
          <p:nvPr/>
        </p:nvSpPr>
        <p:spPr>
          <a:xfrm>
            <a:off x="7629576" y="2419752"/>
            <a:ext cx="1371824" cy="83688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삼각형</a:t>
            </a:r>
            <a:r>
              <a:rPr lang="en-US" altLang="ko-KR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 </a:t>
            </a: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사다리꼴의 넓이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07" name="모서리가 둥근 직사각형 106"/>
          <p:cNvSpPr/>
          <p:nvPr/>
        </p:nvSpPr>
        <p:spPr>
          <a:xfrm>
            <a:off x="5797771" y="2419752"/>
            <a:ext cx="1363202" cy="91235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수학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여러 가지 </a:t>
            </a: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도형의 넓이 구하기</a:t>
            </a:r>
            <a:endParaRPr lang="en-US" altLang="ko-KR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12" name="직선 연결선 111"/>
          <p:cNvCxnSpPr/>
          <p:nvPr/>
        </p:nvCxnSpPr>
        <p:spPr>
          <a:xfrm>
            <a:off x="4288439" y="2572153"/>
            <a:ext cx="1080262" cy="100735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그림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4899" y="1851390"/>
            <a:ext cx="1384015" cy="1790871"/>
          </a:xfrm>
          <a:prstGeom prst="rect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0449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작품의 특징은 무엇인가요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1030147"/>
            <a:ext cx="9154274" cy="0"/>
          </a:xfrm>
          <a:prstGeom prst="line">
            <a:avLst/>
          </a:prstGeom>
          <a:ln w="476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5" name="타원 4"/>
          <p:cNvSpPr/>
          <p:nvPr/>
        </p:nvSpPr>
        <p:spPr>
          <a:xfrm>
            <a:off x="3865" y="1206232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919264" y="2372202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1806468" y="1069668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2404938" y="2478235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174661" y="3501415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1432129" y="3996222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3187830" y="3744675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/>
        </p:nvSpPr>
        <p:spPr>
          <a:xfrm>
            <a:off x="3578497" y="1789216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>
            <a:off x="5324913" y="1261211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/>
        </p:nvSpPr>
        <p:spPr>
          <a:xfrm>
            <a:off x="4675449" y="2613309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/>
        </p:nvSpPr>
        <p:spPr>
          <a:xfrm>
            <a:off x="5167255" y="4134733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6722432" y="3658508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6293421" y="2401191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/>
        </p:nvSpPr>
        <p:spPr>
          <a:xfrm>
            <a:off x="7342650" y="1261211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7984727" y="2445402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8201146" y="4221239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057477" y="1488275"/>
            <a:ext cx="2447072" cy="37702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239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점</a:t>
            </a:r>
            <a:endParaRPr lang="ko-KR" altLang="en-US" sz="23900" dirty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7413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1084777"/>
            <a:ext cx="9154274" cy="4068886"/>
          </a:xfrm>
          <a:prstGeom prst="roundRect">
            <a:avLst>
              <a:gd name="adj" fmla="val 0"/>
            </a:avLst>
          </a:prstGeom>
          <a:solidFill>
            <a:srgbClr val="FF0000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작품의 특징은 무엇인가요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1030147"/>
            <a:ext cx="9154274" cy="0"/>
          </a:xfrm>
          <a:prstGeom prst="line">
            <a:avLst/>
          </a:prstGeom>
          <a:ln w="476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5" name="타원 4"/>
          <p:cNvSpPr/>
          <p:nvPr/>
        </p:nvSpPr>
        <p:spPr>
          <a:xfrm>
            <a:off x="3865" y="1206232"/>
            <a:ext cx="953128" cy="9531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919264" y="2372202"/>
            <a:ext cx="953128" cy="9531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1806468" y="1069668"/>
            <a:ext cx="953128" cy="95312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2404938" y="2478235"/>
            <a:ext cx="953128" cy="95312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174661" y="3501415"/>
            <a:ext cx="953128" cy="9531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1432129" y="3996222"/>
            <a:ext cx="953128" cy="95312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3187830" y="3744675"/>
            <a:ext cx="953128" cy="953128"/>
          </a:xfrm>
          <a:prstGeom prst="ellipse">
            <a:avLst/>
          </a:prstGeom>
          <a:solidFill>
            <a:srgbClr val="66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/>
        </p:nvSpPr>
        <p:spPr>
          <a:xfrm>
            <a:off x="3578497" y="1789216"/>
            <a:ext cx="953128" cy="95312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>
            <a:off x="5324913" y="1261211"/>
            <a:ext cx="953128" cy="95312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/>
        </p:nvSpPr>
        <p:spPr>
          <a:xfrm>
            <a:off x="4675449" y="2613309"/>
            <a:ext cx="953128" cy="953128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/>
        </p:nvSpPr>
        <p:spPr>
          <a:xfrm>
            <a:off x="5167255" y="4134733"/>
            <a:ext cx="953128" cy="9531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/>
        </p:nvSpPr>
        <p:spPr>
          <a:xfrm>
            <a:off x="6722432" y="3658508"/>
            <a:ext cx="953128" cy="95312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6293421" y="2401191"/>
            <a:ext cx="953128" cy="95312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/>
        </p:nvSpPr>
        <p:spPr>
          <a:xfrm>
            <a:off x="7342650" y="1261211"/>
            <a:ext cx="953128" cy="95312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7984727" y="2445402"/>
            <a:ext cx="953128" cy="953128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8201146" y="4221239"/>
            <a:ext cx="953128" cy="953128"/>
          </a:xfrm>
          <a:prstGeom prst="ellipse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759532" y="1597181"/>
            <a:ext cx="8763000" cy="31547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ko-KR" altLang="en-US" sz="19900" dirty="0" err="1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9482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 mushroom,2020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만들기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87200" y="1146369"/>
            <a:ext cx="557681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입체 </a:t>
            </a:r>
            <a:r>
              <a:rPr lang="ko-KR" altLang="en-US" sz="3200" dirty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</a:t>
            </a:r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도안의 </a:t>
            </a:r>
            <a:r>
              <a:rPr lang="ko-KR" altLang="en-US" sz="3200" dirty="0" err="1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검정선을</a:t>
            </a:r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따라 </a:t>
            </a:r>
            <a:r>
              <a:rPr lang="ko-KR" altLang="en-US" sz="3200" dirty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자릅니다</a:t>
            </a:r>
            <a:r>
              <a:rPr lang="en-US" altLang="ko-KR" sz="3200" dirty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 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847" y="2138597"/>
            <a:ext cx="3887662" cy="3887662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>
            <a:off x="5576814" y="1130225"/>
            <a:ext cx="2675219" cy="2317021"/>
            <a:chOff x="669301" y="3646091"/>
            <a:chExt cx="3508292" cy="3178294"/>
          </a:xfrm>
          <a:solidFill>
            <a:srgbClr val="CCCCFF"/>
          </a:solidFill>
        </p:grpSpPr>
        <p:sp>
          <p:nvSpPr>
            <p:cNvPr id="14" name="구름 13"/>
            <p:cNvSpPr/>
            <p:nvPr/>
          </p:nvSpPr>
          <p:spPr>
            <a:xfrm rot="543798">
              <a:off x="669301" y="3646091"/>
              <a:ext cx="3508292" cy="2769548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이등변 삼각형 14"/>
            <p:cNvSpPr/>
            <p:nvPr/>
          </p:nvSpPr>
          <p:spPr>
            <a:xfrm rot="9924347">
              <a:off x="1743095" y="5954950"/>
              <a:ext cx="697144" cy="86943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5692610" y="1408662"/>
            <a:ext cx="246463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두꺼운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도화지에 붙이면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더 튼튼해요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68" b="98069" l="148" r="98741">
                        <a14:foregroundMark x1="56296" y1="59871" x2="93481" y2="59979"/>
                        <a14:backgroundMark x1="64815" y1="9227" x2="47037" y2="385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1169966" y="1921835"/>
            <a:ext cx="4324393" cy="298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00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mushroom,2020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만들기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-55126" y="1212529"/>
            <a:ext cx="557681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2. </a:t>
            </a:r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크레파스로 동그라미를 </a:t>
            </a:r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그리고</a:t>
            </a:r>
            <a:r>
              <a:rPr lang="en-US" altLang="ko-KR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</a:t>
            </a:r>
            <a:endParaRPr lang="en-US" altLang="ko-KR" sz="32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배경은 물감으로 색칠해요</a:t>
            </a:r>
            <a:r>
              <a:rPr lang="en-US" altLang="ko-KR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897" y="2089479"/>
            <a:ext cx="3978119" cy="3978119"/>
          </a:xfrm>
          <a:prstGeom prst="rect">
            <a:avLst/>
          </a:prstGeom>
        </p:spPr>
      </p:pic>
      <p:grpSp>
        <p:nvGrpSpPr>
          <p:cNvPr id="5" name="그룹 4"/>
          <p:cNvGrpSpPr/>
          <p:nvPr/>
        </p:nvGrpSpPr>
        <p:grpSpPr>
          <a:xfrm>
            <a:off x="1082548" y="2285531"/>
            <a:ext cx="4051496" cy="2691802"/>
            <a:chOff x="1082548" y="2285531"/>
            <a:chExt cx="4051496" cy="2691802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14050" y1="33058" x2="42149" y2="31818"/>
                          <a14:foregroundMark x1="8595" y1="33471" x2="43140" y2="29339"/>
                          <a14:foregroundMark x1="7107" y1="51515" x2="48595" y2="56061"/>
                          <a14:foregroundMark x1="49917" y1="55510" x2="91901" y2="50138"/>
                          <a14:foregroundMark x1="59669" y1="28788" x2="92397" y2="32645"/>
                          <a14:foregroundMark x1="38347" y1="85399" x2="37355" y2="91185"/>
                          <a14:foregroundMark x1="45620" y1="97107" x2="51570" y2="96694"/>
                          <a14:foregroundMark x1="56860" y1="91460" x2="57355" y2="8471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9469734">
              <a:off x="2947959" y="2285531"/>
              <a:ext cx="2186085" cy="2623302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013" b="97484" l="2151" r="100000">
                          <a14:foregroundMark x1="92749" y1="24906" x2="43267" y2="73208"/>
                          <a14:foregroundMark x1="92908" y1="75220" x2="69801" y2="62390"/>
                          <a14:foregroundMark x1="91952" y1="23019" x2="70677" y2="38365"/>
                          <a14:foregroundMark x1="58486" y1="34214" x2="42072" y2="23019"/>
                          <a14:foregroundMark x1="36175" y1="23019" x2="11633" y2="21761"/>
                          <a14:foregroundMark x1="4542" y1="33585" x2="5179" y2="70943"/>
                          <a14:foregroundMark x1="9402" y1="78742" x2="36414" y2="77987"/>
                          <a14:foregroundMark x1="4940" y1="28428" x2="4781" y2="35472"/>
                          <a14:foregroundMark x1="59920" y1="67421" x2="43267" y2="7584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6200000">
              <a:off x="604978" y="2849031"/>
              <a:ext cx="2605872" cy="1650732"/>
            </a:xfrm>
            <a:prstGeom prst="rect">
              <a:avLst/>
            </a:prstGeom>
          </p:spPr>
        </p:pic>
      </p:grpSp>
      <p:grpSp>
        <p:nvGrpSpPr>
          <p:cNvPr id="22" name="그룹 21"/>
          <p:cNvGrpSpPr/>
          <p:nvPr/>
        </p:nvGrpSpPr>
        <p:grpSpPr>
          <a:xfrm>
            <a:off x="5635324" y="957910"/>
            <a:ext cx="2675219" cy="2265149"/>
            <a:chOff x="107058" y="5954950"/>
            <a:chExt cx="3508289" cy="3107142"/>
          </a:xfrm>
          <a:solidFill>
            <a:srgbClr val="FEE2E3"/>
          </a:solidFill>
        </p:grpSpPr>
        <p:sp>
          <p:nvSpPr>
            <p:cNvPr id="23" name="구름 22"/>
            <p:cNvSpPr/>
            <p:nvPr/>
          </p:nvSpPr>
          <p:spPr>
            <a:xfrm rot="543798">
              <a:off x="107058" y="6292544"/>
              <a:ext cx="3508289" cy="2769548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이등변 삼각형 23"/>
            <p:cNvSpPr/>
            <p:nvPr/>
          </p:nvSpPr>
          <p:spPr>
            <a:xfrm rot="9924347">
              <a:off x="1743095" y="5954950"/>
              <a:ext cx="697143" cy="86943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5" name="직사각형 24"/>
          <p:cNvSpPr/>
          <p:nvPr/>
        </p:nvSpPr>
        <p:spPr>
          <a:xfrm>
            <a:off x="5860691" y="1604902"/>
            <a:ext cx="246463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‘</a:t>
            </a:r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배틱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’</a:t>
            </a:r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효과를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활용하는 거</a:t>
            </a:r>
            <a:r>
              <a:rPr lang="ko-KR" altLang="en-US" sz="32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예</a:t>
            </a:r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요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</a:p>
        </p:txBody>
      </p:sp>
      <p:grpSp>
        <p:nvGrpSpPr>
          <p:cNvPr id="16" name="그룹 15"/>
          <p:cNvGrpSpPr/>
          <p:nvPr/>
        </p:nvGrpSpPr>
        <p:grpSpPr>
          <a:xfrm>
            <a:off x="5632708" y="1231221"/>
            <a:ext cx="2675219" cy="2317021"/>
            <a:chOff x="669301" y="3646091"/>
            <a:chExt cx="3508292" cy="3178294"/>
          </a:xfrm>
          <a:solidFill>
            <a:srgbClr val="C5DCED"/>
          </a:solidFill>
        </p:grpSpPr>
        <p:sp>
          <p:nvSpPr>
            <p:cNvPr id="17" name="구름 16"/>
            <p:cNvSpPr/>
            <p:nvPr/>
          </p:nvSpPr>
          <p:spPr>
            <a:xfrm rot="543798">
              <a:off x="669301" y="3646091"/>
              <a:ext cx="3508292" cy="2769548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이등변 삼각형 17"/>
            <p:cNvSpPr/>
            <p:nvPr/>
          </p:nvSpPr>
          <p:spPr>
            <a:xfrm rot="9924347">
              <a:off x="1743095" y="5954950"/>
              <a:ext cx="697144" cy="86943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5767138" y="1485126"/>
            <a:ext cx="246463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다양한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색을 활용해도 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좋아요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2639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  <p:bldP spid="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mushroom,2020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만들기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-9922" y="1058556"/>
            <a:ext cx="60345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4. </a:t>
            </a:r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풀로 붙여서 입체적인 버섯을 완성해요</a:t>
            </a:r>
            <a:r>
              <a:rPr lang="en-US" altLang="ko-KR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grpSp>
        <p:nvGrpSpPr>
          <p:cNvPr id="16" name="그룹 15"/>
          <p:cNvGrpSpPr/>
          <p:nvPr/>
        </p:nvGrpSpPr>
        <p:grpSpPr>
          <a:xfrm>
            <a:off x="5755399" y="1063542"/>
            <a:ext cx="2675219" cy="2317021"/>
            <a:chOff x="669301" y="3646091"/>
            <a:chExt cx="3508292" cy="3178294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7" name="구름 16"/>
            <p:cNvSpPr/>
            <p:nvPr/>
          </p:nvSpPr>
          <p:spPr>
            <a:xfrm rot="543798">
              <a:off x="669301" y="3646091"/>
              <a:ext cx="3508292" cy="2769548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이등변 삼각형 17"/>
            <p:cNvSpPr/>
            <p:nvPr/>
          </p:nvSpPr>
          <p:spPr>
            <a:xfrm rot="9924347">
              <a:off x="1743095" y="5954950"/>
              <a:ext cx="697144" cy="86943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5860691" y="1242047"/>
            <a:ext cx="246463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테이프로 붙이기보다는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풀로 붙여요</a:t>
            </a:r>
            <a:r>
              <a:rPr lang="en-US" altLang="ko-KR" sz="320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7082485" y="110449"/>
            <a:ext cx="2722775" cy="974971"/>
            <a:chOff x="7082485" y="110449"/>
            <a:chExt cx="2722775" cy="974971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82485" y="110449"/>
              <a:ext cx="1261863" cy="974971"/>
            </a:xfrm>
            <a:prstGeom prst="rect">
              <a:avLst/>
            </a:prstGeom>
          </p:spPr>
        </p:pic>
        <p:sp>
          <p:nvSpPr>
            <p:cNvPr id="20" name="직사각형 19"/>
            <p:cNvSpPr/>
            <p:nvPr/>
          </p:nvSpPr>
          <p:spPr>
            <a:xfrm>
              <a:off x="7340626" y="336324"/>
              <a:ext cx="246463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학습지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1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쪽</a:t>
              </a:r>
              <a:endPara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46" b="33534"/>
          <a:stretch/>
        </p:blipFill>
        <p:spPr>
          <a:xfrm>
            <a:off x="6086164" y="1332185"/>
            <a:ext cx="2508924" cy="3811315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3665" y="2026877"/>
            <a:ext cx="3831272" cy="301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32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mushroom,2020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만들기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-297645" y="1242047"/>
            <a:ext cx="603452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5. </a:t>
            </a:r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학습지 배경을 색칠하고 꾸미고 </a:t>
            </a:r>
            <a:endParaRPr lang="en-US" altLang="ko-KR" sz="32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입체적으로 접어 붙여요</a:t>
            </a:r>
            <a:r>
              <a:rPr lang="en-US" altLang="ko-KR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</a:p>
        </p:txBody>
      </p:sp>
      <p:grpSp>
        <p:nvGrpSpPr>
          <p:cNvPr id="16" name="그룹 15"/>
          <p:cNvGrpSpPr/>
          <p:nvPr/>
        </p:nvGrpSpPr>
        <p:grpSpPr>
          <a:xfrm>
            <a:off x="6060410" y="994371"/>
            <a:ext cx="2965349" cy="2308506"/>
            <a:chOff x="669301" y="3646091"/>
            <a:chExt cx="3508292" cy="3178294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7" name="구름 16"/>
            <p:cNvSpPr/>
            <p:nvPr/>
          </p:nvSpPr>
          <p:spPr>
            <a:xfrm rot="543798">
              <a:off x="669301" y="3646091"/>
              <a:ext cx="3508292" cy="2769548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이등변 삼각형 17"/>
            <p:cNvSpPr/>
            <p:nvPr/>
          </p:nvSpPr>
          <p:spPr>
            <a:xfrm rot="9924347">
              <a:off x="1743095" y="5954950"/>
              <a:ext cx="697144" cy="86943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6289290" y="1183169"/>
            <a:ext cx="246463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32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입체버섯과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어울리게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배경을 </a:t>
            </a:r>
            <a:r>
              <a:rPr lang="ko-KR" altLang="en-US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만들어요</a:t>
            </a:r>
            <a:r>
              <a:rPr lang="en-US" altLang="ko-KR" sz="32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en-US" altLang="ko-KR" sz="32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680" y="2506734"/>
            <a:ext cx="3394709" cy="3394709"/>
          </a:xfrm>
          <a:prstGeom prst="rect">
            <a:avLst/>
          </a:prstGeom>
        </p:spPr>
      </p:pic>
      <p:grpSp>
        <p:nvGrpSpPr>
          <p:cNvPr id="5" name="그룹 4"/>
          <p:cNvGrpSpPr/>
          <p:nvPr/>
        </p:nvGrpSpPr>
        <p:grpSpPr>
          <a:xfrm>
            <a:off x="7082485" y="110449"/>
            <a:ext cx="2722775" cy="974971"/>
            <a:chOff x="7082485" y="110449"/>
            <a:chExt cx="2722775" cy="974971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82485" y="110449"/>
              <a:ext cx="1261863" cy="974971"/>
            </a:xfrm>
            <a:prstGeom prst="rect">
              <a:avLst/>
            </a:prstGeom>
          </p:spPr>
        </p:pic>
        <p:sp>
          <p:nvSpPr>
            <p:cNvPr id="20" name="직사각형 19"/>
            <p:cNvSpPr/>
            <p:nvPr/>
          </p:nvSpPr>
          <p:spPr>
            <a:xfrm>
              <a:off x="7340626" y="336324"/>
              <a:ext cx="246463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학습지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1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쪽</a:t>
              </a:r>
              <a:endPara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248897" y="2348750"/>
            <a:ext cx="5905509" cy="2569198"/>
            <a:chOff x="248897" y="2348750"/>
            <a:chExt cx="5905509" cy="2569198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52427" y="2348750"/>
              <a:ext cx="2601979" cy="2569198"/>
            </a:xfrm>
            <a:prstGeom prst="rect">
              <a:avLst/>
            </a:prstGeom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0800000">
              <a:off x="248897" y="2363824"/>
              <a:ext cx="2470721" cy="2554124"/>
            </a:xfrm>
            <a:prstGeom prst="rect">
              <a:avLst/>
            </a:prstGeom>
          </p:spPr>
        </p:pic>
        <p:sp>
          <p:nvSpPr>
            <p:cNvPr id="9" name="오른쪽 화살표 8"/>
            <p:cNvSpPr/>
            <p:nvPr/>
          </p:nvSpPr>
          <p:spPr>
            <a:xfrm>
              <a:off x="2894760" y="3437312"/>
              <a:ext cx="522783" cy="382334"/>
            </a:xfrm>
            <a:prstGeom prst="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3515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00E01412-254F-43F5-B950-A4681E530670}"/>
              </a:ext>
            </a:extLst>
          </p:cNvPr>
          <p:cNvSpPr/>
          <p:nvPr/>
        </p:nvSpPr>
        <p:spPr>
          <a:xfrm>
            <a:off x="0" y="220352"/>
            <a:ext cx="9144000" cy="809795"/>
          </a:xfrm>
          <a:prstGeom prst="roundRect">
            <a:avLst>
              <a:gd name="adj" fmla="val 0"/>
            </a:avLst>
          </a:prstGeom>
          <a:solidFill>
            <a:srgbClr val="FFFFFF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     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mushroom,2020 </a:t>
            </a:r>
            <a:r>
              <a:rPr lang="ko-KR" altLang="en-US" sz="3600" dirty="0" smtClean="0">
                <a:solidFill>
                  <a:schemeClr val="bg2">
                    <a:lumMod val="25000"/>
                  </a:schemeClr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만들기</a:t>
            </a:r>
            <a:endParaRPr lang="ko-KR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941343"/>
            <a:ext cx="9154274" cy="0"/>
          </a:xfrm>
          <a:prstGeom prst="line">
            <a:avLst/>
          </a:prstGeom>
          <a:ln w="4762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F72D0B96-675C-4E7A-BB8C-2486D1F3F7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8" t="20236" r="36147" b="64633"/>
          <a:stretch/>
        </p:blipFill>
        <p:spPr>
          <a:xfrm>
            <a:off x="174661" y="318471"/>
            <a:ext cx="832659" cy="589477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-2492571" y="2031216"/>
            <a:ext cx="977705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6. </a:t>
            </a:r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배경 박스에 </a:t>
            </a:r>
            <a:endParaRPr lang="en-US" altLang="ko-KR" sz="32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버섯을 놓으면 </a:t>
            </a:r>
            <a:endParaRPr lang="en-US" altLang="ko-KR" sz="32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입체 </a:t>
            </a:r>
            <a:r>
              <a:rPr lang="en-US" altLang="ko-KR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mushroom,2020</a:t>
            </a:r>
          </a:p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완성</a:t>
            </a:r>
            <a:r>
              <a:rPr lang="en-US" altLang="ko-KR" sz="32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5149" y="1108360"/>
            <a:ext cx="4282634" cy="3907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7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 b="27798"/>
          <a:stretch/>
        </p:blipFill>
        <p:spPr>
          <a:xfrm>
            <a:off x="3096762" y="162046"/>
            <a:ext cx="2957090" cy="1130361"/>
          </a:xfrm>
          <a:prstGeom prst="ellipse">
            <a:avLst/>
          </a:prstGeom>
        </p:spPr>
      </p:pic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6" y="1856290"/>
            <a:ext cx="8740853" cy="3074525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이번 시간에는 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조형 원리와 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요소를 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알아 보고 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현대미술작가 중 </a:t>
            </a:r>
            <a:r>
              <a:rPr lang="ko-KR" altLang="en-US" sz="4000" dirty="0" err="1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쿠사마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err="1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야요이의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작품 특징을 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활용하여 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‘</a:t>
            </a:r>
            <a:r>
              <a:rPr lang="ko-KR" altLang="en-US" sz="4000" dirty="0" err="1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으라차차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mushroom,2020 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작품을 만들어 보았습니다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endParaRPr lang="en-US" altLang="ko-KR" sz="1600" dirty="0">
              <a:solidFill>
                <a:srgbClr val="122836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5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1140830"/>
            <a:ext cx="2238875" cy="715460"/>
          </a:xfrm>
          <a:prstGeom prst="roundRect">
            <a:avLst>
              <a:gd name="adj" fmla="val 0"/>
            </a:avLst>
          </a:prstGeom>
          <a:solidFill>
            <a:srgbClr val="9191A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마무리하며</a:t>
            </a:r>
            <a:endParaRPr lang="ko-KR" altLang="en-US" sz="1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8254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069736"/>
            <a:ext cx="9154274" cy="2644503"/>
          </a:xfrm>
          <a:prstGeom prst="roundRect">
            <a:avLst>
              <a:gd name="adj" fmla="val 0"/>
            </a:avLst>
          </a:pr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rgbClr val="6A507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</a:t>
            </a:r>
            <a:r>
              <a:rPr lang="ko-KR" altLang="en-US" sz="5400" dirty="0" smtClean="0">
                <a:solidFill>
                  <a:srgbClr val="5A6377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이번 책을 읽고</a:t>
            </a:r>
            <a:endParaRPr lang="en-US" altLang="ko-KR" sz="5400" dirty="0" smtClean="0">
              <a:solidFill>
                <a:srgbClr val="5A6377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  <a:p>
            <a:pPr algn="ctr"/>
            <a:r>
              <a:rPr lang="ko-KR" altLang="en-US" sz="5400" dirty="0" smtClean="0">
                <a:solidFill>
                  <a:srgbClr val="5A6377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어떤 활동을 했었나요</a:t>
            </a:r>
            <a:r>
              <a:rPr lang="en-US" altLang="ko-KR" sz="5400" dirty="0" smtClean="0">
                <a:solidFill>
                  <a:srgbClr val="5A6377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</a:t>
            </a:r>
            <a:endParaRPr lang="ko-KR" altLang="en-US" sz="2400" dirty="0">
              <a:solidFill>
                <a:srgbClr val="5A6377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4" name="그림 3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993" y="0"/>
            <a:ext cx="3177040" cy="1241156"/>
          </a:xfrm>
          <a:prstGeom prst="rect">
            <a:avLst/>
          </a:prstGeom>
        </p:spPr>
      </p:pic>
      <p:sp>
        <p:nvSpPr>
          <p:cNvPr id="5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-10274" y="1235798"/>
            <a:ext cx="9154274" cy="833938"/>
          </a:xfrm>
          <a:prstGeom prst="roundRect">
            <a:avLst>
              <a:gd name="adj" fmla="val 0"/>
            </a:avLst>
          </a:prstGeom>
          <a:solidFill>
            <a:srgbClr val="5A6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떠올려 봅시다</a:t>
            </a:r>
            <a:r>
              <a:rPr lang="en-US" altLang="ko-KR" sz="44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7771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-1342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609CFCF4-7A61-4E46-91D2-E51A2370C4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8" t="29644" r="26404"/>
          <a:stretch/>
        </p:blipFill>
        <p:spPr>
          <a:xfrm>
            <a:off x="6742857" y="3332680"/>
            <a:ext cx="2540039" cy="181082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1A98EC1D-A239-4F10-8B96-925E143AD8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" t="52310" r="63258" b="2674"/>
          <a:stretch/>
        </p:blipFill>
        <p:spPr>
          <a:xfrm rot="576953">
            <a:off x="-177464" y="-34374"/>
            <a:ext cx="1990575" cy="1613072"/>
          </a:xfrm>
          <a:prstGeom prst="rect">
            <a:avLst/>
          </a:prstGeom>
        </p:spPr>
      </p:pic>
      <p:sp>
        <p:nvSpPr>
          <p:cNvPr id="9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3056873" y="121504"/>
            <a:ext cx="3030253" cy="667788"/>
          </a:xfrm>
          <a:prstGeom prst="roundRect">
            <a:avLst>
              <a:gd name="adj" fmla="val 0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그림책 </a:t>
            </a:r>
            <a:r>
              <a:rPr lang="ko-KR" altLang="en-US" sz="3600" dirty="0" err="1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로드맵</a:t>
            </a:r>
            <a:endParaRPr lang="ko-KR" altLang="en-US" sz="1400" dirty="0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3056873" y="789292"/>
            <a:ext cx="3030253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flipV="1">
            <a:off x="4407463" y="3843960"/>
            <a:ext cx="961238" cy="41674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>
            <a:stCxn id="21" idx="1"/>
            <a:endCxn id="31" idx="3"/>
          </p:cNvCxnSpPr>
          <p:nvPr/>
        </p:nvCxnSpPr>
        <p:spPr>
          <a:xfrm flipH="1" flipV="1">
            <a:off x="2107888" y="2294835"/>
            <a:ext cx="346929" cy="250303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>
            <a:endCxn id="21" idx="3"/>
          </p:cNvCxnSpPr>
          <p:nvPr/>
        </p:nvCxnSpPr>
        <p:spPr>
          <a:xfrm flipH="1">
            <a:off x="3192781" y="2545138"/>
            <a:ext cx="843858" cy="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>
            <a:endCxn id="20" idx="1"/>
          </p:cNvCxnSpPr>
          <p:nvPr/>
        </p:nvCxnSpPr>
        <p:spPr>
          <a:xfrm flipV="1">
            <a:off x="4136039" y="2078811"/>
            <a:ext cx="1059302" cy="340942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6243852" y="3714857"/>
            <a:ext cx="1136257" cy="584298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 flipH="1">
            <a:off x="5528569" y="1618772"/>
            <a:ext cx="359797" cy="441927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2" name="직선 연결선 31"/>
          <p:cNvCxnSpPr>
            <a:endCxn id="88" idx="1"/>
          </p:cNvCxnSpPr>
          <p:nvPr/>
        </p:nvCxnSpPr>
        <p:spPr>
          <a:xfrm flipV="1">
            <a:off x="6992323" y="590002"/>
            <a:ext cx="637253" cy="53257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4" name="모서리가 둥근 직사각형 33"/>
          <p:cNvSpPr/>
          <p:nvPr/>
        </p:nvSpPr>
        <p:spPr>
          <a:xfrm>
            <a:off x="1661184" y="918155"/>
            <a:ext cx="1767801" cy="1098053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경험과 알고 있는 것을 떠올려 이야기 읽고 정리하기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35" name="직선 연결선 34"/>
          <p:cNvCxnSpPr/>
          <p:nvPr/>
        </p:nvCxnSpPr>
        <p:spPr>
          <a:xfrm flipV="1">
            <a:off x="873333" y="3409700"/>
            <a:ext cx="435210" cy="398466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/>
          <p:cNvCxnSpPr/>
          <p:nvPr/>
        </p:nvCxnSpPr>
        <p:spPr>
          <a:xfrm flipH="1">
            <a:off x="1214175" y="1572204"/>
            <a:ext cx="445314" cy="496554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모서리가 둥근 직사각형 37"/>
          <p:cNvSpPr/>
          <p:nvPr/>
        </p:nvSpPr>
        <p:spPr>
          <a:xfrm>
            <a:off x="311404" y="3933872"/>
            <a:ext cx="1123858" cy="97411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버섯의 맛을 살려 반찬 개발하기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212567" y="3486839"/>
            <a:ext cx="1384984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현대 미술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410168" y="2078811"/>
            <a:ext cx="1697720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국어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배경 지식과 </a:t>
            </a: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요약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58" name="직선 연결선 57"/>
          <p:cNvCxnSpPr/>
          <p:nvPr/>
        </p:nvCxnSpPr>
        <p:spPr>
          <a:xfrm flipH="1">
            <a:off x="2226720" y="2571750"/>
            <a:ext cx="412585" cy="51931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모서리가 둥근 직사각형 20"/>
          <p:cNvSpPr/>
          <p:nvPr/>
        </p:nvSpPr>
        <p:spPr>
          <a:xfrm>
            <a:off x="2454817" y="2329114"/>
            <a:ext cx="737964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경험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65" name="모서리가 둥근 직사각형 64"/>
          <p:cNvSpPr/>
          <p:nvPr/>
        </p:nvSpPr>
        <p:spPr>
          <a:xfrm>
            <a:off x="633531" y="2960628"/>
            <a:ext cx="1697720" cy="4320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실과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다양한 식재료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68" name="직선 연결선 67"/>
          <p:cNvCxnSpPr/>
          <p:nvPr/>
        </p:nvCxnSpPr>
        <p:spPr>
          <a:xfrm flipH="1">
            <a:off x="4856507" y="4560137"/>
            <a:ext cx="431336" cy="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연결선 70"/>
          <p:cNvCxnSpPr/>
          <p:nvPr/>
        </p:nvCxnSpPr>
        <p:spPr>
          <a:xfrm>
            <a:off x="6644666" y="4565189"/>
            <a:ext cx="403110" cy="0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모서리가 둥근 직사각형 28"/>
          <p:cNvSpPr/>
          <p:nvPr/>
        </p:nvSpPr>
        <p:spPr>
          <a:xfrm>
            <a:off x="6914449" y="4294125"/>
            <a:ext cx="1702208" cy="5988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미술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조형 원리 적용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47" name="모서리가 둥근 직사각형 46"/>
          <p:cNvSpPr/>
          <p:nvPr/>
        </p:nvSpPr>
        <p:spPr>
          <a:xfrm>
            <a:off x="3257308" y="4260701"/>
            <a:ext cx="1702208" cy="59887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미술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시각적 </a:t>
            </a: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특징 발견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73" name="모서리가 둥근 직사각형 72"/>
          <p:cNvSpPr/>
          <p:nvPr/>
        </p:nvSpPr>
        <p:spPr>
          <a:xfrm>
            <a:off x="5281214" y="4240127"/>
            <a:ext cx="1371824" cy="692066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현대적인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작품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76" name="직선 연결선 75"/>
          <p:cNvCxnSpPr/>
          <p:nvPr/>
        </p:nvCxnSpPr>
        <p:spPr>
          <a:xfrm flipH="1" flipV="1">
            <a:off x="1622506" y="3400883"/>
            <a:ext cx="466672" cy="458063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head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모서리가 둥근 직사각형 78"/>
          <p:cNvSpPr/>
          <p:nvPr/>
        </p:nvSpPr>
        <p:spPr>
          <a:xfrm>
            <a:off x="1642040" y="3946800"/>
            <a:ext cx="1123858" cy="97411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홍보 자료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만들기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88" name="모서리가 둥근 직사각형 87"/>
          <p:cNvSpPr/>
          <p:nvPr/>
        </p:nvSpPr>
        <p:spPr>
          <a:xfrm>
            <a:off x="7629576" y="289934"/>
            <a:ext cx="1386788" cy="600135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우리 주변의 다양한 생물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92" name="직선 연결선 91"/>
          <p:cNvCxnSpPr/>
          <p:nvPr/>
        </p:nvCxnSpPr>
        <p:spPr>
          <a:xfrm>
            <a:off x="7061446" y="1544198"/>
            <a:ext cx="524955" cy="10422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6" name="모서리가 둥근 직사각형 95"/>
          <p:cNvSpPr/>
          <p:nvPr/>
        </p:nvSpPr>
        <p:spPr>
          <a:xfrm>
            <a:off x="7644539" y="1209655"/>
            <a:ext cx="1371824" cy="692066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곰팡이와 버섯의 특징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5782703" y="972093"/>
            <a:ext cx="1363202" cy="6942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과학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다양한 생물의 특징</a:t>
            </a:r>
            <a:endParaRPr lang="en-US" altLang="ko-KR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04" name="직선 연결선 103"/>
          <p:cNvCxnSpPr/>
          <p:nvPr/>
        </p:nvCxnSpPr>
        <p:spPr>
          <a:xfrm flipH="1" flipV="1">
            <a:off x="5639641" y="2151790"/>
            <a:ext cx="251414" cy="36351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" name="모서리가 둥근 직사각형 19"/>
          <p:cNvSpPr/>
          <p:nvPr/>
        </p:nvSpPr>
        <p:spPr>
          <a:xfrm>
            <a:off x="5195341" y="1862787"/>
            <a:ext cx="693025" cy="43204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</a:t>
            </a:r>
            <a:endParaRPr lang="ko-KR" altLang="en-US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08" name="직선 연결선 107"/>
          <p:cNvCxnSpPr/>
          <p:nvPr/>
        </p:nvCxnSpPr>
        <p:spPr>
          <a:xfrm>
            <a:off x="6947853" y="2900632"/>
            <a:ext cx="623585" cy="8901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  <a:tailEnd type="arrow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09" name="모서리가 둥근 직사각형 108"/>
          <p:cNvSpPr/>
          <p:nvPr/>
        </p:nvSpPr>
        <p:spPr>
          <a:xfrm>
            <a:off x="7629576" y="2419752"/>
            <a:ext cx="1371824" cy="836881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5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삼각형</a:t>
            </a:r>
            <a:r>
              <a:rPr lang="en-US" altLang="ko-KR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 </a:t>
            </a:r>
            <a:r>
              <a:rPr lang="ko-KR" altLang="en-US" sz="1600" dirty="0" smtClean="0">
                <a:solidFill>
                  <a:schemeClr val="bg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사다리꼴의 넓이</a:t>
            </a:r>
            <a:endParaRPr lang="en-US" altLang="ko-KR" sz="1600" dirty="0" smtClean="0">
              <a:solidFill>
                <a:schemeClr val="bg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107" name="모서리가 둥근 직사각형 106"/>
          <p:cNvSpPr/>
          <p:nvPr/>
        </p:nvSpPr>
        <p:spPr>
          <a:xfrm>
            <a:off x="5797771" y="2419752"/>
            <a:ext cx="1363202" cy="91235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수학</a:t>
            </a:r>
            <a:endParaRPr lang="en-US" altLang="ko-KR" sz="1600" dirty="0" smtClean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여러 가지 </a:t>
            </a:r>
            <a:r>
              <a:rPr lang="ko-KR" altLang="en-US" sz="1600" dirty="0" smtClean="0">
                <a:solidFill>
                  <a:schemeClr val="tx1"/>
                </a:solidFill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도형의 넓이 구하기</a:t>
            </a:r>
            <a:endParaRPr lang="en-US" altLang="ko-KR" sz="1600" dirty="0">
              <a:solidFill>
                <a:schemeClr val="tx1"/>
              </a:solidFill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cxnSp>
        <p:nvCxnSpPr>
          <p:cNvPr id="112" name="직선 연결선 111"/>
          <p:cNvCxnSpPr/>
          <p:nvPr/>
        </p:nvCxnSpPr>
        <p:spPr>
          <a:xfrm>
            <a:off x="4288439" y="2572153"/>
            <a:ext cx="1080262" cy="1007359"/>
          </a:xfrm>
          <a:prstGeom prst="line">
            <a:avLst/>
          </a:prstGeom>
          <a:ln w="190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그림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4899" y="1851390"/>
            <a:ext cx="1384015" cy="1790871"/>
          </a:xfrm>
          <a:prstGeom prst="rect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707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7D366B1B-53AF-4A8C-82F6-2F5DD70781FD}"/>
              </a:ext>
            </a:extLst>
          </p:cNvPr>
          <p:cNvSpPr/>
          <p:nvPr/>
        </p:nvSpPr>
        <p:spPr>
          <a:xfrm>
            <a:off x="1199678" y="1443207"/>
            <a:ext cx="1729961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관련 교과</a:t>
            </a:r>
            <a:r>
              <a:rPr kumimoji="0" lang="en-US" altLang="ko-K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9F"/>
              </a:highlight>
              <a:uLnTx/>
              <a:uFillTx/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="" xmlns:a16="http://schemas.microsoft.com/office/drawing/2014/main" id="{038BB0D9-09F9-43B4-81AB-308FBD0C3D18}"/>
              </a:ext>
            </a:extLst>
          </p:cNvPr>
          <p:cNvGrpSpPr/>
          <p:nvPr/>
        </p:nvGrpSpPr>
        <p:grpSpPr>
          <a:xfrm>
            <a:off x="1132714" y="2264732"/>
            <a:ext cx="7720133" cy="2380799"/>
            <a:chOff x="569136" y="3538611"/>
            <a:chExt cx="7319203" cy="2949813"/>
          </a:xfrm>
          <a:noFill/>
        </p:grpSpPr>
        <p:sp>
          <p:nvSpPr>
            <p:cNvPr id="20" name="직사각형 19">
              <a:extLst>
                <a:ext uri="{FF2B5EF4-FFF2-40B4-BE49-F238E27FC236}">
                  <a16:creationId xmlns="" xmlns:a16="http://schemas.microsoft.com/office/drawing/2014/main" id="{158C9E33-DD00-4540-9D8B-9F901552EA9D}"/>
                </a:ext>
              </a:extLst>
            </p:cNvPr>
            <p:cNvSpPr/>
            <p:nvPr/>
          </p:nvSpPr>
          <p:spPr>
            <a:xfrm>
              <a:off x="569136" y="4238544"/>
              <a:ext cx="7319203" cy="224988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fontAlgn="base" latinLnBrk="1"/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[6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미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01-02]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대상이나 현상에서 시각적 특징을 발견할 수 있다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</a:t>
              </a:r>
              <a:endParaRPr lang="ko-KR" altLang="en-US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fontAlgn="base" latinLnBrk="1"/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[6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미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02-04]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조형 원리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(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비례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율동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강조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반복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통일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균형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대비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</a:p>
            <a:p>
              <a:pPr fontAlgn="base" latinLnBrk="1"/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            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대칭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ko-KR" altLang="en-US" sz="2800" dirty="0" err="1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점증･점이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조화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변화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동세 등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)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의 특징을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탐색</a:t>
              </a:r>
              <a:endPara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  <a:p>
              <a:pPr fontAlgn="base" latinLnBrk="1"/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            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하고</a:t>
              </a:r>
              <a:r>
                <a:rPr lang="en-US" altLang="ko-KR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표현 의도에 적합하게 활용할 수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있다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  <a:endParaRPr lang="ko-KR" altLang="en-US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2D0D08BA-8FBB-41F8-ABA3-8C329CD6578B}"/>
                </a:ext>
              </a:extLst>
            </p:cNvPr>
            <p:cNvSpPr/>
            <p:nvPr/>
          </p:nvSpPr>
          <p:spPr>
            <a:xfrm>
              <a:off x="626932" y="3538611"/>
              <a:ext cx="2117322" cy="724539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[</a:t>
              </a:r>
              <a:r>
                <a:rPr kumimoji="0" lang="ko-KR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관련 성취기준</a:t>
              </a:r>
              <a:r>
                <a:rPr kumimoji="0" lang="en-US" altLang="ko-K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highlight>
                    <a:srgbClr val="FFFF9F"/>
                  </a:highlight>
                  <a:uLnTx/>
                  <a:uFillTx/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]</a:t>
              </a:r>
              <a:endParaRPr kumimoji="0" lang="ko-KR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9F"/>
                </a:highlight>
                <a:uLnTx/>
                <a:uFillTx/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pic>
        <p:nvPicPr>
          <p:cNvPr id="14" name="_x625988536" descr="EMB000013e07e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262" y="1422612"/>
            <a:ext cx="932000" cy="70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24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43"/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961403">
            <a:off x="4136062" y="209149"/>
            <a:ext cx="4874401" cy="4433119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4353009" y="127154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ko-KR" altLang="en-US" sz="4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생활 속에서</a:t>
            </a:r>
            <a:endParaRPr lang="en-US" altLang="ko-KR" sz="48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 algn="ctr"/>
            <a:r>
              <a:rPr lang="ko-KR" altLang="en-US" sz="4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버섯 친구들을 만나면 우리를 </a:t>
            </a:r>
            <a:r>
              <a:rPr lang="ko-KR" altLang="en-US" sz="4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떠올려 줘</a:t>
            </a:r>
            <a:r>
              <a:rPr lang="en-US" altLang="ko-KR" sz="4800" dirty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!</a:t>
            </a:r>
            <a:endParaRPr lang="en-US" altLang="ko-KR" sz="48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136" b="88079" l="9878" r="89948">
                        <a14:foregroundMark x1="30944" y1="76999" x2="43706" y2="77980"/>
                        <a14:foregroundMark x1="73776" y1="75245" x2="85227" y2="70757"/>
                        <a14:foregroundMark x1="55594" y1="76367" x2="60927" y2="76367"/>
                        <a14:foregroundMark x1="62937" y1="77489" x2="62937" y2="774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53" b="13050"/>
          <a:stretch/>
        </p:blipFill>
        <p:spPr>
          <a:xfrm>
            <a:off x="-671475" y="1271546"/>
            <a:ext cx="6067297" cy="4044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80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2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dirty="0"/>
          </a:p>
        </p:txBody>
      </p:sp>
      <p:grpSp>
        <p:nvGrpSpPr>
          <p:cNvPr id="22" name="그룹 21">
            <a:extLst>
              <a:ext uri="{FF2B5EF4-FFF2-40B4-BE49-F238E27FC236}">
                <a16:creationId xmlns="" xmlns:a16="http://schemas.microsoft.com/office/drawing/2014/main" id="{A6C055A6-174B-41EA-8105-80085EB68DB5}"/>
              </a:ext>
            </a:extLst>
          </p:cNvPr>
          <p:cNvGrpSpPr/>
          <p:nvPr/>
        </p:nvGrpSpPr>
        <p:grpSpPr>
          <a:xfrm>
            <a:off x="1009063" y="1352432"/>
            <a:ext cx="5723478" cy="669520"/>
            <a:chOff x="881246" y="2137506"/>
            <a:chExt cx="5723478" cy="669520"/>
          </a:xfrm>
        </p:grpSpPr>
        <p:sp>
          <p:nvSpPr>
            <p:cNvPr id="23" name="직사각형 22">
              <a:extLst>
                <a:ext uri="{FF2B5EF4-FFF2-40B4-BE49-F238E27FC236}">
                  <a16:creationId xmlns="" xmlns:a16="http://schemas.microsoft.com/office/drawing/2014/main" id="{950C6EA1-2A45-4C99-A69A-EA66946648B8}"/>
                </a:ext>
              </a:extLst>
            </p:cNvPr>
            <p:cNvSpPr/>
            <p:nvPr/>
          </p:nvSpPr>
          <p:spPr>
            <a:xfrm>
              <a:off x="1169024" y="2171611"/>
              <a:ext cx="19720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사용한 글꼴</a:t>
              </a:r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  <p:pic>
          <p:nvPicPr>
            <p:cNvPr id="24" name="그림 23">
              <a:extLst>
                <a:ext uri="{FF2B5EF4-FFF2-40B4-BE49-F238E27FC236}">
                  <a16:creationId xmlns="" xmlns:a16="http://schemas.microsoft.com/office/drawing/2014/main" id="{5F5E51FD-4434-45B0-B93F-75CEA44B1D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25" name="직사각형 24">
              <a:extLst>
                <a:ext uri="{FF2B5EF4-FFF2-40B4-BE49-F238E27FC236}">
                  <a16:creationId xmlns="" xmlns:a16="http://schemas.microsoft.com/office/drawing/2014/main" id="{0D9D4BFD-45C1-40D9-993B-BE9F0A8C1A47}"/>
                </a:ext>
              </a:extLst>
            </p:cNvPr>
            <p:cNvSpPr/>
            <p:nvPr/>
          </p:nvSpPr>
          <p:spPr>
            <a:xfrm>
              <a:off x="3167565" y="2236194"/>
              <a:ext cx="343715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배달의 민족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연성체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,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주아체</a:t>
              </a:r>
              <a:endParaRPr lang="ko-KR" altLang="en-US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668873" y="1905749"/>
            <a:ext cx="8116312" cy="2661865"/>
            <a:chOff x="450126" y="2529982"/>
            <a:chExt cx="8116312" cy="2661865"/>
          </a:xfrm>
        </p:grpSpPr>
        <p:pic>
          <p:nvPicPr>
            <p:cNvPr id="27" name="그림 26">
              <a:extLst>
                <a:ext uri="{FF2B5EF4-FFF2-40B4-BE49-F238E27FC236}">
                  <a16:creationId xmlns="" xmlns:a16="http://schemas.microsoft.com/office/drawing/2014/main" id="{95BC2CC4-31B2-41CA-AE79-1940BC0465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8" name="직사각형 27">
              <a:extLst>
                <a:ext uri="{FF2B5EF4-FFF2-40B4-BE49-F238E27FC236}">
                  <a16:creationId xmlns="" xmlns:a16="http://schemas.microsoft.com/office/drawing/2014/main" id="{B619B5D5-E48B-4AE4-9083-7CA260342328}"/>
                </a:ext>
              </a:extLst>
            </p:cNvPr>
            <p:cNvSpPr/>
            <p:nvPr/>
          </p:nvSpPr>
          <p:spPr>
            <a:xfrm>
              <a:off x="1081420" y="2742730"/>
              <a:ext cx="175721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[</a:t>
              </a:r>
              <a:r>
                <a:rPr lang="ko-KR" altLang="en-US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차시 안내</a:t>
              </a:r>
              <a:r>
                <a:rPr lang="en-US" altLang="ko-KR" sz="3200" dirty="0">
                  <a:highlight>
                    <a:srgbClr val="FFFF9F"/>
                  </a:highlight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]</a:t>
              </a:r>
              <a:endPara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078094" y="3406743"/>
              <a:ext cx="7488344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  <a:defRPr/>
              </a:pP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이번 차시는 현대미술의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조형 원리와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요소를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알아 보고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,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쿠사마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야요이의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 작품 형식을 빌려 버섯을 만들어 보는 </a:t>
              </a:r>
              <a:r>
                <a:rPr lang="ko-KR" altLang="en-US" sz="2800" dirty="0" err="1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차시입니다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 &lt;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활동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1&gt;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에서는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조형 원리와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요소에 대하여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알아 봅니다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이후 다양한 현대미술 작품을 감상하며 시각적 특징을 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찾아 봅니다</a:t>
              </a:r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</a:rPr>
                <a:t>.</a:t>
              </a:r>
            </a:p>
          </p:txBody>
        </p:sp>
      </p:grp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05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3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dirty="0"/>
          </a:p>
        </p:txBody>
      </p:sp>
      <p:sp>
        <p:nvSpPr>
          <p:cNvPr id="29" name="직사각형 28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973761" y="1256006"/>
            <a:ext cx="751945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  <a:defRPr/>
            </a:pP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&lt;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활동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2&gt;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에서는 </a:t>
            </a:r>
            <a:r>
              <a:rPr lang="ko-KR" altLang="en-US" sz="28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쿠사마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28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야요이의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여러 작품을 감상하며 표현적</a:t>
            </a:r>
            <a:endParaRPr lang="en-US" altLang="ko-KR" sz="2800" dirty="0" smtClean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  <a:p>
            <a:pPr>
              <a:lnSpc>
                <a:spcPts val="3300"/>
              </a:lnSpc>
              <a:defRPr/>
            </a:pP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특징을 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알아 보고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,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28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쿠사마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</a:t>
            </a:r>
            <a:r>
              <a:rPr lang="ko-KR" altLang="en-US" sz="2800" dirty="0" err="1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야요이와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 같이 작품을 만들어 봅니다</a:t>
            </a:r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</a:rPr>
              <a:t>.</a:t>
            </a:r>
            <a:endParaRPr lang="en-US" altLang="ko-KR" sz="2800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C10C8A98-6467-41A2-94F9-F062CD54E31A}"/>
              </a:ext>
            </a:extLst>
          </p:cNvPr>
          <p:cNvSpPr/>
          <p:nvPr/>
        </p:nvSpPr>
        <p:spPr>
          <a:xfrm>
            <a:off x="2485995" y="3820562"/>
            <a:ext cx="47387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슬라이드 노트를 꼭 </a:t>
            </a:r>
            <a:r>
              <a:rPr lang="ko-KR" altLang="en-US" sz="3200" dirty="0" smtClean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확인해 주세요</a:t>
            </a:r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!</a:t>
            </a:r>
            <a:endParaRPr lang="ko-KR" altLang="en-US" sz="3200" dirty="0">
              <a:highlight>
                <a:srgbClr val="FFFF9F"/>
              </a:highlight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16" name="그림 15" descr="식물, 꽃이(가) 표시된 사진&#10;&#10;자동 생성된 설명">
            <a:extLst>
              <a:ext uri="{FF2B5EF4-FFF2-40B4-BE49-F238E27FC236}">
                <a16:creationId xmlns="" xmlns:a16="http://schemas.microsoft.com/office/drawing/2014/main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5238" y="3822053"/>
            <a:ext cx="630757" cy="584775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B619B5D5-E48B-4AE4-9083-7CA260342328}"/>
              </a:ext>
            </a:extLst>
          </p:cNvPr>
          <p:cNvSpPr/>
          <p:nvPr/>
        </p:nvSpPr>
        <p:spPr>
          <a:xfrm>
            <a:off x="804550" y="2388915"/>
            <a:ext cx="1957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lang="ko-KR" altLang="en-US" sz="3200" dirty="0">
              <a:highlight>
                <a:srgbClr val="FFFF9F"/>
              </a:highlight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701632" y="2778710"/>
            <a:ext cx="3916106" cy="974971"/>
            <a:chOff x="980533" y="4810884"/>
            <a:chExt cx="2805154" cy="1238035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1109432" y="5015856"/>
              <a:ext cx="2676255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0533" y="4810884"/>
              <a:ext cx="903888" cy="1238035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709539" y="5132316"/>
              <a:ext cx="1969268" cy="523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학습지가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있는 활동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22" name="모서리가 둥근 직사각형 21"/>
          <p:cNvSpPr/>
          <p:nvPr/>
        </p:nvSpPr>
        <p:spPr>
          <a:xfrm>
            <a:off x="4797686" y="2954149"/>
            <a:ext cx="2390944" cy="6287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5663055" y="3059704"/>
            <a:ext cx="2225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관련 교과</a:t>
            </a:r>
            <a:endParaRPr lang="en-US" altLang="ko-KR" sz="2800" dirty="0"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065" y="2954149"/>
            <a:ext cx="868474" cy="65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98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-10274" y="1"/>
            <a:ext cx="9164548" cy="5143500"/>
          </a:xfrm>
          <a:prstGeom prst="rect">
            <a:avLst/>
          </a:prstGeom>
          <a:solidFill>
            <a:srgbClr val="00003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BDF46041-5BDE-4192-9603-B84AD9160E85}"/>
              </a:ext>
            </a:extLst>
          </p:cNvPr>
          <p:cNvSpPr/>
          <p:nvPr/>
        </p:nvSpPr>
        <p:spPr>
          <a:xfrm>
            <a:off x="4502409" y="136744"/>
            <a:ext cx="4534911" cy="667788"/>
          </a:xfrm>
          <a:prstGeom prst="roundRect">
            <a:avLst>
              <a:gd name="adj" fmla="val 0"/>
            </a:avLst>
          </a:prstGeom>
          <a:solidFill>
            <a:srgbClr val="9191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선생님께 드리는 안내서 </a:t>
            </a:r>
            <a:r>
              <a:rPr lang="en-US" altLang="ko-KR" sz="3600" dirty="0" smtClean="0">
                <a:solidFill>
                  <a:schemeClr val="tx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4</a:t>
            </a:r>
            <a:endParaRPr lang="ko-KR" altLang="en-US" sz="1400" dirty="0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08AA798B-33D3-417A-B0A7-DE922C3D2E3B}"/>
              </a:ext>
            </a:extLst>
          </p:cNvPr>
          <p:cNvSpPr/>
          <p:nvPr/>
        </p:nvSpPr>
        <p:spPr>
          <a:xfrm>
            <a:off x="118349" y="136744"/>
            <a:ext cx="8918971" cy="483149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02409" y="789292"/>
            <a:ext cx="4534911" cy="0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="" xmlns:a16="http://schemas.microsoft.com/office/drawing/2014/main" id="{C5DFBA9B-8625-4419-BD9A-23578A1DA745}"/>
              </a:ext>
            </a:extLst>
          </p:cNvPr>
          <p:cNvCxnSpPr>
            <a:cxnSpLocks/>
          </p:cNvCxnSpPr>
          <p:nvPr/>
        </p:nvCxnSpPr>
        <p:spPr>
          <a:xfrm>
            <a:off x="4539498" y="121504"/>
            <a:ext cx="0" cy="667788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2AB7AB33-E0F5-4271-9CEB-1C5A78278B26}"/>
              </a:ext>
            </a:extLst>
          </p:cNvPr>
          <p:cNvSpPr/>
          <p:nvPr/>
        </p:nvSpPr>
        <p:spPr>
          <a:xfrm>
            <a:off x="418852" y="1061816"/>
            <a:ext cx="8366333" cy="3649140"/>
          </a:xfrm>
          <a:prstGeom prst="roundRect">
            <a:avLst>
              <a:gd name="adj" fmla="val 4303"/>
            </a:avLst>
          </a:prstGeom>
          <a:solidFill>
            <a:srgbClr val="FFFFFF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2000" dirty="0"/>
          </a:p>
        </p:txBody>
      </p:sp>
      <p:pic>
        <p:nvPicPr>
          <p:cNvPr id="30" name="그림 29">
            <a:extLst>
              <a:ext uri="{FF2B5EF4-FFF2-40B4-BE49-F238E27FC236}">
                <a16:creationId xmlns="" xmlns:a16="http://schemas.microsoft.com/office/drawing/2014/main" id="{81499E9E-6BA4-4F4B-933D-6F2A60CBDA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r="40674" b="77092"/>
          <a:stretch/>
        </p:blipFill>
        <p:spPr>
          <a:xfrm rot="2591417">
            <a:off x="23493" y="3624680"/>
            <a:ext cx="1900536" cy="1226817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C10C8A98-6467-41A2-94F9-F062CD54E31A}"/>
              </a:ext>
            </a:extLst>
          </p:cNvPr>
          <p:cNvSpPr/>
          <p:nvPr/>
        </p:nvSpPr>
        <p:spPr>
          <a:xfrm>
            <a:off x="1962300" y="3699932"/>
            <a:ext cx="46233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슬라이드 노트를 꼭 확인해주세요</a:t>
            </a:r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!</a:t>
            </a:r>
            <a:endParaRPr lang="ko-KR" altLang="en-US" sz="3200" dirty="0">
              <a:highlight>
                <a:srgbClr val="FFFF9F"/>
              </a:highlight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16" name="그림 15" descr="식물, 꽃이(가) 표시된 사진&#10;&#10;자동 생성된 설명">
            <a:extLst>
              <a:ext uri="{FF2B5EF4-FFF2-40B4-BE49-F238E27FC236}">
                <a16:creationId xmlns="" xmlns:a16="http://schemas.microsoft.com/office/drawing/2014/main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543" y="3701423"/>
            <a:ext cx="630757" cy="584775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="" xmlns:a16="http://schemas.microsoft.com/office/drawing/2014/main" id="{B619B5D5-E48B-4AE4-9083-7CA260342328}"/>
              </a:ext>
            </a:extLst>
          </p:cNvPr>
          <p:cNvSpPr/>
          <p:nvPr/>
        </p:nvSpPr>
        <p:spPr>
          <a:xfrm>
            <a:off x="689221" y="1422884"/>
            <a:ext cx="1957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[</a:t>
            </a:r>
            <a:r>
              <a:rPr lang="ko-KR" altLang="en-US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아이콘 설명</a:t>
            </a:r>
            <a:r>
              <a:rPr lang="en-US" altLang="ko-KR" sz="3200" dirty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]</a:t>
            </a:r>
            <a:endParaRPr lang="ko-KR" altLang="en-US" sz="3200" dirty="0">
              <a:highlight>
                <a:srgbClr val="FFFF9F"/>
              </a:highlight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586303" y="1812679"/>
            <a:ext cx="3916106" cy="974971"/>
            <a:chOff x="980533" y="4810884"/>
            <a:chExt cx="2805154" cy="1238035"/>
          </a:xfrm>
        </p:grpSpPr>
        <p:sp>
          <p:nvSpPr>
            <p:cNvPr id="19" name="모서리가 둥근 직사각형 18"/>
            <p:cNvSpPr/>
            <p:nvPr/>
          </p:nvSpPr>
          <p:spPr>
            <a:xfrm>
              <a:off x="1109432" y="5015856"/>
              <a:ext cx="2676255" cy="7684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배달의민족 연성" panose="020B0600000101010101" pitchFamily="50" charset="-127"/>
                <a:ea typeface="배달의민족 연성" panose="020B0600000101010101" pitchFamily="50" charset="-127"/>
              </a:endParaRP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0533" y="4810884"/>
              <a:ext cx="903888" cy="1238035"/>
            </a:xfrm>
            <a:prstGeom prst="rect">
              <a:avLst/>
            </a:prstGeom>
          </p:spPr>
        </p:pic>
        <p:sp>
          <p:nvSpPr>
            <p:cNvPr id="21" name="직사각형 20">
              <a:extLst>
                <a:ext uri="{FF2B5EF4-FFF2-40B4-BE49-F238E27FC236}">
                  <a16:creationId xmlns="" xmlns:a16="http://schemas.microsoft.com/office/drawing/2014/main" id="{F09132B0-36BF-45ED-9058-4A08B4F164B0}"/>
                </a:ext>
              </a:extLst>
            </p:cNvPr>
            <p:cNvSpPr/>
            <p:nvPr/>
          </p:nvSpPr>
          <p:spPr>
            <a:xfrm>
              <a:off x="1709539" y="5132316"/>
              <a:ext cx="1969268" cy="523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ko-KR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=</a:t>
              </a:r>
              <a:r>
                <a:rPr lang="ko-KR" altLang="en-US" sz="2800" dirty="0" smtClean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학습지가 </a:t>
              </a:r>
              <a:r>
                <a:rPr lang="ko-KR" altLang="en-US" sz="2800" dirty="0">
                  <a:latin typeface="배달의민족 연성" panose="020B0600000101010101" pitchFamily="50" charset="-127"/>
                  <a:ea typeface="배달의민족 연성" panose="020B0600000101010101" pitchFamily="50" charset="-127"/>
                  <a:cs typeface="다온 청춘고딕(B)" panose="02020603020101020101" pitchFamily="18" charset="-127"/>
                </a:rPr>
                <a:t>있는 활동</a:t>
              </a:r>
              <a:endParaRPr lang="en-US" altLang="ko-KR" sz="2800" dirty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endParaRPr>
            </a:p>
          </p:txBody>
        </p:sp>
      </p:grpSp>
      <p:sp>
        <p:nvSpPr>
          <p:cNvPr id="22" name="모서리가 둥근 직사각형 21"/>
          <p:cNvSpPr/>
          <p:nvPr/>
        </p:nvSpPr>
        <p:spPr>
          <a:xfrm>
            <a:off x="4682357" y="1988118"/>
            <a:ext cx="2390944" cy="62877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배달의민족 연성" panose="020B0600000101010101" pitchFamily="50" charset="-127"/>
              <a:ea typeface="배달의민족 연성" panose="020B0600000101010101" pitchFamily="50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="" xmlns:a16="http://schemas.microsoft.com/office/drawing/2014/main" id="{F09132B0-36BF-45ED-9058-4A08B4F164B0}"/>
              </a:ext>
            </a:extLst>
          </p:cNvPr>
          <p:cNvSpPr/>
          <p:nvPr/>
        </p:nvSpPr>
        <p:spPr>
          <a:xfrm>
            <a:off x="5547726" y="2093673"/>
            <a:ext cx="2225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=</a:t>
            </a:r>
            <a:r>
              <a:rPr lang="ko-KR" altLang="en-US" sz="2800" dirty="0" smtClean="0"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관련 교과</a:t>
            </a:r>
            <a:endParaRPr lang="en-US" altLang="ko-KR" sz="2800" dirty="0"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25" name="_x625988536" descr="EMB000013e07e3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041" y="1994554"/>
            <a:ext cx="765055" cy="57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>
            <a:extLst>
              <a:ext uri="{FF2B5EF4-FFF2-40B4-BE49-F238E27FC236}">
                <a16:creationId xmlns="" xmlns:a16="http://schemas.microsoft.com/office/drawing/2014/main" id="{C10C8A98-6467-41A2-94F9-F062CD54E31A}"/>
              </a:ext>
            </a:extLst>
          </p:cNvPr>
          <p:cNvSpPr/>
          <p:nvPr/>
        </p:nvSpPr>
        <p:spPr>
          <a:xfrm>
            <a:off x="1962300" y="2858981"/>
            <a:ext cx="5514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 smtClean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학습지는 </a:t>
            </a:r>
            <a:r>
              <a:rPr lang="en-US" altLang="ko-KR" sz="3200" dirty="0" smtClean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B4</a:t>
            </a:r>
            <a:r>
              <a:rPr lang="ko-KR" altLang="en-US" sz="3200" dirty="0" smtClean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로 출력하시는 것이 좋습니다</a:t>
            </a:r>
            <a:r>
              <a:rPr lang="en-US" altLang="ko-KR" sz="3200" dirty="0" smtClean="0">
                <a:highlight>
                  <a:srgbClr val="FFFF9F"/>
                </a:highlight>
                <a:latin typeface="배달의민족 연성" panose="020B0600000101010101" pitchFamily="50" charset="-127"/>
                <a:ea typeface="배달의민족 연성" panose="020B0600000101010101" pitchFamily="50" charset="-127"/>
                <a:cs typeface="다온 청춘고딕(B)" panose="02020603020101020101" pitchFamily="18" charset="-127"/>
              </a:rPr>
              <a:t>!</a:t>
            </a:r>
            <a:endParaRPr lang="ko-KR" altLang="en-US" sz="3200" dirty="0">
              <a:highlight>
                <a:srgbClr val="FFFF9F"/>
              </a:highlight>
              <a:latin typeface="배달의민족 연성" panose="020B0600000101010101" pitchFamily="50" charset="-127"/>
              <a:ea typeface="배달의민족 연성" panose="020B0600000101010101" pitchFamily="50" charset="-127"/>
              <a:cs typeface="다온 청춘고딕(B)" panose="02020603020101020101" pitchFamily="18" charset="-127"/>
            </a:endParaRPr>
          </a:p>
        </p:txBody>
      </p:sp>
      <p:pic>
        <p:nvPicPr>
          <p:cNvPr id="26" name="그림 25" descr="식물, 꽃이(가) 표시된 사진&#10;&#10;자동 생성된 설명">
            <a:extLst>
              <a:ext uri="{FF2B5EF4-FFF2-40B4-BE49-F238E27FC236}">
                <a16:creationId xmlns="" xmlns:a16="http://schemas.microsoft.com/office/drawing/2014/main" id="{0BE7CEC6-9E4D-48D9-87CC-E10830F08C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1543" y="2860472"/>
            <a:ext cx="630757" cy="5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7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벡터그래픽이(가) 표시된 사진&#10;&#10;자동 생성된 설명">
            <a:extLst>
              <a:ext uri="{FF2B5EF4-FFF2-40B4-BE49-F238E27FC236}">
                <a16:creationId xmlns="" xmlns:a16="http://schemas.microsoft.com/office/drawing/2014/main" id="{589A43CA-880E-401A-A564-8EB694A372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 b="27798"/>
          <a:stretch/>
        </p:blipFill>
        <p:spPr>
          <a:xfrm>
            <a:off x="1420038" y="162046"/>
            <a:ext cx="6303924" cy="2409704"/>
          </a:xfrm>
          <a:prstGeom prst="ellipse">
            <a:avLst/>
          </a:prstGeom>
        </p:spPr>
      </p:pic>
      <p:sp>
        <p:nvSpPr>
          <p:cNvPr id="3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2571750"/>
            <a:ext cx="2238875" cy="715460"/>
          </a:xfrm>
          <a:prstGeom prst="roundRect">
            <a:avLst>
              <a:gd name="adj" fmla="val 0"/>
            </a:avLst>
          </a:prstGeom>
          <a:solidFill>
            <a:srgbClr val="9191A8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1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학습문제</a:t>
            </a:r>
            <a:endParaRPr lang="ko-KR" altLang="en-US" sz="1400" dirty="0">
              <a:solidFill>
                <a:schemeClr val="bg1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sp>
        <p:nvSpPr>
          <p:cNvPr id="4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261257" y="3287210"/>
            <a:ext cx="8628100" cy="1643605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현대미술의 특징을 살려 버섯을 만들어 봅시다</a:t>
            </a:r>
            <a:r>
              <a:rPr lang="en-US" altLang="ko-KR" sz="4000" dirty="0" smtClean="0">
                <a:solidFill>
                  <a:srgbClr val="122836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280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장난감, 레고이(가) 표시된 사진&#10;&#10;자동 생성된 설명">
            <a:extLst>
              <a:ext uri="{FF2B5EF4-FFF2-40B4-BE49-F238E27FC236}">
                <a16:creationId xmlns="" xmlns:a16="http://schemas.microsoft.com/office/drawing/2014/main" id="{6EBAE2C4-730F-4DBD-BA50-5E159AA6B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508" y="677016"/>
            <a:ext cx="4180983" cy="1633361"/>
          </a:xfrm>
          <a:prstGeom prst="rect">
            <a:avLst/>
          </a:prstGeom>
        </p:spPr>
      </p:pic>
      <p:sp>
        <p:nvSpPr>
          <p:cNvPr id="6" name="사각형: 둥근 모서리 1">
            <a:extLst>
              <a:ext uri="{FF2B5EF4-FFF2-40B4-BE49-F238E27FC236}">
                <a16:creationId xmlns="" xmlns:a16="http://schemas.microsoft.com/office/drawing/2014/main" id="{DD1553A6-6146-49BD-BD2F-88308EF7C9B0}"/>
              </a:ext>
            </a:extLst>
          </p:cNvPr>
          <p:cNvSpPr/>
          <p:nvPr/>
        </p:nvSpPr>
        <p:spPr>
          <a:xfrm>
            <a:off x="0" y="2405403"/>
            <a:ext cx="9154274" cy="130556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 활동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1.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조형 원리와 </a:t>
            </a:r>
            <a:r>
              <a:rPr lang="ko-KR" altLang="en-US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요소란</a:t>
            </a:r>
            <a:r>
              <a:rPr lang="en-US" altLang="ko-KR" sz="5400" dirty="0" smtClean="0">
                <a:solidFill>
                  <a:schemeClr val="accent4"/>
                </a:solidFill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?!</a:t>
            </a:r>
            <a:endParaRPr lang="ko-KR" altLang="en-US" sz="2400" dirty="0">
              <a:solidFill>
                <a:schemeClr val="accent4"/>
              </a:solidFill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0" y="3604848"/>
            <a:ext cx="9154274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>
            <a:extLst>
              <a:ext uri="{FF2B5EF4-FFF2-40B4-BE49-F238E27FC236}">
                <a16:creationId xmlns="" xmlns:a16="http://schemas.microsoft.com/office/drawing/2014/main" id="{8E328804-BE70-4F93-9BBF-CCE0429CD8A1}"/>
              </a:ext>
            </a:extLst>
          </p:cNvPr>
          <p:cNvCxnSpPr>
            <a:cxnSpLocks/>
          </p:cNvCxnSpPr>
          <p:nvPr/>
        </p:nvCxnSpPr>
        <p:spPr>
          <a:xfrm>
            <a:off x="-10274" y="3305849"/>
            <a:ext cx="9154274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43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2993</TotalTime>
  <Words>1386</Words>
  <Application>Microsoft Office PowerPoint</Application>
  <PresentationFormat>화면 슬라이드 쇼(16:9)</PresentationFormat>
  <Paragraphs>274</Paragraphs>
  <Slides>40</Slides>
  <Notes>26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40</vt:i4>
      </vt:variant>
    </vt:vector>
  </HeadingPairs>
  <TitlesOfParts>
    <vt:vector size="48" baseType="lpstr">
      <vt:lpstr>다온 청춘고딕(B)</vt:lpstr>
      <vt:lpstr>맑은 고딕</vt:lpstr>
      <vt:lpstr>배달의민족 연성</vt:lpstr>
      <vt:lpstr>배달의민족 주아</vt:lpstr>
      <vt:lpstr>Arial</vt:lpstr>
      <vt:lpstr>Calibri</vt:lpstr>
      <vt:lpstr>Calibri Light</vt:lpstr>
      <vt:lpstr>Office 테마</vt:lpstr>
      <vt:lpstr>으라차차!  버섯 할아버지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함께 책을 읽어요.</dc:title>
  <dc:creator>한지현;이주영</dc:creator>
  <cp:lastModifiedBy>Windows 사용자</cp:lastModifiedBy>
  <cp:revision>146</cp:revision>
  <dcterms:created xsi:type="dcterms:W3CDTF">2019-09-17T12:12:36Z</dcterms:created>
  <dcterms:modified xsi:type="dcterms:W3CDTF">2020-02-05T10:16:33Z</dcterms:modified>
</cp:coreProperties>
</file>