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58" r:id="rId2"/>
    <p:sldId id="339" r:id="rId3"/>
    <p:sldId id="340" r:id="rId4"/>
    <p:sldId id="268" r:id="rId5"/>
    <p:sldId id="269" r:id="rId6"/>
    <p:sldId id="341" r:id="rId7"/>
    <p:sldId id="270" r:id="rId8"/>
    <p:sldId id="271" r:id="rId9"/>
    <p:sldId id="272" r:id="rId10"/>
    <p:sldId id="342" r:id="rId11"/>
    <p:sldId id="343" r:id="rId12"/>
    <p:sldId id="344" r:id="rId13"/>
    <p:sldId id="277" r:id="rId14"/>
    <p:sldId id="300" r:id="rId15"/>
    <p:sldId id="345" r:id="rId16"/>
    <p:sldId id="352" r:id="rId17"/>
    <p:sldId id="304" r:id="rId18"/>
    <p:sldId id="347" r:id="rId19"/>
    <p:sldId id="356" r:id="rId20"/>
    <p:sldId id="357" r:id="rId21"/>
    <p:sldId id="358" r:id="rId22"/>
    <p:sldId id="363" r:id="rId23"/>
    <p:sldId id="362" r:id="rId24"/>
    <p:sldId id="364" r:id="rId25"/>
    <p:sldId id="346" r:id="rId26"/>
    <p:sldId id="348" r:id="rId27"/>
    <p:sldId id="350" r:id="rId28"/>
    <p:sldId id="349" r:id="rId29"/>
    <p:sldId id="351" r:id="rId30"/>
    <p:sldId id="355" r:id="rId31"/>
    <p:sldId id="282" r:id="rId32"/>
    <p:sldId id="283" r:id="rId33"/>
    <p:sldId id="338" r:id="rId34"/>
    <p:sldId id="365" r:id="rId35"/>
    <p:sldId id="366" r:id="rId36"/>
    <p:sldId id="367" r:id="rId37"/>
    <p:sldId id="368" r:id="rId38"/>
    <p:sldId id="308" r:id="rId39"/>
    <p:sldId id="310" r:id="rId4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38" userDrawn="1">
          <p15:clr>
            <a:srgbClr val="A4A3A4"/>
          </p15:clr>
        </p15:guide>
        <p15:guide id="2" pos="106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2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621E"/>
    <a:srgbClr val="FEC6C9"/>
    <a:srgbClr val="C5DCED"/>
    <a:srgbClr val="FEE2E3"/>
    <a:srgbClr val="FC8B91"/>
    <a:srgbClr val="89B8DA"/>
    <a:srgbClr val="F2F2F2"/>
    <a:srgbClr val="44546A"/>
    <a:srgbClr val="FFFFFF"/>
    <a:srgbClr val="ECEE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61" autoAdjust="0"/>
    <p:restoredTop sz="80414" autoAdjust="0"/>
  </p:normalViewPr>
  <p:slideViewPr>
    <p:cSldViewPr snapToGrid="0">
      <p:cViewPr varScale="1">
        <p:scale>
          <a:sx n="121" d="100"/>
          <a:sy n="121" d="100"/>
        </p:scale>
        <p:origin x="636" y="90"/>
      </p:cViewPr>
      <p:guideLst>
        <p:guide orient="horz" pos="1938"/>
        <p:guide pos="106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48035B-63F3-4279-8113-935B7070CC95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E9E43E-2B60-4910-BA42-A30608C3CC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442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ko/photos/%EB%90%9C%EC%9E%A5%EC%B0%8C%EA%B0%9C-%ED%95%9C%EA%B5%AD%EC%9D%8C%EC%8B%9D-%ED%95%9C%EA%B5%AD-928199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ko/photos/%ED%94%BC%EC%9E%90-%ED%94%BC%EC%9E%90-%EC%A1%B0%EA%B0%81-%EC%8A%AC%EB%9D%BC%EC%9D%B4%EC%8A%A4-%ED%96%84-1949157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muwAP5b75g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muwAP5b75g" TargetMode="External"/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muwAP5b75g" TargetMode="External"/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news1.kr/articles/?3651614" TargetMode="External"/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ko/photos/%ED%8C%8C%EC%8A%A4%ED%83%80-pasta-4031196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ko/photos/%EC%8B%9D%EC%9A%A9%EB%B2%84%EC%84%AF-%ED%91%9C%EA%B3%A0%EB%B2%84%EC%84%AF-%EA%B1%B4%EA%B0%95%EC%8B%9D-3581915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ssg.com/item/itemView.ssg?itemId=2097000812786&amp;siteNo=7009&amp;salestrNo=2449&amp;tildSrchwd=%EB%8A%90%ED%83%80%EB%A6%AC%EB%B2%84%EC%84%AF&amp;srchPgNo=1&amp;src_area=ssglist" TargetMode="External"/><Relationship Id="rId4" Type="http://schemas.openxmlformats.org/officeDocument/2006/relationships/hyperlink" Target="https://pixabay.com/ko/photos/%ED%8C%8C%EB%A6%AC%EB%B2%84%EC%84%AF-%ED%95%99-%EC%8B%9D%EC%9A%A9%EB%B2%84%EC%84%AF-%EB%A7%9B-2290157/" TargetMode="Externa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ko/photos/%EC%8B%9D%EC%9A%A9%EB%B2%84%EC%84%AF-%ED%91%9C%EA%B3%A0%EB%B2%84%EC%84%AF-%EA%B1%B4%EA%B0%95%EC%8B%9D-3581915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ssg.com/item/itemView.ssg?itemId=2097000812786&amp;siteNo=7009&amp;salestrNo=2449&amp;tildSrchwd=%EB%8A%90%ED%83%80%EB%A6%AC%EB%B2%84%EC%84%AF&amp;srchPgNo=1&amp;src_area=ssglist" TargetMode="External"/><Relationship Id="rId4" Type="http://schemas.openxmlformats.org/officeDocument/2006/relationships/hyperlink" Target="https://pixabay.com/ko/photos/%ED%8C%8C%EB%A6%AC%EB%B2%84%EC%84%AF-%ED%95%99-%EC%8B%9D%EC%9A%A9%EB%B2%84%EC%84%AF-%EB%A7%9B-2290157/" TargetMode="Externa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ko/photos/%EC%8B%9D%EC%9A%A9%EB%B2%84%EC%84%AF-%ED%91%9C%EA%B3%A0%EB%B2%84%EC%84%AF-%EA%B1%B4%EA%B0%95%EC%8B%9D-3581915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ssg.com/item/itemView.ssg?itemId=2097000812786&amp;siteNo=7009&amp;salestrNo=2449&amp;tildSrchwd=%EB%8A%90%ED%83%80%EB%A6%AC%EB%B2%84%EC%84%AF&amp;srchPgNo=1&amp;src_area=ssglist" TargetMode="External"/><Relationship Id="rId4" Type="http://schemas.openxmlformats.org/officeDocument/2006/relationships/hyperlink" Target="https://pixabay.com/ko/photos/%ED%8C%8C%EB%A6%AC%EB%B2%84%EC%84%AF-%ED%95%99-%EC%8B%9D%EC%9A%A9%EB%B2%84%EC%84%AF-%EB%A7%9B-2290157/" TargetMode="Externa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숨은사진찾기활동을</a:t>
            </a:r>
            <a:r>
              <a:rPr lang="ko-KR" altLang="en-US" dirty="0" smtClean="0"/>
              <a:t> 통해 버섯이 들어간 음식이나 버섯으로 만든 음식에 대하여 흥미를 유발합니다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dirty="0" smtClean="0">
                <a:hlinkClick r:id="rId3"/>
              </a:rPr>
              <a:t>https://pixabay.com/ko/photos/%EB%90%9C%EC%9E%A5%EC%B0%8C%EA%B0%9C-%ED%95%9C%EA%B5%AD%EC%9D%8C%EC%8B%9D-%ED%95%9C%EA%B5%AD-928199/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71871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6</a:t>
            </a:r>
            <a:r>
              <a:rPr lang="ko-KR" altLang="en-US" dirty="0" smtClean="0"/>
              <a:t>대 영양소의 종류와 역할에 대하여 알아봅니다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55791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6</a:t>
            </a:r>
            <a:r>
              <a:rPr lang="ko-KR" altLang="en-US" dirty="0" smtClean="0"/>
              <a:t>대 영양소의 종류와 역할에 대하여 알아봅니다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30464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6</a:t>
            </a:r>
            <a:r>
              <a:rPr lang="ko-KR" altLang="en-US" dirty="0" smtClean="0"/>
              <a:t>대 영양소의 종류와 역할에 대하여 알아봅니다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08547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6</a:t>
            </a:r>
            <a:r>
              <a:rPr lang="ko-KR" altLang="en-US" dirty="0" smtClean="0"/>
              <a:t>대 영양소의 종류와 역할에 대하여 알아봅니다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60393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6</a:t>
            </a:r>
            <a:r>
              <a:rPr lang="ko-KR" altLang="en-US" dirty="0" smtClean="0"/>
              <a:t>대 영양소의 종류와 역할에 대하여 알아봅니다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4384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영양정보 분석표를 보거나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영양성분에 대한 인터넷 조사를 통해 버섯의 영양가를 알아봅니다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74071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버섯을 활용한</a:t>
            </a:r>
            <a:r>
              <a:rPr lang="ko-KR" altLang="en-US" baseline="0" dirty="0" smtClean="0"/>
              <a:t> 간단한</a:t>
            </a:r>
            <a:r>
              <a:rPr lang="ko-KR" altLang="en-US" dirty="0" smtClean="0"/>
              <a:t> 음식을 만들어봅니다</a:t>
            </a:r>
            <a:r>
              <a:rPr lang="en-US" altLang="ko-KR" dirty="0" smtClean="0"/>
              <a:t>. –</a:t>
            </a:r>
            <a:r>
              <a:rPr lang="ko-KR" altLang="en-US" dirty="0" smtClean="0"/>
              <a:t>실과 식생활과 연계</a:t>
            </a:r>
            <a:endParaRPr lang="en-US" altLang="ko-KR" dirty="0" smtClean="0"/>
          </a:p>
          <a:p>
            <a:pPr marL="0" indent="0">
              <a:buNone/>
            </a:pPr>
            <a:r>
              <a:rPr lang="en-US" altLang="ko-KR" dirty="0" smtClean="0"/>
              <a:t>1.</a:t>
            </a:r>
            <a:r>
              <a:rPr lang="ko-KR" altLang="en-US" dirty="0" smtClean="0"/>
              <a:t>계획하기</a:t>
            </a:r>
            <a:r>
              <a:rPr lang="en-US" altLang="ko-KR" dirty="0" smtClean="0"/>
              <a:t>-</a:t>
            </a:r>
            <a:r>
              <a:rPr lang="ko-KR" altLang="en-US" dirty="0" smtClean="0"/>
              <a:t>다양한 메뉴를 조사 또는 개발하여 </a:t>
            </a:r>
            <a:r>
              <a:rPr lang="ko-KR" altLang="en-US" dirty="0" err="1" smtClean="0"/>
              <a:t>급식메뉴를</a:t>
            </a:r>
            <a:r>
              <a:rPr lang="ko-KR" altLang="en-US" dirty="0" smtClean="0"/>
              <a:t> 계획하여 간단한 그림으로 표현합니다</a:t>
            </a:r>
            <a:r>
              <a:rPr lang="en-US" altLang="ko-KR" dirty="0" smtClean="0"/>
              <a:t>.</a:t>
            </a:r>
          </a:p>
          <a:p>
            <a:pPr marL="0" indent="0">
              <a:buNone/>
            </a:pPr>
            <a:r>
              <a:rPr lang="en-US" altLang="ko-KR" dirty="0" smtClean="0"/>
              <a:t>2.</a:t>
            </a:r>
            <a:r>
              <a:rPr lang="ko-KR" altLang="en-US" dirty="0" smtClean="0"/>
              <a:t>준비하기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모둠별로</a:t>
            </a:r>
            <a:r>
              <a:rPr lang="ko-KR" altLang="en-US" dirty="0" smtClean="0"/>
              <a:t> 원하는 메뉴를 만들기 위해 </a:t>
            </a:r>
            <a:r>
              <a:rPr lang="ko-KR" altLang="en-US" dirty="0" err="1" smtClean="0"/>
              <a:t>필요햔</a:t>
            </a:r>
            <a:r>
              <a:rPr lang="ko-KR" altLang="en-US" dirty="0" smtClean="0"/>
              <a:t> 것을 생각해보고 알아봅니다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en-US" altLang="ko-KR" dirty="0" smtClean="0"/>
          </a:p>
          <a:p>
            <a:pPr marL="0" indent="0">
              <a:buNone/>
            </a:pPr>
            <a:r>
              <a:rPr lang="en-US" altLang="ko-KR" dirty="0" smtClean="0"/>
              <a:t>3. </a:t>
            </a:r>
            <a:r>
              <a:rPr lang="ko-KR" altLang="en-US" dirty="0" smtClean="0"/>
              <a:t>만들기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모둠별로</a:t>
            </a:r>
            <a:r>
              <a:rPr lang="ko-KR" altLang="en-US" dirty="0" smtClean="0"/>
              <a:t> 계획한 내용을 실제로 만들어 봅니다</a:t>
            </a:r>
            <a:r>
              <a:rPr lang="en-US" altLang="ko-KR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13455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버섯을 활용한 자신만의 음식을 만들어봅니다</a:t>
            </a:r>
            <a:r>
              <a:rPr lang="en-US" altLang="ko-KR" dirty="0" smtClean="0"/>
              <a:t>. –</a:t>
            </a:r>
            <a:r>
              <a:rPr lang="ko-KR" altLang="en-US" dirty="0" smtClean="0"/>
              <a:t>실과 식생활과 연계</a:t>
            </a:r>
            <a:endParaRPr lang="en-US" altLang="ko-KR" dirty="0" smtClean="0"/>
          </a:p>
          <a:p>
            <a:pPr marL="0" indent="0">
              <a:buNone/>
            </a:pPr>
            <a:r>
              <a:rPr lang="en-US" altLang="ko-KR" dirty="0" smtClean="0"/>
              <a:t>1.</a:t>
            </a:r>
            <a:r>
              <a:rPr lang="ko-KR" altLang="en-US" dirty="0" smtClean="0"/>
              <a:t>계획하기</a:t>
            </a:r>
            <a:r>
              <a:rPr lang="en-US" altLang="ko-KR" dirty="0" smtClean="0"/>
              <a:t>-</a:t>
            </a:r>
            <a:r>
              <a:rPr lang="ko-KR" altLang="en-US" dirty="0" smtClean="0"/>
              <a:t>다양한 메뉴를 조사 또는 개발하여 </a:t>
            </a:r>
            <a:r>
              <a:rPr lang="ko-KR" altLang="en-US" dirty="0" err="1" smtClean="0"/>
              <a:t>급식메뉴를</a:t>
            </a:r>
            <a:r>
              <a:rPr lang="ko-KR" altLang="en-US" dirty="0" smtClean="0"/>
              <a:t> 계획하여 간단한 그림으로 표현합니다</a:t>
            </a:r>
            <a:r>
              <a:rPr lang="en-US" altLang="ko-KR" dirty="0" smtClean="0"/>
              <a:t>.</a:t>
            </a:r>
          </a:p>
          <a:p>
            <a:pPr marL="0" indent="0">
              <a:buNone/>
            </a:pPr>
            <a:r>
              <a:rPr lang="en-US" altLang="ko-KR" dirty="0" smtClean="0"/>
              <a:t>2.</a:t>
            </a:r>
            <a:r>
              <a:rPr lang="ko-KR" altLang="en-US" dirty="0" smtClean="0"/>
              <a:t>준비하기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모둠별로</a:t>
            </a:r>
            <a:r>
              <a:rPr lang="ko-KR" altLang="en-US" dirty="0" smtClean="0"/>
              <a:t> 원하는 메뉴를 만들기 위해 </a:t>
            </a:r>
            <a:r>
              <a:rPr lang="ko-KR" altLang="en-US" dirty="0" err="1" smtClean="0"/>
              <a:t>필요햔</a:t>
            </a:r>
            <a:r>
              <a:rPr lang="ko-KR" altLang="en-US" dirty="0" smtClean="0"/>
              <a:t> 것을 생각해보고 알아봅니다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en-US" altLang="ko-KR" dirty="0" smtClean="0"/>
          </a:p>
          <a:p>
            <a:pPr marL="0" indent="0">
              <a:buNone/>
            </a:pPr>
            <a:r>
              <a:rPr lang="en-US" altLang="ko-KR" dirty="0" smtClean="0"/>
              <a:t>3. </a:t>
            </a:r>
            <a:r>
              <a:rPr lang="ko-KR" altLang="en-US" dirty="0" smtClean="0"/>
              <a:t>만들기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모둠별로</a:t>
            </a:r>
            <a:r>
              <a:rPr lang="ko-KR" altLang="en-US" dirty="0" smtClean="0"/>
              <a:t> 계획한 내용을 실제로 만들어 봅니다</a:t>
            </a:r>
            <a:r>
              <a:rPr lang="en-US" altLang="ko-KR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63360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버섯을 활용한 자신만의 음식을 만들어봅니다</a:t>
            </a:r>
            <a:r>
              <a:rPr lang="en-US" altLang="ko-KR" dirty="0" smtClean="0"/>
              <a:t>. –</a:t>
            </a:r>
            <a:r>
              <a:rPr lang="ko-KR" altLang="en-US" dirty="0" smtClean="0"/>
              <a:t>실과 식생활과 연계</a:t>
            </a:r>
            <a:endParaRPr lang="en-US" altLang="ko-KR" dirty="0" smtClean="0"/>
          </a:p>
          <a:p>
            <a:pPr marL="0" indent="0">
              <a:buNone/>
            </a:pPr>
            <a:r>
              <a:rPr lang="en-US" altLang="ko-KR" dirty="0" smtClean="0"/>
              <a:t>1.</a:t>
            </a:r>
            <a:r>
              <a:rPr lang="ko-KR" altLang="en-US" dirty="0" smtClean="0"/>
              <a:t>계획하기</a:t>
            </a:r>
            <a:r>
              <a:rPr lang="en-US" altLang="ko-KR" dirty="0" smtClean="0"/>
              <a:t>-</a:t>
            </a:r>
            <a:r>
              <a:rPr lang="ko-KR" altLang="en-US" dirty="0" smtClean="0"/>
              <a:t>다양한 메뉴를 조사 또는 개발하여 </a:t>
            </a:r>
            <a:r>
              <a:rPr lang="ko-KR" altLang="en-US" dirty="0" err="1" smtClean="0"/>
              <a:t>급식메뉴를</a:t>
            </a:r>
            <a:r>
              <a:rPr lang="ko-KR" altLang="en-US" dirty="0" smtClean="0"/>
              <a:t> 계획하여 간단한 그림으로 표현합니다</a:t>
            </a:r>
            <a:r>
              <a:rPr lang="en-US" altLang="ko-KR" dirty="0" smtClean="0"/>
              <a:t>.</a:t>
            </a:r>
          </a:p>
          <a:p>
            <a:pPr marL="0" indent="0">
              <a:buNone/>
            </a:pPr>
            <a:r>
              <a:rPr lang="en-US" altLang="ko-KR" dirty="0" smtClean="0"/>
              <a:t>2.</a:t>
            </a:r>
            <a:r>
              <a:rPr lang="ko-KR" altLang="en-US" dirty="0" smtClean="0"/>
              <a:t>준비하기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모둠별로</a:t>
            </a:r>
            <a:r>
              <a:rPr lang="ko-KR" altLang="en-US" dirty="0" smtClean="0"/>
              <a:t> 원하는 메뉴를 만들기 위해 필요한 것을 생각해보고 알아봅니다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en-US" altLang="ko-KR" dirty="0" smtClean="0"/>
          </a:p>
          <a:p>
            <a:pPr marL="0" indent="0">
              <a:buNone/>
            </a:pPr>
            <a:r>
              <a:rPr lang="en-US" altLang="ko-KR" dirty="0" smtClean="0"/>
              <a:t>3. </a:t>
            </a:r>
            <a:r>
              <a:rPr lang="ko-KR" altLang="en-US" dirty="0" smtClean="0"/>
              <a:t>만들기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모둠별로</a:t>
            </a:r>
            <a:r>
              <a:rPr lang="ko-KR" altLang="en-US" dirty="0" smtClean="0"/>
              <a:t> 계획한 내용을 실제로 만들어 봅니다</a:t>
            </a:r>
            <a:r>
              <a:rPr lang="en-US" altLang="ko-KR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75459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ko-KR" dirty="0" smtClean="0"/>
              <a:t>3. </a:t>
            </a:r>
            <a:r>
              <a:rPr lang="ko-KR" altLang="en-US" dirty="0" smtClean="0"/>
              <a:t>만들기</a:t>
            </a:r>
            <a:r>
              <a:rPr lang="en-US" altLang="ko-KR" dirty="0" smtClean="0"/>
              <a:t>-</a:t>
            </a:r>
            <a:r>
              <a:rPr lang="ko-KR" altLang="en-US" dirty="0" err="1" smtClean="0"/>
              <a:t>모둠별로</a:t>
            </a:r>
            <a:r>
              <a:rPr lang="ko-KR" altLang="en-US" dirty="0" smtClean="0"/>
              <a:t> 계획한 내용을 실제로 만들어 봅니다</a:t>
            </a:r>
            <a:r>
              <a:rPr lang="en-US" altLang="ko-KR" dirty="0" smtClean="0"/>
              <a:t>. </a:t>
            </a:r>
          </a:p>
          <a:p>
            <a:pPr marL="0" indent="0">
              <a:buNone/>
            </a:pPr>
            <a:endParaRPr lang="en-US" altLang="ko-KR" dirty="0" smtClean="0"/>
          </a:p>
          <a:p>
            <a:pPr marL="0" indent="0">
              <a:buNone/>
            </a:pPr>
            <a:r>
              <a:rPr lang="ko-KR" altLang="en-US" dirty="0" smtClean="0"/>
              <a:t>안전사고 예방을 위해 꼭</a:t>
            </a:r>
            <a:r>
              <a:rPr lang="en-US" altLang="ko-KR" dirty="0" smtClean="0"/>
              <a:t>! </a:t>
            </a:r>
            <a:r>
              <a:rPr lang="ko-KR" altLang="en-US" dirty="0" err="1" smtClean="0"/>
              <a:t>실습전</a:t>
            </a:r>
            <a:r>
              <a:rPr lang="ko-KR" altLang="en-US" dirty="0" smtClean="0"/>
              <a:t> 안전교육을 실시해 주세요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7034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숨은사진찾기활동을</a:t>
            </a:r>
            <a:r>
              <a:rPr lang="ko-KR" altLang="en-US" dirty="0" smtClean="0"/>
              <a:t> 통해 버섯이 들어간 음식이나 버섯으로 만든 음식에 대하여 흥미를 유발합니다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dirty="0" smtClean="0">
                <a:hlinkClick r:id="rId3"/>
              </a:rPr>
              <a:t>https://pixabay.com/ko/photos/%ED%94%BC%EC%9E%90-%ED%94%BC%EC%9E%90-%EC%A1%B0%EA%B0%81-%EC%8A%AC%EB%9D%BC%EC%9D%B4%EC%8A%A4-%ED%96%84-1949157/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95387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ko-KR" dirty="0" smtClean="0"/>
          </a:p>
          <a:p>
            <a:pPr marL="0" indent="0">
              <a:buNone/>
            </a:pPr>
            <a:r>
              <a:rPr lang="ko-KR" altLang="en-US" dirty="0" smtClean="0"/>
              <a:t>안전사고 예방을 위해 꼭</a:t>
            </a:r>
            <a:r>
              <a:rPr lang="en-US" altLang="ko-KR" dirty="0" smtClean="0"/>
              <a:t>! </a:t>
            </a:r>
            <a:r>
              <a:rPr lang="ko-KR" altLang="en-US" dirty="0" err="1" smtClean="0"/>
              <a:t>실습전</a:t>
            </a:r>
            <a:r>
              <a:rPr lang="ko-KR" altLang="en-US" dirty="0" smtClean="0"/>
              <a:t> 안전교육을 실시해 주세요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27962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모둠과</a:t>
            </a:r>
            <a:r>
              <a:rPr lang="ko-KR" altLang="en-US" dirty="0" smtClean="0"/>
              <a:t> 함께 만든 </a:t>
            </a:r>
            <a:r>
              <a:rPr lang="ko-KR" altLang="en-US" dirty="0" err="1" smtClean="0"/>
              <a:t>버섯메뉴를</a:t>
            </a:r>
            <a:r>
              <a:rPr lang="ko-KR" altLang="en-US" dirty="0" smtClean="0"/>
              <a:t> 홍보하는 활동입니다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홍보자료에 꼭 들어가야할 내용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메뉴사진이나 그림</a:t>
            </a:r>
            <a:r>
              <a:rPr lang="en-US" altLang="ko-KR" dirty="0" smtClean="0"/>
              <a:t>, </a:t>
            </a:r>
            <a:r>
              <a:rPr lang="ko-KR" altLang="en-US" dirty="0" smtClean="0"/>
              <a:t>메뉴에 활용한 버섯의 영양가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4479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홈쇼핑 </a:t>
            </a:r>
            <a:r>
              <a:rPr lang="ko-KR" altLang="en-US" dirty="0" err="1" smtClean="0"/>
              <a:t>쇼호스트가</a:t>
            </a:r>
            <a:r>
              <a:rPr lang="ko-KR" altLang="en-US" dirty="0" smtClean="0"/>
              <a:t> 되어 음식을 홍보하는 영상을 찍습니다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영상 찍기 </a:t>
            </a:r>
            <a:r>
              <a:rPr lang="ko-KR" altLang="en-US" dirty="0" smtClean="0"/>
              <a:t>전에 어떤 화면이 들어가야할지</a:t>
            </a:r>
            <a:r>
              <a:rPr lang="en-US" altLang="ko-KR" dirty="0" smtClean="0"/>
              <a:t>, </a:t>
            </a:r>
            <a:r>
              <a:rPr lang="ko-KR" altLang="en-US" dirty="0" smtClean="0"/>
              <a:t>어떤 대본으로 진행하지 논의합니다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err="1" smtClean="0"/>
              <a:t>참고영상</a:t>
            </a:r>
            <a:r>
              <a:rPr lang="en-US" altLang="ko-KR" dirty="0" smtClean="0"/>
              <a:t>: </a:t>
            </a:r>
            <a:r>
              <a:rPr lang="ko-KR" altLang="en-US" dirty="0" err="1" smtClean="0"/>
              <a:t>극한직업</a:t>
            </a:r>
            <a:r>
              <a:rPr lang="en-US" altLang="ko-KR" dirty="0" smtClean="0"/>
              <a:t>-</a:t>
            </a:r>
            <a:r>
              <a:rPr lang="ko-KR" altLang="en-US" dirty="0" smtClean="0"/>
              <a:t>홈쇼핑 편</a:t>
            </a:r>
            <a:r>
              <a:rPr lang="en-US" altLang="ko-KR" dirty="0" smtClean="0"/>
              <a:t>(</a:t>
            </a:r>
            <a:r>
              <a:rPr lang="en-US" altLang="ko-KR" dirty="0" smtClean="0">
                <a:hlinkClick r:id="rId3"/>
              </a:rPr>
              <a:t>https://www.youtube.com/watch?v=UmuwAP5b75g</a:t>
            </a:r>
            <a:r>
              <a:rPr lang="en-US" altLang="ko-KR" dirty="0" smtClean="0"/>
              <a:t>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07828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홈쇼핑 </a:t>
            </a:r>
            <a:r>
              <a:rPr lang="ko-KR" altLang="en-US" dirty="0" err="1" smtClean="0"/>
              <a:t>쇼호스트가</a:t>
            </a:r>
            <a:r>
              <a:rPr lang="ko-KR" altLang="en-US" dirty="0" smtClean="0"/>
              <a:t> 되어 음식을 홍보하는 영상을 찍습니다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err="1" smtClean="0"/>
              <a:t>영상찍기</a:t>
            </a:r>
            <a:r>
              <a:rPr lang="ko-KR" altLang="en-US" dirty="0" smtClean="0"/>
              <a:t> 전에 어떤 화면이 들어가야할지</a:t>
            </a:r>
            <a:r>
              <a:rPr lang="en-US" altLang="ko-KR" dirty="0" smtClean="0"/>
              <a:t>, </a:t>
            </a:r>
            <a:r>
              <a:rPr lang="ko-KR" altLang="en-US" dirty="0" smtClean="0"/>
              <a:t>어떤 대본으로 진행하지 논의합니다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err="1" smtClean="0"/>
              <a:t>참고영상</a:t>
            </a:r>
            <a:r>
              <a:rPr lang="en-US" altLang="ko-KR" dirty="0" smtClean="0"/>
              <a:t>: </a:t>
            </a:r>
            <a:r>
              <a:rPr lang="ko-KR" altLang="en-US" dirty="0" err="1" smtClean="0"/>
              <a:t>극한직업</a:t>
            </a:r>
            <a:r>
              <a:rPr lang="en-US" altLang="ko-KR" dirty="0" smtClean="0"/>
              <a:t>-</a:t>
            </a:r>
            <a:r>
              <a:rPr lang="ko-KR" altLang="en-US" dirty="0" smtClean="0"/>
              <a:t>홈쇼핑 편</a:t>
            </a:r>
            <a:r>
              <a:rPr lang="en-US" altLang="ko-KR" dirty="0" smtClean="0"/>
              <a:t>(</a:t>
            </a:r>
            <a:r>
              <a:rPr lang="en-US" altLang="ko-KR" dirty="0" smtClean="0">
                <a:hlinkClick r:id="rId3"/>
              </a:rPr>
              <a:t>https://www.youtube.com/watch?v=UmuwAP5b75g</a:t>
            </a:r>
            <a:r>
              <a:rPr lang="en-US" altLang="ko-KR" dirty="0" smtClean="0"/>
              <a:t>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19628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홈쇼핑 </a:t>
            </a:r>
            <a:r>
              <a:rPr lang="ko-KR" altLang="en-US" dirty="0" err="1" smtClean="0"/>
              <a:t>쇼호스트가</a:t>
            </a:r>
            <a:r>
              <a:rPr lang="ko-KR" altLang="en-US" dirty="0" smtClean="0"/>
              <a:t> 되어 음식을 홍보하는 영상을 찍습니다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err="1" smtClean="0"/>
              <a:t>영상찍기</a:t>
            </a:r>
            <a:r>
              <a:rPr lang="ko-KR" altLang="en-US" dirty="0" smtClean="0"/>
              <a:t> 전에 어떤 화면이 들어가야할지</a:t>
            </a:r>
            <a:r>
              <a:rPr lang="en-US" altLang="ko-KR" dirty="0" smtClean="0"/>
              <a:t>, </a:t>
            </a:r>
            <a:r>
              <a:rPr lang="ko-KR" altLang="en-US" dirty="0" smtClean="0"/>
              <a:t>어떤 대본으로 진행하지 논의합니다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err="1" smtClean="0"/>
              <a:t>참고영상</a:t>
            </a:r>
            <a:r>
              <a:rPr lang="en-US" altLang="ko-KR" dirty="0" smtClean="0"/>
              <a:t>: </a:t>
            </a:r>
            <a:r>
              <a:rPr lang="ko-KR" altLang="en-US" dirty="0" err="1" smtClean="0"/>
              <a:t>극한직업</a:t>
            </a:r>
            <a:r>
              <a:rPr lang="en-US" altLang="ko-KR" dirty="0" smtClean="0"/>
              <a:t>-</a:t>
            </a:r>
            <a:r>
              <a:rPr lang="ko-KR" altLang="en-US" dirty="0" smtClean="0"/>
              <a:t>홈쇼핑 편</a:t>
            </a:r>
            <a:r>
              <a:rPr lang="en-US" altLang="ko-KR" dirty="0" smtClean="0"/>
              <a:t>(</a:t>
            </a:r>
            <a:r>
              <a:rPr lang="en-US" altLang="ko-KR" dirty="0" smtClean="0">
                <a:hlinkClick r:id="rId3"/>
              </a:rPr>
              <a:t>https://www.youtube.com/watch?v=UmuwAP5b75g</a:t>
            </a:r>
            <a:r>
              <a:rPr lang="en-US" altLang="ko-KR" dirty="0" smtClean="0"/>
              <a:t>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60027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모둠과</a:t>
            </a:r>
            <a:r>
              <a:rPr lang="ko-KR" altLang="en-US" dirty="0" smtClean="0"/>
              <a:t> 함께 만든 </a:t>
            </a:r>
            <a:r>
              <a:rPr lang="ko-KR" altLang="en-US" dirty="0" err="1" smtClean="0"/>
              <a:t>버섯메뉴를</a:t>
            </a:r>
            <a:r>
              <a:rPr lang="ko-KR" altLang="en-US" dirty="0" smtClean="0"/>
              <a:t> 홍보하는 활동입니다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홍보자료에 꼭 들어가야할 내용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메뉴사진이나 그림</a:t>
            </a:r>
            <a:r>
              <a:rPr lang="en-US" altLang="ko-KR" dirty="0" smtClean="0"/>
              <a:t>, </a:t>
            </a:r>
            <a:r>
              <a:rPr lang="ko-KR" altLang="en-US" dirty="0" smtClean="0"/>
              <a:t>메뉴에 활용한 버섯의 영양가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51249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모둠과</a:t>
            </a:r>
            <a:r>
              <a:rPr lang="ko-KR" altLang="en-US" dirty="0" smtClean="0"/>
              <a:t> 함께 만든 </a:t>
            </a:r>
            <a:r>
              <a:rPr lang="ko-KR" altLang="en-US" dirty="0" err="1" smtClean="0"/>
              <a:t>버섯메뉴를</a:t>
            </a:r>
            <a:r>
              <a:rPr lang="ko-KR" altLang="en-US" dirty="0" smtClean="0"/>
              <a:t> 홍보하는 활동입니다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홍보자료에 꼭 들어가야할 내용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메뉴사진이나 그림</a:t>
            </a:r>
            <a:r>
              <a:rPr lang="en-US" altLang="ko-KR" dirty="0" smtClean="0"/>
              <a:t>, </a:t>
            </a:r>
            <a:r>
              <a:rPr lang="ko-KR" altLang="en-US" dirty="0" smtClean="0"/>
              <a:t>메뉴에 활용한 버섯의 영양가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err="1" smtClean="0"/>
              <a:t>모둠원과</a:t>
            </a:r>
            <a:r>
              <a:rPr lang="ko-KR" altLang="en-US" dirty="0" smtClean="0"/>
              <a:t> 만든 메뉴의 사진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예시작내용참고</a:t>
            </a:r>
            <a:r>
              <a:rPr lang="en-US" altLang="ko-KR" dirty="0" smtClean="0"/>
              <a:t>:</a:t>
            </a:r>
            <a:r>
              <a:rPr lang="en-US" altLang="ko-KR" dirty="0" smtClean="0">
                <a:hlinkClick r:id="rId3"/>
              </a:rPr>
              <a:t>http://news1.kr/articles/?3651614</a:t>
            </a:r>
            <a:endParaRPr lang="en-US" altLang="ko-KR" dirty="0" smtClean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503031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평행사변형</a:t>
            </a:r>
            <a:r>
              <a:rPr lang="ko-KR" altLang="en-US" dirty="0" smtClean="0"/>
              <a:t> 넓이 구하는 방법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반잘라서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옮겨붙여</a:t>
            </a:r>
            <a:r>
              <a:rPr lang="ko-KR" altLang="en-US" dirty="0" smtClean="0"/>
              <a:t> 구하는 방법 등으로 다양한 방법으로 넓이를 구해본 것을 친구에게 설명해 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설명하는 과정을 통해 스스로 지식을 구조화할 수 있습니다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자신이 선택한 방법으로 어떻게</a:t>
            </a:r>
            <a:r>
              <a:rPr lang="ko-KR" altLang="en-US" baseline="0" dirty="0" smtClean="0"/>
              <a:t> 넓이를 구했는지 친구와 공유하고</a:t>
            </a:r>
            <a:r>
              <a:rPr lang="en-US" altLang="ko-KR" baseline="0" dirty="0" smtClean="0"/>
              <a:t>,</a:t>
            </a:r>
          </a:p>
          <a:p>
            <a:r>
              <a:rPr lang="ko-KR" altLang="en-US" dirty="0" smtClean="0"/>
              <a:t>답을 맞추어 보는 활동이 끝나면 학습지에 서로 확인해줍니다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4507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숨은사진찾기활동을</a:t>
            </a:r>
            <a:r>
              <a:rPr lang="ko-KR" altLang="en-US" dirty="0" smtClean="0"/>
              <a:t> 통해 버섯이 들어간 음식이나 버섯으로 만든 음식에 대하여 흥미를 유발합니다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>
                <a:hlinkClick r:id="rId3"/>
              </a:rPr>
              <a:t>https://pixabay.com/ko/photos/%ED%8C%8C%EC%8A%A4%ED%83%80-pasta-4031196/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0384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버섯을 먹어본 경험을 자유롭게 발표합니다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r>
              <a:rPr lang="ko-KR" altLang="en-US" dirty="0" smtClean="0"/>
              <a:t>두더지 발표를 활용하여 공통적으로 많이 먹어본 </a:t>
            </a:r>
            <a:r>
              <a:rPr lang="ko-KR" altLang="en-US" dirty="0" err="1" smtClean="0"/>
              <a:t>버섯관련</a:t>
            </a:r>
            <a:r>
              <a:rPr lang="ko-KR" altLang="en-US" dirty="0" smtClean="0"/>
              <a:t> 음식을 </a:t>
            </a:r>
            <a:r>
              <a:rPr lang="ko-KR" altLang="en-US" dirty="0" err="1" smtClean="0"/>
              <a:t>알아보는것도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흥미유발에</a:t>
            </a:r>
            <a:r>
              <a:rPr lang="ko-KR" altLang="en-US" dirty="0" smtClean="0"/>
              <a:t> 좋습니다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33384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마트나 집에서 볼 수 있는 버섯의 종류를 알아보고 경험을 떠올려 특징을 정리합니다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실제 버섯</a:t>
            </a:r>
            <a:r>
              <a:rPr lang="en-US" altLang="ko-KR" dirty="0" smtClean="0"/>
              <a:t>(</a:t>
            </a:r>
            <a:r>
              <a:rPr lang="ko-KR" altLang="en-US" dirty="0" smtClean="0"/>
              <a:t>식용이 가능한 상태의</a:t>
            </a:r>
            <a:r>
              <a:rPr lang="en-US" altLang="ko-KR" dirty="0" smtClean="0"/>
              <a:t>)</a:t>
            </a:r>
            <a:r>
              <a:rPr lang="ko-KR" altLang="en-US" dirty="0" smtClean="0"/>
              <a:t>이 준비된 경우 다양한 감각</a:t>
            </a:r>
            <a:r>
              <a:rPr lang="en-US" altLang="ko-KR" dirty="0" smtClean="0"/>
              <a:t>(</a:t>
            </a:r>
            <a:r>
              <a:rPr lang="ko-KR" altLang="en-US" dirty="0" smtClean="0"/>
              <a:t>시각</a:t>
            </a:r>
            <a:r>
              <a:rPr lang="en-US" altLang="ko-KR" dirty="0" smtClean="0"/>
              <a:t>, </a:t>
            </a:r>
            <a:r>
              <a:rPr lang="ko-KR" altLang="en-US" dirty="0" smtClean="0"/>
              <a:t>후각</a:t>
            </a:r>
            <a:r>
              <a:rPr lang="en-US" altLang="ko-KR" dirty="0" smtClean="0"/>
              <a:t>, </a:t>
            </a:r>
            <a:r>
              <a:rPr lang="ko-KR" altLang="en-US" dirty="0" smtClean="0"/>
              <a:t>촉각 등</a:t>
            </a:r>
            <a:r>
              <a:rPr lang="en-US" altLang="ko-KR" dirty="0" smtClean="0"/>
              <a:t>)</a:t>
            </a:r>
            <a:r>
              <a:rPr lang="ko-KR" altLang="en-US" dirty="0" smtClean="0"/>
              <a:t>을 활용하여 탐색하고 정리하는 것이 더욱 효과적입니다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실제 준비가 힘든 경우 쇼핑몰</a:t>
            </a:r>
            <a:r>
              <a:rPr lang="en-US" altLang="ko-KR" dirty="0" smtClean="0"/>
              <a:t>(</a:t>
            </a:r>
            <a:r>
              <a:rPr lang="ko-KR" altLang="en-US" dirty="0" err="1" smtClean="0"/>
              <a:t>이마트몰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롯데마트몰</a:t>
            </a:r>
            <a:r>
              <a:rPr lang="ko-KR" altLang="en-US" dirty="0" smtClean="0"/>
              <a:t> 등</a:t>
            </a:r>
            <a:r>
              <a:rPr lang="en-US" altLang="ko-KR" dirty="0" smtClean="0"/>
              <a:t>) </a:t>
            </a:r>
            <a:r>
              <a:rPr lang="ko-KR" altLang="en-US" dirty="0" smtClean="0"/>
              <a:t>사이트를 활용하여 찾아보는 것도 좋습니다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표고버섯</a:t>
            </a:r>
            <a:r>
              <a:rPr lang="en-US" altLang="ko-KR" dirty="0" smtClean="0"/>
              <a:t>:</a:t>
            </a:r>
            <a:r>
              <a:rPr lang="en-US" altLang="ko-KR" dirty="0" smtClean="0">
                <a:hlinkClick r:id="rId3"/>
              </a:rPr>
              <a:t>https://pixabay.com/</a:t>
            </a:r>
            <a:r>
              <a:rPr lang="en-US" altLang="ko-KR" dirty="0" err="1" smtClean="0">
                <a:hlinkClick r:id="rId3"/>
              </a:rPr>
              <a:t>ko</a:t>
            </a:r>
            <a:r>
              <a:rPr lang="en-US" altLang="ko-KR" dirty="0" smtClean="0">
                <a:hlinkClick r:id="rId3"/>
              </a:rPr>
              <a:t>/photos/%EC%8B%9D%EC%9A%A9%EB%B2%84%EC%84%AF-%ED%91%9C%EA%B3%A0%EB%B2%84%EC%84%AF-%EA%B1%B4%EA%B0%95%EC%8B%9D-3581915/</a:t>
            </a:r>
            <a:endParaRPr lang="en-US" altLang="ko-KR" dirty="0" smtClean="0"/>
          </a:p>
          <a:p>
            <a:endParaRPr lang="en-US" altLang="ko-KR" dirty="0" smtClean="0">
              <a:solidFill>
                <a:schemeClr val="tx1"/>
              </a:solidFill>
              <a:hlinkClick r:id="rId4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양송이버섯</a:t>
            </a:r>
            <a:r>
              <a:rPr lang="en-US" altLang="ko-KR" dirty="0" smtClean="0"/>
              <a:t>:</a:t>
            </a:r>
            <a:r>
              <a:rPr lang="en-US" altLang="ko-KR" dirty="0" smtClean="0">
                <a:hlinkClick r:id="rId4"/>
              </a:rPr>
              <a:t>https://pixabay.com/ko/photos/%ED%8C%8C%EB%A6%AC%EB%B2%84%EC%84%AF-%ED%95%99-%EC%8B%9D%EC%9A%A9%EB%B2%84%EC%84%AF-%EB%A7%9B-2290157/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느타리버섯</a:t>
            </a:r>
            <a:r>
              <a:rPr lang="en-US" altLang="ko-KR" dirty="0" smtClean="0"/>
              <a:t>: </a:t>
            </a:r>
            <a:r>
              <a:rPr lang="en-US" altLang="ko-KR" dirty="0" smtClean="0">
                <a:hlinkClick r:id="rId5"/>
              </a:rPr>
              <a:t>http://www.ssg.com/item/itemView.ssg?itemId=2097000812786&amp;siteNo=7009&amp;salestrNo=2449&amp;tildSrchwd=%EB%8A%90%ED%83%80%EB%A6%AC%EB%B2%84%EC%84%AF&amp;srchPgNo=1&amp;src_area=ssglist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8397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마트나 집에서 볼 수 있는 버섯의 종류를 알아보고 경험을 떠올려 특징을 정리합니다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실제 버섯</a:t>
            </a:r>
            <a:r>
              <a:rPr lang="en-US" altLang="ko-KR" dirty="0" smtClean="0"/>
              <a:t>(</a:t>
            </a:r>
            <a:r>
              <a:rPr lang="ko-KR" altLang="en-US" dirty="0" smtClean="0"/>
              <a:t>식용이 가능한 상태의</a:t>
            </a:r>
            <a:r>
              <a:rPr lang="en-US" altLang="ko-KR" dirty="0" smtClean="0"/>
              <a:t>)</a:t>
            </a:r>
            <a:r>
              <a:rPr lang="ko-KR" altLang="en-US" dirty="0" smtClean="0"/>
              <a:t>이 준비된 경우 다양한 감각</a:t>
            </a:r>
            <a:r>
              <a:rPr lang="en-US" altLang="ko-KR" dirty="0" smtClean="0"/>
              <a:t>(</a:t>
            </a:r>
            <a:r>
              <a:rPr lang="ko-KR" altLang="en-US" dirty="0" smtClean="0"/>
              <a:t>시각</a:t>
            </a:r>
            <a:r>
              <a:rPr lang="en-US" altLang="ko-KR" dirty="0" smtClean="0"/>
              <a:t>, </a:t>
            </a:r>
            <a:r>
              <a:rPr lang="ko-KR" altLang="en-US" dirty="0" smtClean="0"/>
              <a:t>후각</a:t>
            </a:r>
            <a:r>
              <a:rPr lang="en-US" altLang="ko-KR" dirty="0" smtClean="0"/>
              <a:t>, </a:t>
            </a:r>
            <a:r>
              <a:rPr lang="ko-KR" altLang="en-US" dirty="0" smtClean="0"/>
              <a:t>촉각 등</a:t>
            </a:r>
            <a:r>
              <a:rPr lang="en-US" altLang="ko-KR" dirty="0" smtClean="0"/>
              <a:t>)</a:t>
            </a:r>
            <a:r>
              <a:rPr lang="ko-KR" altLang="en-US" dirty="0" smtClean="0"/>
              <a:t>을 활용하여 탐색하고 정리하는 것이 더욱 효과적입니다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실제 준비가 힘든 경우 쇼핑몰</a:t>
            </a:r>
            <a:r>
              <a:rPr lang="en-US" altLang="ko-KR" dirty="0" smtClean="0"/>
              <a:t>(</a:t>
            </a:r>
            <a:r>
              <a:rPr lang="ko-KR" altLang="en-US" dirty="0" err="1" smtClean="0"/>
              <a:t>이마트몰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롯데마트몰</a:t>
            </a:r>
            <a:r>
              <a:rPr lang="ko-KR" altLang="en-US" dirty="0" smtClean="0"/>
              <a:t> 등</a:t>
            </a:r>
            <a:r>
              <a:rPr lang="en-US" altLang="ko-KR" dirty="0" smtClean="0"/>
              <a:t>) </a:t>
            </a:r>
            <a:r>
              <a:rPr lang="ko-KR" altLang="en-US" dirty="0" smtClean="0"/>
              <a:t>사이트를 활용하여 찾아보는 것도 좋습니다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표고버섯</a:t>
            </a:r>
            <a:r>
              <a:rPr lang="en-US" altLang="ko-KR" dirty="0" smtClean="0"/>
              <a:t>:</a:t>
            </a:r>
            <a:r>
              <a:rPr lang="en-US" altLang="ko-KR" dirty="0" smtClean="0">
                <a:hlinkClick r:id="rId3"/>
              </a:rPr>
              <a:t>https://pixabay.com/</a:t>
            </a:r>
            <a:r>
              <a:rPr lang="en-US" altLang="ko-KR" dirty="0" err="1" smtClean="0">
                <a:hlinkClick r:id="rId3"/>
              </a:rPr>
              <a:t>ko</a:t>
            </a:r>
            <a:r>
              <a:rPr lang="en-US" altLang="ko-KR" dirty="0" smtClean="0">
                <a:hlinkClick r:id="rId3"/>
              </a:rPr>
              <a:t>/photos/%EC%8B%9D%EC%9A%A9%EB%B2%84%EC%84%AF-%ED%91%9C%EA%B3%A0%EB%B2%84%EC%84%AF-%EA%B1%B4%EA%B0%95%EC%8B%9D-3581915/</a:t>
            </a:r>
            <a:endParaRPr lang="en-US" altLang="ko-KR" dirty="0" smtClean="0"/>
          </a:p>
          <a:p>
            <a:endParaRPr lang="en-US" altLang="ko-KR" dirty="0" smtClean="0">
              <a:solidFill>
                <a:schemeClr val="tx1"/>
              </a:solidFill>
              <a:hlinkClick r:id="rId4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양송이버섯</a:t>
            </a:r>
            <a:r>
              <a:rPr lang="en-US" altLang="ko-KR" dirty="0" smtClean="0"/>
              <a:t>:</a:t>
            </a:r>
            <a:r>
              <a:rPr lang="en-US" altLang="ko-KR" dirty="0" smtClean="0">
                <a:hlinkClick r:id="rId4"/>
              </a:rPr>
              <a:t>https://pixabay.com/ko/photos/%ED%8C%8C%EB%A6%AC%EB%B2%84%EC%84%AF-%ED%95%99-%EC%8B%9D%EC%9A%A9%EB%B2%84%EC%84%AF-%EB%A7%9B-2290157/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느타리버섯</a:t>
            </a:r>
            <a:r>
              <a:rPr lang="en-US" altLang="ko-KR" dirty="0" smtClean="0"/>
              <a:t>: </a:t>
            </a:r>
            <a:r>
              <a:rPr lang="en-US" altLang="ko-KR" dirty="0" smtClean="0">
                <a:hlinkClick r:id="rId5"/>
              </a:rPr>
              <a:t>http://www.ssg.com/item/itemView.ssg?itemId=2097000812786&amp;siteNo=7009&amp;salestrNo=2449&amp;tildSrchwd=%EB%8A%90%ED%83%80%EB%A6%AC%EB%B2%84%EC%84%AF&amp;srchPgNo=1&amp;src_area=ssglist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43847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마트나 집에서 볼 수 있는 버섯의 종류를 알아보고 경험을 떠올려 특징을 정리합니다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실제 버섯</a:t>
            </a:r>
            <a:r>
              <a:rPr lang="en-US" altLang="ko-KR" dirty="0" smtClean="0"/>
              <a:t>(</a:t>
            </a:r>
            <a:r>
              <a:rPr lang="ko-KR" altLang="en-US" dirty="0" smtClean="0"/>
              <a:t>식용이 가능한 상태의</a:t>
            </a:r>
            <a:r>
              <a:rPr lang="en-US" altLang="ko-KR" dirty="0" smtClean="0"/>
              <a:t>)</a:t>
            </a:r>
            <a:r>
              <a:rPr lang="ko-KR" altLang="en-US" dirty="0" smtClean="0"/>
              <a:t>이 준비된 경우 다양한 감각</a:t>
            </a:r>
            <a:r>
              <a:rPr lang="en-US" altLang="ko-KR" dirty="0" smtClean="0"/>
              <a:t>(</a:t>
            </a:r>
            <a:r>
              <a:rPr lang="ko-KR" altLang="en-US" dirty="0" smtClean="0"/>
              <a:t>시각</a:t>
            </a:r>
            <a:r>
              <a:rPr lang="en-US" altLang="ko-KR" dirty="0" smtClean="0"/>
              <a:t>, </a:t>
            </a:r>
            <a:r>
              <a:rPr lang="ko-KR" altLang="en-US" dirty="0" smtClean="0"/>
              <a:t>후각</a:t>
            </a:r>
            <a:r>
              <a:rPr lang="en-US" altLang="ko-KR" dirty="0" smtClean="0"/>
              <a:t>, </a:t>
            </a:r>
            <a:r>
              <a:rPr lang="ko-KR" altLang="en-US" dirty="0" smtClean="0"/>
              <a:t>촉각 등</a:t>
            </a:r>
            <a:r>
              <a:rPr lang="en-US" altLang="ko-KR" dirty="0" smtClean="0"/>
              <a:t>)</a:t>
            </a:r>
            <a:r>
              <a:rPr lang="ko-KR" altLang="en-US" dirty="0" smtClean="0"/>
              <a:t>을 활용하여 탐색하고 정리하는 것이 더욱 효과적입니다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실제 준비가 힘든 경우 쇼핑몰</a:t>
            </a:r>
            <a:r>
              <a:rPr lang="en-US" altLang="ko-KR" dirty="0" smtClean="0"/>
              <a:t>(</a:t>
            </a:r>
            <a:r>
              <a:rPr lang="ko-KR" altLang="en-US" dirty="0" err="1" smtClean="0"/>
              <a:t>이마트몰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롯데마트몰</a:t>
            </a:r>
            <a:r>
              <a:rPr lang="ko-KR" altLang="en-US" dirty="0" smtClean="0"/>
              <a:t> 등</a:t>
            </a:r>
            <a:r>
              <a:rPr lang="en-US" altLang="ko-KR" dirty="0" smtClean="0"/>
              <a:t>) </a:t>
            </a:r>
            <a:r>
              <a:rPr lang="ko-KR" altLang="en-US" dirty="0" smtClean="0"/>
              <a:t>사이트를 활용하여 찾아보는 것도 좋습니다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표고버섯</a:t>
            </a:r>
            <a:r>
              <a:rPr lang="en-US" altLang="ko-KR" dirty="0" smtClean="0"/>
              <a:t>:</a:t>
            </a:r>
            <a:r>
              <a:rPr lang="en-US" altLang="ko-KR" dirty="0" smtClean="0">
                <a:hlinkClick r:id="rId3"/>
              </a:rPr>
              <a:t>https://pixabay.com/</a:t>
            </a:r>
            <a:r>
              <a:rPr lang="en-US" altLang="ko-KR" dirty="0" err="1" smtClean="0">
                <a:hlinkClick r:id="rId3"/>
              </a:rPr>
              <a:t>ko</a:t>
            </a:r>
            <a:r>
              <a:rPr lang="en-US" altLang="ko-KR" dirty="0" smtClean="0">
                <a:hlinkClick r:id="rId3"/>
              </a:rPr>
              <a:t>/photos/%EC%8B%9D%EC%9A%A9%EB%B2%84%EC%84%AF-%ED%91%9C%EA%B3%A0%EB%B2%84%EC%84%AF-%EA%B1%B4%EA%B0%95%EC%8B%9D-3581915/</a:t>
            </a:r>
            <a:endParaRPr lang="en-US" altLang="ko-KR" dirty="0" smtClean="0"/>
          </a:p>
          <a:p>
            <a:endParaRPr lang="en-US" altLang="ko-KR" dirty="0" smtClean="0">
              <a:solidFill>
                <a:schemeClr val="tx1"/>
              </a:solidFill>
              <a:hlinkClick r:id="rId4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양송이버섯</a:t>
            </a:r>
            <a:r>
              <a:rPr lang="en-US" altLang="ko-KR" dirty="0" smtClean="0"/>
              <a:t>:</a:t>
            </a:r>
            <a:r>
              <a:rPr lang="en-US" altLang="ko-KR" dirty="0" smtClean="0">
                <a:hlinkClick r:id="rId4"/>
              </a:rPr>
              <a:t>https://pixabay.com/ko/photos/%ED%8C%8C%EB%A6%AC%EB%B2%84%EC%84%AF-%ED%95%99-%EC%8B%9D%EC%9A%A9%EB%B2%84%EC%84%AF-%EB%A7%9B-2290157/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느타리버섯</a:t>
            </a:r>
            <a:r>
              <a:rPr lang="en-US" altLang="ko-KR" dirty="0" smtClean="0"/>
              <a:t>: </a:t>
            </a:r>
            <a:r>
              <a:rPr lang="en-US" altLang="ko-KR" dirty="0" smtClean="0">
                <a:hlinkClick r:id="rId5"/>
              </a:rPr>
              <a:t>http://www.ssg.com/item/itemView.ssg?itemId=2097000812786&amp;siteNo=7009&amp;salestrNo=2449&amp;tildSrchwd=%EB%8A%90%ED%83%80%EB%A6%AC%EB%B2%84%EC%84%AF&amp;srchPgNo=1&amp;src_area=ssglist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15455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6</a:t>
            </a:r>
            <a:r>
              <a:rPr lang="ko-KR" altLang="en-US" dirty="0" smtClean="0"/>
              <a:t>대 영양소의 종류와 역할에 대하여 알아봅니다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3301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6</a:t>
            </a:r>
            <a:r>
              <a:rPr lang="ko-KR" altLang="en-US" dirty="0" smtClean="0"/>
              <a:t>대 영양소의 종류와 역할에 대하여 알아봅니다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1420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6197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626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8951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0047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0773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9873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5923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6589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6314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352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7933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8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5609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2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41.png"/><Relationship Id="rId4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벡터그래픽이(가) 표시된 사진&#10;&#10;자동 생성된 설명">
            <a:extLst>
              <a:ext uri="{FF2B5EF4-FFF2-40B4-BE49-F238E27FC236}">
                <a16:creationId xmlns="" xmlns:a16="http://schemas.microsoft.com/office/drawing/2014/main" id="{589A43CA-880E-401A-A564-8EB694A372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-785601"/>
            <a:ext cx="9143980" cy="5929101"/>
          </a:xfrm>
          <a:prstGeom prst="rect">
            <a:avLst/>
          </a:prstGeom>
        </p:spPr>
      </p:pic>
      <p:sp>
        <p:nvSpPr>
          <p:cNvPr id="4" name="타원 3">
            <a:extLst>
              <a:ext uri="{FF2B5EF4-FFF2-40B4-BE49-F238E27FC236}">
                <a16:creationId xmlns="" xmlns:a16="http://schemas.microsoft.com/office/drawing/2014/main" id="{7BF69C59-D4A3-4E50-A69C-0EA00EEC819B}"/>
              </a:ext>
            </a:extLst>
          </p:cNvPr>
          <p:cNvSpPr/>
          <p:nvPr/>
        </p:nvSpPr>
        <p:spPr>
          <a:xfrm>
            <a:off x="1782566" y="415021"/>
            <a:ext cx="5578867" cy="4047983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="" xmlns:a16="http://schemas.microsoft.com/office/drawing/2014/main" id="{7DCB8709-CD78-49C0-8888-0AAA207765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99300" y="1328188"/>
            <a:ext cx="3745399" cy="222164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으라차차</a:t>
            </a:r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/>
            </a:r>
            <a:b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</a:b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 할아버지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65" y="-100507"/>
            <a:ext cx="2571668" cy="5472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60384" y="4728369"/>
            <a:ext cx="1983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서울 </a:t>
            </a:r>
            <a:r>
              <a:rPr lang="ko-KR" altLang="en-US" sz="2000" dirty="0" err="1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잠전초</a:t>
            </a:r>
            <a:r>
              <a:rPr lang="ko-KR" altLang="en-US" sz="20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이주영</a:t>
            </a:r>
            <a:endParaRPr lang="ko-KR" altLang="en-US" sz="20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8575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1065172"/>
            <a:ext cx="9144000" cy="4078328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274" y="208311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어떤 음식일까요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6" t="21677" r="10809" b="63192"/>
          <a:stretch/>
        </p:blipFill>
        <p:spPr>
          <a:xfrm>
            <a:off x="136358" y="275104"/>
            <a:ext cx="782731" cy="589477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416" l="3166" r="100000">
                        <a14:foregroundMark x1="7916" y1="65198" x2="21900" y2="82979"/>
                        <a14:foregroundMark x1="5145" y1="53495" x2="10686" y2="72188"/>
                        <a14:foregroundMark x1="88786" y1="71277" x2="96306" y2="50608"/>
                        <a14:backgroundMark x1="81662" y1="3040" x2="94855" y2="14742"/>
                        <a14:backgroundMark x1="37599" y1="2736" x2="49208" y2="152"/>
                        <a14:backgroundMark x1="68206" y1="2128" x2="50528" y2="152"/>
                        <a14:backgroundMark x1="97098" y1="28571" x2="99340" y2="609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64612" y="1306200"/>
            <a:ext cx="4194012" cy="3640713"/>
          </a:xfrm>
          <a:prstGeom prst="rect">
            <a:avLst/>
          </a:prstGeom>
          <a:ln>
            <a:noFill/>
          </a:ln>
        </p:spPr>
      </p:pic>
      <p:sp>
        <p:nvSpPr>
          <p:cNvPr id="1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2474994" y="1156197"/>
            <a:ext cx="8073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3282369" y="1156197"/>
            <a:ext cx="8073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4089745" y="1156197"/>
            <a:ext cx="8073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2474994" y="1894058"/>
            <a:ext cx="8073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3282369" y="1894058"/>
            <a:ext cx="8073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4089745" y="1894058"/>
            <a:ext cx="8073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2474994" y="2631851"/>
            <a:ext cx="8073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3282369" y="2631851"/>
            <a:ext cx="8073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4089745" y="2631851"/>
            <a:ext cx="8073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2474994" y="3369713"/>
            <a:ext cx="807375" cy="1161647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3282369" y="3369713"/>
            <a:ext cx="8073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4089745" y="3369713"/>
            <a:ext cx="8073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9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3282369" y="4105602"/>
            <a:ext cx="8073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0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4089745" y="4105602"/>
            <a:ext cx="8073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1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4893073" y="1185253"/>
            <a:ext cx="1172447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4893074" y="1894058"/>
            <a:ext cx="8073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8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5700449" y="1894058"/>
            <a:ext cx="8073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4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4893074" y="2631851"/>
            <a:ext cx="8073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5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5700449" y="2631851"/>
            <a:ext cx="8073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1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4893074" y="3369713"/>
            <a:ext cx="8073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5700449" y="3369713"/>
            <a:ext cx="807375" cy="1334367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8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4893074" y="4105602"/>
            <a:ext cx="8073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696932" y="4208194"/>
            <a:ext cx="2457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 smtClean="0">
                <a:solidFill>
                  <a:srgbClr val="00206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버섯된장찌개</a:t>
            </a:r>
            <a:endParaRPr lang="ko-KR" altLang="en-US" sz="3600" dirty="0">
              <a:solidFill>
                <a:srgbClr val="002060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7779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9" grpId="0" animBg="1"/>
      <p:bldP spid="30" grpId="0" animBg="1"/>
      <p:bldP spid="51" grpId="0" animBg="1"/>
      <p:bldP spid="47" grpId="0" animBg="1"/>
      <p:bldP spid="48" grpId="0" animBg="1"/>
      <p:bldP spid="44" grpId="0" animBg="1"/>
      <p:bldP spid="45" grpId="0" animBg="1"/>
      <p:bldP spid="41" grpId="0" animBg="1"/>
      <p:bldP spid="42" grpId="0" animBg="1"/>
      <p:bldP spid="38" grpId="0" animBg="1"/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1065172"/>
            <a:ext cx="9144000" cy="4078328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93" b="98725" l="239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13219" y="1479429"/>
            <a:ext cx="5511161" cy="3292304"/>
          </a:xfrm>
          <a:prstGeom prst="rect">
            <a:avLst/>
          </a:prstGeom>
        </p:spPr>
      </p:pic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274" y="208311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어떤 음식일까요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6" t="21677" r="10809" b="63192"/>
          <a:stretch/>
        </p:blipFill>
        <p:spPr>
          <a:xfrm>
            <a:off x="136358" y="275104"/>
            <a:ext cx="782731" cy="589477"/>
          </a:xfrm>
          <a:prstGeom prst="rect">
            <a:avLst/>
          </a:prstGeom>
        </p:spPr>
      </p:pic>
      <p:sp>
        <p:nvSpPr>
          <p:cNvPr id="1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613219" y="3154137"/>
            <a:ext cx="1021017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3456246" y="2339190"/>
            <a:ext cx="807375" cy="1111921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4248987" y="1995658"/>
            <a:ext cx="8073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0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2634236" y="2733451"/>
            <a:ext cx="860801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2607525" y="3473217"/>
            <a:ext cx="642178" cy="621264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4248987" y="2733451"/>
            <a:ext cx="1221676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3664006" y="3422487"/>
            <a:ext cx="807375" cy="946313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4451900" y="3451111"/>
            <a:ext cx="10214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9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4345395" y="4178704"/>
            <a:ext cx="807375" cy="592043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1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5859690" y="1402667"/>
            <a:ext cx="913462" cy="617108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5052316" y="1659100"/>
            <a:ext cx="807375" cy="1076323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8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6492619" y="1990995"/>
            <a:ext cx="707503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4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5470666" y="2722378"/>
            <a:ext cx="8073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5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6278042" y="2724238"/>
            <a:ext cx="8073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1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5470665" y="3451983"/>
            <a:ext cx="80737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6239079" y="3451199"/>
            <a:ext cx="807375" cy="1334367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8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5147803" y="4178704"/>
            <a:ext cx="1120974" cy="593030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5834469" y="2004828"/>
            <a:ext cx="707503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3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3185870" y="3443820"/>
            <a:ext cx="642178" cy="743131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16961" y="4140401"/>
            <a:ext cx="24573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 smtClean="0">
                <a:solidFill>
                  <a:srgbClr val="00206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피자</a:t>
            </a:r>
            <a:endParaRPr lang="ko-KR" altLang="en-US" sz="3600" dirty="0">
              <a:solidFill>
                <a:srgbClr val="002060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8621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5" grpId="0" animBg="1"/>
      <p:bldP spid="26" grpId="0" animBg="1"/>
      <p:bldP spid="29" grpId="0" animBg="1"/>
      <p:bldP spid="51" grpId="0" animBg="1"/>
      <p:bldP spid="47" grpId="0" animBg="1"/>
      <p:bldP spid="48" grpId="0" animBg="1"/>
      <p:bldP spid="44" grpId="0" animBg="1"/>
      <p:bldP spid="45" grpId="0" animBg="1"/>
      <p:bldP spid="41" grpId="0" animBg="1"/>
      <p:bldP spid="42" grpId="0" animBg="1"/>
      <p:bldP spid="38" grpId="0" animBg="1"/>
      <p:bldP spid="31" grpId="0" animBg="1"/>
      <p:bldP spid="33" grpId="0" animBg="1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1065172"/>
            <a:ext cx="9144000" cy="4078328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274" y="208311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어떤 음식일까요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6" t="21677" r="10809" b="63192"/>
          <a:stretch/>
        </p:blipFill>
        <p:spPr>
          <a:xfrm>
            <a:off x="136358" y="275104"/>
            <a:ext cx="782731" cy="589477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1692" y="1395538"/>
            <a:ext cx="4480616" cy="3449512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6322900" y="4029547"/>
            <a:ext cx="26547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 smtClean="0">
                <a:solidFill>
                  <a:srgbClr val="00206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버섯크림파스타</a:t>
            </a:r>
            <a:endParaRPr lang="ko-KR" altLang="en-US" sz="3600" dirty="0">
              <a:solidFill>
                <a:srgbClr val="002060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35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2262228" y="1353925"/>
            <a:ext cx="1866289" cy="1277609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6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4128519" y="1318777"/>
            <a:ext cx="958842" cy="1314730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2210834" y="2631534"/>
            <a:ext cx="958842" cy="964824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9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3169676" y="2631534"/>
            <a:ext cx="958842" cy="1519240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0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4128519" y="2631534"/>
            <a:ext cx="958842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3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2257817" y="3580375"/>
            <a:ext cx="958842" cy="1420727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9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4128519" y="3369396"/>
            <a:ext cx="1939770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0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3169676" y="4105285"/>
            <a:ext cx="958842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4128518" y="4105285"/>
            <a:ext cx="2009235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3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5082555" y="1184936"/>
            <a:ext cx="1850611" cy="972243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5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6036593" y="2157179"/>
            <a:ext cx="958842" cy="739765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6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5082556" y="2135304"/>
            <a:ext cx="958842" cy="1235996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6036593" y="2856593"/>
            <a:ext cx="958842" cy="2010332"/>
          </a:xfrm>
          <a:prstGeom prst="roundRect">
            <a:avLst>
              <a:gd name="adj" fmla="val 0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5" grpId="0" animBg="1"/>
      <p:bldP spid="36" grpId="0" animBg="1"/>
      <p:bldP spid="37" grpId="0" animBg="1"/>
      <p:bldP spid="39" grpId="0" animBg="1"/>
      <p:bldP spid="40" grpId="0" animBg="1"/>
      <p:bldP spid="43" grpId="0" animBg="1"/>
      <p:bldP spid="49" grpId="0" animBg="1"/>
      <p:bldP spid="50" grpId="0" animBg="1"/>
      <p:bldP spid="52" grpId="0" animBg="1"/>
      <p:bldP spid="53" grpId="0" animBg="1"/>
      <p:bldP spid="55" grpId="0" animBg="1"/>
      <p:bldP spid="56" grpId="0" animBg="1"/>
      <p:bldP spid="5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274" y="208311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버섯을 먹어본 경험을 이야기해볼까요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6" t="21677" r="10809" b="63192"/>
          <a:stretch/>
        </p:blipFill>
        <p:spPr>
          <a:xfrm>
            <a:off x="136358" y="275104"/>
            <a:ext cx="782731" cy="589477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1065172"/>
            <a:ext cx="9144000" cy="4078328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1300480" y="1181432"/>
            <a:ext cx="4167081" cy="3648960"/>
            <a:chOff x="698750" y="1186976"/>
            <a:chExt cx="3597874" cy="2769548"/>
          </a:xfrm>
        </p:grpSpPr>
        <p:sp>
          <p:nvSpPr>
            <p:cNvPr id="4" name="구름 3"/>
            <p:cNvSpPr/>
            <p:nvPr/>
          </p:nvSpPr>
          <p:spPr>
            <a:xfrm rot="543798">
              <a:off x="698750" y="1186976"/>
              <a:ext cx="3508292" cy="2769548"/>
            </a:xfrm>
            <a:prstGeom prst="cloud">
              <a:avLst/>
            </a:prstGeom>
            <a:solidFill>
              <a:srgbClr val="2A6014">
                <a:alpha val="1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이등변 삼각형 4"/>
            <p:cNvSpPr/>
            <p:nvPr/>
          </p:nvSpPr>
          <p:spPr>
            <a:xfrm rot="8088913">
              <a:off x="3516418" y="2999550"/>
              <a:ext cx="729205" cy="831207"/>
            </a:xfrm>
            <a:prstGeom prst="triangle">
              <a:avLst/>
            </a:prstGeom>
            <a:solidFill>
              <a:srgbClr val="CAD5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416" l="3166" r="100000">
                        <a14:foregroundMark x1="7916" y1="65198" x2="21900" y2="82979"/>
                        <a14:foregroundMark x1="5145" y1="53495" x2="10686" y2="72188"/>
                        <a14:foregroundMark x1="88786" y1="71277" x2="96306" y2="50608"/>
                        <a14:backgroundMark x1="81662" y1="3040" x2="94855" y2="14742"/>
                        <a14:backgroundMark x1="37599" y1="2736" x2="49208" y2="152"/>
                        <a14:backgroundMark x1="68206" y1="2128" x2="50528" y2="152"/>
                        <a14:backgroundMark x1="97098" y1="28571" x2="99340" y2="609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56582" y="1506893"/>
            <a:ext cx="1582595" cy="1373810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1854014" y="2880703"/>
            <a:ext cx="295625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저는 할머니댁에서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된장찌개를 먹었는데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팽이버섯이</a:t>
            </a:r>
            <a:r>
              <a:rPr lang="en-US" altLang="ko-KR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...</a:t>
            </a: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498" y="1094868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16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1074614"/>
            <a:ext cx="9154274" cy="4068886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직사각형 3"/>
          <p:cNvSpPr/>
          <p:nvPr/>
        </p:nvSpPr>
        <p:spPr>
          <a:xfrm>
            <a:off x="926923" y="261617"/>
            <a:ext cx="72971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우리가 먹는 버섯은 어떤 것들이 있을까요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3600" dirty="0"/>
          </a:p>
        </p:txBody>
      </p:sp>
      <p:pic>
        <p:nvPicPr>
          <p:cNvPr id="6" name="그림 5"/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298771" y="1828509"/>
            <a:ext cx="2561096" cy="2561096"/>
          </a:xfrm>
          <a:prstGeom prst="ellipse">
            <a:avLst/>
          </a:prstGeom>
        </p:spPr>
      </p:pic>
      <p:pic>
        <p:nvPicPr>
          <p:cNvPr id="10" name="그림 9"/>
          <p:cNvPicPr preferRelativeResize="0"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412543" y="1828509"/>
            <a:ext cx="2561096" cy="2561096"/>
          </a:xfrm>
          <a:prstGeom prst="ellipse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4999" y="1828509"/>
            <a:ext cx="2576809" cy="2561096"/>
          </a:xfrm>
          <a:prstGeom prst="ellipse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473403" y="4804946"/>
            <a:ext cx="27727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출처</a:t>
            </a:r>
            <a:r>
              <a:rPr lang="en-US" altLang="ko-KR" sz="16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:</a:t>
            </a:r>
            <a:r>
              <a:rPr lang="ko-KR" altLang="en-US" sz="16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픽사베이</a:t>
            </a:r>
            <a:r>
              <a:rPr lang="en-US" altLang="ko-KR" sz="16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</a:t>
            </a:r>
            <a:r>
              <a:rPr lang="ko-KR" altLang="en-US" sz="16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이마트몰</a:t>
            </a:r>
            <a:endParaRPr lang="ko-KR" altLang="en-US" sz="16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6" t="21677" r="10809" b="63192"/>
          <a:stretch/>
        </p:blipFill>
        <p:spPr>
          <a:xfrm>
            <a:off x="136358" y="275104"/>
            <a:ext cx="782731" cy="58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18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1074614"/>
            <a:ext cx="9154274" cy="4068886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직사각형 3"/>
          <p:cNvSpPr/>
          <p:nvPr/>
        </p:nvSpPr>
        <p:spPr>
          <a:xfrm>
            <a:off x="926923" y="261617"/>
            <a:ext cx="4174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버섯의 특징을 탐색하기</a:t>
            </a:r>
            <a:endParaRPr lang="ko-KR" altLang="en-US" sz="3600" dirty="0"/>
          </a:p>
        </p:txBody>
      </p:sp>
      <p:pic>
        <p:nvPicPr>
          <p:cNvPr id="10" name="그림 9"/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233590" y="1787123"/>
            <a:ext cx="2676820" cy="2676820"/>
          </a:xfrm>
          <a:prstGeom prst="ellipse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8081589" y="4698266"/>
            <a:ext cx="27727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출처</a:t>
            </a:r>
            <a:r>
              <a:rPr lang="en-US" altLang="ko-KR" sz="16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:</a:t>
            </a:r>
            <a:r>
              <a:rPr lang="ko-KR" altLang="en-US" sz="16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픽사베이</a:t>
            </a:r>
            <a:endParaRPr lang="ko-KR" altLang="en-US" sz="16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6903090" y="137763"/>
            <a:ext cx="2240910" cy="974971"/>
            <a:chOff x="5743164" y="133899"/>
            <a:chExt cx="2613758" cy="974971"/>
          </a:xfrm>
        </p:grpSpPr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43164" y="133899"/>
              <a:ext cx="1403939" cy="974971"/>
            </a:xfrm>
            <a:prstGeom prst="rect">
              <a:avLst/>
            </a:prstGeom>
          </p:spPr>
        </p:pic>
        <p:sp>
          <p:nvSpPr>
            <p:cNvPr id="20" name="직사각형 19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1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  <p:pic>
        <p:nvPicPr>
          <p:cNvPr id="21" name="그림 20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6" t="21677" r="10809" b="63192"/>
          <a:stretch/>
        </p:blipFill>
        <p:spPr>
          <a:xfrm>
            <a:off x="136358" y="275104"/>
            <a:ext cx="782731" cy="589477"/>
          </a:xfrm>
          <a:prstGeom prst="rect">
            <a:avLst/>
          </a:prstGeom>
        </p:spPr>
      </p:pic>
      <p:sp>
        <p:nvSpPr>
          <p:cNvPr id="13" name="직사각형 12"/>
          <p:cNvSpPr/>
          <p:nvPr/>
        </p:nvSpPr>
        <p:spPr>
          <a:xfrm>
            <a:off x="2015692" y="4036547"/>
            <a:ext cx="14237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특유의 향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886029" y="4036546"/>
            <a:ext cx="745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갈색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3870926" y="3790325"/>
            <a:ext cx="138531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살짝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거친 느낌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5795373" y="4036546"/>
            <a:ext cx="12330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2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뽀득뽀득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7495421" y="4001463"/>
            <a:ext cx="10615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고소함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6917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133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2" grpId="0"/>
      <p:bldP spid="23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1074614"/>
            <a:ext cx="9154274" cy="4068886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직사각형 3"/>
          <p:cNvSpPr/>
          <p:nvPr/>
        </p:nvSpPr>
        <p:spPr>
          <a:xfrm>
            <a:off x="926923" y="261617"/>
            <a:ext cx="4174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버섯의 특징을 탐색하기</a:t>
            </a:r>
            <a:endParaRPr lang="ko-KR" altLang="en-US" sz="3600" dirty="0"/>
          </a:p>
        </p:txBody>
      </p:sp>
      <p:pic>
        <p:nvPicPr>
          <p:cNvPr id="6" name="그림 5"/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213230" y="1542480"/>
            <a:ext cx="2561096" cy="2561096"/>
          </a:xfrm>
          <a:prstGeom prst="ellipse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0110" y="1542480"/>
            <a:ext cx="2576809" cy="2561096"/>
          </a:xfrm>
          <a:prstGeom prst="ellipse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473403" y="4804946"/>
            <a:ext cx="27727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출처</a:t>
            </a:r>
            <a:r>
              <a:rPr lang="en-US" altLang="ko-KR" sz="16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:</a:t>
            </a:r>
            <a:r>
              <a:rPr lang="ko-KR" altLang="en-US" sz="16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픽사베이</a:t>
            </a:r>
            <a:r>
              <a:rPr lang="en-US" altLang="ko-KR" sz="16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</a:t>
            </a:r>
            <a:r>
              <a:rPr lang="ko-KR" altLang="en-US" sz="16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이마트몰</a:t>
            </a:r>
            <a:endParaRPr lang="ko-KR" altLang="en-US" sz="16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912867" y="3636536"/>
            <a:ext cx="319991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2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쌀색과</a:t>
            </a:r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ko-KR" altLang="en-US" sz="32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비슷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폭신폭신하고 즙이 많다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5338456" y="3636536"/>
            <a:ext cx="27334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길쭉한 모양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쫄깃한 탄력이 있다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6903090" y="137763"/>
            <a:ext cx="2240910" cy="974971"/>
            <a:chOff x="5743164" y="133899"/>
            <a:chExt cx="2613758" cy="974971"/>
          </a:xfrm>
        </p:grpSpPr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43164" y="133899"/>
              <a:ext cx="1403939" cy="974971"/>
            </a:xfrm>
            <a:prstGeom prst="rect">
              <a:avLst/>
            </a:prstGeom>
          </p:spPr>
        </p:pic>
        <p:sp>
          <p:nvSpPr>
            <p:cNvPr id="20" name="직사각형 19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1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  <p:pic>
        <p:nvPicPr>
          <p:cNvPr id="21" name="그림 20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6" t="21677" r="10809" b="63192"/>
          <a:stretch/>
        </p:blipFill>
        <p:spPr>
          <a:xfrm>
            <a:off x="136358" y="275104"/>
            <a:ext cx="782731" cy="58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733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5679E-6 L -3.05556E-6 -0.1339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679E-6 L 4.72222E-6 -0.1339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장난감, 레고이(가) 표시된 사진&#10;&#10;자동 생성된 설명">
            <a:extLst>
              <a:ext uri="{FF2B5EF4-FFF2-40B4-BE49-F238E27FC236}">
                <a16:creationId xmlns="" xmlns:a16="http://schemas.microsoft.com/office/drawing/2014/main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508" y="677016"/>
            <a:ext cx="4180983" cy="1633361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2405403"/>
            <a:ext cx="9154274" cy="130556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2. </a:t>
            </a:r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버섯의 영양소를 살려요</a:t>
            </a:r>
            <a:endParaRPr lang="ko-KR" altLang="en-US" sz="2400" dirty="0">
              <a:solidFill>
                <a:schemeClr val="accent4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3604848"/>
            <a:ext cx="9154274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-10274" y="3305849"/>
            <a:ext cx="9154274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303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1074614"/>
            <a:ext cx="9154274" cy="4068886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6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 영양소에 무엇이 있나요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1030147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grpSp>
        <p:nvGrpSpPr>
          <p:cNvPr id="29" name="그룹 28"/>
          <p:cNvGrpSpPr/>
          <p:nvPr/>
        </p:nvGrpSpPr>
        <p:grpSpPr>
          <a:xfrm>
            <a:off x="320284" y="1255721"/>
            <a:ext cx="2255966" cy="2255966"/>
            <a:chOff x="3796496" y="1152346"/>
            <a:chExt cx="1597307" cy="1597307"/>
          </a:xfrm>
        </p:grpSpPr>
        <p:sp>
          <p:nvSpPr>
            <p:cNvPr id="30" name="타원 29"/>
            <p:cNvSpPr/>
            <p:nvPr/>
          </p:nvSpPr>
          <p:spPr>
            <a:xfrm>
              <a:off x="3796496" y="1152346"/>
              <a:ext cx="1597307" cy="159730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타원 30"/>
            <p:cNvSpPr/>
            <p:nvPr/>
          </p:nvSpPr>
          <p:spPr>
            <a:xfrm>
              <a:off x="3894880" y="1250730"/>
              <a:ext cx="1400538" cy="14005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2" name="그룹 31"/>
          <p:cNvGrpSpPr/>
          <p:nvPr/>
        </p:nvGrpSpPr>
        <p:grpSpPr>
          <a:xfrm>
            <a:off x="2956602" y="1252503"/>
            <a:ext cx="2255966" cy="2255966"/>
            <a:chOff x="3796496" y="1152346"/>
            <a:chExt cx="1597307" cy="1597307"/>
          </a:xfrm>
        </p:grpSpPr>
        <p:sp>
          <p:nvSpPr>
            <p:cNvPr id="33" name="타원 32"/>
            <p:cNvSpPr/>
            <p:nvPr/>
          </p:nvSpPr>
          <p:spPr>
            <a:xfrm>
              <a:off x="3796496" y="1152346"/>
              <a:ext cx="1597307" cy="15973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타원 33"/>
            <p:cNvSpPr/>
            <p:nvPr/>
          </p:nvSpPr>
          <p:spPr>
            <a:xfrm>
              <a:off x="3894880" y="1250730"/>
              <a:ext cx="1400538" cy="14005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1" name="그룹 40"/>
          <p:cNvGrpSpPr/>
          <p:nvPr/>
        </p:nvGrpSpPr>
        <p:grpSpPr>
          <a:xfrm>
            <a:off x="5595632" y="1260116"/>
            <a:ext cx="2255966" cy="2255966"/>
            <a:chOff x="3796496" y="1152346"/>
            <a:chExt cx="1597307" cy="1597307"/>
          </a:xfrm>
        </p:grpSpPr>
        <p:sp>
          <p:nvSpPr>
            <p:cNvPr id="42" name="타원 41"/>
            <p:cNvSpPr/>
            <p:nvPr/>
          </p:nvSpPr>
          <p:spPr>
            <a:xfrm>
              <a:off x="3796496" y="1152346"/>
              <a:ext cx="1597307" cy="1597307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타원 42"/>
            <p:cNvSpPr/>
            <p:nvPr/>
          </p:nvSpPr>
          <p:spPr>
            <a:xfrm>
              <a:off x="3894880" y="1250730"/>
              <a:ext cx="1400538" cy="14005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8" name="그룹 7"/>
          <p:cNvGrpSpPr/>
          <p:nvPr/>
        </p:nvGrpSpPr>
        <p:grpSpPr>
          <a:xfrm>
            <a:off x="1276504" y="2798083"/>
            <a:ext cx="2255966" cy="2255966"/>
            <a:chOff x="3796496" y="1152346"/>
            <a:chExt cx="1597307" cy="1597307"/>
          </a:xfrm>
        </p:grpSpPr>
        <p:sp>
          <p:nvSpPr>
            <p:cNvPr id="5" name="타원 4"/>
            <p:cNvSpPr/>
            <p:nvPr/>
          </p:nvSpPr>
          <p:spPr>
            <a:xfrm>
              <a:off x="3796496" y="1152346"/>
              <a:ext cx="1597307" cy="159730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/>
            <p:cNvSpPr/>
            <p:nvPr/>
          </p:nvSpPr>
          <p:spPr>
            <a:xfrm>
              <a:off x="3894880" y="1250730"/>
              <a:ext cx="1400538" cy="14005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4" name="그룹 43"/>
          <p:cNvGrpSpPr/>
          <p:nvPr/>
        </p:nvGrpSpPr>
        <p:grpSpPr>
          <a:xfrm>
            <a:off x="3871028" y="2798083"/>
            <a:ext cx="2255966" cy="2255966"/>
            <a:chOff x="3796496" y="1152346"/>
            <a:chExt cx="1597307" cy="1597307"/>
          </a:xfrm>
        </p:grpSpPr>
        <p:sp>
          <p:nvSpPr>
            <p:cNvPr id="45" name="타원 44"/>
            <p:cNvSpPr/>
            <p:nvPr/>
          </p:nvSpPr>
          <p:spPr>
            <a:xfrm>
              <a:off x="3796496" y="1152346"/>
              <a:ext cx="1597307" cy="159730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타원 45"/>
            <p:cNvSpPr/>
            <p:nvPr/>
          </p:nvSpPr>
          <p:spPr>
            <a:xfrm>
              <a:off x="3894880" y="1250730"/>
              <a:ext cx="1400538" cy="14005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8" name="그룹 37"/>
          <p:cNvGrpSpPr/>
          <p:nvPr/>
        </p:nvGrpSpPr>
        <p:grpSpPr>
          <a:xfrm>
            <a:off x="6465552" y="2798083"/>
            <a:ext cx="2255966" cy="2255966"/>
            <a:chOff x="3796496" y="1152346"/>
            <a:chExt cx="1597307" cy="1597307"/>
          </a:xfrm>
        </p:grpSpPr>
        <p:sp>
          <p:nvSpPr>
            <p:cNvPr id="39" name="타원 38"/>
            <p:cNvSpPr/>
            <p:nvPr/>
          </p:nvSpPr>
          <p:spPr>
            <a:xfrm>
              <a:off x="3796496" y="1152346"/>
              <a:ext cx="1597307" cy="159730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타원 39"/>
            <p:cNvSpPr/>
            <p:nvPr/>
          </p:nvSpPr>
          <p:spPr>
            <a:xfrm>
              <a:off x="3894880" y="1250730"/>
              <a:ext cx="1400538" cy="14005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9" name="직사각형 48"/>
          <p:cNvSpPr/>
          <p:nvPr/>
        </p:nvSpPr>
        <p:spPr>
          <a:xfrm>
            <a:off x="1094490" y="2091314"/>
            <a:ext cx="5533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2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ㅁ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3593363" y="1819169"/>
            <a:ext cx="92204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2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ㅌㅅ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ㅎㅁ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6064190" y="2084379"/>
            <a:ext cx="12907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2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ㅁㄱㅈ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53" name="직사각형 52"/>
          <p:cNvSpPr/>
          <p:nvPr/>
        </p:nvSpPr>
        <p:spPr>
          <a:xfrm>
            <a:off x="1892970" y="3677544"/>
            <a:ext cx="9220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20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ㅈㅂ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54" name="직사각형 53"/>
          <p:cNvSpPr/>
          <p:nvPr/>
        </p:nvSpPr>
        <p:spPr>
          <a:xfrm>
            <a:off x="4304687" y="3663601"/>
            <a:ext cx="12907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20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ㄷㅂㅈ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6949565" y="3643797"/>
            <a:ext cx="12907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2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ㅂㅌㅁ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1067239" y="1968202"/>
            <a:ext cx="580608" cy="83099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ko-KR" altLang="en-US" sz="4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물</a:t>
            </a:r>
            <a:endParaRPr lang="en-US" altLang="ko-KR" sz="48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57" name="직사각형 56"/>
          <p:cNvSpPr/>
          <p:nvPr/>
        </p:nvSpPr>
        <p:spPr>
          <a:xfrm>
            <a:off x="3600919" y="1654868"/>
            <a:ext cx="993972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탄수</a:t>
            </a:r>
            <a:endParaRPr lang="en-US" altLang="ko-KR" sz="36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6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화물</a:t>
            </a:r>
            <a:endParaRPr lang="en-US" altLang="ko-KR" sz="36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58" name="직사각형 57"/>
          <p:cNvSpPr/>
          <p:nvPr/>
        </p:nvSpPr>
        <p:spPr>
          <a:xfrm>
            <a:off x="6126994" y="1988655"/>
            <a:ext cx="1205779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ko-KR" altLang="en-US" sz="400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무기질</a:t>
            </a:r>
            <a:endParaRPr lang="en-US" altLang="ko-KR" sz="40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59" name="직사각형 58"/>
          <p:cNvSpPr/>
          <p:nvPr/>
        </p:nvSpPr>
        <p:spPr>
          <a:xfrm>
            <a:off x="1944634" y="3591337"/>
            <a:ext cx="912429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ko-KR" altLang="en-US" sz="400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지방</a:t>
            </a:r>
            <a:endParaRPr lang="en-US" altLang="ko-KR" sz="40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60" name="직사각형 59"/>
          <p:cNvSpPr/>
          <p:nvPr/>
        </p:nvSpPr>
        <p:spPr>
          <a:xfrm>
            <a:off x="4295244" y="3617624"/>
            <a:ext cx="1314784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ko-KR" altLang="en-US" sz="400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단백질</a:t>
            </a:r>
            <a:endParaRPr lang="en-US" altLang="ko-KR" sz="40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61" name="직사각형 60"/>
          <p:cNvSpPr/>
          <p:nvPr/>
        </p:nvSpPr>
        <p:spPr>
          <a:xfrm>
            <a:off x="6925851" y="3643797"/>
            <a:ext cx="1268297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ko-KR" altLang="en-US" sz="40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비타민</a:t>
            </a:r>
            <a:endParaRPr lang="en-US" altLang="ko-KR" sz="40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grpSp>
        <p:nvGrpSpPr>
          <p:cNvPr id="36" name="그룹 35"/>
          <p:cNvGrpSpPr/>
          <p:nvPr/>
        </p:nvGrpSpPr>
        <p:grpSpPr>
          <a:xfrm>
            <a:off x="6903090" y="137763"/>
            <a:ext cx="2240910" cy="974971"/>
            <a:chOff x="5743164" y="133899"/>
            <a:chExt cx="2613758" cy="974971"/>
          </a:xfrm>
        </p:grpSpPr>
        <p:pic>
          <p:nvPicPr>
            <p:cNvPr id="37" name="그림 36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43164" y="133899"/>
              <a:ext cx="1403939" cy="974971"/>
            </a:xfrm>
            <a:prstGeom prst="rect">
              <a:avLst/>
            </a:prstGeom>
          </p:spPr>
        </p:pic>
        <p:sp>
          <p:nvSpPr>
            <p:cNvPr id="47" name="직사각형 46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1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4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95551"/>
            <a:ext cx="9144000" cy="4047950"/>
          </a:xfrm>
          <a:prstGeom prst="rect">
            <a:avLst/>
          </a:prstGeom>
        </p:spPr>
      </p:pic>
      <p:sp>
        <p:nvSpPr>
          <p:cNvPr id="48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-10274" y="1094040"/>
            <a:ext cx="9154274" cy="4068886"/>
          </a:xfrm>
          <a:prstGeom prst="roundRect">
            <a:avLst>
              <a:gd name="adj" fmla="val 0"/>
            </a:avLst>
          </a:prstGeom>
          <a:solidFill>
            <a:srgbClr val="FFFFFF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6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 영양소에 무엇이 있었나요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1030147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grpSp>
        <p:nvGrpSpPr>
          <p:cNvPr id="10" name="그룹 9"/>
          <p:cNvGrpSpPr/>
          <p:nvPr/>
        </p:nvGrpSpPr>
        <p:grpSpPr>
          <a:xfrm>
            <a:off x="3752125" y="1314320"/>
            <a:ext cx="1334949" cy="1334949"/>
            <a:chOff x="564292" y="2017851"/>
            <a:chExt cx="2255966" cy="2255966"/>
          </a:xfrm>
        </p:grpSpPr>
        <p:grpSp>
          <p:nvGrpSpPr>
            <p:cNvPr id="29" name="그룹 28"/>
            <p:cNvGrpSpPr/>
            <p:nvPr/>
          </p:nvGrpSpPr>
          <p:grpSpPr>
            <a:xfrm>
              <a:off x="564292" y="2017851"/>
              <a:ext cx="2255966" cy="2255966"/>
              <a:chOff x="3796496" y="1152346"/>
              <a:chExt cx="1597307" cy="1597307"/>
            </a:xfrm>
          </p:grpSpPr>
          <p:sp>
            <p:nvSpPr>
              <p:cNvPr id="30" name="타원 29"/>
              <p:cNvSpPr/>
              <p:nvPr/>
            </p:nvSpPr>
            <p:spPr>
              <a:xfrm>
                <a:off x="3796496" y="1152346"/>
                <a:ext cx="1597307" cy="159730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50"/>
              </a:p>
            </p:txBody>
          </p:sp>
          <p:sp>
            <p:nvSpPr>
              <p:cNvPr id="31" name="타원 30"/>
              <p:cNvSpPr/>
              <p:nvPr/>
            </p:nvSpPr>
            <p:spPr>
              <a:xfrm>
                <a:off x="3894880" y="1250730"/>
                <a:ext cx="1400538" cy="1400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50"/>
              </a:p>
            </p:txBody>
          </p:sp>
        </p:grpSp>
        <p:sp>
          <p:nvSpPr>
            <p:cNvPr id="56" name="직사각형 55"/>
            <p:cNvSpPr/>
            <p:nvPr/>
          </p:nvSpPr>
          <p:spPr>
            <a:xfrm>
              <a:off x="1153027" y="2599850"/>
              <a:ext cx="924297" cy="13002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44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물</a:t>
              </a:r>
              <a:endParaRPr lang="en-US" altLang="ko-KR" sz="4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631807" y="3801752"/>
            <a:ext cx="588037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4000" dirty="0" smtClean="0">
                <a:latin typeface="배달의민족 주아" pitchFamily="18" charset="-127"/>
                <a:ea typeface="배달의민족 주아" pitchFamily="18" charset="-127"/>
              </a:rPr>
              <a:t>우리 몸의 체온을 조절합니다</a:t>
            </a:r>
            <a:r>
              <a:rPr lang="en-US" altLang="ko-KR" sz="4000" dirty="0" smtClean="0">
                <a:latin typeface="배달의민족 주아" pitchFamily="18" charset="-127"/>
                <a:ea typeface="배달의민족 주아" pitchFamily="18" charset="-127"/>
              </a:rPr>
              <a:t>.</a:t>
            </a:r>
            <a:endParaRPr lang="ko-KR" altLang="en-US" sz="4000" dirty="0">
              <a:latin typeface="배달의민족 주아" pitchFamily="18" charset="-127"/>
              <a:ea typeface="배달의민족 주아" pitchFamily="18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61513" y="2944008"/>
            <a:ext cx="742096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4000" dirty="0" smtClean="0">
                <a:latin typeface="배달의민족 주아" pitchFamily="18" charset="-127"/>
                <a:ea typeface="배달의민족 주아" pitchFamily="18" charset="-127"/>
              </a:rPr>
              <a:t>우리 몸에 필요한 영양소를 운반합니다</a:t>
            </a:r>
            <a:r>
              <a:rPr lang="en-US" altLang="ko-KR" sz="4000" dirty="0" smtClean="0">
                <a:latin typeface="배달의민족 주아" pitchFamily="18" charset="-127"/>
                <a:ea typeface="배달의민족 주아" pitchFamily="18" charset="-127"/>
              </a:rPr>
              <a:t>.</a:t>
            </a:r>
            <a:endParaRPr lang="ko-KR" altLang="en-US" sz="4000" dirty="0">
              <a:latin typeface="배달의민족 주아" pitchFamily="18" charset="-127"/>
              <a:ea typeface="배달의민족 주아" pitchFamily="18" charset="-127"/>
            </a:endParaRPr>
          </a:p>
        </p:txBody>
      </p:sp>
      <p:sp>
        <p:nvSpPr>
          <p:cNvPr id="4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274" y="1070851"/>
            <a:ext cx="9144000" cy="4072649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6903090" y="137763"/>
            <a:ext cx="2240910" cy="974971"/>
            <a:chOff x="5743164" y="133899"/>
            <a:chExt cx="2613758" cy="974971"/>
          </a:xfrm>
        </p:grpSpPr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43164" y="133899"/>
              <a:ext cx="1403939" cy="974971"/>
            </a:xfrm>
            <a:prstGeom prst="rect">
              <a:avLst/>
            </a:prstGeom>
          </p:spPr>
        </p:pic>
        <p:sp>
          <p:nvSpPr>
            <p:cNvPr id="17" name="직사각형 16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1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519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벡터그래픽이(가) 표시된 사진&#10;&#10;자동 생성된 설명">
            <a:extLst>
              <a:ext uri="{FF2B5EF4-FFF2-40B4-BE49-F238E27FC236}">
                <a16:creationId xmlns="" xmlns:a16="http://schemas.microsoft.com/office/drawing/2014/main" id="{589A43CA-880E-401A-A564-8EB694A372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0"/>
          <a:stretch/>
        </p:blipFill>
        <p:spPr>
          <a:xfrm>
            <a:off x="20" y="0"/>
            <a:ext cx="9143980" cy="514350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21" y="104373"/>
            <a:ext cx="9143980" cy="667788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endParaRPr lang="ko-KR" altLang="en-US" sz="1400" dirty="0"/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0" y="772161"/>
            <a:ext cx="9144000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8" t="9218" r="6354" b="8807"/>
          <a:stretch/>
        </p:blipFill>
        <p:spPr>
          <a:xfrm>
            <a:off x="1405466" y="876534"/>
            <a:ext cx="6333068" cy="421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72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4" y="1105693"/>
            <a:ext cx="9144000" cy="4137433"/>
          </a:xfrm>
          <a:prstGeom prst="rect">
            <a:avLst/>
          </a:prstGeom>
        </p:spPr>
      </p:pic>
      <p:sp>
        <p:nvSpPr>
          <p:cNvPr id="4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-10274" y="1105694"/>
            <a:ext cx="9154274" cy="4179892"/>
          </a:xfrm>
          <a:prstGeom prst="roundRect">
            <a:avLst>
              <a:gd name="adj" fmla="val 0"/>
            </a:avLst>
          </a:prstGeom>
          <a:solidFill>
            <a:srgbClr val="FFFFFF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6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 영양소에 무엇이 있었나요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1030147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439693" y="3111500"/>
            <a:ext cx="7959809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배달의민족 주아" pitchFamily="18" charset="-127"/>
                <a:ea typeface="배달의민족 주아" pitchFamily="18" charset="-127"/>
              </a:rPr>
              <a:t>우리가 활동하는 데 필요한 </a:t>
            </a:r>
            <a:endParaRPr lang="en-US" altLang="ko-KR" sz="4000" dirty="0" smtClean="0">
              <a:latin typeface="배달의민족 주아" pitchFamily="18" charset="-127"/>
              <a:ea typeface="배달의민족 주아" pitchFamily="18" charset="-127"/>
            </a:endParaRPr>
          </a:p>
          <a:p>
            <a:pPr algn="ctr"/>
            <a:r>
              <a:rPr lang="ko-KR" altLang="en-US" sz="4000" dirty="0" smtClean="0">
                <a:latin typeface="배달의민족 주아" pitchFamily="18" charset="-127"/>
                <a:ea typeface="배달의민족 주아" pitchFamily="18" charset="-127"/>
              </a:rPr>
              <a:t>에너지를 공급해 줍니다</a:t>
            </a:r>
            <a:r>
              <a:rPr lang="en-US" altLang="ko-KR" sz="4000" dirty="0" smtClean="0">
                <a:latin typeface="배달의민족 주아" pitchFamily="18" charset="-127"/>
                <a:ea typeface="배달의민족 주아" pitchFamily="18" charset="-127"/>
              </a:rPr>
              <a:t>.</a:t>
            </a:r>
            <a:endParaRPr lang="ko-KR" altLang="en-US" sz="4000" dirty="0"/>
          </a:p>
        </p:txBody>
      </p:sp>
      <p:grpSp>
        <p:nvGrpSpPr>
          <p:cNvPr id="48" name="그룹 47"/>
          <p:cNvGrpSpPr/>
          <p:nvPr/>
        </p:nvGrpSpPr>
        <p:grpSpPr>
          <a:xfrm>
            <a:off x="3752126" y="1314320"/>
            <a:ext cx="1334949" cy="1334949"/>
            <a:chOff x="564292" y="2017851"/>
            <a:chExt cx="2255966" cy="2255966"/>
          </a:xfrm>
        </p:grpSpPr>
        <p:grpSp>
          <p:nvGrpSpPr>
            <p:cNvPr id="52" name="그룹 51"/>
            <p:cNvGrpSpPr/>
            <p:nvPr/>
          </p:nvGrpSpPr>
          <p:grpSpPr>
            <a:xfrm>
              <a:off x="564292" y="2017851"/>
              <a:ext cx="2255966" cy="2255966"/>
              <a:chOff x="3796496" y="1152346"/>
              <a:chExt cx="1597307" cy="1597307"/>
            </a:xfrm>
          </p:grpSpPr>
          <p:sp>
            <p:nvSpPr>
              <p:cNvPr id="63" name="타원 62"/>
              <p:cNvSpPr/>
              <p:nvPr/>
            </p:nvSpPr>
            <p:spPr>
              <a:xfrm>
                <a:off x="3796496" y="1152346"/>
                <a:ext cx="1597307" cy="159730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50"/>
              </a:p>
            </p:txBody>
          </p:sp>
          <p:sp>
            <p:nvSpPr>
              <p:cNvPr id="64" name="타원 63"/>
              <p:cNvSpPr/>
              <p:nvPr/>
            </p:nvSpPr>
            <p:spPr>
              <a:xfrm>
                <a:off x="3894880" y="1250730"/>
                <a:ext cx="1400538" cy="1400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50"/>
              </a:p>
            </p:txBody>
          </p:sp>
        </p:grpSp>
        <p:sp>
          <p:nvSpPr>
            <p:cNvPr id="62" name="직사각형 61"/>
            <p:cNvSpPr/>
            <p:nvPr/>
          </p:nvSpPr>
          <p:spPr>
            <a:xfrm>
              <a:off x="1081131" y="2437480"/>
              <a:ext cx="1222282" cy="16123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탄수</a:t>
              </a:r>
              <a:endPara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화물</a:t>
              </a:r>
              <a:endPara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6903090" y="137763"/>
            <a:ext cx="2240910" cy="974971"/>
            <a:chOff x="5743164" y="133899"/>
            <a:chExt cx="2613758" cy="97497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43164" y="133899"/>
              <a:ext cx="1403939" cy="974971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1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85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/>
          <a:srcRect t="8238"/>
          <a:stretch/>
        </p:blipFill>
        <p:spPr>
          <a:xfrm>
            <a:off x="-10274" y="1128265"/>
            <a:ext cx="9154274" cy="4079561"/>
          </a:xfrm>
          <a:prstGeom prst="rect">
            <a:avLst/>
          </a:prstGeom>
        </p:spPr>
      </p:pic>
      <p:sp>
        <p:nvSpPr>
          <p:cNvPr id="20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-10274" y="1128264"/>
            <a:ext cx="9154274" cy="4079562"/>
          </a:xfrm>
          <a:prstGeom prst="roundRect">
            <a:avLst>
              <a:gd name="adj" fmla="val 0"/>
            </a:avLst>
          </a:prstGeom>
          <a:solidFill>
            <a:srgbClr val="FFFFFF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6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 영양소에 무엇이 있었나요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1030147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46934" y="2948718"/>
            <a:ext cx="698845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배달의민족 주아" pitchFamily="18" charset="-127"/>
                <a:ea typeface="배달의민족 주아" pitchFamily="18" charset="-127"/>
              </a:rPr>
              <a:t>우리 몸의 뼈와 치아를 구성합니다</a:t>
            </a:r>
            <a:r>
              <a:rPr lang="en-US" altLang="ko-KR" sz="4000" dirty="0" smtClean="0">
                <a:latin typeface="배달의민족 주아" pitchFamily="18" charset="-127"/>
                <a:ea typeface="배달의민족 주아" pitchFamily="18" charset="-127"/>
              </a:rPr>
              <a:t>.</a:t>
            </a:r>
            <a:endParaRPr lang="ko-KR" altLang="en-US" sz="4000" dirty="0">
              <a:latin typeface="배달의민족 주아" pitchFamily="18" charset="-127"/>
              <a:ea typeface="배달의민족 주아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4470" y="3826156"/>
            <a:ext cx="760508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배달의민족 주아" pitchFamily="18" charset="-127"/>
                <a:ea typeface="배달의민족 주아" pitchFamily="18" charset="-127"/>
              </a:rPr>
              <a:t>우리 몸에 필요한 산소를 운반합니다</a:t>
            </a:r>
            <a:r>
              <a:rPr lang="en-US" altLang="ko-KR" sz="4000" dirty="0" smtClean="0">
                <a:latin typeface="배달의민족 주아" pitchFamily="18" charset="-127"/>
                <a:ea typeface="배달의민족 주아" pitchFamily="18" charset="-127"/>
              </a:rPr>
              <a:t>.</a:t>
            </a:r>
            <a:endParaRPr lang="ko-KR" altLang="en-US" sz="4000" dirty="0">
              <a:latin typeface="배달의민족 주아" pitchFamily="18" charset="-127"/>
              <a:ea typeface="배달의민족 주아" pitchFamily="18" charset="-127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3752126" y="1314320"/>
            <a:ext cx="1334949" cy="1334949"/>
            <a:chOff x="564292" y="2017851"/>
            <a:chExt cx="2255966" cy="2255966"/>
          </a:xfrm>
        </p:grpSpPr>
        <p:grpSp>
          <p:nvGrpSpPr>
            <p:cNvPr id="15" name="그룹 14"/>
            <p:cNvGrpSpPr/>
            <p:nvPr/>
          </p:nvGrpSpPr>
          <p:grpSpPr>
            <a:xfrm>
              <a:off x="564292" y="2017851"/>
              <a:ext cx="2255966" cy="2255966"/>
              <a:chOff x="3796496" y="1152346"/>
              <a:chExt cx="1597307" cy="1597307"/>
            </a:xfrm>
          </p:grpSpPr>
          <p:sp>
            <p:nvSpPr>
              <p:cNvPr id="17" name="타원 16"/>
              <p:cNvSpPr/>
              <p:nvPr/>
            </p:nvSpPr>
            <p:spPr>
              <a:xfrm>
                <a:off x="3796496" y="1152346"/>
                <a:ext cx="1597307" cy="159730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50"/>
              </a:p>
            </p:txBody>
          </p:sp>
          <p:sp>
            <p:nvSpPr>
              <p:cNvPr id="18" name="타원 17"/>
              <p:cNvSpPr/>
              <p:nvPr/>
            </p:nvSpPr>
            <p:spPr>
              <a:xfrm>
                <a:off x="3894880" y="1250730"/>
                <a:ext cx="1400538" cy="1400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50"/>
              </a:p>
            </p:txBody>
          </p:sp>
        </p:grpSp>
        <p:sp>
          <p:nvSpPr>
            <p:cNvPr id="16" name="직사각형 15"/>
            <p:cNvSpPr/>
            <p:nvPr/>
          </p:nvSpPr>
          <p:spPr>
            <a:xfrm>
              <a:off x="933492" y="2801806"/>
              <a:ext cx="1517559" cy="8842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280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무기질</a:t>
              </a:r>
              <a:endPara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6903090" y="137763"/>
            <a:ext cx="2240910" cy="974971"/>
            <a:chOff x="5743164" y="133899"/>
            <a:chExt cx="2613758" cy="974971"/>
          </a:xfrm>
        </p:grpSpPr>
        <p:pic>
          <p:nvPicPr>
            <p:cNvPr id="21" name="그림 20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43164" y="133899"/>
              <a:ext cx="1403939" cy="974971"/>
            </a:xfrm>
            <a:prstGeom prst="rect">
              <a:avLst/>
            </a:prstGeom>
          </p:spPr>
        </p:pic>
        <p:sp>
          <p:nvSpPr>
            <p:cNvPr id="22" name="직사각형 21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1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748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55475"/>
            <a:ext cx="9144000" cy="3988025"/>
          </a:xfrm>
          <a:prstGeom prst="rect">
            <a:avLst/>
          </a:prstGeom>
        </p:spPr>
      </p:pic>
      <p:sp>
        <p:nvSpPr>
          <p:cNvPr id="20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1153910"/>
            <a:ext cx="9154274" cy="3991154"/>
          </a:xfrm>
          <a:prstGeom prst="roundRect">
            <a:avLst>
              <a:gd name="adj" fmla="val 0"/>
            </a:avLst>
          </a:prstGeom>
          <a:solidFill>
            <a:srgbClr val="FFFFFF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6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 영양소에 무엇이 있었나요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1030147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3752126" y="1314320"/>
            <a:ext cx="1334949" cy="1334949"/>
            <a:chOff x="564292" y="2017851"/>
            <a:chExt cx="2255966" cy="2255966"/>
          </a:xfrm>
        </p:grpSpPr>
        <p:grpSp>
          <p:nvGrpSpPr>
            <p:cNvPr id="15" name="그룹 14"/>
            <p:cNvGrpSpPr/>
            <p:nvPr/>
          </p:nvGrpSpPr>
          <p:grpSpPr>
            <a:xfrm>
              <a:off x="564292" y="2017851"/>
              <a:ext cx="2255966" cy="2255966"/>
              <a:chOff x="3796496" y="1152346"/>
              <a:chExt cx="1597307" cy="1597307"/>
            </a:xfrm>
          </p:grpSpPr>
          <p:sp>
            <p:nvSpPr>
              <p:cNvPr id="17" name="타원 16"/>
              <p:cNvSpPr/>
              <p:nvPr/>
            </p:nvSpPr>
            <p:spPr>
              <a:xfrm>
                <a:off x="3796496" y="1152346"/>
                <a:ext cx="1597307" cy="1597307"/>
              </a:xfrm>
              <a:prstGeom prst="ellipse">
                <a:avLst/>
              </a:prstGeom>
              <a:solidFill>
                <a:srgbClr val="4454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50"/>
              </a:p>
            </p:txBody>
          </p:sp>
          <p:sp>
            <p:nvSpPr>
              <p:cNvPr id="18" name="타원 17"/>
              <p:cNvSpPr/>
              <p:nvPr/>
            </p:nvSpPr>
            <p:spPr>
              <a:xfrm>
                <a:off x="3894880" y="1250730"/>
                <a:ext cx="1400538" cy="1400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50"/>
              </a:p>
            </p:txBody>
          </p:sp>
        </p:grpSp>
        <p:sp>
          <p:nvSpPr>
            <p:cNvPr id="16" name="직사각형 15"/>
            <p:cNvSpPr/>
            <p:nvPr/>
          </p:nvSpPr>
          <p:spPr>
            <a:xfrm>
              <a:off x="1105510" y="2801806"/>
              <a:ext cx="1173522" cy="8842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지방</a:t>
              </a:r>
              <a:endPara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-1250067" y="2583553"/>
            <a:ext cx="1184379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배달의민족 주아" pitchFamily="18" charset="-127"/>
                <a:ea typeface="배달의민족 주아" pitchFamily="18" charset="-127"/>
              </a:rPr>
              <a:t>활동하는 데 필요한 에너지를 공급해 줍니다</a:t>
            </a:r>
            <a:r>
              <a:rPr lang="en-US" altLang="ko-KR" sz="4000" dirty="0" smtClean="0">
                <a:latin typeface="배달의민족 주아" pitchFamily="18" charset="-127"/>
                <a:ea typeface="배달의민족 주아" pitchFamily="18" charset="-127"/>
              </a:rPr>
              <a:t>.</a:t>
            </a:r>
            <a:endParaRPr lang="ko-KR" altLang="en-US" sz="4000" dirty="0"/>
          </a:p>
        </p:txBody>
      </p:sp>
      <p:sp>
        <p:nvSpPr>
          <p:cNvPr id="21" name="TextBox 20"/>
          <p:cNvSpPr txBox="1"/>
          <p:nvPr/>
        </p:nvSpPr>
        <p:spPr>
          <a:xfrm>
            <a:off x="-1250067" y="3225723"/>
            <a:ext cx="1184379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배달의민족 주아" pitchFamily="18" charset="-127"/>
                <a:ea typeface="배달의민족 주아" pitchFamily="18" charset="-127"/>
              </a:rPr>
              <a:t>근육</a:t>
            </a:r>
            <a:r>
              <a:rPr lang="en-US" altLang="ko-KR" sz="4000" dirty="0" smtClean="0">
                <a:latin typeface="배달의민족 주아" pitchFamily="18" charset="-127"/>
                <a:ea typeface="배달의민족 주아" pitchFamily="18" charset="-127"/>
              </a:rPr>
              <a:t>, </a:t>
            </a:r>
            <a:r>
              <a:rPr lang="ko-KR" altLang="en-US" sz="4000" dirty="0" smtClean="0">
                <a:latin typeface="배달의민족 주아" pitchFamily="18" charset="-127"/>
                <a:ea typeface="배달의민족 주아" pitchFamily="18" charset="-127"/>
              </a:rPr>
              <a:t>혈액</a:t>
            </a:r>
            <a:r>
              <a:rPr lang="en-US" altLang="ko-KR" sz="4000" dirty="0">
                <a:latin typeface="배달의민족 주아" pitchFamily="18" charset="-127"/>
                <a:ea typeface="배달의민족 주아" pitchFamily="18" charset="-127"/>
              </a:rPr>
              <a:t> </a:t>
            </a:r>
            <a:r>
              <a:rPr lang="ko-KR" altLang="en-US" sz="4000" dirty="0" smtClean="0">
                <a:latin typeface="배달의민족 주아" pitchFamily="18" charset="-127"/>
                <a:ea typeface="배달의민족 주아" pitchFamily="18" charset="-127"/>
              </a:rPr>
              <a:t>등 우리 몸의 조직을 구성합니다</a:t>
            </a:r>
            <a:r>
              <a:rPr lang="en-US" altLang="ko-KR" sz="4000" dirty="0" smtClean="0">
                <a:latin typeface="배달의민족 주아" pitchFamily="18" charset="-127"/>
                <a:ea typeface="배달의민족 주아" pitchFamily="18" charset="-127"/>
              </a:rPr>
              <a:t>.</a:t>
            </a:r>
            <a:endParaRPr lang="ko-KR" altLang="en-US" sz="4000" dirty="0">
              <a:latin typeface="배달의민족 주아" pitchFamily="18" charset="-127"/>
              <a:ea typeface="배달의민족 주아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1250067" y="3867893"/>
            <a:ext cx="1184379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배달의민족 주아" pitchFamily="18" charset="-127"/>
                <a:ea typeface="배달의민족 주아" pitchFamily="18" charset="-127"/>
              </a:rPr>
              <a:t>몸의 체온을 유지하고</a:t>
            </a:r>
            <a:r>
              <a:rPr lang="en-US" altLang="ko-KR" sz="4000" dirty="0">
                <a:latin typeface="배달의민족 주아" pitchFamily="18" charset="-127"/>
                <a:ea typeface="배달의민족 주아" pitchFamily="18" charset="-127"/>
              </a:rPr>
              <a:t> </a:t>
            </a:r>
            <a:endParaRPr lang="en-US" altLang="ko-KR" sz="4000" dirty="0" smtClean="0">
              <a:latin typeface="배달의민족 주아" pitchFamily="18" charset="-127"/>
              <a:ea typeface="배달의민족 주아" pitchFamily="18" charset="-127"/>
            </a:endParaRPr>
          </a:p>
          <a:p>
            <a:pPr algn="ctr"/>
            <a:r>
              <a:rPr lang="ko-KR" altLang="en-US" sz="4000" dirty="0" smtClean="0">
                <a:latin typeface="배달의민족 주아" pitchFamily="18" charset="-127"/>
                <a:ea typeface="배달의민족 주아" pitchFamily="18" charset="-127"/>
              </a:rPr>
              <a:t>외부의 충격으로부터 몸을 보호합니다</a:t>
            </a:r>
            <a:r>
              <a:rPr lang="en-US" altLang="ko-KR" sz="4000" dirty="0" smtClean="0">
                <a:latin typeface="배달의민족 주아" pitchFamily="18" charset="-127"/>
                <a:ea typeface="배달의민족 주아" pitchFamily="18" charset="-127"/>
              </a:rPr>
              <a:t>.</a:t>
            </a:r>
            <a:r>
              <a:rPr lang="ko-KR" altLang="en-US" sz="4000" dirty="0" smtClean="0">
                <a:latin typeface="배달의민족 주아" pitchFamily="18" charset="-127"/>
                <a:ea typeface="배달의민족 주아" pitchFamily="18" charset="-127"/>
              </a:rPr>
              <a:t> </a:t>
            </a:r>
            <a:endParaRPr lang="en-US" altLang="ko-KR" sz="4000" dirty="0" smtClean="0">
              <a:latin typeface="배달의민족 주아" pitchFamily="18" charset="-127"/>
              <a:ea typeface="배달의민족 주아" pitchFamily="18" charset="-127"/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6903090" y="137763"/>
            <a:ext cx="2240910" cy="974971"/>
            <a:chOff x="5743164" y="133899"/>
            <a:chExt cx="2613758" cy="974971"/>
          </a:xfrm>
        </p:grpSpPr>
        <p:pic>
          <p:nvPicPr>
            <p:cNvPr id="24" name="그림 23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43164" y="133899"/>
              <a:ext cx="1403939" cy="974971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1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526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/>
          <a:srcRect t="8238"/>
          <a:stretch/>
        </p:blipFill>
        <p:spPr>
          <a:xfrm>
            <a:off x="-10274" y="1128265"/>
            <a:ext cx="9154274" cy="4079561"/>
          </a:xfrm>
          <a:prstGeom prst="rect">
            <a:avLst/>
          </a:prstGeom>
        </p:spPr>
      </p:pic>
      <p:sp>
        <p:nvSpPr>
          <p:cNvPr id="20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-10274" y="1128264"/>
            <a:ext cx="9154274" cy="4079562"/>
          </a:xfrm>
          <a:prstGeom prst="roundRect">
            <a:avLst>
              <a:gd name="adj" fmla="val 0"/>
            </a:avLst>
          </a:prstGeom>
          <a:solidFill>
            <a:srgbClr val="FFFFFF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6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 영양소에 무엇이 있었나요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1030147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3752126" y="1314320"/>
            <a:ext cx="1334949" cy="1334949"/>
            <a:chOff x="564292" y="2017851"/>
            <a:chExt cx="2255966" cy="2255966"/>
          </a:xfrm>
        </p:grpSpPr>
        <p:grpSp>
          <p:nvGrpSpPr>
            <p:cNvPr id="15" name="그룹 14"/>
            <p:cNvGrpSpPr/>
            <p:nvPr/>
          </p:nvGrpSpPr>
          <p:grpSpPr>
            <a:xfrm>
              <a:off x="564292" y="2017851"/>
              <a:ext cx="2255966" cy="2255966"/>
              <a:chOff x="3796496" y="1152346"/>
              <a:chExt cx="1597307" cy="1597307"/>
            </a:xfrm>
          </p:grpSpPr>
          <p:sp>
            <p:nvSpPr>
              <p:cNvPr id="17" name="타원 16"/>
              <p:cNvSpPr/>
              <p:nvPr/>
            </p:nvSpPr>
            <p:spPr>
              <a:xfrm>
                <a:off x="3796496" y="1152346"/>
                <a:ext cx="1597307" cy="1597307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50"/>
              </a:p>
            </p:txBody>
          </p:sp>
          <p:sp>
            <p:nvSpPr>
              <p:cNvPr id="18" name="타원 17"/>
              <p:cNvSpPr/>
              <p:nvPr/>
            </p:nvSpPr>
            <p:spPr>
              <a:xfrm>
                <a:off x="3894880" y="1250730"/>
                <a:ext cx="1400538" cy="1400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50"/>
              </a:p>
            </p:txBody>
          </p:sp>
        </p:grpSp>
        <p:sp>
          <p:nvSpPr>
            <p:cNvPr id="16" name="직사각형 15"/>
            <p:cNvSpPr/>
            <p:nvPr/>
          </p:nvSpPr>
          <p:spPr>
            <a:xfrm>
              <a:off x="867122" y="2801806"/>
              <a:ext cx="1650296" cy="8842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단백질</a:t>
              </a:r>
              <a:endPara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-1250067" y="2583553"/>
            <a:ext cx="1184379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배달의민족 주아" pitchFamily="18" charset="-127"/>
                <a:ea typeface="배달의민족 주아" pitchFamily="18" charset="-127"/>
              </a:rPr>
              <a:t>활동하는 데 필요한 에너지를 공급해 줍니다</a:t>
            </a:r>
            <a:r>
              <a:rPr lang="en-US" altLang="ko-KR" sz="4000" dirty="0" smtClean="0">
                <a:latin typeface="배달의민족 주아" pitchFamily="18" charset="-127"/>
                <a:ea typeface="배달의민족 주아" pitchFamily="18" charset="-127"/>
              </a:rPr>
              <a:t>.</a:t>
            </a:r>
            <a:endParaRPr lang="ko-KR" altLang="en-US" sz="4000" dirty="0"/>
          </a:p>
        </p:txBody>
      </p:sp>
      <p:sp>
        <p:nvSpPr>
          <p:cNvPr id="21" name="TextBox 20"/>
          <p:cNvSpPr txBox="1"/>
          <p:nvPr/>
        </p:nvSpPr>
        <p:spPr>
          <a:xfrm>
            <a:off x="-1250067" y="3225723"/>
            <a:ext cx="1184379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배달의민족 주아" pitchFamily="18" charset="-127"/>
                <a:ea typeface="배달의민족 주아" pitchFamily="18" charset="-127"/>
              </a:rPr>
              <a:t>근육</a:t>
            </a:r>
            <a:r>
              <a:rPr lang="en-US" altLang="ko-KR" sz="4000" dirty="0" smtClean="0">
                <a:latin typeface="배달의민족 주아" pitchFamily="18" charset="-127"/>
                <a:ea typeface="배달의민족 주아" pitchFamily="18" charset="-127"/>
              </a:rPr>
              <a:t>, </a:t>
            </a:r>
            <a:r>
              <a:rPr lang="ko-KR" altLang="en-US" sz="4000" dirty="0" smtClean="0">
                <a:latin typeface="배달의민족 주아" pitchFamily="18" charset="-127"/>
                <a:ea typeface="배달의민족 주아" pitchFamily="18" charset="-127"/>
              </a:rPr>
              <a:t>혈액</a:t>
            </a:r>
            <a:r>
              <a:rPr lang="en-US" altLang="ko-KR" sz="4000" dirty="0">
                <a:latin typeface="배달의민족 주아" pitchFamily="18" charset="-127"/>
                <a:ea typeface="배달의민족 주아" pitchFamily="18" charset="-127"/>
              </a:rPr>
              <a:t> </a:t>
            </a:r>
            <a:r>
              <a:rPr lang="ko-KR" altLang="en-US" sz="4000" dirty="0" smtClean="0">
                <a:latin typeface="배달의민족 주아" pitchFamily="18" charset="-127"/>
                <a:ea typeface="배달의민족 주아" pitchFamily="18" charset="-127"/>
              </a:rPr>
              <a:t>등 우리 몸의 조직을 구성합니다</a:t>
            </a:r>
            <a:r>
              <a:rPr lang="en-US" altLang="ko-KR" sz="4000" dirty="0" smtClean="0">
                <a:latin typeface="배달의민족 주아" pitchFamily="18" charset="-127"/>
                <a:ea typeface="배달의민족 주아" pitchFamily="18" charset="-127"/>
              </a:rPr>
              <a:t>.</a:t>
            </a:r>
            <a:endParaRPr lang="ko-KR" altLang="en-US" sz="4000" dirty="0">
              <a:latin typeface="배달의민족 주아" pitchFamily="18" charset="-127"/>
              <a:ea typeface="배달의민족 주아" pitchFamily="18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0990" y="3867893"/>
            <a:ext cx="8290367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atin typeface="배달의민족 주아" pitchFamily="18" charset="-127"/>
                <a:ea typeface="배달의민족 주아" pitchFamily="18" charset="-127"/>
              </a:rPr>
              <a:t>병균의 침입으로부터</a:t>
            </a:r>
            <a:r>
              <a:rPr lang="en-US" altLang="ko-KR" sz="4000" dirty="0" smtClean="0">
                <a:latin typeface="배달의민족 주아" pitchFamily="18" charset="-127"/>
                <a:ea typeface="배달의민족 주아" pitchFamily="18" charset="-127"/>
              </a:rPr>
              <a:t> </a:t>
            </a:r>
            <a:r>
              <a:rPr lang="ko-KR" altLang="en-US" sz="4000" dirty="0" smtClean="0">
                <a:latin typeface="배달의민족 주아" pitchFamily="18" charset="-127"/>
                <a:ea typeface="배달의민족 주아" pitchFamily="18" charset="-127"/>
              </a:rPr>
              <a:t>몸을 방어합니다</a:t>
            </a:r>
            <a:r>
              <a:rPr lang="en-US" altLang="ko-KR" sz="4000" dirty="0" smtClean="0">
                <a:latin typeface="배달의민족 주아" pitchFamily="18" charset="-127"/>
                <a:ea typeface="배달의민족 주아" pitchFamily="18" charset="-127"/>
              </a:rPr>
              <a:t>.</a:t>
            </a:r>
            <a:endParaRPr lang="ko-KR" altLang="en-US" sz="4000" dirty="0">
              <a:latin typeface="배달의민족 주아" pitchFamily="18" charset="-127"/>
              <a:ea typeface="배달의민족 주아" pitchFamily="18" charset="-127"/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6903090" y="137763"/>
            <a:ext cx="2240910" cy="974971"/>
            <a:chOff x="5743164" y="133899"/>
            <a:chExt cx="2613758" cy="974971"/>
          </a:xfrm>
        </p:grpSpPr>
        <p:pic>
          <p:nvPicPr>
            <p:cNvPr id="24" name="그림 23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43164" y="133899"/>
              <a:ext cx="1403939" cy="974971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1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277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52347"/>
            <a:ext cx="9154274" cy="3991154"/>
          </a:xfrm>
          <a:prstGeom prst="rect">
            <a:avLst/>
          </a:prstGeom>
        </p:spPr>
      </p:pic>
      <p:sp>
        <p:nvSpPr>
          <p:cNvPr id="20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1152346"/>
            <a:ext cx="9154274" cy="3991154"/>
          </a:xfrm>
          <a:prstGeom prst="roundRect">
            <a:avLst>
              <a:gd name="adj" fmla="val 0"/>
            </a:avLst>
          </a:prstGeom>
          <a:solidFill>
            <a:srgbClr val="FFFFFF">
              <a:alpha val="5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6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 영양소에 무엇이 있었나요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1030147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3752126" y="1314320"/>
            <a:ext cx="1334949" cy="1334949"/>
            <a:chOff x="564292" y="2017851"/>
            <a:chExt cx="2255966" cy="2255966"/>
          </a:xfrm>
        </p:grpSpPr>
        <p:grpSp>
          <p:nvGrpSpPr>
            <p:cNvPr id="15" name="그룹 14"/>
            <p:cNvGrpSpPr/>
            <p:nvPr/>
          </p:nvGrpSpPr>
          <p:grpSpPr>
            <a:xfrm>
              <a:off x="564292" y="2017851"/>
              <a:ext cx="2255966" cy="2255966"/>
              <a:chOff x="3796496" y="1152346"/>
              <a:chExt cx="1597307" cy="1597307"/>
            </a:xfrm>
          </p:grpSpPr>
          <p:sp>
            <p:nvSpPr>
              <p:cNvPr id="17" name="타원 16"/>
              <p:cNvSpPr/>
              <p:nvPr/>
            </p:nvSpPr>
            <p:spPr>
              <a:xfrm>
                <a:off x="3796496" y="1152346"/>
                <a:ext cx="1597307" cy="1597307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50"/>
              </a:p>
            </p:txBody>
          </p:sp>
          <p:sp>
            <p:nvSpPr>
              <p:cNvPr id="18" name="타원 17"/>
              <p:cNvSpPr/>
              <p:nvPr/>
            </p:nvSpPr>
            <p:spPr>
              <a:xfrm>
                <a:off x="3894880" y="1250730"/>
                <a:ext cx="1400538" cy="1400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50"/>
              </a:p>
            </p:txBody>
          </p:sp>
        </p:grpSp>
        <p:sp>
          <p:nvSpPr>
            <p:cNvPr id="16" name="직사각형 15"/>
            <p:cNvSpPr/>
            <p:nvPr/>
          </p:nvSpPr>
          <p:spPr>
            <a:xfrm>
              <a:off x="895565" y="2801806"/>
              <a:ext cx="1593410" cy="8842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비타민</a:t>
              </a:r>
              <a:endPara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  <p:sp>
        <p:nvSpPr>
          <p:cNvPr id="5" name="직사각형 4"/>
          <p:cNvSpPr/>
          <p:nvPr/>
        </p:nvSpPr>
        <p:spPr>
          <a:xfrm>
            <a:off x="491924" y="2948718"/>
            <a:ext cx="86520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>
                <a:latin typeface="배달의민족 주아" pitchFamily="18" charset="-127"/>
                <a:ea typeface="배달의민족 주아" pitchFamily="18" charset="-127"/>
              </a:rPr>
              <a:t>탄수화물</a:t>
            </a:r>
            <a:r>
              <a:rPr lang="en-US" altLang="ko-KR" sz="4000" dirty="0">
                <a:latin typeface="배달의민족 주아" pitchFamily="18" charset="-127"/>
                <a:ea typeface="배달의민족 주아" pitchFamily="18" charset="-127"/>
              </a:rPr>
              <a:t>, </a:t>
            </a:r>
            <a:r>
              <a:rPr lang="ko-KR" altLang="en-US" sz="4000" dirty="0">
                <a:latin typeface="배달의민족 주아" pitchFamily="18" charset="-127"/>
                <a:ea typeface="배달의민족 주아" pitchFamily="18" charset="-127"/>
              </a:rPr>
              <a:t>지방</a:t>
            </a:r>
            <a:r>
              <a:rPr lang="en-US" altLang="ko-KR" sz="4000" dirty="0">
                <a:latin typeface="배달의민족 주아" pitchFamily="18" charset="-127"/>
                <a:ea typeface="배달의민족 주아" pitchFamily="18" charset="-127"/>
              </a:rPr>
              <a:t>, </a:t>
            </a:r>
            <a:r>
              <a:rPr lang="ko-KR" altLang="en-US" sz="4000" dirty="0">
                <a:latin typeface="배달의민족 주아" pitchFamily="18" charset="-127"/>
                <a:ea typeface="배달의민족 주아" pitchFamily="18" charset="-127"/>
              </a:rPr>
              <a:t>단백질이 에너지를 </a:t>
            </a:r>
            <a:endParaRPr lang="en-US" altLang="ko-KR" sz="4000" dirty="0">
              <a:latin typeface="배달의민족 주아" pitchFamily="18" charset="-127"/>
              <a:ea typeface="배달의민족 주아" pitchFamily="18" charset="-127"/>
            </a:endParaRPr>
          </a:p>
          <a:p>
            <a:pPr algn="ctr"/>
            <a:r>
              <a:rPr lang="ko-KR" altLang="en-US" sz="4000" dirty="0">
                <a:latin typeface="배달의민족 주아" pitchFamily="18" charset="-127"/>
                <a:ea typeface="배달의민족 주아" pitchFamily="18" charset="-127"/>
              </a:rPr>
              <a:t>만들어내도록 돕는 기능을 합니다</a:t>
            </a:r>
            <a:r>
              <a:rPr lang="en-US" altLang="ko-KR" sz="4000" dirty="0">
                <a:latin typeface="배달의민족 주아" pitchFamily="18" charset="-127"/>
                <a:ea typeface="배달의민족 주아" pitchFamily="18" charset="-127"/>
              </a:rPr>
              <a:t>.</a:t>
            </a:r>
            <a:endParaRPr lang="ko-KR" altLang="en-US" sz="4000" dirty="0">
              <a:latin typeface="배달의민족 주아" pitchFamily="18" charset="-127"/>
              <a:ea typeface="배달의민족 주아" pitchFamily="18" charset="-127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6903090" y="137763"/>
            <a:ext cx="2240910" cy="974971"/>
            <a:chOff x="5743164" y="133899"/>
            <a:chExt cx="2613758" cy="974971"/>
          </a:xfrm>
        </p:grpSpPr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43164" y="133899"/>
              <a:ext cx="1403939" cy="974971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1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406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버섯에는 어떤 영양소가 있을까요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661" y="1302067"/>
            <a:ext cx="2959930" cy="3626479"/>
          </a:xfrm>
          <a:prstGeom prst="rect">
            <a:avLst/>
          </a:prstGeom>
        </p:spPr>
      </p:pic>
      <p:grpSp>
        <p:nvGrpSpPr>
          <p:cNvPr id="16" name="그룹 15"/>
          <p:cNvGrpSpPr/>
          <p:nvPr/>
        </p:nvGrpSpPr>
        <p:grpSpPr>
          <a:xfrm>
            <a:off x="3011259" y="1030147"/>
            <a:ext cx="3427832" cy="2449461"/>
            <a:chOff x="698750" y="1186976"/>
            <a:chExt cx="3508292" cy="2878165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17" name="구름 16"/>
            <p:cNvSpPr/>
            <p:nvPr/>
          </p:nvSpPr>
          <p:spPr>
            <a:xfrm rot="543798">
              <a:off x="698750" y="1186976"/>
              <a:ext cx="3508292" cy="2769548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이등변 삼각형 17"/>
            <p:cNvSpPr/>
            <p:nvPr/>
          </p:nvSpPr>
          <p:spPr>
            <a:xfrm rot="8088913">
              <a:off x="2599348" y="3284935"/>
              <a:ext cx="729205" cy="83120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3463451" y="1546938"/>
            <a:ext cx="2523447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ko-KR" altLang="en-US" sz="40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우리 진짜</a:t>
            </a:r>
            <a:endParaRPr lang="en-US" altLang="ko-KR" sz="40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40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영양만점이야</a:t>
            </a:r>
            <a:r>
              <a:rPr lang="en-US" altLang="ko-KR" sz="40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73" t="13727" r="12644" b="42391"/>
          <a:stretch/>
        </p:blipFill>
        <p:spPr>
          <a:xfrm>
            <a:off x="5472155" y="2030765"/>
            <a:ext cx="3508607" cy="3068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00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1063542"/>
            <a:ext cx="9154274" cy="4068886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영양만점 버섯 메뉴를 만들어 봅시다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102"/>
          <a:stretch/>
        </p:blipFill>
        <p:spPr>
          <a:xfrm>
            <a:off x="2000250" y="1342567"/>
            <a:ext cx="5143500" cy="3800933"/>
          </a:xfrm>
          <a:prstGeom prst="rect">
            <a:avLst/>
          </a:prstGeom>
        </p:spPr>
      </p:pic>
      <p:grpSp>
        <p:nvGrpSpPr>
          <p:cNvPr id="13" name="그룹 12"/>
          <p:cNvGrpSpPr/>
          <p:nvPr/>
        </p:nvGrpSpPr>
        <p:grpSpPr>
          <a:xfrm>
            <a:off x="296581" y="1298100"/>
            <a:ext cx="2675219" cy="2098222"/>
            <a:chOff x="698750" y="1186976"/>
            <a:chExt cx="3508292" cy="2878165"/>
          </a:xfrm>
          <a:solidFill>
            <a:srgbClr val="CCCCFF"/>
          </a:solidFill>
        </p:grpSpPr>
        <p:sp>
          <p:nvSpPr>
            <p:cNvPr id="14" name="구름 13"/>
            <p:cNvSpPr/>
            <p:nvPr/>
          </p:nvSpPr>
          <p:spPr>
            <a:xfrm rot="543798">
              <a:off x="698750" y="1186976"/>
              <a:ext cx="3508292" cy="2769548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이등변 삼각형 14"/>
            <p:cNvSpPr/>
            <p:nvPr/>
          </p:nvSpPr>
          <p:spPr>
            <a:xfrm rot="8088913">
              <a:off x="2599348" y="3284935"/>
              <a:ext cx="729205" cy="83120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681917" y="1662335"/>
            <a:ext cx="19694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어떤 음식을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만들어 볼까</a:t>
            </a:r>
            <a:r>
              <a:rPr lang="en-US" altLang="ko-KR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</a:p>
        </p:txBody>
      </p:sp>
      <p:grpSp>
        <p:nvGrpSpPr>
          <p:cNvPr id="24" name="그룹 23"/>
          <p:cNvGrpSpPr/>
          <p:nvPr/>
        </p:nvGrpSpPr>
        <p:grpSpPr>
          <a:xfrm flipH="1">
            <a:off x="6227383" y="1163417"/>
            <a:ext cx="2535617" cy="2098222"/>
            <a:chOff x="698750" y="1186976"/>
            <a:chExt cx="3508292" cy="2878165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5" name="구름 24"/>
            <p:cNvSpPr/>
            <p:nvPr/>
          </p:nvSpPr>
          <p:spPr>
            <a:xfrm rot="543798">
              <a:off x="698750" y="1186976"/>
              <a:ext cx="3508292" cy="2769548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이등변 삼각형 25"/>
            <p:cNvSpPr/>
            <p:nvPr/>
          </p:nvSpPr>
          <p:spPr>
            <a:xfrm rot="8088913">
              <a:off x="2599348" y="3284935"/>
              <a:ext cx="729205" cy="83120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7" name="직사각형 26"/>
          <p:cNvSpPr/>
          <p:nvPr/>
        </p:nvSpPr>
        <p:spPr>
          <a:xfrm flipH="1">
            <a:off x="6494495" y="1662335"/>
            <a:ext cx="207554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달걀버섯을</a:t>
            </a:r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활용해서</a:t>
            </a:r>
            <a:r>
              <a:rPr lang="en-US" altLang="ko-KR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2494898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1.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계획하기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27" name="직사각형 26"/>
          <p:cNvSpPr/>
          <p:nvPr/>
        </p:nvSpPr>
        <p:spPr>
          <a:xfrm flipH="1">
            <a:off x="509626" y="1427972"/>
            <a:ext cx="81247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 err="1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모둠별로</a:t>
            </a:r>
            <a:r>
              <a:rPr lang="ko-KR" altLang="en-US" sz="3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버섯을 활용한 </a:t>
            </a:r>
            <a:r>
              <a:rPr lang="ko-KR" altLang="en-US" sz="3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급식 메뉴를 </a:t>
            </a:r>
            <a:r>
              <a:rPr lang="ko-KR" altLang="en-US" sz="3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계획해 봅시다</a:t>
            </a:r>
            <a:r>
              <a:rPr lang="en-US" altLang="ko-KR" sz="3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632029" y="2265013"/>
            <a:ext cx="5879939" cy="2878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1" t="19745" r="44748" b="59317"/>
          <a:stretch/>
        </p:blipFill>
        <p:spPr>
          <a:xfrm>
            <a:off x="4571999" y="3109057"/>
            <a:ext cx="2245361" cy="1845027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 flipH="1">
            <a:off x="2049917" y="2706216"/>
            <a:ext cx="2199363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 smtClean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우리 </a:t>
            </a:r>
            <a:r>
              <a:rPr lang="ko-KR" altLang="en-US" sz="1600" dirty="0" err="1" smtClean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모둠이</a:t>
            </a:r>
            <a:r>
              <a:rPr lang="ko-KR" altLang="en-US" sz="1600" dirty="0" smtClean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만들 메뉴</a:t>
            </a:r>
            <a:endParaRPr lang="en-US" altLang="ko-KR" sz="1600" dirty="0" smtClean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 flipH="1">
            <a:off x="-912776" y="3253312"/>
            <a:ext cx="81247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달걀버섯달걀전</a:t>
            </a:r>
            <a:endParaRPr lang="en-US" altLang="ko-KR" sz="24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 flipH="1">
            <a:off x="4667167" y="2706216"/>
            <a:ext cx="2199363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 smtClean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완성된 메뉴 </a:t>
            </a:r>
            <a:r>
              <a:rPr lang="ko-KR" altLang="en-US" sz="1600" dirty="0" smtClean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예상 그림</a:t>
            </a:r>
            <a:endParaRPr lang="en-US" altLang="ko-KR" sz="1600" dirty="0" smtClean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 flipH="1">
            <a:off x="2049917" y="3925063"/>
            <a:ext cx="2199363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 smtClean="0"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필요한 재료</a:t>
            </a:r>
            <a:endParaRPr lang="en-US" altLang="ko-KR" sz="1600" dirty="0" smtClean="0"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 flipH="1">
            <a:off x="-831496" y="4424298"/>
            <a:ext cx="81247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달걀</a:t>
            </a:r>
            <a:r>
              <a:rPr lang="en-US" altLang="ko-KR" sz="2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 </a:t>
            </a:r>
            <a:r>
              <a:rPr lang="ko-KR" altLang="en-US" sz="24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달걀버섯</a:t>
            </a:r>
            <a:r>
              <a:rPr lang="en-US" altLang="ko-KR" sz="2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 </a:t>
            </a:r>
            <a:r>
              <a:rPr lang="ko-KR" altLang="en-US" sz="2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부침가루</a:t>
            </a:r>
            <a:r>
              <a:rPr lang="en-US" altLang="ko-KR" sz="2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..</a:t>
            </a:r>
          </a:p>
        </p:txBody>
      </p:sp>
      <p:grpSp>
        <p:nvGrpSpPr>
          <p:cNvPr id="19" name="그룹 18"/>
          <p:cNvGrpSpPr/>
          <p:nvPr/>
        </p:nvGrpSpPr>
        <p:grpSpPr>
          <a:xfrm>
            <a:off x="6903090" y="137763"/>
            <a:ext cx="2240910" cy="974971"/>
            <a:chOff x="5743164" y="133899"/>
            <a:chExt cx="2613758" cy="974971"/>
          </a:xfrm>
        </p:grpSpPr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43164" y="133899"/>
              <a:ext cx="1403939" cy="974971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2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7051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0" grpId="0" animBg="1"/>
      <p:bldP spid="11" grpId="0"/>
      <p:bldP spid="15" grpId="0" animBg="1"/>
      <p:bldP spid="16" grpId="0" animBg="1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2.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준비하기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27" name="직사각형 26"/>
          <p:cNvSpPr/>
          <p:nvPr/>
        </p:nvSpPr>
        <p:spPr>
          <a:xfrm flipH="1">
            <a:off x="531986" y="1289076"/>
            <a:ext cx="81247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 err="1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모둠별로</a:t>
            </a:r>
            <a:r>
              <a:rPr lang="ko-KR" altLang="en-US" sz="3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ko-KR" altLang="en-US" sz="3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급식 메뉴를 </a:t>
            </a:r>
            <a:r>
              <a:rPr lang="ko-KR" altLang="en-US" sz="3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만들기 위해 </a:t>
            </a:r>
            <a:endParaRPr lang="en-US" altLang="ko-KR" sz="3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필요한 준비물과 역할을 정리하여 봅시다</a:t>
            </a:r>
            <a:r>
              <a:rPr lang="en-US" altLang="ko-KR" sz="3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58" r="77666" b="23938"/>
          <a:stretch/>
        </p:blipFill>
        <p:spPr>
          <a:xfrm>
            <a:off x="6767726" y="3463596"/>
            <a:ext cx="1532427" cy="1435261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20" t="5177" r="26046" b="66919"/>
          <a:stretch/>
        </p:blipFill>
        <p:spPr>
          <a:xfrm>
            <a:off x="4695423" y="3389268"/>
            <a:ext cx="1532427" cy="1435261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69" t="6077" r="1417" b="66019"/>
          <a:stretch/>
        </p:blipFill>
        <p:spPr>
          <a:xfrm>
            <a:off x="2523143" y="3414044"/>
            <a:ext cx="1675140" cy="1435261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1" t="49058" r="50675" b="23038"/>
          <a:stretch/>
        </p:blipFill>
        <p:spPr>
          <a:xfrm flipH="1">
            <a:off x="476966" y="3502900"/>
            <a:ext cx="1518949" cy="1435261"/>
          </a:xfrm>
          <a:prstGeom prst="rect">
            <a:avLst/>
          </a:prstGeom>
        </p:spPr>
      </p:pic>
      <p:grpSp>
        <p:nvGrpSpPr>
          <p:cNvPr id="10" name="그룹 9"/>
          <p:cNvGrpSpPr/>
          <p:nvPr/>
        </p:nvGrpSpPr>
        <p:grpSpPr>
          <a:xfrm>
            <a:off x="329841" y="2542013"/>
            <a:ext cx="1729441" cy="960887"/>
            <a:chOff x="376141" y="2530438"/>
            <a:chExt cx="1729441" cy="960887"/>
          </a:xfrm>
        </p:grpSpPr>
        <p:sp>
          <p:nvSpPr>
            <p:cNvPr id="8" name="모서리가 둥근 사각형 설명선 7"/>
            <p:cNvSpPr/>
            <p:nvPr/>
          </p:nvSpPr>
          <p:spPr>
            <a:xfrm>
              <a:off x="412194" y="2530438"/>
              <a:ext cx="1693388" cy="960887"/>
            </a:xfrm>
            <a:prstGeom prst="wedgeRoundRectCallout">
              <a:avLst>
                <a:gd name="adj1" fmla="val -4665"/>
                <a:gd name="adj2" fmla="val 82978"/>
                <a:gd name="adj3" fmla="val 16667"/>
              </a:avLst>
            </a:prstGeom>
            <a:solidFill>
              <a:srgbClr val="A38A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직사각형 20"/>
            <p:cNvSpPr/>
            <p:nvPr/>
          </p:nvSpPr>
          <p:spPr>
            <a:xfrm flipH="1">
              <a:off x="376141" y="2649501"/>
              <a:ext cx="1716121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4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나는 </a:t>
              </a:r>
              <a:r>
                <a:rPr lang="ko-KR" altLang="en-US" sz="24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달걀이랑</a:t>
              </a:r>
              <a:r>
                <a:rPr lang="ko-KR" altLang="en-US" sz="24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소금</a:t>
              </a:r>
              <a:r>
                <a:rPr lang="en-US" altLang="ko-KR" sz="24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!</a:t>
              </a: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5086396" y="2606957"/>
            <a:ext cx="1747017" cy="960887"/>
            <a:chOff x="412194" y="2530438"/>
            <a:chExt cx="1747017" cy="960887"/>
          </a:xfrm>
        </p:grpSpPr>
        <p:sp>
          <p:nvSpPr>
            <p:cNvPr id="28" name="모서리가 둥근 사각형 설명선 27"/>
            <p:cNvSpPr/>
            <p:nvPr/>
          </p:nvSpPr>
          <p:spPr>
            <a:xfrm>
              <a:off x="412194" y="2530438"/>
              <a:ext cx="1693388" cy="960887"/>
            </a:xfrm>
            <a:prstGeom prst="wedgeRoundRectCallout">
              <a:avLst>
                <a:gd name="adj1" fmla="val 4904"/>
                <a:gd name="adj2" fmla="val 99842"/>
                <a:gd name="adj3" fmla="val 16667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 flipH="1">
              <a:off x="412194" y="2595384"/>
              <a:ext cx="174701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4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나는 </a:t>
              </a:r>
              <a:endParaRPr lang="en-US" altLang="ko-KR" sz="2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24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여러 가지 </a:t>
              </a:r>
              <a:r>
                <a:rPr lang="ko-KR" altLang="en-US" sz="24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야채</a:t>
              </a:r>
              <a:endParaRPr lang="en-US" altLang="ko-KR" sz="2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2741683" y="2694413"/>
            <a:ext cx="1693388" cy="960887"/>
            <a:chOff x="412194" y="2530438"/>
            <a:chExt cx="1693388" cy="960887"/>
          </a:xfrm>
        </p:grpSpPr>
        <p:sp>
          <p:nvSpPr>
            <p:cNvPr id="31" name="모서리가 둥근 사각형 설명선 30"/>
            <p:cNvSpPr/>
            <p:nvPr/>
          </p:nvSpPr>
          <p:spPr>
            <a:xfrm>
              <a:off x="412194" y="2530438"/>
              <a:ext cx="1693388" cy="960887"/>
            </a:xfrm>
            <a:prstGeom prst="wedgeRoundRectCallout">
              <a:avLst>
                <a:gd name="adj1" fmla="val 7638"/>
                <a:gd name="adj2" fmla="val 74546"/>
                <a:gd name="adj3" fmla="val 16667"/>
              </a:avLst>
            </a:prstGeom>
            <a:solidFill>
              <a:srgbClr val="E6D7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직사각형 31"/>
            <p:cNvSpPr/>
            <p:nvPr/>
          </p:nvSpPr>
          <p:spPr>
            <a:xfrm flipH="1">
              <a:off x="531986" y="2660328"/>
              <a:ext cx="1482289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4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나는 </a:t>
              </a:r>
              <a:r>
                <a:rPr lang="ko-KR" altLang="en-US" sz="24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달걀버섯</a:t>
              </a:r>
              <a:r>
                <a:rPr lang="en-US" altLang="ko-KR" sz="24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!</a:t>
              </a:r>
            </a:p>
          </p:txBody>
        </p:sp>
      </p:grpSp>
      <p:grpSp>
        <p:nvGrpSpPr>
          <p:cNvPr id="33" name="그룹 32"/>
          <p:cNvGrpSpPr/>
          <p:nvPr/>
        </p:nvGrpSpPr>
        <p:grpSpPr>
          <a:xfrm>
            <a:off x="7234447" y="2343859"/>
            <a:ext cx="1759607" cy="960887"/>
            <a:chOff x="425822" y="2240047"/>
            <a:chExt cx="1759607" cy="960887"/>
          </a:xfrm>
        </p:grpSpPr>
        <p:sp>
          <p:nvSpPr>
            <p:cNvPr id="34" name="모서리가 둥근 사각형 설명선 33"/>
            <p:cNvSpPr/>
            <p:nvPr/>
          </p:nvSpPr>
          <p:spPr>
            <a:xfrm>
              <a:off x="425822" y="2240047"/>
              <a:ext cx="1693388" cy="960887"/>
            </a:xfrm>
            <a:prstGeom prst="wedgeRoundRectCallout">
              <a:avLst>
                <a:gd name="adj1" fmla="val -19703"/>
                <a:gd name="adj2" fmla="val 98637"/>
                <a:gd name="adj3" fmla="val 16667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 flipH="1">
              <a:off x="438412" y="2311958"/>
              <a:ext cx="174701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4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나는 </a:t>
              </a:r>
              <a:endParaRPr lang="en-US" altLang="ko-KR" sz="2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24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기름이랑</a:t>
              </a:r>
              <a:r>
                <a:rPr lang="ko-KR" altLang="en-US" sz="24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간장</a:t>
              </a:r>
              <a:r>
                <a:rPr lang="en-US" altLang="ko-KR" sz="24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!</a:t>
              </a:r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6903090" y="137763"/>
            <a:ext cx="2240910" cy="974971"/>
            <a:chOff x="5743164" y="133899"/>
            <a:chExt cx="2613758" cy="974971"/>
          </a:xfrm>
        </p:grpSpPr>
        <p:pic>
          <p:nvPicPr>
            <p:cNvPr id="25" name="그림 24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43164" y="133899"/>
              <a:ext cx="1403939" cy="974971"/>
            </a:xfrm>
            <a:prstGeom prst="rect">
              <a:avLst/>
            </a:prstGeom>
          </p:spPr>
        </p:pic>
        <p:sp>
          <p:nvSpPr>
            <p:cNvPr id="26" name="직사각형 25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2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282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3.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만들기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27" name="직사각형 26"/>
          <p:cNvSpPr/>
          <p:nvPr/>
        </p:nvSpPr>
        <p:spPr>
          <a:xfrm flipH="1">
            <a:off x="531986" y="1289076"/>
            <a:ext cx="81247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 err="1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모둠별로</a:t>
            </a:r>
            <a:r>
              <a:rPr lang="ko-KR" altLang="en-US" sz="3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협력하여 메뉴를 만들어 봅시다</a:t>
            </a:r>
            <a:r>
              <a:rPr lang="en-US" altLang="ko-KR" sz="3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69" r="40874" b="36855"/>
          <a:stretch/>
        </p:blipFill>
        <p:spPr>
          <a:xfrm>
            <a:off x="1007319" y="2129742"/>
            <a:ext cx="4236013" cy="3035998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77" t="18992" r="-21003" b="38632"/>
          <a:stretch/>
        </p:blipFill>
        <p:spPr>
          <a:xfrm>
            <a:off x="5150247" y="2033029"/>
            <a:ext cx="4236013" cy="3035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222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-1342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609CFCF4-7A61-4E46-91D2-E51A2370C4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8" t="29644" r="26404"/>
          <a:stretch/>
        </p:blipFill>
        <p:spPr>
          <a:xfrm>
            <a:off x="6742857" y="3332680"/>
            <a:ext cx="2540039" cy="181082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1A98EC1D-A239-4F10-8B96-925E143AD8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" t="52310" r="63258" b="2674"/>
          <a:stretch/>
        </p:blipFill>
        <p:spPr>
          <a:xfrm rot="576953">
            <a:off x="-177464" y="-34374"/>
            <a:ext cx="1990575" cy="1613072"/>
          </a:xfrm>
          <a:prstGeom prst="rect">
            <a:avLst/>
          </a:prstGeom>
        </p:spPr>
      </p:pic>
      <p:sp>
        <p:nvSpPr>
          <p:cNvPr id="9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3056873" y="121504"/>
            <a:ext cx="3030253" cy="667788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그림책 </a:t>
            </a:r>
            <a:r>
              <a:rPr lang="ko-KR" altLang="en-US" sz="3600" dirty="0" err="1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로드맵</a:t>
            </a:r>
            <a:endParaRPr lang="ko-KR" altLang="en-US" sz="1400" dirty="0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3056873" y="789292"/>
            <a:ext cx="3030253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 flipV="1">
            <a:off x="4407463" y="3843960"/>
            <a:ext cx="961238" cy="416741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>
            <a:stCxn id="21" idx="1"/>
            <a:endCxn id="31" idx="3"/>
          </p:cNvCxnSpPr>
          <p:nvPr/>
        </p:nvCxnSpPr>
        <p:spPr>
          <a:xfrm flipH="1" flipV="1">
            <a:off x="2107888" y="2294835"/>
            <a:ext cx="346929" cy="250303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>
            <a:endCxn id="21" idx="3"/>
          </p:cNvCxnSpPr>
          <p:nvPr/>
        </p:nvCxnSpPr>
        <p:spPr>
          <a:xfrm flipH="1">
            <a:off x="3192781" y="2545138"/>
            <a:ext cx="843858" cy="0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>
            <a:endCxn id="20" idx="1"/>
          </p:cNvCxnSpPr>
          <p:nvPr/>
        </p:nvCxnSpPr>
        <p:spPr>
          <a:xfrm flipV="1">
            <a:off x="4136039" y="2078811"/>
            <a:ext cx="1059302" cy="340942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/>
        </p:nvCxnSpPr>
        <p:spPr>
          <a:xfrm>
            <a:off x="6243852" y="3714857"/>
            <a:ext cx="1136257" cy="584298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 flipH="1">
            <a:off x="5528569" y="1618772"/>
            <a:ext cx="359797" cy="441927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2" name="직선 연결선 31"/>
          <p:cNvCxnSpPr>
            <a:endCxn id="88" idx="1"/>
          </p:cNvCxnSpPr>
          <p:nvPr/>
        </p:nvCxnSpPr>
        <p:spPr>
          <a:xfrm flipV="1">
            <a:off x="6992323" y="590002"/>
            <a:ext cx="637253" cy="532570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4" name="모서리가 둥근 직사각형 33"/>
          <p:cNvSpPr/>
          <p:nvPr/>
        </p:nvSpPr>
        <p:spPr>
          <a:xfrm>
            <a:off x="1661184" y="918155"/>
            <a:ext cx="1767801" cy="109805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경험과 알고 있는 것을 떠올려 이야기 읽고 정리하기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35" name="직선 연결선 34"/>
          <p:cNvCxnSpPr/>
          <p:nvPr/>
        </p:nvCxnSpPr>
        <p:spPr>
          <a:xfrm flipV="1">
            <a:off x="873333" y="3409700"/>
            <a:ext cx="435210" cy="398466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/>
          <p:cNvCxnSpPr/>
          <p:nvPr/>
        </p:nvCxnSpPr>
        <p:spPr>
          <a:xfrm flipH="1">
            <a:off x="1214175" y="1572204"/>
            <a:ext cx="445314" cy="496554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모서리가 둥근 직사각형 37"/>
          <p:cNvSpPr/>
          <p:nvPr/>
        </p:nvSpPr>
        <p:spPr>
          <a:xfrm>
            <a:off x="311404" y="3933872"/>
            <a:ext cx="1123858" cy="974111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버섯의 맛을 살려 반찬 개발하기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46" name="모서리가 둥근 직사각형 45"/>
          <p:cNvSpPr/>
          <p:nvPr/>
        </p:nvSpPr>
        <p:spPr>
          <a:xfrm>
            <a:off x="5212567" y="3486839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현대 미술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31" name="모서리가 둥근 직사각형 30"/>
          <p:cNvSpPr/>
          <p:nvPr/>
        </p:nvSpPr>
        <p:spPr>
          <a:xfrm>
            <a:off x="410168" y="2078811"/>
            <a:ext cx="1697720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국어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배경 지식과 </a:t>
            </a: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요약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58" name="직선 연결선 57"/>
          <p:cNvCxnSpPr/>
          <p:nvPr/>
        </p:nvCxnSpPr>
        <p:spPr>
          <a:xfrm flipH="1">
            <a:off x="2226720" y="2571750"/>
            <a:ext cx="412585" cy="519319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모서리가 둥근 직사각형 20"/>
          <p:cNvSpPr/>
          <p:nvPr/>
        </p:nvSpPr>
        <p:spPr>
          <a:xfrm>
            <a:off x="2454817" y="2329114"/>
            <a:ext cx="737964" cy="43204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경험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65" name="모서리가 둥근 직사각형 64"/>
          <p:cNvSpPr/>
          <p:nvPr/>
        </p:nvSpPr>
        <p:spPr>
          <a:xfrm>
            <a:off x="633531" y="2960628"/>
            <a:ext cx="1697720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실과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다양한 식재료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68" name="직선 연결선 67"/>
          <p:cNvCxnSpPr/>
          <p:nvPr/>
        </p:nvCxnSpPr>
        <p:spPr>
          <a:xfrm flipH="1">
            <a:off x="4856507" y="4560137"/>
            <a:ext cx="431336" cy="1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직선 연결선 70"/>
          <p:cNvCxnSpPr/>
          <p:nvPr/>
        </p:nvCxnSpPr>
        <p:spPr>
          <a:xfrm>
            <a:off x="6644666" y="4565189"/>
            <a:ext cx="403110" cy="0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모서리가 둥근 직사각형 28"/>
          <p:cNvSpPr/>
          <p:nvPr/>
        </p:nvSpPr>
        <p:spPr>
          <a:xfrm>
            <a:off x="6914449" y="4294125"/>
            <a:ext cx="1702208" cy="59887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미술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조형 원리 적용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47" name="모서리가 둥근 직사각형 46"/>
          <p:cNvSpPr/>
          <p:nvPr/>
        </p:nvSpPr>
        <p:spPr>
          <a:xfrm>
            <a:off x="3257308" y="4260701"/>
            <a:ext cx="1702208" cy="59887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미술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시각적 </a:t>
            </a: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특징 발견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73" name="모서리가 둥근 직사각형 72"/>
          <p:cNvSpPr/>
          <p:nvPr/>
        </p:nvSpPr>
        <p:spPr>
          <a:xfrm>
            <a:off x="5281214" y="4240127"/>
            <a:ext cx="1371824" cy="692066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현대적인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 작품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만들기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76" name="직선 연결선 75"/>
          <p:cNvCxnSpPr/>
          <p:nvPr/>
        </p:nvCxnSpPr>
        <p:spPr>
          <a:xfrm flipH="1" flipV="1">
            <a:off x="1622506" y="3400883"/>
            <a:ext cx="466672" cy="458063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모서리가 둥근 직사각형 78"/>
          <p:cNvSpPr/>
          <p:nvPr/>
        </p:nvSpPr>
        <p:spPr>
          <a:xfrm>
            <a:off x="1642040" y="3946800"/>
            <a:ext cx="1123858" cy="974111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 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홍보 자료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만들기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88" name="모서리가 둥근 직사각형 87"/>
          <p:cNvSpPr/>
          <p:nvPr/>
        </p:nvSpPr>
        <p:spPr>
          <a:xfrm>
            <a:off x="7629576" y="289934"/>
            <a:ext cx="1386788" cy="600135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우리 주변의 다양한 생물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92" name="직선 연결선 91"/>
          <p:cNvCxnSpPr/>
          <p:nvPr/>
        </p:nvCxnSpPr>
        <p:spPr>
          <a:xfrm>
            <a:off x="7061446" y="1544198"/>
            <a:ext cx="524955" cy="10422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96" name="모서리가 둥근 직사각형 95"/>
          <p:cNvSpPr/>
          <p:nvPr/>
        </p:nvSpPr>
        <p:spPr>
          <a:xfrm>
            <a:off x="7644539" y="1209655"/>
            <a:ext cx="1371824" cy="692066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곰팡이와 버섯의 특징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6" name="모서리가 둥근 직사각형 25"/>
          <p:cNvSpPr/>
          <p:nvPr/>
        </p:nvSpPr>
        <p:spPr>
          <a:xfrm>
            <a:off x="5782703" y="972093"/>
            <a:ext cx="1363202" cy="6942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과학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다양한 생물의 특징</a:t>
            </a:r>
            <a:endParaRPr lang="en-US" altLang="ko-KR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104" name="직선 연결선 103"/>
          <p:cNvCxnSpPr/>
          <p:nvPr/>
        </p:nvCxnSpPr>
        <p:spPr>
          <a:xfrm flipH="1" flipV="1">
            <a:off x="5639641" y="2151790"/>
            <a:ext cx="251414" cy="363519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0" name="모서리가 둥근 직사각형 19"/>
          <p:cNvSpPr/>
          <p:nvPr/>
        </p:nvSpPr>
        <p:spPr>
          <a:xfrm>
            <a:off x="5195341" y="1862787"/>
            <a:ext cx="693025" cy="43204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108" name="직선 연결선 107"/>
          <p:cNvCxnSpPr/>
          <p:nvPr/>
        </p:nvCxnSpPr>
        <p:spPr>
          <a:xfrm>
            <a:off x="6947853" y="2900632"/>
            <a:ext cx="623585" cy="8901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09" name="모서리가 둥근 직사각형 108"/>
          <p:cNvSpPr/>
          <p:nvPr/>
        </p:nvSpPr>
        <p:spPr>
          <a:xfrm>
            <a:off x="7629576" y="2419752"/>
            <a:ext cx="1371824" cy="836881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삼각형</a:t>
            </a:r>
            <a:r>
              <a:rPr lang="en-US" altLang="ko-KR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 </a:t>
            </a: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사다리꼴의 넓이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07" name="모서리가 둥근 직사각형 106"/>
          <p:cNvSpPr/>
          <p:nvPr/>
        </p:nvSpPr>
        <p:spPr>
          <a:xfrm>
            <a:off x="5797771" y="2419752"/>
            <a:ext cx="1363202" cy="91235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수학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여러 가지 </a:t>
            </a: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도형의 넓이 구하기</a:t>
            </a:r>
            <a:endParaRPr lang="en-US" altLang="ko-KR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112" name="직선 연결선 111"/>
          <p:cNvCxnSpPr/>
          <p:nvPr/>
        </p:nvCxnSpPr>
        <p:spPr>
          <a:xfrm>
            <a:off x="4288439" y="2572153"/>
            <a:ext cx="1080262" cy="1007359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그림 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4899" y="1851390"/>
            <a:ext cx="1384015" cy="1790871"/>
          </a:xfrm>
          <a:prstGeom prst="rect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0449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1074614"/>
            <a:ext cx="9154274" cy="4068886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잠깐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실습하기 전에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7" name="내용 개체 틀 2"/>
          <p:cNvSpPr txBox="1">
            <a:spLocks/>
          </p:cNvSpPr>
          <p:nvPr/>
        </p:nvSpPr>
        <p:spPr>
          <a:xfrm>
            <a:off x="465050" y="1074614"/>
            <a:ext cx="8213900" cy="2083961"/>
          </a:xfrm>
          <a:prstGeom prst="rect">
            <a:avLst/>
          </a:prstGeom>
          <a:noFill/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  <a:defRPr/>
            </a:pPr>
            <a:r>
              <a:rPr lang="en-US" altLang="ko-KR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1. </a:t>
            </a:r>
            <a:r>
              <a:rPr lang="ko-KR" altLang="en-US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첫째도 </a:t>
            </a:r>
            <a:r>
              <a:rPr lang="ko-KR" altLang="en-US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ㅇㅈ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 </a:t>
            </a:r>
            <a:r>
              <a:rPr lang="ko-KR" altLang="en-US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둘째도 </a:t>
            </a:r>
            <a:r>
              <a:rPr lang="ko-KR" altLang="en-US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ㅇㅈ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  </a:t>
            </a:r>
            <a:r>
              <a:rPr lang="en-US" altLang="ko-KR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(</a:t>
            </a:r>
            <a:r>
              <a:rPr lang="ko-KR" altLang="en-US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특별히 </a:t>
            </a:r>
            <a:r>
              <a:rPr lang="ko-KR" altLang="en-US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ㅂ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ko-KR" altLang="en-US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과 </a:t>
            </a:r>
            <a:r>
              <a:rPr lang="ko-KR" altLang="en-US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ㅋ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조심하기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)</a:t>
            </a:r>
            <a:endParaRPr lang="en-US" altLang="ko-KR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en-US" altLang="ko-KR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2. 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반드시 </a:t>
            </a:r>
            <a:r>
              <a:rPr lang="ko-KR" altLang="en-US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ㅈㄱ을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끼거나 </a:t>
            </a:r>
            <a:r>
              <a:rPr lang="ko-KR" altLang="en-US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ㅅ을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깨끗하게 씻습니다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3. 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음식 재료를 가지고 </a:t>
            </a:r>
            <a:r>
              <a:rPr lang="ko-KR" altLang="en-US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ㅈㄴ치지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않아요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 </a:t>
            </a:r>
            <a:endParaRPr lang="en-US" altLang="ko-KR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4. 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자기 </a:t>
            </a:r>
            <a:r>
              <a:rPr lang="ko-KR" altLang="en-US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ㅇㅎ에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최선을 다하며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 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친구와 </a:t>
            </a:r>
            <a:r>
              <a:rPr lang="ko-KR" altLang="en-US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ㅎㄹ합니다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  <a:endParaRPr lang="en-US" altLang="ko-KR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5. </a:t>
            </a:r>
            <a:r>
              <a:rPr lang="ko-KR" altLang="en-US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만든 후</a:t>
            </a:r>
            <a:r>
              <a:rPr lang="en-US" altLang="ko-KR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 </a:t>
            </a:r>
            <a:r>
              <a:rPr lang="ko-KR" altLang="en-US" dirty="0" err="1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모둠원</a:t>
            </a:r>
            <a:r>
              <a:rPr lang="ko-KR" altLang="en-US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모두가 함께 </a:t>
            </a:r>
            <a:r>
              <a:rPr lang="ko-KR" altLang="en-US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ㅈㄹ합니다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  <a:endParaRPr lang="en-US" altLang="ko-KR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8" name="모서리가 둥근 사각형 설명선 7"/>
          <p:cNvSpPr/>
          <p:nvPr/>
        </p:nvSpPr>
        <p:spPr>
          <a:xfrm>
            <a:off x="1795200" y="1337871"/>
            <a:ext cx="843728" cy="413267"/>
          </a:xfrm>
          <a:prstGeom prst="wedgeRoundRectCallout">
            <a:avLst>
              <a:gd name="adj1" fmla="val 13795"/>
              <a:gd name="adj2" fmla="val 49503"/>
              <a:gd name="adj3" fmla="val 16667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rgbClr val="FF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안전</a:t>
            </a:r>
            <a:endParaRPr lang="ko-KR" altLang="en-US" sz="3200" dirty="0">
              <a:solidFill>
                <a:srgbClr val="FF0000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3792442" y="1337871"/>
            <a:ext cx="843728" cy="413267"/>
          </a:xfrm>
          <a:prstGeom prst="wedgeRoundRectCallout">
            <a:avLst>
              <a:gd name="adj1" fmla="val 13795"/>
              <a:gd name="adj2" fmla="val 49503"/>
              <a:gd name="adj3" fmla="val 16667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rgbClr val="FF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안전</a:t>
            </a:r>
            <a:endParaRPr lang="ko-KR" altLang="en-US" sz="3200" dirty="0">
              <a:solidFill>
                <a:srgbClr val="FF0000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1" name="모서리가 둥근 사각형 설명선 10"/>
          <p:cNvSpPr/>
          <p:nvPr/>
        </p:nvSpPr>
        <p:spPr>
          <a:xfrm>
            <a:off x="5942084" y="1313906"/>
            <a:ext cx="514864" cy="413267"/>
          </a:xfrm>
          <a:prstGeom prst="wedgeRoundRectCallout">
            <a:avLst>
              <a:gd name="adj1" fmla="val 13795"/>
              <a:gd name="adj2" fmla="val 49503"/>
              <a:gd name="adj3" fmla="val 16667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solidFill>
                  <a:srgbClr val="FF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불</a:t>
            </a:r>
            <a:endParaRPr lang="ko-KR" altLang="en-US" sz="3200" dirty="0">
              <a:solidFill>
                <a:srgbClr val="FF0000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2" name="모서리가 둥근 사각형 설명선 11"/>
          <p:cNvSpPr/>
          <p:nvPr/>
        </p:nvSpPr>
        <p:spPr>
          <a:xfrm>
            <a:off x="6795653" y="1313905"/>
            <a:ext cx="514864" cy="413267"/>
          </a:xfrm>
          <a:prstGeom prst="wedgeRoundRectCallout">
            <a:avLst>
              <a:gd name="adj1" fmla="val 13795"/>
              <a:gd name="adj2" fmla="val 49503"/>
              <a:gd name="adj3" fmla="val 16667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rgbClr val="FF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칼</a:t>
            </a:r>
            <a:endParaRPr lang="ko-KR" altLang="en-US" sz="3200" dirty="0">
              <a:solidFill>
                <a:srgbClr val="FF0000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3" name="모서리가 둥근 사각형 설명선 12"/>
          <p:cNvSpPr/>
          <p:nvPr/>
        </p:nvSpPr>
        <p:spPr>
          <a:xfrm>
            <a:off x="1796851" y="2130173"/>
            <a:ext cx="843728" cy="413267"/>
          </a:xfrm>
          <a:prstGeom prst="wedgeRoundRectCallout">
            <a:avLst>
              <a:gd name="adj1" fmla="val 13795"/>
              <a:gd name="adj2" fmla="val 49503"/>
              <a:gd name="adj3" fmla="val 16667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solidFill>
                  <a:srgbClr val="FF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장갑</a:t>
            </a:r>
            <a:endParaRPr lang="ko-KR" altLang="en-US" sz="3200" dirty="0">
              <a:solidFill>
                <a:srgbClr val="FF0000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4" name="모서리가 둥근 사각형 설명선 13"/>
          <p:cNvSpPr/>
          <p:nvPr/>
        </p:nvSpPr>
        <p:spPr>
          <a:xfrm>
            <a:off x="3972380" y="2123700"/>
            <a:ext cx="423157" cy="413267"/>
          </a:xfrm>
          <a:prstGeom prst="wedgeRoundRectCallout">
            <a:avLst>
              <a:gd name="adj1" fmla="val 13795"/>
              <a:gd name="adj2" fmla="val 49503"/>
              <a:gd name="adj3" fmla="val 16667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rgbClr val="FF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손</a:t>
            </a:r>
            <a:endParaRPr lang="ko-KR" altLang="en-US" sz="3200" dirty="0">
              <a:solidFill>
                <a:srgbClr val="FF0000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5" name="모서리가 둥근 사각형 설명선 14"/>
          <p:cNvSpPr/>
          <p:nvPr/>
        </p:nvSpPr>
        <p:spPr>
          <a:xfrm>
            <a:off x="3485055" y="2951941"/>
            <a:ext cx="822250" cy="413267"/>
          </a:xfrm>
          <a:prstGeom prst="wedgeRoundRectCallout">
            <a:avLst>
              <a:gd name="adj1" fmla="val 13795"/>
              <a:gd name="adj2" fmla="val 49503"/>
              <a:gd name="adj3" fmla="val 16667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rgbClr val="FF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장난</a:t>
            </a:r>
            <a:endParaRPr lang="ko-KR" altLang="en-US" sz="3200" dirty="0">
              <a:solidFill>
                <a:srgbClr val="FF0000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6" name="모서리가 둥근 사각형 설명선 15"/>
          <p:cNvSpPr/>
          <p:nvPr/>
        </p:nvSpPr>
        <p:spPr>
          <a:xfrm>
            <a:off x="1561739" y="3800867"/>
            <a:ext cx="836556" cy="413267"/>
          </a:xfrm>
          <a:prstGeom prst="wedgeRoundRectCallout">
            <a:avLst>
              <a:gd name="adj1" fmla="val 13795"/>
              <a:gd name="adj2" fmla="val 49503"/>
              <a:gd name="adj3" fmla="val 16667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rgbClr val="FF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역할</a:t>
            </a:r>
            <a:endParaRPr lang="ko-KR" altLang="en-US" sz="3200" dirty="0">
              <a:solidFill>
                <a:srgbClr val="FF0000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7" name="모서리가 둥근 사각형 설명선 16"/>
          <p:cNvSpPr/>
          <p:nvPr/>
        </p:nvSpPr>
        <p:spPr>
          <a:xfrm>
            <a:off x="5692248" y="3800866"/>
            <a:ext cx="836556" cy="413267"/>
          </a:xfrm>
          <a:prstGeom prst="wedgeRoundRectCallout">
            <a:avLst>
              <a:gd name="adj1" fmla="val 13795"/>
              <a:gd name="adj2" fmla="val 49503"/>
              <a:gd name="adj3" fmla="val 16667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solidFill>
                  <a:srgbClr val="FF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협력</a:t>
            </a:r>
            <a:endParaRPr lang="ko-KR" altLang="en-US" sz="3200" dirty="0">
              <a:solidFill>
                <a:srgbClr val="FF0000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8" name="모서리가 둥근 사각형 설명선 17"/>
          <p:cNvSpPr/>
          <p:nvPr/>
        </p:nvSpPr>
        <p:spPr>
          <a:xfrm>
            <a:off x="4572000" y="4626916"/>
            <a:ext cx="836556" cy="413267"/>
          </a:xfrm>
          <a:prstGeom prst="wedgeRoundRectCallout">
            <a:avLst>
              <a:gd name="adj1" fmla="val 13795"/>
              <a:gd name="adj2" fmla="val 49503"/>
              <a:gd name="adj3" fmla="val 16667"/>
            </a:avLst>
          </a:prstGeom>
          <a:solidFill>
            <a:srgbClr val="EC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rgbClr val="FF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정리</a:t>
            </a:r>
            <a:endParaRPr lang="ko-KR" altLang="en-US" sz="3200" dirty="0">
              <a:solidFill>
                <a:srgbClr val="FF0000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6903090" y="137763"/>
            <a:ext cx="2240910" cy="974971"/>
            <a:chOff x="5743164" y="133899"/>
            <a:chExt cx="2613758" cy="974971"/>
          </a:xfrm>
        </p:grpSpPr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43164" y="133899"/>
              <a:ext cx="1403939" cy="974971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2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533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장난감, 레고이(가) 표시된 사진&#10;&#10;자동 생성된 설명">
            <a:extLst>
              <a:ext uri="{FF2B5EF4-FFF2-40B4-BE49-F238E27FC236}">
                <a16:creationId xmlns="" xmlns:a16="http://schemas.microsoft.com/office/drawing/2014/main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508" y="677016"/>
            <a:ext cx="4180983" cy="1633361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2405403"/>
            <a:ext cx="9154274" cy="130556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3. </a:t>
            </a:r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버섯을 홍보해요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2400" dirty="0">
              <a:solidFill>
                <a:schemeClr val="accent4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3604848"/>
            <a:ext cx="9154274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-10274" y="3305849"/>
            <a:ext cx="9154274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672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1079567"/>
            <a:ext cx="9155754" cy="4063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</a:t>
            </a:r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우리</a:t>
            </a:r>
            <a:r>
              <a:rPr lang="en-US" altLang="ko-KR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메뉴를 </a:t>
            </a:r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홍보해 봅시다</a:t>
            </a:r>
            <a:r>
              <a:rPr lang="en-US" altLang="ko-KR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104104" y="1457725"/>
            <a:ext cx="49357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홍보 자료를 </a:t>
            </a:r>
            <a:r>
              <a:rPr lang="ko-KR" altLang="en-US" sz="4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만들어 볼까요</a:t>
            </a:r>
            <a:r>
              <a:rPr lang="en-US" altLang="ko-KR" sz="4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  <a:endParaRPr lang="ko-KR" altLang="en-US" sz="44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17" t="43931" r="36553" b="14900"/>
          <a:stretch/>
        </p:blipFill>
        <p:spPr>
          <a:xfrm>
            <a:off x="200527" y="2999874"/>
            <a:ext cx="1967553" cy="1952759"/>
          </a:xfrm>
          <a:prstGeom prst="ellipse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208378" y="2644209"/>
            <a:ext cx="4935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□ 홈쇼핑 </a:t>
            </a:r>
            <a:r>
              <a:rPr lang="ko-KR" altLang="en-US" sz="360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영상으로 홍보하기</a:t>
            </a:r>
            <a:endParaRPr lang="ko-KR" altLang="en-US" sz="36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04104" y="3636838"/>
            <a:ext cx="4935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□ 그림 전단지로 홍보하기</a:t>
            </a:r>
            <a:endParaRPr lang="ko-KR" altLang="en-US" sz="36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" t="29318" r="74410" b="15946"/>
          <a:stretch/>
        </p:blipFill>
        <p:spPr>
          <a:xfrm rot="345227">
            <a:off x="7194589" y="2834423"/>
            <a:ext cx="1702195" cy="2229367"/>
          </a:xfrm>
          <a:prstGeom prst="rect">
            <a:avLst/>
          </a:prstGeom>
        </p:spPr>
      </p:pic>
      <p:sp>
        <p:nvSpPr>
          <p:cNvPr id="5" name="1/2 액자 4"/>
          <p:cNvSpPr/>
          <p:nvPr/>
        </p:nvSpPr>
        <p:spPr>
          <a:xfrm rot="2587162" flipH="1" flipV="1">
            <a:off x="2677903" y="2389344"/>
            <a:ext cx="325549" cy="567260"/>
          </a:xfrm>
          <a:prstGeom prst="halfFrame">
            <a:avLst>
              <a:gd name="adj1" fmla="val 23042"/>
              <a:gd name="adj2" fmla="val 2270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9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</a:t>
            </a:r>
            <a:r>
              <a:rPr lang="ko-KR" altLang="en-US" sz="3600" dirty="0" err="1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쇼호스트가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되어 봅시다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17" name="직선 연결선 16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sp>
        <p:nvSpPr>
          <p:cNvPr id="24" name="직사각형 23"/>
          <p:cNvSpPr/>
          <p:nvPr/>
        </p:nvSpPr>
        <p:spPr>
          <a:xfrm>
            <a:off x="0" y="1079567"/>
            <a:ext cx="9155754" cy="4063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994" y="1270000"/>
            <a:ext cx="5153630" cy="5153630"/>
          </a:xfrm>
          <a:prstGeom prst="rect">
            <a:avLst/>
          </a:prstGeom>
        </p:spPr>
      </p:pic>
      <p:grpSp>
        <p:nvGrpSpPr>
          <p:cNvPr id="25" name="그룹 24"/>
          <p:cNvGrpSpPr/>
          <p:nvPr/>
        </p:nvGrpSpPr>
        <p:grpSpPr>
          <a:xfrm>
            <a:off x="3754893" y="941343"/>
            <a:ext cx="2675219" cy="2098222"/>
            <a:chOff x="698750" y="1186976"/>
            <a:chExt cx="3508292" cy="2878165"/>
          </a:xfrm>
          <a:solidFill>
            <a:srgbClr val="CCCCFF"/>
          </a:solidFill>
        </p:grpSpPr>
        <p:sp>
          <p:nvSpPr>
            <p:cNvPr id="26" name="구름 25"/>
            <p:cNvSpPr/>
            <p:nvPr/>
          </p:nvSpPr>
          <p:spPr>
            <a:xfrm rot="543798">
              <a:off x="698750" y="1186976"/>
              <a:ext cx="3508292" cy="2769548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이등변 삼각형 26"/>
            <p:cNvSpPr/>
            <p:nvPr/>
          </p:nvSpPr>
          <p:spPr>
            <a:xfrm rot="8088913">
              <a:off x="2599348" y="3284935"/>
              <a:ext cx="729205" cy="83120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8" name="직사각형 27"/>
          <p:cNvSpPr/>
          <p:nvPr/>
        </p:nvSpPr>
        <p:spPr>
          <a:xfrm>
            <a:off x="4085346" y="1422009"/>
            <a:ext cx="19694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오늘 소개할 음식은 </a:t>
            </a:r>
            <a:r>
              <a:rPr lang="en-US" altLang="ko-KR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~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4699" y="1113332"/>
            <a:ext cx="4965065" cy="399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902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</a:t>
            </a:r>
            <a:r>
              <a:rPr lang="ko-KR" altLang="en-US" sz="3600" dirty="0" err="1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쇼호스트가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되어 봅시다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17" name="직선 연결선 16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sp>
        <p:nvSpPr>
          <p:cNvPr id="24" name="직사각형 23"/>
          <p:cNvSpPr/>
          <p:nvPr/>
        </p:nvSpPr>
        <p:spPr>
          <a:xfrm>
            <a:off x="0" y="1079567"/>
            <a:ext cx="9155754" cy="4063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44426" y="1168370"/>
            <a:ext cx="4855952" cy="5143500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 flipH="1">
            <a:off x="2627544" y="1168370"/>
            <a:ext cx="2535693" cy="2098222"/>
            <a:chOff x="698750" y="1186976"/>
            <a:chExt cx="3508292" cy="2878165"/>
          </a:xfrm>
          <a:solidFill>
            <a:srgbClr val="C5DCED"/>
          </a:solidFill>
        </p:grpSpPr>
        <p:sp>
          <p:nvSpPr>
            <p:cNvPr id="10" name="구름 9"/>
            <p:cNvSpPr/>
            <p:nvPr/>
          </p:nvSpPr>
          <p:spPr>
            <a:xfrm rot="543798">
              <a:off x="698750" y="1186976"/>
              <a:ext cx="3508292" cy="2769548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이등변 삼각형 10"/>
            <p:cNvSpPr/>
            <p:nvPr/>
          </p:nvSpPr>
          <p:spPr>
            <a:xfrm rot="8088913">
              <a:off x="2599348" y="3284935"/>
              <a:ext cx="729205" cy="83120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2910691" y="1639280"/>
            <a:ext cx="19694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이 메뉴의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장점은요</a:t>
            </a:r>
            <a:r>
              <a:rPr lang="en-US" altLang="ko-KR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~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5"/>
          <a:srcRect l="1967" t="827" r="636"/>
          <a:stretch/>
        </p:blipFill>
        <p:spPr>
          <a:xfrm>
            <a:off x="3526015" y="1079567"/>
            <a:ext cx="4965065" cy="397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35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</a:t>
            </a:r>
            <a:r>
              <a:rPr lang="ko-KR" altLang="en-US" sz="3600" dirty="0" err="1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쇼호스트가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되어 봅시다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17" name="직선 연결선 16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sp>
        <p:nvSpPr>
          <p:cNvPr id="24" name="직사각형 23"/>
          <p:cNvSpPr/>
          <p:nvPr/>
        </p:nvSpPr>
        <p:spPr>
          <a:xfrm>
            <a:off x="0" y="1079567"/>
            <a:ext cx="9155754" cy="4063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046" y="2289317"/>
            <a:ext cx="4238086" cy="3102105"/>
          </a:xfrm>
          <a:prstGeom prst="rect">
            <a:avLst/>
          </a:prstGeom>
        </p:spPr>
      </p:pic>
      <p:grpSp>
        <p:nvGrpSpPr>
          <p:cNvPr id="10" name="그룹 9"/>
          <p:cNvGrpSpPr/>
          <p:nvPr/>
        </p:nvGrpSpPr>
        <p:grpSpPr>
          <a:xfrm>
            <a:off x="3754893" y="941343"/>
            <a:ext cx="2675219" cy="2098222"/>
            <a:chOff x="698750" y="1186976"/>
            <a:chExt cx="3508292" cy="2878165"/>
          </a:xfrm>
          <a:solidFill>
            <a:srgbClr val="FEC6C9"/>
          </a:solidFill>
        </p:grpSpPr>
        <p:sp>
          <p:nvSpPr>
            <p:cNvPr id="11" name="구름 10"/>
            <p:cNvSpPr/>
            <p:nvPr/>
          </p:nvSpPr>
          <p:spPr>
            <a:xfrm rot="543798">
              <a:off x="698750" y="1186976"/>
              <a:ext cx="3508292" cy="2769548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이등변 삼각형 11"/>
            <p:cNvSpPr/>
            <p:nvPr/>
          </p:nvSpPr>
          <p:spPr>
            <a:xfrm rot="8088913">
              <a:off x="2599348" y="3284935"/>
              <a:ext cx="729205" cy="83120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" name="직사각형 12"/>
          <p:cNvSpPr/>
          <p:nvPr/>
        </p:nvSpPr>
        <p:spPr>
          <a:xfrm>
            <a:off x="3874742" y="1213056"/>
            <a:ext cx="248709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이 메뉴에는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어떤 영양소가 </a:t>
            </a:r>
            <a:r>
              <a:rPr lang="ko-KR" altLang="en-US" sz="32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있냐면요</a:t>
            </a:r>
            <a:r>
              <a:rPr lang="en-US" altLang="ko-KR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~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/>
          <a:srcRect t="-1828" b="-7489"/>
          <a:stretch/>
        </p:blipFill>
        <p:spPr>
          <a:xfrm>
            <a:off x="615315" y="1291242"/>
            <a:ext cx="5836914" cy="404014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22768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1079567"/>
            <a:ext cx="9155754" cy="4063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</a:t>
            </a:r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우리</a:t>
            </a:r>
            <a:r>
              <a:rPr lang="en-US" altLang="ko-KR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메뉴를 </a:t>
            </a:r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홍보해 봅시다</a:t>
            </a:r>
            <a:r>
              <a:rPr lang="en-US" altLang="ko-KR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104104" y="1457725"/>
            <a:ext cx="49357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홍보 자료를 </a:t>
            </a:r>
            <a:r>
              <a:rPr lang="ko-KR" altLang="en-US" sz="4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만들어 볼까요</a:t>
            </a:r>
            <a:r>
              <a:rPr lang="en-US" altLang="ko-KR" sz="4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  <a:endParaRPr lang="ko-KR" altLang="en-US" sz="44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17" t="43931" r="36553" b="14900"/>
          <a:stretch/>
        </p:blipFill>
        <p:spPr>
          <a:xfrm>
            <a:off x="200527" y="2999874"/>
            <a:ext cx="1967553" cy="1952759"/>
          </a:xfrm>
          <a:prstGeom prst="ellipse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208378" y="2644209"/>
            <a:ext cx="4935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□ 홈쇼핑 </a:t>
            </a:r>
            <a:r>
              <a:rPr lang="ko-KR" altLang="en-US" sz="360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영상으로 홍보하기</a:t>
            </a:r>
            <a:endParaRPr lang="ko-KR" altLang="en-US" sz="36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04104" y="3636838"/>
            <a:ext cx="4935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□ 그림 전단지로 홍보하기</a:t>
            </a:r>
            <a:endParaRPr lang="ko-KR" altLang="en-US" sz="36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" t="29318" r="74410" b="15946"/>
          <a:stretch/>
        </p:blipFill>
        <p:spPr>
          <a:xfrm rot="345227">
            <a:off x="7194589" y="2834423"/>
            <a:ext cx="1702195" cy="2229367"/>
          </a:xfrm>
          <a:prstGeom prst="rect">
            <a:avLst/>
          </a:prstGeom>
        </p:spPr>
      </p:pic>
      <p:sp>
        <p:nvSpPr>
          <p:cNvPr id="5" name="1/2 액자 4"/>
          <p:cNvSpPr/>
          <p:nvPr/>
        </p:nvSpPr>
        <p:spPr>
          <a:xfrm rot="2587162" flipH="1" flipV="1">
            <a:off x="2677903" y="3374620"/>
            <a:ext cx="325549" cy="567260"/>
          </a:xfrm>
          <a:prstGeom prst="halfFrame">
            <a:avLst>
              <a:gd name="adj1" fmla="val 23042"/>
              <a:gd name="adj2" fmla="val 2270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40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</a:t>
            </a:r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홍보전단지를 만들어 봅시다</a:t>
            </a:r>
            <a:r>
              <a:rPr lang="en-US" altLang="ko-KR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1998302" y="1159167"/>
            <a:ext cx="4884517" cy="3873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651760" y="2865120"/>
            <a:ext cx="498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ko-KR" altLang="en-US" sz="3600" spc="300" dirty="0">
              <a:latin typeface="Tmon몬소리 Black" panose="02000A03000000000000" pitchFamily="2" charset="-127"/>
              <a:ea typeface="Tmon몬소리 Black" panose="02000A03000000000000" pitchFamily="2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83" t="13958" r="18358" b="47111"/>
          <a:stretch/>
        </p:blipFill>
        <p:spPr>
          <a:xfrm>
            <a:off x="2237253" y="1877473"/>
            <a:ext cx="4267980" cy="294658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876963" y="1231142"/>
            <a:ext cx="498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달걀버섯달걀전</a:t>
            </a:r>
            <a:endParaRPr lang="ko-KR" altLang="en-US" sz="3600" spc="300" dirty="0">
              <a:solidFill>
                <a:schemeClr val="tx1">
                  <a:lumMod val="85000"/>
                  <a:lumOff val="15000"/>
                </a:schemeClr>
              </a:solidFill>
              <a:latin typeface="Tmon몬소리 Black" panose="02000A03000000000000" pitchFamily="2" charset="-127"/>
              <a:ea typeface="Tmon몬소리 Black" panose="02000A03000000000000" pitchFamily="2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76963" y="1238996"/>
            <a:ext cx="498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300" dirty="0" smtClean="0">
                <a:solidFill>
                  <a:srgbClr val="E7621E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달걀버섯</a:t>
            </a:r>
            <a:r>
              <a:rPr lang="ko-KR" altLang="en-US" sz="3600" spc="300" dirty="0" smtClean="0">
                <a:solidFill>
                  <a:schemeClr val="accent4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달걀</a:t>
            </a:r>
            <a:r>
              <a:rPr lang="ko-KR" altLang="en-US" sz="3600" spc="300" dirty="0" smtClean="0">
                <a:solidFill>
                  <a:srgbClr val="C00000"/>
                </a:solidFill>
                <a:latin typeface="Tmon몬소리 Black" panose="02000A03000000000000" pitchFamily="2" charset="-127"/>
                <a:ea typeface="Tmon몬소리 Black" panose="02000A03000000000000" pitchFamily="2" charset="-127"/>
              </a:rPr>
              <a:t>전</a:t>
            </a:r>
            <a:endParaRPr lang="ko-KR" altLang="en-US" sz="3600" spc="300" dirty="0">
              <a:solidFill>
                <a:schemeClr val="accent6">
                  <a:lumMod val="60000"/>
                  <a:lumOff val="40000"/>
                </a:schemeClr>
              </a:solidFill>
              <a:latin typeface="Tmon몬소리 Black" panose="02000A03000000000000" pitchFamily="2" charset="-127"/>
              <a:ea typeface="Tmon몬소리 Black" panose="02000A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3631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1079567"/>
            <a:ext cx="9155754" cy="4063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홍보자료로 홍보해 봅시다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sp>
        <p:nvSpPr>
          <p:cNvPr id="5" name="구름 4"/>
          <p:cNvSpPr/>
          <p:nvPr/>
        </p:nvSpPr>
        <p:spPr>
          <a:xfrm rot="1138994">
            <a:off x="6125300" y="1140370"/>
            <a:ext cx="2824223" cy="2338086"/>
          </a:xfrm>
          <a:prstGeom prst="cloud">
            <a:avLst/>
          </a:prstGeom>
          <a:solidFill>
            <a:srgbClr val="C5DC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이등변 삼각형 9"/>
          <p:cNvSpPr/>
          <p:nvPr/>
        </p:nvSpPr>
        <p:spPr>
          <a:xfrm rot="14713861">
            <a:off x="6364080" y="2723826"/>
            <a:ext cx="490978" cy="775412"/>
          </a:xfrm>
          <a:prstGeom prst="triangle">
            <a:avLst>
              <a:gd name="adj" fmla="val 46498"/>
            </a:avLst>
          </a:prstGeom>
          <a:solidFill>
            <a:srgbClr val="C5DC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6230900" y="1588846"/>
            <a:ext cx="25993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우리 </a:t>
            </a:r>
            <a:r>
              <a:rPr lang="ko-KR" altLang="en-US" sz="32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모둠이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만든 </a:t>
            </a:r>
            <a:r>
              <a:rPr lang="ko-KR" altLang="en-US" sz="32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메뉴는요</a:t>
            </a:r>
            <a:r>
              <a:rPr lang="en-US" altLang="ko-KR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</a:p>
          <a:p>
            <a:pPr algn="ctr"/>
            <a:r>
              <a:rPr lang="en-US" altLang="ko-KR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...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105213" y="1168370"/>
            <a:ext cx="4109808" cy="25888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196252" y="1272188"/>
            <a:ext cx="3906356" cy="22713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1036400" y="1504434"/>
            <a:ext cx="1364752" cy="1136599"/>
            <a:chOff x="2562679" y="641171"/>
            <a:chExt cx="2675219" cy="2296147"/>
          </a:xfrm>
        </p:grpSpPr>
        <p:grpSp>
          <p:nvGrpSpPr>
            <p:cNvPr id="16" name="그룹 15"/>
            <p:cNvGrpSpPr/>
            <p:nvPr/>
          </p:nvGrpSpPr>
          <p:grpSpPr>
            <a:xfrm>
              <a:off x="2562679" y="641171"/>
              <a:ext cx="2675219" cy="2296147"/>
              <a:chOff x="-864724" y="775225"/>
              <a:chExt cx="3508292" cy="3149661"/>
            </a:xfrm>
            <a:solidFill>
              <a:srgbClr val="CCCCFF"/>
            </a:solidFill>
          </p:grpSpPr>
          <p:sp>
            <p:nvSpPr>
              <p:cNvPr id="17" name="구름 16"/>
              <p:cNvSpPr/>
              <p:nvPr/>
            </p:nvSpPr>
            <p:spPr>
              <a:xfrm rot="543798">
                <a:off x="-864724" y="775225"/>
                <a:ext cx="3508292" cy="2769548"/>
              </a:xfrm>
              <a:prstGeom prst="clou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00"/>
              </a:p>
            </p:txBody>
          </p:sp>
          <p:sp>
            <p:nvSpPr>
              <p:cNvPr id="18" name="이등변 삼각형 17"/>
              <p:cNvSpPr/>
              <p:nvPr/>
            </p:nvSpPr>
            <p:spPr>
              <a:xfrm rot="12899456">
                <a:off x="9981" y="3028853"/>
                <a:ext cx="676450" cy="89603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00"/>
              </a:p>
            </p:txBody>
          </p:sp>
        </p:grpSp>
        <p:sp>
          <p:nvSpPr>
            <p:cNvPr id="19" name="직사각형 18"/>
            <p:cNvSpPr/>
            <p:nvPr/>
          </p:nvSpPr>
          <p:spPr>
            <a:xfrm>
              <a:off x="2981253" y="1169085"/>
              <a:ext cx="1969401" cy="10570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4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오늘 소개할 </a:t>
              </a:r>
              <a:r>
                <a:rPr lang="ko-KR" altLang="en-US" sz="14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음식은요</a:t>
              </a:r>
              <a:r>
                <a:rPr lang="ko-KR" altLang="en-US" sz="14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</a:t>
              </a:r>
              <a:r>
                <a:rPr lang="en-US" altLang="ko-KR" sz="14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~</a:t>
              </a:r>
            </a:p>
          </p:txBody>
        </p:sp>
      </p:grpSp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35" t="23599" b="40451"/>
          <a:stretch/>
        </p:blipFill>
        <p:spPr>
          <a:xfrm flipH="1">
            <a:off x="215011" y="2489200"/>
            <a:ext cx="1580846" cy="1054326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72"/>
          <a:stretch/>
        </p:blipFill>
        <p:spPr>
          <a:xfrm>
            <a:off x="2529155" y="2507241"/>
            <a:ext cx="1629660" cy="1034535"/>
          </a:xfrm>
          <a:prstGeom prst="rect">
            <a:avLst/>
          </a:prstGeom>
        </p:spPr>
      </p:pic>
      <p:grpSp>
        <p:nvGrpSpPr>
          <p:cNvPr id="23" name="그룹 22"/>
          <p:cNvGrpSpPr/>
          <p:nvPr/>
        </p:nvGrpSpPr>
        <p:grpSpPr>
          <a:xfrm>
            <a:off x="2522273" y="1404035"/>
            <a:ext cx="1364752" cy="1110049"/>
            <a:chOff x="2562679" y="641171"/>
            <a:chExt cx="2675219" cy="2242511"/>
          </a:xfrm>
        </p:grpSpPr>
        <p:grpSp>
          <p:nvGrpSpPr>
            <p:cNvPr id="24" name="그룹 23"/>
            <p:cNvGrpSpPr/>
            <p:nvPr/>
          </p:nvGrpSpPr>
          <p:grpSpPr>
            <a:xfrm>
              <a:off x="2562679" y="641171"/>
              <a:ext cx="2675219" cy="2242511"/>
              <a:chOff x="-864724" y="775225"/>
              <a:chExt cx="3508292" cy="3076087"/>
            </a:xfrm>
            <a:solidFill>
              <a:srgbClr val="CCCCFF"/>
            </a:solidFill>
          </p:grpSpPr>
          <p:sp>
            <p:nvSpPr>
              <p:cNvPr id="26" name="구름 25"/>
              <p:cNvSpPr/>
              <p:nvPr/>
            </p:nvSpPr>
            <p:spPr>
              <a:xfrm rot="543798">
                <a:off x="-864724" y="775225"/>
                <a:ext cx="3508292" cy="2769548"/>
              </a:xfrm>
              <a:prstGeom prst="cloud">
                <a:avLst/>
              </a:prstGeom>
              <a:solidFill>
                <a:srgbClr val="FEE2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00"/>
              </a:p>
            </p:txBody>
          </p:sp>
          <p:sp>
            <p:nvSpPr>
              <p:cNvPr id="27" name="이등변 삼각형 26"/>
              <p:cNvSpPr/>
              <p:nvPr/>
            </p:nvSpPr>
            <p:spPr>
              <a:xfrm rot="9274253">
                <a:off x="989443" y="2955279"/>
                <a:ext cx="676450" cy="896033"/>
              </a:xfrm>
              <a:prstGeom prst="triangle">
                <a:avLst/>
              </a:prstGeom>
              <a:solidFill>
                <a:srgbClr val="FEE2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000"/>
              </a:p>
            </p:txBody>
          </p:sp>
        </p:grpSp>
        <p:sp>
          <p:nvSpPr>
            <p:cNvPr id="25" name="직사각형 24"/>
            <p:cNvSpPr/>
            <p:nvPr/>
          </p:nvSpPr>
          <p:spPr>
            <a:xfrm>
              <a:off x="2919791" y="977965"/>
              <a:ext cx="1969401" cy="14922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4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네 맞습니다</a:t>
              </a:r>
              <a:r>
                <a:rPr lang="en-US" altLang="ko-KR" sz="14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!</a:t>
              </a:r>
              <a:endParaRPr lang="en-US" altLang="ko-KR" sz="1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14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달걀버섯으로</a:t>
              </a:r>
              <a:endParaRPr lang="en-US" altLang="ko-KR" sz="1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14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만든</a:t>
              </a:r>
              <a:r>
                <a:rPr lang="en-US" altLang="ko-KR" sz="14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~~</a:t>
              </a:r>
            </a:p>
          </p:txBody>
        </p:sp>
      </p:grpSp>
      <p:pic>
        <p:nvPicPr>
          <p:cNvPr id="28" name="그림 2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2" t="2383"/>
          <a:stretch/>
        </p:blipFill>
        <p:spPr>
          <a:xfrm>
            <a:off x="4084319" y="1513839"/>
            <a:ext cx="3930527" cy="502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81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벡터그래픽이(가) 표시된 사진&#10;&#10;자동 생성된 설명">
            <a:extLst>
              <a:ext uri="{FF2B5EF4-FFF2-40B4-BE49-F238E27FC236}">
                <a16:creationId xmlns="" xmlns:a16="http://schemas.microsoft.com/office/drawing/2014/main" id="{589A43CA-880E-401A-A564-8EB694A372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0" b="27798"/>
          <a:stretch/>
        </p:blipFill>
        <p:spPr>
          <a:xfrm>
            <a:off x="3096762" y="162046"/>
            <a:ext cx="2957090" cy="1130361"/>
          </a:xfrm>
          <a:prstGeom prst="ellipse">
            <a:avLst/>
          </a:prstGeom>
        </p:spPr>
      </p:pic>
      <p:sp>
        <p:nvSpPr>
          <p:cNvPr id="4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1856290"/>
            <a:ext cx="8628100" cy="3074525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이번 시간에는 버섯의 영양가를 </a:t>
            </a:r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알아 보고</a:t>
            </a:r>
            <a:endParaRPr lang="en-US" altLang="ko-KR" sz="4000" dirty="0">
              <a:solidFill>
                <a:srgbClr val="122836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버섯으로 메뉴를 만들어 </a:t>
            </a:r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홍보해 보았습니다</a:t>
            </a:r>
            <a:r>
              <a:rPr lang="en-US" altLang="ko-KR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  <a:p>
            <a:pPr algn="ctr"/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다음 시간에는 </a:t>
            </a:r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현대 미술과 </a:t>
            </a:r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버섯을 결합한</a:t>
            </a:r>
            <a:endParaRPr lang="en-US" altLang="ko-KR" sz="4000" dirty="0" smtClean="0">
              <a:solidFill>
                <a:srgbClr val="122836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작품을 만들어 보겠습니다</a:t>
            </a:r>
            <a:r>
              <a:rPr lang="en-US" altLang="ko-KR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en-US" altLang="ko-KR" sz="1600" dirty="0">
              <a:solidFill>
                <a:srgbClr val="122836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1140830"/>
            <a:ext cx="2238875" cy="715460"/>
          </a:xfrm>
          <a:prstGeom prst="roundRect">
            <a:avLst>
              <a:gd name="adj" fmla="val 0"/>
            </a:avLst>
          </a:prstGeom>
          <a:solidFill>
            <a:srgbClr val="9191A8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마무리하며</a:t>
            </a:r>
            <a:endParaRPr lang="ko-KR" altLang="en-US" sz="1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8254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1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4502409" y="136744"/>
            <a:ext cx="4534911" cy="667788"/>
          </a:xfrm>
          <a:prstGeom prst="roundRect">
            <a:avLst>
              <a:gd name="adj" fmla="val 0"/>
            </a:avLst>
          </a:prstGeom>
          <a:solidFill>
            <a:srgbClr val="919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endParaRPr lang="ko-KR" altLang="en-US" sz="1400" dirty="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118349" y="136744"/>
            <a:ext cx="8918971" cy="483149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02409" y="789292"/>
            <a:ext cx="4534911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39498" y="121504"/>
            <a:ext cx="0" cy="667788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418852" y="1061816"/>
            <a:ext cx="8366333" cy="3649140"/>
          </a:xfrm>
          <a:prstGeom prst="roundRect">
            <a:avLst>
              <a:gd name="adj" fmla="val 4303"/>
            </a:avLst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직사각형 17">
            <a:extLst>
              <a:ext uri="{FF2B5EF4-FFF2-40B4-BE49-F238E27FC236}">
                <a16:creationId xmlns="" xmlns:a16="http://schemas.microsoft.com/office/drawing/2014/main" id="{7D366B1B-53AF-4A8C-82F6-2F5DD70781FD}"/>
              </a:ext>
            </a:extLst>
          </p:cNvPr>
          <p:cNvSpPr/>
          <p:nvPr/>
        </p:nvSpPr>
        <p:spPr>
          <a:xfrm>
            <a:off x="1199678" y="1443207"/>
            <a:ext cx="1729961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배달의민족 연성" panose="020B0600000101010101" pitchFamily="50" charset="-127"/>
              <a:ea typeface="배달의민족 연성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81499E9E-6BA4-4F4B-933D-6F2A60CBDA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8" r="40674" b="77092"/>
          <a:stretch/>
        </p:blipFill>
        <p:spPr>
          <a:xfrm rot="2591417">
            <a:off x="23493" y="3624680"/>
            <a:ext cx="1900536" cy="1226817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="" xmlns:a16="http://schemas.microsoft.com/office/drawing/2014/main" id="{038BB0D9-09F9-43B4-81AB-308FBD0C3D18}"/>
              </a:ext>
            </a:extLst>
          </p:cNvPr>
          <p:cNvGrpSpPr/>
          <p:nvPr/>
        </p:nvGrpSpPr>
        <p:grpSpPr>
          <a:xfrm>
            <a:off x="1132714" y="2264731"/>
            <a:ext cx="7720133" cy="1642135"/>
            <a:chOff x="569136" y="3538611"/>
            <a:chExt cx="7319203" cy="2034608"/>
          </a:xfrm>
          <a:noFill/>
        </p:grpSpPr>
        <p:sp>
          <p:nvSpPr>
            <p:cNvPr id="20" name="직사각형 19">
              <a:extLst>
                <a:ext uri="{FF2B5EF4-FFF2-40B4-BE49-F238E27FC236}">
                  <a16:creationId xmlns="" xmlns:a16="http://schemas.microsoft.com/office/drawing/2014/main" id="{158C9E33-DD00-4540-9D8B-9F901552EA9D}"/>
                </a:ext>
              </a:extLst>
            </p:cNvPr>
            <p:cNvSpPr/>
            <p:nvPr/>
          </p:nvSpPr>
          <p:spPr>
            <a:xfrm>
              <a:off x="569136" y="4238544"/>
              <a:ext cx="7319203" cy="13346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fontAlgn="base" latinLnBrk="1"/>
              <a:r>
                <a:rPr lang="en-US" altLang="ko-KR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[6</a:t>
              </a:r>
              <a:r>
                <a:rPr lang="ko-KR" altLang="en-US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실</a:t>
              </a:r>
              <a:r>
                <a:rPr lang="en-US" altLang="ko-KR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02-04]</a:t>
              </a:r>
              <a:r>
                <a:rPr lang="ko-KR" altLang="en-US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다양한 식재료의 맛을 </a:t>
              </a:r>
              <a:r>
                <a:rPr lang="ko-KR" altLang="en-US" sz="3200" dirty="0" err="1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비교･분석하여</a:t>
              </a:r>
              <a:r>
                <a:rPr lang="ko-KR" altLang="en-US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</a:t>
              </a:r>
              <a:endParaRPr lang="en-US" altLang="ko-KR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fontAlgn="base" latinLnBrk="1"/>
              <a:r>
                <a:rPr lang="en-US" altLang="ko-KR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</a:t>
              </a:r>
              <a:r>
                <a:rPr lang="en-US" altLang="ko-KR" sz="32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             </a:t>
              </a:r>
              <a:r>
                <a:rPr lang="ko-KR" altLang="en-US" sz="32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올바른 </a:t>
              </a:r>
              <a:r>
                <a:rPr lang="ko-KR" altLang="en-US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식습관 형성에 적용한다</a:t>
              </a:r>
              <a:r>
                <a:rPr lang="en-US" altLang="ko-KR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</a:t>
              </a:r>
              <a:endParaRPr lang="ko-KR" altLang="en-US" sz="3200" dirty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2D0D08BA-8FBB-41F8-ABA3-8C329CD6578B}"/>
                </a:ext>
              </a:extLst>
            </p:cNvPr>
            <p:cNvSpPr/>
            <p:nvPr/>
          </p:nvSpPr>
          <p:spPr>
            <a:xfrm>
              <a:off x="626932" y="3538611"/>
              <a:ext cx="2226744" cy="724537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관련 </a:t>
              </a:r>
              <a:r>
                <a:rPr kumimoji="0" lang="ko-KR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성취 기준</a:t>
              </a: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262" y="1442509"/>
            <a:ext cx="903185" cy="68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24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1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4502409" y="136744"/>
            <a:ext cx="4534911" cy="667788"/>
          </a:xfrm>
          <a:prstGeom prst="roundRect">
            <a:avLst>
              <a:gd name="adj" fmla="val 0"/>
            </a:avLst>
          </a:prstGeom>
          <a:solidFill>
            <a:srgbClr val="919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ko-KR" altLang="en-US" sz="1400" dirty="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118349" y="136744"/>
            <a:ext cx="8918971" cy="483149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02409" y="789292"/>
            <a:ext cx="4534911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39498" y="121504"/>
            <a:ext cx="0" cy="667788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418852" y="1061816"/>
            <a:ext cx="8366333" cy="3649140"/>
          </a:xfrm>
          <a:prstGeom prst="roundRect">
            <a:avLst>
              <a:gd name="adj" fmla="val 4303"/>
            </a:avLst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000" dirty="0"/>
          </a:p>
        </p:txBody>
      </p:sp>
      <p:grpSp>
        <p:nvGrpSpPr>
          <p:cNvPr id="22" name="그룹 21">
            <a:extLst>
              <a:ext uri="{FF2B5EF4-FFF2-40B4-BE49-F238E27FC236}">
                <a16:creationId xmlns="" xmlns:a16="http://schemas.microsoft.com/office/drawing/2014/main" id="{A6C055A6-174B-41EA-8105-80085EB68DB5}"/>
              </a:ext>
            </a:extLst>
          </p:cNvPr>
          <p:cNvGrpSpPr/>
          <p:nvPr/>
        </p:nvGrpSpPr>
        <p:grpSpPr>
          <a:xfrm>
            <a:off x="1009063" y="1352432"/>
            <a:ext cx="5723478" cy="669520"/>
            <a:chOff x="881246" y="2137506"/>
            <a:chExt cx="5723478" cy="669520"/>
          </a:xfrm>
        </p:grpSpPr>
        <p:sp>
          <p:nvSpPr>
            <p:cNvPr id="23" name="직사각형 22">
              <a:extLst>
                <a:ext uri="{FF2B5EF4-FFF2-40B4-BE49-F238E27FC236}">
                  <a16:creationId xmlns="" xmlns:a16="http://schemas.microsoft.com/office/drawing/2014/main" id="{950C6EA1-2A45-4C99-A69A-EA66946648B8}"/>
                </a:ext>
              </a:extLst>
            </p:cNvPr>
            <p:cNvSpPr/>
            <p:nvPr/>
          </p:nvSpPr>
          <p:spPr>
            <a:xfrm>
              <a:off x="1169024" y="2171611"/>
              <a:ext cx="19720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사용한 글꼴</a:t>
              </a:r>
              <a:r>
                <a:rPr lang="en-US" altLang="ko-KR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  <p:pic>
          <p:nvPicPr>
            <p:cNvPr id="24" name="그림 23">
              <a:extLst>
                <a:ext uri="{FF2B5EF4-FFF2-40B4-BE49-F238E27FC236}">
                  <a16:creationId xmlns="" xmlns:a16="http://schemas.microsoft.com/office/drawing/2014/main" id="{5F5E51FD-4434-45B0-B93F-75CEA44B1D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2778179">
              <a:off x="881246" y="2137506"/>
              <a:ext cx="261731" cy="669520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="" xmlns:a16="http://schemas.microsoft.com/office/drawing/2014/main" id="{0D9D4BFD-45C1-40D9-993B-BE9F0A8C1A47}"/>
                </a:ext>
              </a:extLst>
            </p:cNvPr>
            <p:cNvSpPr/>
            <p:nvPr/>
          </p:nvSpPr>
          <p:spPr>
            <a:xfrm>
              <a:off x="3167565" y="2236194"/>
              <a:ext cx="343715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배달의 민족 </a:t>
              </a:r>
              <a:r>
                <a:rPr lang="ko-KR" altLang="en-US" sz="28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연성체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, </a:t>
              </a:r>
              <a:r>
                <a:rPr lang="ko-KR" altLang="en-US" sz="28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주아체</a:t>
              </a:r>
              <a:endParaRPr lang="ko-KR" altLang="en-US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668873" y="1905749"/>
            <a:ext cx="8116312" cy="2661865"/>
            <a:chOff x="450126" y="2529982"/>
            <a:chExt cx="8116312" cy="2661865"/>
          </a:xfrm>
        </p:grpSpPr>
        <p:pic>
          <p:nvPicPr>
            <p:cNvPr id="27" name="그림 26">
              <a:extLst>
                <a:ext uri="{FF2B5EF4-FFF2-40B4-BE49-F238E27FC236}">
                  <a16:creationId xmlns="" xmlns:a16="http://schemas.microsoft.com/office/drawing/2014/main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8" name="직사각형 27">
              <a:extLst>
                <a:ext uri="{FF2B5EF4-FFF2-40B4-BE49-F238E27FC236}">
                  <a16:creationId xmlns="" xmlns:a16="http://schemas.microsoft.com/office/drawing/2014/main" id="{B619B5D5-E48B-4AE4-9083-7CA260342328}"/>
                </a:ext>
              </a:extLst>
            </p:cNvPr>
            <p:cNvSpPr/>
            <p:nvPr/>
          </p:nvSpPr>
          <p:spPr>
            <a:xfrm>
              <a:off x="1081420" y="2742730"/>
              <a:ext cx="175721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1078094" y="3406743"/>
              <a:ext cx="7488344" cy="1785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  <a:defRPr/>
              </a:pP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이번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차시는 버섯의 특성과 맛에 대하여 알아보는 </a:t>
              </a:r>
              <a:r>
                <a:rPr lang="ko-KR" altLang="en-US" sz="28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차시입니다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 &lt;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활동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1&gt;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에서는 버섯의 종류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,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특징 등에 대하여 조사하여 봅니다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자신이 알고 있는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배경 지식과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더불어 식재료와 음식으로서의 버섯에 대해 궁금한 것을 탐색하여 정리해 봅니다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</a:t>
              </a:r>
            </a:p>
          </p:txBody>
        </p:sp>
      </p:grpSp>
      <p:pic>
        <p:nvPicPr>
          <p:cNvPr id="30" name="그림 29">
            <a:extLst>
              <a:ext uri="{FF2B5EF4-FFF2-40B4-BE49-F238E27FC236}">
                <a16:creationId xmlns="" xmlns:a16="http://schemas.microsoft.com/office/drawing/2014/main" id="{81499E9E-6BA4-4F4B-933D-6F2A60CBDA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8" r="40674" b="77092"/>
          <a:stretch/>
        </p:blipFill>
        <p:spPr>
          <a:xfrm rot="2591417">
            <a:off x="23493" y="3624680"/>
            <a:ext cx="1900536" cy="1226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05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1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4502409" y="136744"/>
            <a:ext cx="4534911" cy="667788"/>
          </a:xfrm>
          <a:prstGeom prst="roundRect">
            <a:avLst>
              <a:gd name="adj" fmla="val 0"/>
            </a:avLst>
          </a:prstGeom>
          <a:solidFill>
            <a:srgbClr val="919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endParaRPr lang="ko-KR" altLang="en-US" sz="1400" dirty="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118349" y="136744"/>
            <a:ext cx="8918971" cy="483149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02409" y="789292"/>
            <a:ext cx="4534911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39498" y="121504"/>
            <a:ext cx="0" cy="667788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418852" y="1061816"/>
            <a:ext cx="8366333" cy="3649140"/>
          </a:xfrm>
          <a:prstGeom prst="roundRect">
            <a:avLst>
              <a:gd name="adj" fmla="val 4303"/>
            </a:avLst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000" dirty="0"/>
          </a:p>
        </p:txBody>
      </p:sp>
      <p:sp>
        <p:nvSpPr>
          <p:cNvPr id="29" name="직사각형 28">
            <a:extLst>
              <a:ext uri="{FF2B5EF4-FFF2-40B4-BE49-F238E27FC236}">
                <a16:creationId xmlns="" xmlns:a16="http://schemas.microsoft.com/office/drawing/2014/main" id="{F09132B0-36BF-45ED-9058-4A08B4F164B0}"/>
              </a:ext>
            </a:extLst>
          </p:cNvPr>
          <p:cNvSpPr/>
          <p:nvPr/>
        </p:nvSpPr>
        <p:spPr>
          <a:xfrm>
            <a:off x="973761" y="1256006"/>
            <a:ext cx="7210754" cy="3054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  <a:defRPr/>
            </a:pP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&lt;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활동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2&gt;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에서는 편식하기 쉬운 버섯의 종류를 선택하여 맛있는</a:t>
            </a:r>
            <a:endParaRPr lang="en-US" altLang="ko-KR" sz="28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>
              <a:lnSpc>
                <a:spcPts val="3300"/>
              </a:lnSpc>
              <a:defRPr/>
            </a:pP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반찬으로 개발해 봅니다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 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실제적 조리법을 계획하고 실제로 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만들어 보는 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활동이므로 충분한 시간과 공간을 미리 확보하는 것이 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좋습니다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 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&lt;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활동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3&gt;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에서는 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우리 학교 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영양선생님이 되어 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 반찬과 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그 영양가를 보기 쉽게 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홍보 자료로 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만들어 발표해 봅니다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  <a:p>
            <a:pPr>
              <a:lnSpc>
                <a:spcPts val="3300"/>
              </a:lnSpc>
              <a:defRPr/>
            </a:pPr>
            <a:endParaRPr lang="en-US" altLang="ko-KR" sz="28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30" name="그림 29">
            <a:extLst>
              <a:ext uri="{FF2B5EF4-FFF2-40B4-BE49-F238E27FC236}">
                <a16:creationId xmlns="" xmlns:a16="http://schemas.microsoft.com/office/drawing/2014/main" id="{81499E9E-6BA4-4F4B-933D-6F2A60CBDA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8" r="40674" b="77092"/>
          <a:stretch/>
        </p:blipFill>
        <p:spPr>
          <a:xfrm rot="2591417">
            <a:off x="23493" y="3624680"/>
            <a:ext cx="1900536" cy="1226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98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1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4502409" y="136744"/>
            <a:ext cx="4534911" cy="667788"/>
          </a:xfrm>
          <a:prstGeom prst="roundRect">
            <a:avLst>
              <a:gd name="adj" fmla="val 0"/>
            </a:avLst>
          </a:prstGeom>
          <a:solidFill>
            <a:srgbClr val="919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4</a:t>
            </a:r>
            <a:endParaRPr lang="ko-KR" altLang="en-US" sz="1400" dirty="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118349" y="136744"/>
            <a:ext cx="8918971" cy="483149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02409" y="789292"/>
            <a:ext cx="4534911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39498" y="121504"/>
            <a:ext cx="0" cy="667788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418852" y="1061816"/>
            <a:ext cx="8366333" cy="3649140"/>
          </a:xfrm>
          <a:prstGeom prst="roundRect">
            <a:avLst>
              <a:gd name="adj" fmla="val 4303"/>
            </a:avLst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000" dirty="0"/>
          </a:p>
        </p:txBody>
      </p:sp>
      <p:pic>
        <p:nvPicPr>
          <p:cNvPr id="30" name="그림 29">
            <a:extLst>
              <a:ext uri="{FF2B5EF4-FFF2-40B4-BE49-F238E27FC236}">
                <a16:creationId xmlns="" xmlns:a16="http://schemas.microsoft.com/office/drawing/2014/main" id="{81499E9E-6BA4-4F4B-933D-6F2A60CBDA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8" r="40674" b="77092"/>
          <a:stretch/>
        </p:blipFill>
        <p:spPr>
          <a:xfrm rot="2591417">
            <a:off x="23493" y="3624680"/>
            <a:ext cx="1900536" cy="1226817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C10C8A98-6467-41A2-94F9-F062CD54E31A}"/>
              </a:ext>
            </a:extLst>
          </p:cNvPr>
          <p:cNvSpPr/>
          <p:nvPr/>
        </p:nvSpPr>
        <p:spPr>
          <a:xfrm>
            <a:off x="2370666" y="2854531"/>
            <a:ext cx="47387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슬라이드 노트를 꼭 </a:t>
            </a:r>
            <a:r>
              <a:rPr lang="ko-KR" altLang="en-US" sz="3200" dirty="0" smtClean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확인해 주세요</a:t>
            </a:r>
            <a:r>
              <a:rPr lang="en-US" altLang="ko-KR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!</a:t>
            </a:r>
            <a:endParaRPr lang="ko-KR" altLang="en-US" sz="3200" dirty="0">
              <a:highlight>
                <a:srgbClr val="FFFF9F"/>
              </a:highlight>
              <a:latin typeface="배달의민족 연성" panose="020B0600000101010101" pitchFamily="50" charset="-127"/>
              <a:ea typeface="배달의민족 연성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16" name="그림 15" descr="식물, 꽃이(가) 표시된 사진&#10;&#10;자동 생성된 설명">
            <a:extLst>
              <a:ext uri="{FF2B5EF4-FFF2-40B4-BE49-F238E27FC236}">
                <a16:creationId xmlns="" xmlns:a16="http://schemas.microsoft.com/office/drawing/2014/main" id="{0BE7CEC6-9E4D-48D9-87CC-E10830F08C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9909" y="2856022"/>
            <a:ext cx="630757" cy="584775"/>
          </a:xfrm>
          <a:prstGeom prst="rect">
            <a:avLst/>
          </a:prstGeom>
        </p:spPr>
      </p:pic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B619B5D5-E48B-4AE4-9083-7CA260342328}"/>
              </a:ext>
            </a:extLst>
          </p:cNvPr>
          <p:cNvSpPr/>
          <p:nvPr/>
        </p:nvSpPr>
        <p:spPr>
          <a:xfrm>
            <a:off x="689221" y="1422884"/>
            <a:ext cx="1957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아이콘 설명</a:t>
            </a:r>
            <a:r>
              <a:rPr lang="en-US" altLang="ko-KR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lang="ko-KR" altLang="en-US" sz="3200" dirty="0">
              <a:highlight>
                <a:srgbClr val="FFFF9F"/>
              </a:highlight>
              <a:latin typeface="배달의민족 연성" panose="020B0600000101010101" pitchFamily="50" charset="-127"/>
              <a:ea typeface="배달의민족 연성" panose="020B0600000101010101" pitchFamily="50" charset="-127"/>
              <a:cs typeface="다온 청춘고딕(B)" panose="02020603020101020101" pitchFamily="18" charset="-127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586303" y="1812679"/>
            <a:ext cx="3916106" cy="974971"/>
            <a:chOff x="980533" y="4810884"/>
            <a:chExt cx="2805154" cy="1238035"/>
          </a:xfrm>
        </p:grpSpPr>
        <p:sp>
          <p:nvSpPr>
            <p:cNvPr id="19" name="모서리가 둥근 직사각형 18"/>
            <p:cNvSpPr/>
            <p:nvPr/>
          </p:nvSpPr>
          <p:spPr>
            <a:xfrm>
              <a:off x="1109432" y="5015856"/>
              <a:ext cx="2676255" cy="76849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0533" y="4810884"/>
              <a:ext cx="903888" cy="1238035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1709539" y="5132316"/>
              <a:ext cx="1969268" cy="523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학습지가 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있는 활동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  <p:sp>
        <p:nvSpPr>
          <p:cNvPr id="22" name="모서리가 둥근 직사각형 21"/>
          <p:cNvSpPr/>
          <p:nvPr/>
        </p:nvSpPr>
        <p:spPr>
          <a:xfrm>
            <a:off x="4682357" y="1988118"/>
            <a:ext cx="2390944" cy="62877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="" xmlns:a16="http://schemas.microsoft.com/office/drawing/2014/main" id="{F09132B0-36BF-45ED-9058-4A08B4F164B0}"/>
              </a:ext>
            </a:extLst>
          </p:cNvPr>
          <p:cNvSpPr/>
          <p:nvPr/>
        </p:nvSpPr>
        <p:spPr>
          <a:xfrm>
            <a:off x="5547726" y="2093673"/>
            <a:ext cx="22254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=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관련 교과</a:t>
            </a:r>
            <a:endParaRPr lang="en-US" altLang="ko-KR" sz="2800" dirty="0">
              <a:latin typeface="배달의민족 연성" panose="020B0600000101010101" pitchFamily="50" charset="-127"/>
              <a:ea typeface="배달의민족 연성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736" y="1988118"/>
            <a:ext cx="868474" cy="65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07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벡터그래픽이(가) 표시된 사진&#10;&#10;자동 생성된 설명">
            <a:extLst>
              <a:ext uri="{FF2B5EF4-FFF2-40B4-BE49-F238E27FC236}">
                <a16:creationId xmlns="" xmlns:a16="http://schemas.microsoft.com/office/drawing/2014/main" id="{589A43CA-880E-401A-A564-8EB694A372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0" b="27798"/>
          <a:stretch/>
        </p:blipFill>
        <p:spPr>
          <a:xfrm>
            <a:off x="1420038" y="162046"/>
            <a:ext cx="6303924" cy="2409704"/>
          </a:xfrm>
          <a:prstGeom prst="ellipse">
            <a:avLst/>
          </a:prstGeom>
        </p:spPr>
      </p:pic>
      <p:sp>
        <p:nvSpPr>
          <p:cNvPr id="3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2571750"/>
            <a:ext cx="2238875" cy="715460"/>
          </a:xfrm>
          <a:prstGeom prst="roundRect">
            <a:avLst>
              <a:gd name="adj" fmla="val 0"/>
            </a:avLst>
          </a:prstGeom>
          <a:solidFill>
            <a:srgbClr val="9191A8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학습문제</a:t>
            </a:r>
            <a:endParaRPr lang="ko-KR" altLang="en-US" sz="1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3287210"/>
            <a:ext cx="8628100" cy="1643605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영양가 높은 버섯을 맛있게 즐겁게 냠냠</a:t>
            </a:r>
            <a:endParaRPr lang="en-US" altLang="ko-KR" sz="4000" dirty="0" smtClean="0">
              <a:solidFill>
                <a:srgbClr val="122836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6280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장난감, 레고이(가) 표시된 사진&#10;&#10;자동 생성된 설명">
            <a:extLst>
              <a:ext uri="{FF2B5EF4-FFF2-40B4-BE49-F238E27FC236}">
                <a16:creationId xmlns="" xmlns:a16="http://schemas.microsoft.com/office/drawing/2014/main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508" y="677016"/>
            <a:ext cx="4180983" cy="1633361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2405403"/>
            <a:ext cx="9154274" cy="130556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1. </a:t>
            </a:r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버섯의 맛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그것이 알고 싶다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2400" dirty="0">
              <a:solidFill>
                <a:schemeClr val="accent4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3604848"/>
            <a:ext cx="9154274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-10274" y="3305849"/>
            <a:ext cx="9154274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43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2654</TotalTime>
  <Words>1706</Words>
  <Application>Microsoft Office PowerPoint</Application>
  <PresentationFormat>화면 슬라이드 쇼(16:9)</PresentationFormat>
  <Paragraphs>392</Paragraphs>
  <Slides>39</Slides>
  <Notes>27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39</vt:i4>
      </vt:variant>
    </vt:vector>
  </HeadingPairs>
  <TitlesOfParts>
    <vt:vector size="49" baseType="lpstr">
      <vt:lpstr>Tmon몬소리 Black</vt:lpstr>
      <vt:lpstr>다온 청춘고딕(B)</vt:lpstr>
      <vt:lpstr>맑은 고딕</vt:lpstr>
      <vt:lpstr>배달의민족 도현</vt:lpstr>
      <vt:lpstr>배달의민족 연성</vt:lpstr>
      <vt:lpstr>배달의민족 주아</vt:lpstr>
      <vt:lpstr>Arial</vt:lpstr>
      <vt:lpstr>Calibri</vt:lpstr>
      <vt:lpstr>Calibri Light</vt:lpstr>
      <vt:lpstr>Office 테마</vt:lpstr>
      <vt:lpstr>으라차차!  버섯 할아버지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함께 책을 읽어요.</dc:title>
  <dc:creator>한지현;이주영</dc:creator>
  <cp:lastModifiedBy>Windows 사용자</cp:lastModifiedBy>
  <cp:revision>135</cp:revision>
  <dcterms:created xsi:type="dcterms:W3CDTF">2019-09-17T12:12:36Z</dcterms:created>
  <dcterms:modified xsi:type="dcterms:W3CDTF">2020-02-05T06:17:37Z</dcterms:modified>
</cp:coreProperties>
</file>