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8" r:id="rId2"/>
    <p:sldId id="259" r:id="rId3"/>
    <p:sldId id="265" r:id="rId4"/>
    <p:sldId id="268" r:id="rId5"/>
    <p:sldId id="269" r:id="rId6"/>
    <p:sldId id="270" r:id="rId7"/>
    <p:sldId id="271" r:id="rId8"/>
    <p:sldId id="272" r:id="rId9"/>
    <p:sldId id="277" r:id="rId10"/>
    <p:sldId id="300" r:id="rId11"/>
    <p:sldId id="302" r:id="rId12"/>
    <p:sldId id="301" r:id="rId13"/>
    <p:sldId id="276" r:id="rId14"/>
    <p:sldId id="303" r:id="rId15"/>
    <p:sldId id="278" r:id="rId16"/>
    <p:sldId id="304" r:id="rId17"/>
    <p:sldId id="279" r:id="rId18"/>
    <p:sldId id="305" r:id="rId19"/>
    <p:sldId id="280" r:id="rId20"/>
    <p:sldId id="306" r:id="rId21"/>
    <p:sldId id="307" r:id="rId22"/>
    <p:sldId id="282" r:id="rId23"/>
    <p:sldId id="283" r:id="rId24"/>
    <p:sldId id="308" r:id="rId25"/>
    <p:sldId id="284" r:id="rId26"/>
    <p:sldId id="309" r:id="rId27"/>
    <p:sldId id="285" r:id="rId28"/>
    <p:sldId id="286" r:id="rId29"/>
    <p:sldId id="287" r:id="rId30"/>
    <p:sldId id="310" r:id="rId31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3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925B"/>
    <a:srgbClr val="ECEEEF"/>
    <a:srgbClr val="FFCC00"/>
    <a:srgbClr val="7BB800"/>
    <a:srgbClr val="CCCCFF"/>
    <a:srgbClr val="122836"/>
    <a:srgbClr val="3B3838"/>
    <a:srgbClr val="2F5597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70" autoAdjust="0"/>
    <p:restoredTop sz="81265" autoAdjust="0"/>
  </p:normalViewPr>
  <p:slideViewPr>
    <p:cSldViewPr snapToGrid="0">
      <p:cViewPr varScale="1">
        <p:scale>
          <a:sx n="122" d="100"/>
          <a:sy n="122" d="100"/>
        </p:scale>
        <p:origin x="318" y="102"/>
      </p:cViewPr>
      <p:guideLst>
        <p:guide orient="horz" pos="1733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8035B-63F3-4279-8113-935B7070CC95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9E43E-2B60-4910-BA42-A30608C3CC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4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C%8B%9D%ED%92%88-%ED%91%9C%EA%B3%A0%EB%B2%84%EC%84%AF-%EA%B1%B4-2990320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A%B3%B0%ED%8C%A1%EC%9D%B4%EC%99%80-%ED%95%A8%EA%BB%98-%EC%9E%90%EB%9E%80-%EB%A8%B9%EB%8A%94-1693929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vectors/%ED%98%84%EB%AF%B8%EA%B2%BD-%EA%B3%BC%ED%95%99-%ED%99%95%EB%8C%80-%EC%97%B0%EA%B5%AC%EC%8B%A4-149816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O_HRsw8wfk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lipbank.ebs.co.kr/clip/view?clipId=VOD_20171018_00257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O_HRsw8wfk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dictyophora-indusiat-2731742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photos/%EA%B3%B0%ED%8C%A1%EC%9D%B4-%EA%B8%88%ED%98%95%EC%9D%98-%ED%98%95%EC%84%B1-%EC%8D%A9-3926174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illustrations/%ED%95%B4%EB%B6%80%ED%95%99-%EC%95%84%EC%9D%B4%EC%BD%98-%EB%8F%84%ED%98%95-%EA%B7%80-1234026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ko/illustrations/%ED%95%B4%EB%B6%80%ED%95%99-%EC%95%84%EC%9D%B4%EC%BD%98-%EB%8F%84%ED%98%95-%EA%B7%80-1234026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히든카드활동을</a:t>
            </a:r>
            <a:r>
              <a:rPr lang="ko-KR" altLang="en-US" dirty="0" smtClean="0"/>
              <a:t> 통해 </a:t>
            </a:r>
            <a:r>
              <a:rPr lang="ko-KR" altLang="en-US" dirty="0" err="1" smtClean="0"/>
              <a:t>실험대상에</a:t>
            </a:r>
            <a:r>
              <a:rPr lang="ko-KR" altLang="en-US" dirty="0" smtClean="0"/>
              <a:t> 대한 흥미와 관심을 높인다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픽사베이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무료이미지</a:t>
            </a:r>
            <a:endParaRPr lang="en-US" altLang="ko-KR" dirty="0" smtClean="0"/>
          </a:p>
          <a:p>
            <a:r>
              <a:rPr lang="en-US" altLang="ko-KR" dirty="0" smtClean="0">
                <a:hlinkClick r:id="rId3"/>
              </a:rPr>
              <a:t>https://pixabay.com/ko/photos/%EC%8B%9D%ED%92%88-%ED%91%9C%EA%B3%A0%EB%B2%84%EC%84%AF-%EA%B1%B4-2990320/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3338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과학탐구활동 전 반드시 안전교육을 해주세요</a:t>
            </a:r>
            <a:r>
              <a:rPr lang="en-US" altLang="ko-KR" dirty="0" smtClean="0"/>
              <a:t>~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7906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곰팡이를 관찰하고 특징을 정리합니다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학습지 이외에 </a:t>
            </a:r>
            <a:r>
              <a:rPr lang="ko-KR" altLang="en-US" dirty="0" err="1" smtClean="0"/>
              <a:t>실험관찰을</a:t>
            </a:r>
            <a:r>
              <a:rPr lang="ko-KR" altLang="en-US" dirty="0" smtClean="0"/>
              <a:t> 활용하여도 좋습니다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이미지 출처</a:t>
            </a:r>
            <a:r>
              <a:rPr lang="en-US" altLang="ko-KR" dirty="0" smtClean="0"/>
              <a:t>: </a:t>
            </a:r>
            <a:r>
              <a:rPr lang="ko-KR" altLang="en-US" dirty="0" smtClean="0"/>
              <a:t>무료 이미지 </a:t>
            </a:r>
            <a:r>
              <a:rPr lang="ko-KR" altLang="en-US" dirty="0" err="1" smtClean="0"/>
              <a:t>픽사베이</a:t>
            </a:r>
            <a:endParaRPr lang="en-US" altLang="ko-KR" dirty="0" smtClean="0"/>
          </a:p>
          <a:p>
            <a:r>
              <a:rPr lang="en-US" altLang="ko-KR" dirty="0" smtClean="0">
                <a:hlinkClick r:id="rId3"/>
              </a:rPr>
              <a:t>https://pixabay.com/ko/photos/%EA%B3%B0%ED%8C%A1%EC%9D%B4%EC%99%80-%ED%95%A8%EA%BB%98-%EC%9E%90%EB%9E%80-%EB%A8%B9%EB%8A%94-1693929/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60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버섯을 관찰하고 특징을 정리합니다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학습지 이외에 </a:t>
            </a:r>
            <a:r>
              <a:rPr lang="ko-KR" altLang="en-US" dirty="0" err="1" smtClean="0"/>
              <a:t>실험관찰을</a:t>
            </a:r>
            <a:r>
              <a:rPr lang="ko-KR" altLang="en-US" dirty="0" smtClean="0"/>
              <a:t> 활용하여도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5385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실체현미경의 구조를 알아보고 조작을 연습해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실제로 나사를 돌려보고 대물렌즈 배율에 따라 조절해보는 과정이 필요합니다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이미지 출처</a:t>
            </a:r>
            <a:r>
              <a:rPr lang="en-US" altLang="ko-KR" dirty="0" smtClean="0"/>
              <a:t>: </a:t>
            </a:r>
            <a:r>
              <a:rPr lang="ko-KR" altLang="en-US" dirty="0" smtClean="0"/>
              <a:t>무료 이미지 </a:t>
            </a:r>
            <a:r>
              <a:rPr lang="ko-KR" altLang="en-US" dirty="0" err="1" smtClean="0"/>
              <a:t>픽사베이</a:t>
            </a:r>
            <a:endParaRPr lang="en-US" altLang="ko-KR" dirty="0" smtClean="0"/>
          </a:p>
          <a:p>
            <a:r>
              <a:rPr lang="en-US" altLang="ko-KR" dirty="0" smtClean="0">
                <a:hlinkClick r:id="rId3"/>
              </a:rPr>
              <a:t>https://pixabay.com/ko/vectors/%ED%98%84%EB%AF%B8%EA%B2%BD-%EA%B3%BC%ED%95%99-%ED%99%95%EB%8C%80-%EC%97%B0%EA%B5%AC%EC%8B%A4-149816/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4479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곰팡이와 버섯을 관찰한 후 그림과 글로 정리해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45074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교사가 사전에 예시를 공개하는 경우 아이들의 표현이 제한될 수 있으므로</a:t>
            </a:r>
            <a:endParaRPr lang="en-US" altLang="ko-KR" dirty="0" smtClean="0"/>
          </a:p>
          <a:p>
            <a:r>
              <a:rPr lang="ko-KR" altLang="en-US" dirty="0" smtClean="0"/>
              <a:t>가능하면 </a:t>
            </a:r>
            <a:r>
              <a:rPr lang="en-US" altLang="ko-KR" dirty="0" smtClean="0"/>
              <a:t>25,26 </a:t>
            </a:r>
            <a:r>
              <a:rPr lang="ko-KR" altLang="en-US" dirty="0" smtClean="0"/>
              <a:t>슬라이드는 생략하셔도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482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교사가 사전에 예시를 공개하는 경우 아이들의 표현이 제한될 수 있으므로</a:t>
            </a:r>
            <a:endParaRPr lang="en-US" altLang="ko-KR" dirty="0" smtClean="0"/>
          </a:p>
          <a:p>
            <a:r>
              <a:rPr lang="ko-KR" altLang="en-US" dirty="0" smtClean="0"/>
              <a:t>가능하면 </a:t>
            </a:r>
            <a:r>
              <a:rPr lang="en-US" altLang="ko-KR" dirty="0" smtClean="0"/>
              <a:t>25,26 </a:t>
            </a:r>
            <a:r>
              <a:rPr lang="ko-KR" altLang="en-US" dirty="0" smtClean="0"/>
              <a:t>슬라이드는 생략하셔도 좋습니다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5127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영상을 보고 곰팡이와 버섯의 공통점을 찾아봅니다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>
                <a:hlinkClick r:id="rId3"/>
              </a:rPr>
              <a:t>https://www.youtube.com/watch?v=SO_HRsw8wfk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사용가능영상</a:t>
            </a:r>
            <a:r>
              <a:rPr lang="en-US" altLang="ko-KR" dirty="0" smtClean="0"/>
              <a:t>2.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>
                <a:hlinkClick r:id="rId4"/>
              </a:rPr>
              <a:t>https://clipbank.ebs.co.kr/clip/view?clipId=VOD_20171018_00257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6686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영상을 보며 곰팡이와 버섯의 공통점을 파악해봅니다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출처</a:t>
            </a:r>
            <a:r>
              <a:rPr lang="en-US" altLang="ko-KR" dirty="0" smtClean="0"/>
              <a:t>:</a:t>
            </a:r>
            <a:r>
              <a:rPr lang="en-US" altLang="ko-KR" dirty="0" smtClean="0">
                <a:hlinkClick r:id="rId3"/>
              </a:rPr>
              <a:t>https://www.youtube.com/watch?v=SO_HRsw8wfk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60736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씽킹맵형식</a:t>
            </a:r>
            <a:r>
              <a:rPr lang="ko-KR" altLang="en-US" dirty="0" smtClean="0"/>
              <a:t> 중 더블버블맵을 활용하여 공통점을 정리해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더블버블맵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공통점과 차이점을 정리하는 </a:t>
            </a:r>
            <a:r>
              <a:rPr lang="ko-KR" altLang="en-US" dirty="0" err="1" smtClean="0"/>
              <a:t>씽킹맵</a:t>
            </a:r>
            <a:endParaRPr lang="en-US" altLang="ko-KR" dirty="0" smtClean="0"/>
          </a:p>
          <a:p>
            <a:r>
              <a:rPr lang="ko-KR" altLang="en-US" dirty="0" smtClean="0"/>
              <a:t>공통적인 것은 </a:t>
            </a:r>
            <a:r>
              <a:rPr lang="en-US" altLang="ko-KR" dirty="0" smtClean="0"/>
              <a:t>2</a:t>
            </a:r>
            <a:r>
              <a:rPr lang="ko-KR" altLang="en-US" dirty="0" smtClean="0"/>
              <a:t>개의 선을 사용하여 가운데에 적고 각자</a:t>
            </a:r>
            <a:r>
              <a:rPr lang="ko-KR" altLang="en-US" baseline="0" dirty="0" smtClean="0"/>
              <a:t> 고유의 특징은 </a:t>
            </a:r>
            <a:r>
              <a:rPr lang="en-US" altLang="ko-KR" baseline="0" dirty="0" smtClean="0"/>
              <a:t>1</a:t>
            </a:r>
            <a:r>
              <a:rPr lang="ko-KR" altLang="en-US" baseline="0" dirty="0" smtClean="0"/>
              <a:t>개의 선을 사용하여 대상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주제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근처에 적는다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8120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히든카드활동을</a:t>
            </a:r>
            <a:r>
              <a:rPr lang="ko-KR" altLang="en-US" dirty="0" smtClean="0"/>
              <a:t> 통해 </a:t>
            </a:r>
            <a:r>
              <a:rPr lang="ko-KR" altLang="en-US" dirty="0" err="1" smtClean="0"/>
              <a:t>실험대상에</a:t>
            </a:r>
            <a:r>
              <a:rPr lang="ko-KR" altLang="en-US" dirty="0" smtClean="0"/>
              <a:t> 대한 흥미와 관심을 높인다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397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히든카드활동을</a:t>
            </a:r>
            <a:r>
              <a:rPr lang="ko-KR" altLang="en-US" dirty="0" smtClean="0"/>
              <a:t> 통해 </a:t>
            </a:r>
            <a:r>
              <a:rPr lang="ko-KR" altLang="en-US" dirty="0" err="1" smtClean="0"/>
              <a:t>실험대상에</a:t>
            </a:r>
            <a:r>
              <a:rPr lang="ko-KR" altLang="en-US" dirty="0" smtClean="0"/>
              <a:t> 대한 흥미와 관심을 높인다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픽사베이</a:t>
            </a:r>
            <a:r>
              <a:rPr lang="ko-KR" altLang="en-US" dirty="0" smtClean="0"/>
              <a:t> 무료 이미지</a:t>
            </a:r>
            <a:endParaRPr lang="en-US" altLang="ko-KR" dirty="0" smtClean="0"/>
          </a:p>
          <a:p>
            <a:r>
              <a:rPr lang="en-US" altLang="ko-KR" dirty="0" smtClean="0">
                <a:hlinkClick r:id="rId3"/>
              </a:rPr>
              <a:t>https://pixabay.com/ko/photos/dictyophora-indusiat-2731742/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4496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히든카드활동을</a:t>
            </a:r>
            <a:r>
              <a:rPr lang="ko-KR" altLang="en-US" dirty="0" smtClean="0"/>
              <a:t> 통해 </a:t>
            </a:r>
            <a:r>
              <a:rPr lang="ko-KR" altLang="en-US" dirty="0" err="1" smtClean="0"/>
              <a:t>실험대상에</a:t>
            </a:r>
            <a:r>
              <a:rPr lang="ko-KR" altLang="en-US" dirty="0" smtClean="0"/>
              <a:t> 대한 흥미와 관심을 높인다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픽사베이</a:t>
            </a:r>
            <a:r>
              <a:rPr lang="ko-KR" altLang="en-US" dirty="0" smtClean="0"/>
              <a:t> 무료 이미지</a:t>
            </a:r>
            <a:endParaRPr lang="en-US" altLang="ko-KR" dirty="0" smtClean="0"/>
          </a:p>
          <a:p>
            <a:r>
              <a:rPr lang="en-US" altLang="ko-KR" dirty="0" smtClean="0">
                <a:hlinkClick r:id="rId3"/>
              </a:rPr>
              <a:t>https://pixabay.com/ko/photos/%EA%B3%B0%ED%8C%A1%EC%9D%B4-%EA%B8%88%ED%98%95%EC%9D%98-%ED%98%95%EC%84%B1-%EC%8D%A9-3926174/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5328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곰팡이와 버섯의 공통점에 대하여 생각해 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6912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버블맵</a:t>
            </a:r>
            <a:r>
              <a:rPr lang="en-US" altLang="ko-KR" dirty="0" smtClean="0"/>
              <a:t>: </a:t>
            </a:r>
            <a:r>
              <a:rPr lang="ko-KR" altLang="en-US" dirty="0" smtClean="0"/>
              <a:t>형용사로 분류하고 설명하는</a:t>
            </a:r>
            <a:r>
              <a:rPr lang="ko-KR" altLang="en-US" baseline="0" dirty="0"/>
              <a:t> </a:t>
            </a:r>
            <a:r>
              <a:rPr lang="ko-KR" altLang="en-US" baseline="0" dirty="0" err="1" smtClean="0"/>
              <a:t>씽킹맵</a:t>
            </a:r>
            <a:endParaRPr lang="en-US" altLang="ko-KR" baseline="0" dirty="0" smtClean="0"/>
          </a:p>
          <a:p>
            <a:r>
              <a:rPr lang="en-US" altLang="ko-KR" baseline="0" dirty="0" smtClean="0"/>
              <a:t>-</a:t>
            </a:r>
            <a:r>
              <a:rPr lang="ko-KR" altLang="en-US" baseline="0" dirty="0" smtClean="0"/>
              <a:t>사물이나 지식에 대한 묘사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주제와 관련한 형용사로 설명하는 </a:t>
            </a:r>
            <a:r>
              <a:rPr lang="ko-KR" altLang="en-US" baseline="0" dirty="0" err="1" smtClean="0"/>
              <a:t>씽킹맵</a:t>
            </a:r>
            <a:r>
              <a:rPr lang="ko-KR" altLang="en-US" baseline="0" dirty="0" smtClean="0"/>
              <a:t> 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형용사로 표현하기 어려운 경우 사실적 표현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명사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설명하는 문장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으로 하여도 괜찮습니다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295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버블맵</a:t>
            </a:r>
            <a:r>
              <a:rPr lang="en-US" altLang="ko-KR" dirty="0" smtClean="0"/>
              <a:t>: </a:t>
            </a:r>
            <a:r>
              <a:rPr lang="ko-KR" altLang="en-US" dirty="0" smtClean="0"/>
              <a:t>형용사로 분류하고 설명하는</a:t>
            </a:r>
            <a:r>
              <a:rPr lang="ko-KR" altLang="en-US" baseline="0" dirty="0"/>
              <a:t> </a:t>
            </a:r>
            <a:r>
              <a:rPr lang="ko-KR" altLang="en-US" baseline="0" dirty="0" err="1" smtClean="0"/>
              <a:t>씽킹맵</a:t>
            </a:r>
            <a:endParaRPr lang="en-US" altLang="ko-KR" baseline="0" dirty="0" smtClean="0"/>
          </a:p>
          <a:p>
            <a:r>
              <a:rPr lang="en-US" altLang="ko-KR" baseline="0" dirty="0" smtClean="0"/>
              <a:t>-</a:t>
            </a:r>
            <a:r>
              <a:rPr lang="ko-KR" altLang="en-US" baseline="0" dirty="0" smtClean="0"/>
              <a:t>사물이나 지식에 대한 묘사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주제와 관련한 형용사로 설명하는 </a:t>
            </a:r>
            <a:r>
              <a:rPr lang="ko-KR" altLang="en-US" baseline="0" dirty="0" err="1" smtClean="0"/>
              <a:t>씽킹맵</a:t>
            </a:r>
            <a:r>
              <a:rPr lang="ko-KR" altLang="en-US" baseline="0" dirty="0" smtClean="0"/>
              <a:t> 입니다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형용사로 표현하기 어려운 경우 사실적 표현</a:t>
            </a:r>
            <a:r>
              <a:rPr lang="en-US" altLang="ko-KR" baseline="0" dirty="0" smtClean="0"/>
              <a:t>(</a:t>
            </a:r>
            <a:r>
              <a:rPr lang="ko-KR" altLang="en-US" baseline="0" dirty="0" smtClean="0"/>
              <a:t>명사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설명하는 문장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으로 하여도 괜찮습니다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12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버섯과 곰팡이 관찰할 때 주의할 점을 알아봅니다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무료 이미지 </a:t>
            </a:r>
            <a:r>
              <a:rPr lang="ko-KR" altLang="en-US" baseline="0" dirty="0" err="1" smtClean="0"/>
              <a:t>픽사베이</a:t>
            </a:r>
            <a:endParaRPr lang="en-US" altLang="ko-KR" baseline="0" dirty="0" smtClean="0"/>
          </a:p>
          <a:p>
            <a:r>
              <a:rPr lang="en-US" altLang="ko-KR" dirty="0" smtClean="0">
                <a:hlinkClick r:id="rId3"/>
              </a:rPr>
              <a:t>https://pixabay.com/ko/illustrations/%ED%95%B4%EB%B6%80%ED%95%99-%EC%95%84%EC%9D%B4%EC%BD%98-%EB%8F%84%ED%98%95-%EA%B7%80-1234026/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53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버섯과 곰팡이 관찰할 때 주의할 점을 알아봅니다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무료 이미지 </a:t>
            </a:r>
            <a:r>
              <a:rPr lang="ko-KR" altLang="en-US" baseline="0" dirty="0" err="1" smtClean="0"/>
              <a:t>픽사베이</a:t>
            </a:r>
            <a:endParaRPr lang="en-US" altLang="ko-KR" baseline="0" dirty="0" smtClean="0"/>
          </a:p>
          <a:p>
            <a:r>
              <a:rPr lang="en-US" altLang="ko-KR" dirty="0" smtClean="0">
                <a:hlinkClick r:id="rId3"/>
              </a:rPr>
              <a:t>https://pixabay.com/ko/illustrations/%ED%95%B4%EB%B6%80%ED%95%99-%EC%95%84%EC%9D%B4%EC%BD%98-%EB%8F%84%ED%98%95-%EA%B7%80-1234026/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759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6197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2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8951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04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773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87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592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589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31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52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93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60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2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7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youtube.com/watch?v=SO_HRsw8wfk" TargetMode="Externa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5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785601"/>
            <a:ext cx="9143980" cy="5929101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="" xmlns:a16="http://schemas.microsoft.com/office/drawing/2014/main" id="{7BF69C59-D4A3-4E50-A69C-0EA00EEC819B}"/>
              </a:ext>
            </a:extLst>
          </p:cNvPr>
          <p:cNvSpPr/>
          <p:nvPr/>
        </p:nvSpPr>
        <p:spPr>
          <a:xfrm>
            <a:off x="1782566" y="415021"/>
            <a:ext cx="5578867" cy="404798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DCB8709-CD78-49C0-8888-0AAA20776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9300" y="1328188"/>
            <a:ext cx="3745399" cy="222164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으라차차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/>
            </a:r>
            <a:b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</a:b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할아버지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0384" y="4728369"/>
            <a:ext cx="1983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서울 </a:t>
            </a:r>
            <a:r>
              <a:rPr lang="ko-KR" altLang="en-US" sz="20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잠전초</a:t>
            </a:r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이주영</a:t>
            </a:r>
            <a:endParaRPr lang="ko-KR" altLang="en-US" sz="20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575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20839" y="1295179"/>
            <a:ext cx="4475461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달걀버섯</a:t>
            </a:r>
            <a:endParaRPr lang="ko-KR" altLang="en-US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나는 누구일까요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410575" y="1157620"/>
            <a:ext cx="2591365" cy="4120797"/>
            <a:chOff x="-3015456" y="3044427"/>
            <a:chExt cx="2910571" cy="4413375"/>
          </a:xfrm>
          <a:solidFill>
            <a:schemeClr val="bg1"/>
          </a:solidFill>
        </p:grpSpPr>
        <p:sp>
          <p:nvSpPr>
            <p:cNvPr id="4" name="직사각형 3"/>
            <p:cNvSpPr/>
            <p:nvPr/>
          </p:nvSpPr>
          <p:spPr>
            <a:xfrm>
              <a:off x="-3015456" y="3044427"/>
              <a:ext cx="2770154" cy="4198145"/>
            </a:xfrm>
            <a:prstGeom prst="rect">
              <a:avLst/>
            </a:prstGeom>
            <a:grp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55" t="9778" r="27942" b="35407"/>
            <a:stretch/>
          </p:blipFill>
          <p:spPr>
            <a:xfrm>
              <a:off x="-2936894" y="3091788"/>
              <a:ext cx="2832009" cy="4366014"/>
            </a:xfrm>
            <a:prstGeom prst="rect">
              <a:avLst/>
            </a:prstGeom>
          </p:spPr>
        </p:pic>
      </p:grpSp>
      <p:sp>
        <p:nvSpPr>
          <p:cNvPr id="18" name="직사각형 17"/>
          <p:cNvSpPr/>
          <p:nvPr/>
        </p:nvSpPr>
        <p:spPr>
          <a:xfrm>
            <a:off x="5452257" y="4403346"/>
            <a:ext cx="1406611" cy="6773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431279" y="1176058"/>
            <a:ext cx="904476" cy="6818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6267164" y="2504749"/>
            <a:ext cx="588231" cy="9093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5821056" y="3449772"/>
            <a:ext cx="1039156" cy="9450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437055" y="2496227"/>
            <a:ext cx="812124" cy="917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63728" y="1831979"/>
            <a:ext cx="687919" cy="6410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4426198" y="3601833"/>
            <a:ext cx="1035657" cy="14818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461855" y="3449773"/>
            <a:ext cx="360290" cy="9450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330675" y="1176456"/>
            <a:ext cx="1526265" cy="6825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4431279" y="1851247"/>
            <a:ext cx="647270" cy="65606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073468" y="1862322"/>
            <a:ext cx="1089978" cy="6394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4427125" y="2510312"/>
            <a:ext cx="1044131" cy="1112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879" y="2023880"/>
            <a:ext cx="2246271" cy="305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8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435" y="1347514"/>
            <a:ext cx="4136905" cy="35611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573822" y="1255889"/>
            <a:ext cx="4475461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망태버섯</a:t>
            </a:r>
            <a:endParaRPr lang="ko-KR" altLang="en-US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나는 누구일까요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3413435" y="1365026"/>
            <a:ext cx="711797" cy="13433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5687480" y="3399764"/>
            <a:ext cx="662847" cy="506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6375981" y="1357674"/>
            <a:ext cx="1174359" cy="15883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6365820" y="2950340"/>
            <a:ext cx="1189854" cy="9450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695768" y="3948704"/>
            <a:ext cx="1858806" cy="9599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4124651" y="4010821"/>
            <a:ext cx="1529389" cy="8978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4176540" y="1362076"/>
            <a:ext cx="863946" cy="10146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705928" y="2424362"/>
            <a:ext cx="618745" cy="9450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718754" y="3088218"/>
            <a:ext cx="935867" cy="9226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413435" y="2698206"/>
            <a:ext cx="711216" cy="22104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4176539" y="2430394"/>
            <a:ext cx="1478082" cy="6394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729226" y="1361002"/>
            <a:ext cx="636595" cy="10157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4124651" y="3088218"/>
            <a:ext cx="543006" cy="8725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5091793" y="1359932"/>
            <a:ext cx="595687" cy="10644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22" y="2048584"/>
            <a:ext cx="2400435" cy="287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31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748" y="1344692"/>
            <a:ext cx="3629953" cy="36247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573822" y="1255889"/>
            <a:ext cx="4475461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</a:t>
            </a:r>
            <a:endParaRPr lang="ko-KR" altLang="en-US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나는 누구일까요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5417659" y="3420506"/>
            <a:ext cx="662847" cy="5068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6106160" y="1378416"/>
            <a:ext cx="1174359" cy="15883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6095999" y="2971082"/>
            <a:ext cx="1189854" cy="945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5425947" y="3969446"/>
            <a:ext cx="1858806" cy="95995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3727048" y="4031563"/>
            <a:ext cx="1657171" cy="8978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3727048" y="1385768"/>
            <a:ext cx="1043616" cy="10146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436107" y="2445104"/>
            <a:ext cx="618745" cy="9450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4448933" y="3108960"/>
            <a:ext cx="935867" cy="9226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3727048" y="2451136"/>
            <a:ext cx="1657752" cy="6394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459405" y="1381744"/>
            <a:ext cx="636595" cy="10157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3727048" y="3108960"/>
            <a:ext cx="670788" cy="8725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4821972" y="1380674"/>
            <a:ext cx="595687" cy="10644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823" y="2001812"/>
            <a:ext cx="2734503" cy="277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69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3" grpId="0" animBg="1"/>
      <p:bldP spid="25" grpId="0" animBg="1"/>
      <p:bldP spid="26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곰팡이와 버섯은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896986" y="2216013"/>
            <a:ext cx="7350028" cy="12861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스스로 양분을 만들지 못하는</a:t>
            </a:r>
            <a:endParaRPr lang="en-US" altLang="ko-KR" sz="44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96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ㄱ</a:t>
            </a:r>
            <a:r>
              <a:rPr lang="ko-KR" altLang="en-US" sz="1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96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ㄹ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endParaRPr lang="en-US" altLang="ko-KR" sz="44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8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277293" y="2842582"/>
            <a:ext cx="4589414" cy="1286150"/>
          </a:xfrm>
          <a:prstGeom prst="roundRect">
            <a:avLst>
              <a:gd name="adj" fmla="val 0"/>
            </a:avLst>
          </a:prstGeom>
          <a:solidFill>
            <a:srgbClr val="122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5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균</a:t>
            </a:r>
            <a:r>
              <a:rPr lang="ko-KR" altLang="en-US" sz="5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115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류</a:t>
            </a:r>
            <a:endParaRPr lang="en-US" altLang="ko-KR" sz="115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628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버블맵으로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정리하기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-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cxnSp>
        <p:nvCxnSpPr>
          <p:cNvPr id="23" name="직선 연결선 22"/>
          <p:cNvCxnSpPr>
            <a:stCxn id="16" idx="6"/>
            <a:endCxn id="14" idx="2"/>
          </p:cNvCxnSpPr>
          <p:nvPr/>
        </p:nvCxnSpPr>
        <p:spPr>
          <a:xfrm>
            <a:off x="3262668" y="3086162"/>
            <a:ext cx="269704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>
            <a:stCxn id="15" idx="5"/>
            <a:endCxn id="18" idx="1"/>
          </p:cNvCxnSpPr>
          <p:nvPr/>
        </p:nvCxnSpPr>
        <p:spPr>
          <a:xfrm>
            <a:off x="3900451" y="2051051"/>
            <a:ext cx="1421476" cy="207022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13" idx="3"/>
            <a:endCxn id="17" idx="7"/>
          </p:cNvCxnSpPr>
          <p:nvPr/>
        </p:nvCxnSpPr>
        <p:spPr>
          <a:xfrm flipH="1">
            <a:off x="3900451" y="2051051"/>
            <a:ext cx="1421476" cy="207022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타원 3"/>
          <p:cNvSpPr/>
          <p:nvPr/>
        </p:nvSpPr>
        <p:spPr>
          <a:xfrm>
            <a:off x="3695485" y="2212062"/>
            <a:ext cx="1714498" cy="171449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54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5160916" y="1112608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알록달록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5959710" y="2536435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식용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2962008" y="1112608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말캉말캉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2163214" y="2536435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약용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962008" y="3960262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독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5160916" y="3960262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맛있음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824" y="137763"/>
            <a:ext cx="1037989" cy="974971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8109978" y="434370"/>
            <a:ext cx="938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1905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버블맵으로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정리하기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-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곰팡이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cxnSp>
        <p:nvCxnSpPr>
          <p:cNvPr id="23" name="직선 연결선 22"/>
          <p:cNvCxnSpPr>
            <a:stCxn id="16" idx="6"/>
            <a:endCxn id="14" idx="2"/>
          </p:cNvCxnSpPr>
          <p:nvPr/>
        </p:nvCxnSpPr>
        <p:spPr>
          <a:xfrm>
            <a:off x="3262668" y="3086162"/>
            <a:ext cx="269704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>
            <a:stCxn id="15" idx="5"/>
            <a:endCxn id="18" idx="1"/>
          </p:cNvCxnSpPr>
          <p:nvPr/>
        </p:nvCxnSpPr>
        <p:spPr>
          <a:xfrm>
            <a:off x="3900451" y="2051051"/>
            <a:ext cx="1421476" cy="207022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13" idx="3"/>
            <a:endCxn id="17" idx="7"/>
          </p:cNvCxnSpPr>
          <p:nvPr/>
        </p:nvCxnSpPr>
        <p:spPr>
          <a:xfrm flipH="1">
            <a:off x="3900451" y="2051051"/>
            <a:ext cx="1421476" cy="207022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타원 3"/>
          <p:cNvSpPr/>
          <p:nvPr/>
        </p:nvSpPr>
        <p:spPr>
          <a:xfrm>
            <a:off x="3695485" y="2212062"/>
            <a:ext cx="1714498" cy="1714498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spc="-3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</a:t>
            </a:r>
            <a:endParaRPr lang="ko-KR" altLang="en-US" sz="4400" spc="-3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5160916" y="1112608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광합성</a:t>
            </a:r>
            <a:r>
              <a:rPr lang="en-US" altLang="ko-KR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x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5959710" y="2536435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귤</a:t>
            </a:r>
          </a:p>
        </p:txBody>
      </p:sp>
      <p:sp>
        <p:nvSpPr>
          <p:cNvPr id="15" name="타원 14"/>
          <p:cNvSpPr/>
          <p:nvPr/>
        </p:nvSpPr>
        <p:spPr>
          <a:xfrm>
            <a:off x="2962008" y="1112608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습한 곳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2163214" y="2536435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화장실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962008" y="3960262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음식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5160916" y="3960262"/>
            <a:ext cx="1099454" cy="109945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옷장</a:t>
            </a:r>
            <a:endParaRPr lang="ko-KR" altLang="en-US" sz="2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824" y="137763"/>
            <a:ext cx="1037989" cy="974971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8109978" y="434370"/>
            <a:ext cx="938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843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관찰하기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03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87228" y="4086466"/>
            <a:ext cx="9518456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3.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자신이 생각한 것을 발표합니다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 관찰하기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0" y="1323465"/>
            <a:ext cx="9144000" cy="3493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348641" y="1582212"/>
            <a:ext cx="8519744" cy="2088737"/>
            <a:chOff x="174661" y="1582497"/>
            <a:chExt cx="8519744" cy="2088737"/>
          </a:xfrm>
        </p:grpSpPr>
        <p:grpSp>
          <p:nvGrpSpPr>
            <p:cNvPr id="4" name="그룹 3"/>
            <p:cNvGrpSpPr/>
            <p:nvPr/>
          </p:nvGrpSpPr>
          <p:grpSpPr>
            <a:xfrm>
              <a:off x="174661" y="1582497"/>
              <a:ext cx="8519744" cy="1753216"/>
              <a:chOff x="-410360" y="5682246"/>
              <a:chExt cx="9827197" cy="2199488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 rotWithShape="1">
              <a:blip r:embed="rId4"/>
              <a:srcRect l="21648" t="1865" r="44763" b="76562"/>
              <a:stretch/>
            </p:blipFill>
            <p:spPr>
              <a:xfrm>
                <a:off x="-410360" y="6026883"/>
                <a:ext cx="2220981" cy="1432892"/>
              </a:xfrm>
              <a:prstGeom prst="rect">
                <a:avLst/>
              </a:prstGeom>
            </p:spPr>
          </p:pic>
          <p:pic>
            <p:nvPicPr>
              <p:cNvPr id="15" name="그림 14"/>
              <p:cNvPicPr>
                <a:picLocks noChangeAspect="1"/>
              </p:cNvPicPr>
              <p:nvPr/>
            </p:nvPicPr>
            <p:blipFill rotWithShape="1">
              <a:blip r:embed="rId4"/>
              <a:srcRect l="15654" t="53324" r="60294" b="25327"/>
              <a:stretch/>
            </p:blipFill>
            <p:spPr>
              <a:xfrm>
                <a:off x="5832179" y="6010295"/>
                <a:ext cx="1685187" cy="1502597"/>
              </a:xfrm>
              <a:prstGeom prst="rect">
                <a:avLst/>
              </a:prstGeom>
            </p:spPr>
          </p:pic>
          <p:pic>
            <p:nvPicPr>
              <p:cNvPr id="17" name="그림 16"/>
              <p:cNvPicPr>
                <a:picLocks noChangeAspect="1"/>
              </p:cNvPicPr>
              <p:nvPr/>
            </p:nvPicPr>
            <p:blipFill rotWithShape="1">
              <a:blip r:embed="rId4"/>
              <a:srcRect l="7456" t="25670" r="57043" b="48697"/>
              <a:stretch/>
            </p:blipFill>
            <p:spPr>
              <a:xfrm rot="16200000">
                <a:off x="7519426" y="5984322"/>
                <a:ext cx="2199488" cy="1595335"/>
              </a:xfrm>
              <a:prstGeom prst="rect">
                <a:avLst/>
              </a:prstGeom>
            </p:spPr>
          </p:pic>
          <p:pic>
            <p:nvPicPr>
              <p:cNvPr id="18" name="그림 17"/>
              <p:cNvPicPr>
                <a:picLocks noChangeAspect="1"/>
              </p:cNvPicPr>
              <p:nvPr/>
            </p:nvPicPr>
            <p:blipFill rotWithShape="1">
              <a:blip r:embed="rId4"/>
              <a:srcRect l="3720" t="780" r="78353" b="73685"/>
              <a:stretch/>
            </p:blipFill>
            <p:spPr>
              <a:xfrm>
                <a:off x="2172971" y="5787238"/>
                <a:ext cx="1330602" cy="1948707"/>
              </a:xfrm>
              <a:prstGeom prst="rect">
                <a:avLst/>
              </a:prstGeom>
            </p:spPr>
          </p:pic>
          <p:pic>
            <p:nvPicPr>
              <p:cNvPr id="19" name="그림 18"/>
              <p:cNvPicPr>
                <a:picLocks noChangeAspect="1"/>
              </p:cNvPicPr>
              <p:nvPr/>
            </p:nvPicPr>
            <p:blipFill rotWithShape="1">
              <a:blip r:embed="rId5"/>
              <a:srcRect l="41817" t="25057" r="30549" b="41327"/>
              <a:stretch/>
            </p:blipFill>
            <p:spPr>
              <a:xfrm>
                <a:off x="3843806" y="5941998"/>
                <a:ext cx="1538431" cy="1880055"/>
              </a:xfrm>
              <a:prstGeom prst="rect">
                <a:avLst/>
              </a:prstGeom>
            </p:spPr>
          </p:pic>
        </p:grpSp>
        <p:sp>
          <p:nvSpPr>
            <p:cNvPr id="6" name="타원 5"/>
            <p:cNvSpPr/>
            <p:nvPr/>
          </p:nvSpPr>
          <p:spPr>
            <a:xfrm>
              <a:off x="1712695" y="2775674"/>
              <a:ext cx="481264" cy="5199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3793253" y="2065024"/>
              <a:ext cx="481264" cy="5199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4678363" y="1622584"/>
              <a:ext cx="1131645" cy="5992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3968828" y="3071988"/>
              <a:ext cx="1131645" cy="5992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>
              <a:off x="6926168" y="2624084"/>
              <a:ext cx="481264" cy="5199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" name="곱셈 기호 26"/>
          <p:cNvSpPr/>
          <p:nvPr/>
        </p:nvSpPr>
        <p:spPr>
          <a:xfrm>
            <a:off x="250311" y="1498107"/>
            <a:ext cx="2089759" cy="1823257"/>
          </a:xfrm>
          <a:prstGeom prst="mathMultiply">
            <a:avLst>
              <a:gd name="adj1" fmla="val 11642"/>
            </a:avLst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-63038" y="3130696"/>
            <a:ext cx="266451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spc="-3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실험관찰용</a:t>
            </a:r>
            <a:endParaRPr lang="en-US" altLang="ko-KR" sz="3600" spc="-3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버섯은 먹지 않아요</a:t>
            </a:r>
            <a:endParaRPr lang="ko-KR" altLang="en-US" sz="3600" spc="-3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9" name="오른쪽 화살표 28"/>
          <p:cNvSpPr/>
          <p:nvPr/>
        </p:nvSpPr>
        <p:spPr>
          <a:xfrm rot="5400000">
            <a:off x="6287608" y="3780097"/>
            <a:ext cx="407055" cy="294005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6074880" y="3161096"/>
            <a:ext cx="740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맨눈</a:t>
            </a:r>
            <a:endParaRPr lang="ko-KR" altLang="en-US" sz="3600" spc="-3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5983988" y="4080952"/>
            <a:ext cx="1002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돋보기</a:t>
            </a:r>
            <a:endParaRPr lang="ko-KR" altLang="en-US" sz="3600" spc="-3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4104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87228" y="4086466"/>
            <a:ext cx="9518456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3.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자신이 생각한 것을 발표합니다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곰팡이 관찰하기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2" t="4197" r="58143" b="80672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0" y="1323465"/>
            <a:ext cx="9144000" cy="3493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348641" y="1582212"/>
            <a:ext cx="8519744" cy="2088737"/>
            <a:chOff x="174661" y="1582497"/>
            <a:chExt cx="8519744" cy="2088737"/>
          </a:xfrm>
        </p:grpSpPr>
        <p:grpSp>
          <p:nvGrpSpPr>
            <p:cNvPr id="4" name="그룹 3"/>
            <p:cNvGrpSpPr/>
            <p:nvPr/>
          </p:nvGrpSpPr>
          <p:grpSpPr>
            <a:xfrm>
              <a:off x="174661" y="1582497"/>
              <a:ext cx="8519744" cy="1753216"/>
              <a:chOff x="-410360" y="5682246"/>
              <a:chExt cx="9827197" cy="2199488"/>
            </a:xfrm>
          </p:grpSpPr>
          <p:pic>
            <p:nvPicPr>
              <p:cNvPr id="2" name="그림 1"/>
              <p:cNvPicPr>
                <a:picLocks noChangeAspect="1"/>
              </p:cNvPicPr>
              <p:nvPr/>
            </p:nvPicPr>
            <p:blipFill rotWithShape="1">
              <a:blip r:embed="rId4"/>
              <a:srcRect l="21648" t="1865" r="44763" b="76562"/>
              <a:stretch/>
            </p:blipFill>
            <p:spPr>
              <a:xfrm>
                <a:off x="-410360" y="6026883"/>
                <a:ext cx="2220981" cy="1432892"/>
              </a:xfrm>
              <a:prstGeom prst="rect">
                <a:avLst/>
              </a:prstGeom>
            </p:spPr>
          </p:pic>
          <p:pic>
            <p:nvPicPr>
              <p:cNvPr id="15" name="그림 14"/>
              <p:cNvPicPr>
                <a:picLocks noChangeAspect="1"/>
              </p:cNvPicPr>
              <p:nvPr/>
            </p:nvPicPr>
            <p:blipFill rotWithShape="1">
              <a:blip r:embed="rId4"/>
              <a:srcRect l="15654" t="53324" r="60294" b="25327"/>
              <a:stretch/>
            </p:blipFill>
            <p:spPr>
              <a:xfrm>
                <a:off x="5832179" y="6010295"/>
                <a:ext cx="1685187" cy="1502597"/>
              </a:xfrm>
              <a:prstGeom prst="rect">
                <a:avLst/>
              </a:prstGeom>
            </p:spPr>
          </p:pic>
          <p:pic>
            <p:nvPicPr>
              <p:cNvPr id="17" name="그림 16"/>
              <p:cNvPicPr>
                <a:picLocks noChangeAspect="1"/>
              </p:cNvPicPr>
              <p:nvPr/>
            </p:nvPicPr>
            <p:blipFill rotWithShape="1">
              <a:blip r:embed="rId4"/>
              <a:srcRect l="7456" t="25670" r="57043" b="48697"/>
              <a:stretch/>
            </p:blipFill>
            <p:spPr>
              <a:xfrm rot="16200000">
                <a:off x="7519426" y="5984322"/>
                <a:ext cx="2199488" cy="1595335"/>
              </a:xfrm>
              <a:prstGeom prst="rect">
                <a:avLst/>
              </a:prstGeom>
            </p:spPr>
          </p:pic>
          <p:pic>
            <p:nvPicPr>
              <p:cNvPr id="18" name="그림 17"/>
              <p:cNvPicPr>
                <a:picLocks noChangeAspect="1"/>
              </p:cNvPicPr>
              <p:nvPr/>
            </p:nvPicPr>
            <p:blipFill rotWithShape="1">
              <a:blip r:embed="rId4"/>
              <a:srcRect l="3720" t="780" r="78353" b="73685"/>
              <a:stretch/>
            </p:blipFill>
            <p:spPr>
              <a:xfrm>
                <a:off x="2172971" y="5787238"/>
                <a:ext cx="1330602" cy="1948707"/>
              </a:xfrm>
              <a:prstGeom prst="rect">
                <a:avLst/>
              </a:prstGeom>
            </p:spPr>
          </p:pic>
          <p:pic>
            <p:nvPicPr>
              <p:cNvPr id="19" name="그림 18"/>
              <p:cNvPicPr>
                <a:picLocks noChangeAspect="1"/>
              </p:cNvPicPr>
              <p:nvPr/>
            </p:nvPicPr>
            <p:blipFill rotWithShape="1">
              <a:blip r:embed="rId5"/>
              <a:srcRect l="41817" t="25057" r="30549" b="41327"/>
              <a:stretch/>
            </p:blipFill>
            <p:spPr>
              <a:xfrm>
                <a:off x="3843806" y="5941998"/>
                <a:ext cx="1538431" cy="1880055"/>
              </a:xfrm>
              <a:prstGeom prst="rect">
                <a:avLst/>
              </a:prstGeom>
            </p:spPr>
          </p:pic>
        </p:grpSp>
        <p:sp>
          <p:nvSpPr>
            <p:cNvPr id="6" name="타원 5"/>
            <p:cNvSpPr/>
            <p:nvPr/>
          </p:nvSpPr>
          <p:spPr>
            <a:xfrm>
              <a:off x="1712695" y="2775674"/>
              <a:ext cx="481264" cy="5199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/>
          </p:nvSpPr>
          <p:spPr>
            <a:xfrm>
              <a:off x="3793253" y="2065024"/>
              <a:ext cx="481264" cy="5199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4678363" y="1622584"/>
              <a:ext cx="1131645" cy="5992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3968828" y="3071988"/>
              <a:ext cx="1131645" cy="5992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/>
            <p:cNvSpPr/>
            <p:nvPr/>
          </p:nvSpPr>
          <p:spPr>
            <a:xfrm>
              <a:off x="6926168" y="2624084"/>
              <a:ext cx="481264" cy="51993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7" name="곱셈 기호 26"/>
          <p:cNvSpPr/>
          <p:nvPr/>
        </p:nvSpPr>
        <p:spPr>
          <a:xfrm>
            <a:off x="250311" y="1498107"/>
            <a:ext cx="2089759" cy="1823257"/>
          </a:xfrm>
          <a:prstGeom prst="mathMultiply">
            <a:avLst>
              <a:gd name="adj1" fmla="val 11642"/>
            </a:avLst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407443" y="3130696"/>
            <a:ext cx="17235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절대</a:t>
            </a:r>
            <a:endParaRPr lang="en-US" altLang="ko-KR" sz="3600" spc="-3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먹지 않아요</a:t>
            </a:r>
            <a:endParaRPr lang="ko-KR" altLang="en-US" sz="3600" spc="-3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3" name="곱셈 기호 22"/>
          <p:cNvSpPr/>
          <p:nvPr/>
        </p:nvSpPr>
        <p:spPr>
          <a:xfrm>
            <a:off x="3669027" y="1548069"/>
            <a:ext cx="2089759" cy="1823257"/>
          </a:xfrm>
          <a:prstGeom prst="mathMultiply">
            <a:avLst>
              <a:gd name="adj1" fmla="val 11642"/>
            </a:avLst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4045059" y="3186678"/>
            <a:ext cx="13484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마스크를</a:t>
            </a:r>
            <a:endParaRPr lang="en-US" altLang="ko-KR" sz="3600" spc="-3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착용해요</a:t>
            </a:r>
            <a:endParaRPr lang="ko-KR" altLang="en-US" sz="3600" spc="-3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9" name="곱셈 기호 28"/>
          <p:cNvSpPr/>
          <p:nvPr/>
        </p:nvSpPr>
        <p:spPr>
          <a:xfrm>
            <a:off x="7256164" y="1547190"/>
            <a:ext cx="2089759" cy="1823257"/>
          </a:xfrm>
          <a:prstGeom prst="mathMultiply">
            <a:avLst>
              <a:gd name="adj1" fmla="val 11642"/>
            </a:avLst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7868223" y="3326934"/>
            <a:ext cx="10150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장갑을</a:t>
            </a:r>
            <a:endParaRPr lang="en-US" altLang="ko-KR" sz="3600" spc="-3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껴요</a:t>
            </a:r>
            <a:endParaRPr lang="en-US" altLang="ko-KR" sz="3600" spc="-3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오른쪽 화살표 30"/>
          <p:cNvSpPr/>
          <p:nvPr/>
        </p:nvSpPr>
        <p:spPr>
          <a:xfrm rot="5400000">
            <a:off x="6287608" y="3780097"/>
            <a:ext cx="407055" cy="294005"/>
          </a:xfrm>
          <a:prstGeom prst="righ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6074880" y="3161096"/>
            <a:ext cx="740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맨눈</a:t>
            </a:r>
            <a:endParaRPr lang="ko-KR" altLang="en-US" sz="3600" spc="-3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5983988" y="4080952"/>
            <a:ext cx="10021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spc="-3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돋보기</a:t>
            </a:r>
            <a:endParaRPr lang="ko-KR" altLang="en-US" sz="3600" spc="-3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516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3" grpId="0" animBg="1"/>
      <p:bldP spid="25" grpId="0"/>
      <p:bldP spid="29" grpId="0" animBg="1"/>
      <p:bldP spid="30" grpId="0"/>
      <p:bldP spid="31" grpId="0" animBg="1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1135953"/>
            <a:ext cx="9144000" cy="3887460"/>
          </a:xfrm>
          <a:prstGeom prst="rect">
            <a:avLst/>
          </a:prstGeom>
          <a:solidFill>
            <a:srgbClr val="ECEEE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버섯과 곰팡이를 관찰해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9" t="6441" r="57116" b="78428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1607">
            <a:off x="851194" y="612147"/>
            <a:ext cx="5654714" cy="5654714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8" t="13976" r="26592" b="21723"/>
          <a:stretch/>
        </p:blipFill>
        <p:spPr>
          <a:xfrm flipH="1">
            <a:off x="763929" y="1365813"/>
            <a:ext cx="2592729" cy="3472405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4767279" y="2479518"/>
            <a:ext cx="40767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 smtClean="0">
                <a:solidFill>
                  <a:schemeClr val="accent4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</a:t>
            </a:r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팡이와 버섯을</a:t>
            </a:r>
            <a:r>
              <a:rPr lang="en-US" altLang="ko-KR" sz="36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관찰한 후</a:t>
            </a:r>
            <a:endParaRPr lang="en-US" altLang="ko-KR" sz="36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학습지에 정리해 봅시다</a:t>
            </a:r>
            <a:r>
              <a:rPr lang="en-US" altLang="ko-KR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85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/>
          <a:stretch/>
        </p:blipFill>
        <p:spPr>
          <a:xfrm>
            <a:off x="20" y="0"/>
            <a:ext cx="9143980" cy="51435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21" y="104373"/>
            <a:ext cx="9143980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endParaRPr lang="ko-KR" altLang="en-US" sz="1400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0" y="772161"/>
            <a:ext cx="9144000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8" t="9218" r="6354" b="8807"/>
          <a:stretch/>
        </p:blipFill>
        <p:spPr>
          <a:xfrm>
            <a:off x="1405466" y="876534"/>
            <a:ext cx="6333068" cy="421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5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1135953"/>
            <a:ext cx="9144000" cy="3887460"/>
          </a:xfrm>
          <a:prstGeom prst="rect">
            <a:avLst/>
          </a:prstGeom>
          <a:solidFill>
            <a:srgbClr val="ECEEE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3811167" y="1470910"/>
            <a:ext cx="5088074" cy="3217545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3897900" y="1487324"/>
            <a:ext cx="947695" cy="2185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색깔</a:t>
            </a:r>
            <a:endParaRPr lang="en-US" altLang="ko-KR" sz="36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endParaRPr lang="en-US" altLang="ko-KR" sz="1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모양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endParaRPr lang="en-US" altLang="ko-KR" sz="1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크기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특징 정리하기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9" t="6441" r="57116" b="78428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207" y="1470910"/>
            <a:ext cx="3168753" cy="3217545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5003624" y="1470909"/>
            <a:ext cx="3895618" cy="3108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검정색</a:t>
            </a:r>
            <a:r>
              <a:rPr lang="en-US" altLang="ko-KR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푸른색</a:t>
            </a:r>
            <a:r>
              <a:rPr lang="en-US" altLang="ko-KR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흰색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작은 가루가 뭉친 모양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매우 작다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2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가는 선이 보인다</a:t>
            </a:r>
            <a:endParaRPr lang="en-US" altLang="ko-KR" sz="36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4932328" y="1470909"/>
            <a:ext cx="0" cy="3217545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3811167" y="2240280"/>
            <a:ext cx="5088074" cy="0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3811167" y="2959736"/>
            <a:ext cx="5088074" cy="0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3811167" y="3671363"/>
            <a:ext cx="5088074" cy="0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그림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1607">
            <a:off x="3557111" y="3683369"/>
            <a:ext cx="1312799" cy="1312799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824" y="137763"/>
            <a:ext cx="1037989" cy="974971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8109978" y="434370"/>
            <a:ext cx="965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025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1135953"/>
            <a:ext cx="9144000" cy="3887460"/>
          </a:xfrm>
          <a:prstGeom prst="rect">
            <a:avLst/>
          </a:prstGeom>
          <a:solidFill>
            <a:srgbClr val="ECEEE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특징 정리하기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9" t="6441" r="57116" b="78428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3792572" y="1242071"/>
            <a:ext cx="5088074" cy="3724095"/>
          </a:xfrm>
          <a:prstGeom prst="rect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879305" y="1258485"/>
            <a:ext cx="947695" cy="2954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색깔</a:t>
            </a:r>
            <a:endParaRPr lang="en-US" altLang="ko-KR" sz="36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endParaRPr lang="en-US" altLang="ko-KR" sz="1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모양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endParaRPr lang="en-US" altLang="ko-KR" sz="1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크기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endParaRPr lang="en-US" altLang="ko-KR" sz="1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느낌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985029" y="1242070"/>
            <a:ext cx="3663182" cy="3724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아이보리</a:t>
            </a:r>
            <a:r>
              <a:rPr lang="en-US" altLang="ko-KR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갈색</a:t>
            </a:r>
            <a:r>
              <a:rPr lang="en-US" altLang="ko-KR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흰색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ko-KR" altLang="en-US" sz="3600" dirty="0" err="1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우산모양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en-US" altLang="ko-KR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10~12cm</a:t>
            </a:r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</a:t>
            </a:r>
            <a:endParaRPr lang="en-US" altLang="ko-KR" sz="36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en-US" altLang="ko-KR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10~12cm</a:t>
            </a:r>
            <a:r>
              <a:rPr lang="ko-KR" altLang="en-US" sz="36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정도</a:t>
            </a:r>
            <a:endParaRPr lang="en-US" altLang="ko-KR" sz="36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r>
              <a:rPr lang="ko-KR" altLang="en-US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안쪽에 주름이 많다</a:t>
            </a:r>
            <a:r>
              <a:rPr lang="en-US" altLang="ko-KR" sz="36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36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4913733" y="1242070"/>
            <a:ext cx="0" cy="3724096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3792572" y="2011441"/>
            <a:ext cx="5088074" cy="0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3792572" y="2730897"/>
            <a:ext cx="5088074" cy="0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3792572" y="3442524"/>
            <a:ext cx="5088074" cy="0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그림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0205">
            <a:off x="3573309" y="4032055"/>
            <a:ext cx="1312799" cy="1312799"/>
          </a:xfrm>
          <a:prstGeom prst="rect">
            <a:avLst/>
          </a:prstGeom>
        </p:spPr>
      </p:pic>
      <p:cxnSp>
        <p:nvCxnSpPr>
          <p:cNvPr id="20" name="직선 연결선 19"/>
          <p:cNvCxnSpPr/>
          <p:nvPr/>
        </p:nvCxnSpPr>
        <p:spPr>
          <a:xfrm>
            <a:off x="3685892" y="4226664"/>
            <a:ext cx="5088074" cy="0"/>
          </a:xfrm>
          <a:prstGeom prst="line">
            <a:avLst/>
          </a:prstGeom>
          <a:ln w="57150">
            <a:solidFill>
              <a:srgbClr val="ECEE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그림 2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824" y="137763"/>
            <a:ext cx="1037989" cy="974971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8109978" y="434370"/>
            <a:ext cx="965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ko-KR" altLang="en-US" dirty="0"/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409" y="1385378"/>
            <a:ext cx="3101939" cy="32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9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좀 더 자세히 관찰해 볼까요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72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실체현미경의 구조를 살펴봅시다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193627" y="3353109"/>
            <a:ext cx="2135196" cy="184335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191" y="1155499"/>
            <a:ext cx="2546431" cy="38761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84705" y="4202375"/>
            <a:ext cx="1042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재물대</a:t>
            </a:r>
            <a:endParaRPr lang="ko-KR" altLang="en-US" sz="24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47622" y="3444729"/>
            <a:ext cx="1572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조명조절나사</a:t>
            </a:r>
            <a:r>
              <a:rPr lang="en-US" altLang="ko-KR" sz="2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(</a:t>
            </a:r>
            <a:r>
              <a:rPr lang="ko-KR" altLang="en-US" sz="2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스위치</a:t>
            </a:r>
            <a:r>
              <a:rPr lang="en-US" altLang="ko-KR" sz="2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)</a:t>
            </a:r>
            <a:endParaRPr lang="ko-KR" altLang="en-US" sz="24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6298" y="2397423"/>
            <a:ext cx="154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초점조절나사</a:t>
            </a:r>
            <a:endParaRPr lang="ko-KR" altLang="en-US" sz="24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10296" y="1343381"/>
            <a:ext cx="154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접안렌즈</a:t>
            </a:r>
            <a:endParaRPr lang="ko-KR" altLang="en-US" sz="24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69976" y="2448105"/>
            <a:ext cx="154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회전판</a:t>
            </a:r>
            <a:endParaRPr lang="ko-KR" altLang="en-US" sz="24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08175" y="2858286"/>
            <a:ext cx="1545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대물렌즈</a:t>
            </a:r>
            <a:endParaRPr lang="ko-KR" altLang="en-US" sz="24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824" y="137763"/>
            <a:ext cx="1037989" cy="974971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8109978" y="434370"/>
            <a:ext cx="9653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2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79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실체현미경으로 관찰해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193627" y="3353109"/>
            <a:ext cx="2135196" cy="1843353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-10274" y="-66303"/>
            <a:ext cx="5118668" cy="7328165"/>
            <a:chOff x="1647892" y="0"/>
            <a:chExt cx="5118668" cy="7328165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7892" y="0"/>
              <a:ext cx="5118668" cy="7328165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799" b="99246" l="1961" r="97479">
                          <a14:foregroundMark x1="68347" y1="74121" x2="64986" y2="99246"/>
                          <a14:backgroundMark x1="13445" y1="60804" x2="42577" y2="5804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425246">
              <a:off x="4500188" y="4153644"/>
              <a:ext cx="434168" cy="450349"/>
            </a:xfrm>
            <a:prstGeom prst="rect">
              <a:avLst/>
            </a:prstGeom>
          </p:spPr>
        </p:pic>
      </p:grpSp>
      <p:sp>
        <p:nvSpPr>
          <p:cNvPr id="6" name="타원형 설명선 5"/>
          <p:cNvSpPr/>
          <p:nvPr/>
        </p:nvSpPr>
        <p:spPr>
          <a:xfrm>
            <a:off x="3840479" y="1436914"/>
            <a:ext cx="4650377" cy="2490084"/>
          </a:xfrm>
          <a:prstGeom prst="wedgeEllipseCallout">
            <a:avLst>
              <a:gd name="adj1" fmla="val -37968"/>
              <a:gd name="adj2" fmla="val 54493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4024429" y="1929768"/>
            <a:ext cx="42824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버섯을 관찰하고 </a:t>
            </a:r>
            <a:endParaRPr lang="en-US" altLang="ko-KR" sz="36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학습지에 그림과 글로 표현해 보세요</a:t>
            </a:r>
            <a:r>
              <a:rPr lang="en-US" altLang="ko-KR" sz="36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sz="36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448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430214"/>
            <a:ext cx="9154274" cy="3713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곰팡이를 현미경으로 보면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81"/>
          <a:stretch/>
        </p:blipFill>
        <p:spPr>
          <a:xfrm>
            <a:off x="-281328" y="1741823"/>
            <a:ext cx="6082227" cy="333902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FA06CD6-5CA9-403A-894F-C8FCA8D30085}"/>
              </a:ext>
            </a:extLst>
          </p:cNvPr>
          <p:cNvSpPr txBox="1"/>
          <p:nvPr/>
        </p:nvSpPr>
        <p:spPr>
          <a:xfrm>
            <a:off x="3842855" y="2225027"/>
            <a:ext cx="511826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4000" dirty="0">
                <a:solidFill>
                  <a:schemeClr val="accent6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가는 </a:t>
            </a:r>
            <a:r>
              <a:rPr lang="ko-KR" altLang="en-US" sz="4000" dirty="0" smtClean="0">
                <a:solidFill>
                  <a:schemeClr val="accent6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실이 엉겨있는 것 </a:t>
            </a:r>
            <a:r>
              <a:rPr lang="ko-KR" altLang="en-US" sz="4000" dirty="0">
                <a:solidFill>
                  <a:schemeClr val="accent6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같은 </a:t>
            </a:r>
            <a:r>
              <a:rPr lang="ko-KR" altLang="en-US" sz="4000" dirty="0" smtClean="0">
                <a:solidFill>
                  <a:schemeClr val="accent6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모양이 </a:t>
            </a:r>
            <a:r>
              <a:rPr lang="ko-KR" altLang="en-US" sz="4000" dirty="0">
                <a:solidFill>
                  <a:schemeClr val="accent6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많고 크기가 작고 둥근 알갱이가 </a:t>
            </a:r>
            <a:r>
              <a:rPr lang="ko-KR" altLang="en-US" sz="4000" dirty="0" smtClean="0">
                <a:solidFill>
                  <a:schemeClr val="accent6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보인다</a:t>
            </a:r>
            <a:r>
              <a:rPr lang="en-US" altLang="ko-KR" sz="4000" dirty="0" smtClean="0">
                <a:solidFill>
                  <a:schemeClr val="accent6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ko-KR" altLang="en-US" sz="4000" dirty="0">
              <a:solidFill>
                <a:schemeClr val="accent6">
                  <a:lumMod val="75000"/>
                </a:schemeClr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824" y="137763"/>
            <a:ext cx="1037989" cy="974971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8109978" y="434370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133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1430214"/>
            <a:ext cx="9154274" cy="3713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버섯을 현미경으로 보면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5" t="57397" r="44510" b="18930"/>
          <a:stretch/>
        </p:blipFill>
        <p:spPr>
          <a:xfrm>
            <a:off x="521542" y="1973897"/>
            <a:ext cx="3122646" cy="31696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FA06CD6-5CA9-403A-894F-C8FCA8D30085}"/>
              </a:ext>
            </a:extLst>
          </p:cNvPr>
          <p:cNvSpPr txBox="1"/>
          <p:nvPr/>
        </p:nvSpPr>
        <p:spPr>
          <a:xfrm>
            <a:off x="3840098" y="2495870"/>
            <a:ext cx="5118265" cy="158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4400" dirty="0">
                <a:solidFill>
                  <a:schemeClr val="accent4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</a:t>
            </a:r>
            <a:r>
              <a:rPr lang="ko-KR" altLang="en-US" sz="4400" dirty="0" smtClean="0">
                <a:solidFill>
                  <a:schemeClr val="accent4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안쪽에 얇은 주름이 </a:t>
            </a:r>
            <a:r>
              <a:rPr lang="ko-KR" altLang="en-US" sz="4400" dirty="0">
                <a:solidFill>
                  <a:schemeClr val="accent4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많고 깊게 파여 </a:t>
            </a:r>
            <a:r>
              <a:rPr lang="ko-KR" altLang="en-US" sz="4400" dirty="0" smtClean="0">
                <a:solidFill>
                  <a:schemeClr val="accent4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있다</a:t>
            </a:r>
            <a:r>
              <a:rPr lang="en-US" altLang="ko-KR" sz="4400" dirty="0">
                <a:solidFill>
                  <a:schemeClr val="accent4">
                    <a:lumMod val="75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824" y="137763"/>
            <a:ext cx="1037989" cy="974971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8109978" y="434370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7416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곰팡이와 버섯의 공통점은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4077543" y="1751138"/>
            <a:ext cx="33494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버섯의 </a:t>
            </a:r>
            <a:r>
              <a:rPr lang="ko-KR" alt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공통점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은 무엇인가요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sz="4400" dirty="0">
              <a:solidFill>
                <a:schemeClr val="bg1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686" y="1751138"/>
            <a:ext cx="3101939" cy="321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0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곰팡이와 버섯의 공통점은</a:t>
            </a:r>
            <a:r>
              <a:rPr lang="en-US" altLang="ko-KR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919" y="1263524"/>
            <a:ext cx="6453187" cy="36066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59937" y="262339"/>
            <a:ext cx="3571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hlinkClick r:id="rId5"/>
              </a:rPr>
              <a:t>동영상이 </a:t>
            </a:r>
            <a:r>
              <a:rPr lang="ko-KR" altLang="en-US" dirty="0" err="1" smtClean="0">
                <a:hlinkClick r:id="rId5"/>
              </a:rPr>
              <a:t>플래이</a:t>
            </a:r>
            <a:r>
              <a:rPr lang="ko-KR" altLang="en-US" dirty="0" smtClean="0">
                <a:hlinkClick r:id="rId5"/>
              </a:rPr>
              <a:t> 되지 않으면 여기를 눌러 주세요</a:t>
            </a:r>
            <a:r>
              <a:rPr lang="en-US" altLang="ko-KR" dirty="0" smtClean="0">
                <a:hlinkClick r:id="rId5"/>
              </a:rPr>
              <a:t>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6491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206813" y="1613637"/>
            <a:ext cx="2851347" cy="2851347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씽킹맵으로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공통점을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정리해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13" y="1798250"/>
            <a:ext cx="2392937" cy="248211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1411" y="1662335"/>
            <a:ext cx="2760149" cy="2802649"/>
          </a:xfrm>
          <a:prstGeom prst="ellipse">
            <a:avLst/>
          </a:prstGeom>
        </p:spPr>
      </p:pic>
      <p:cxnSp>
        <p:nvCxnSpPr>
          <p:cNvPr id="6" name="직선 연결선 5"/>
          <p:cNvCxnSpPr/>
          <p:nvPr/>
        </p:nvCxnSpPr>
        <p:spPr>
          <a:xfrm flipV="1">
            <a:off x="2691099" y="1921785"/>
            <a:ext cx="822676" cy="404688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>
            <a:off x="5453001" y="1999327"/>
            <a:ext cx="835631" cy="392538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4997011" y="3021866"/>
            <a:ext cx="1197853" cy="53362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 flipV="1">
            <a:off x="2845827" y="3039309"/>
            <a:ext cx="1126733" cy="24350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>
            <a:endCxn id="26" idx="1"/>
          </p:cNvCxnSpPr>
          <p:nvPr/>
        </p:nvCxnSpPr>
        <p:spPr>
          <a:xfrm>
            <a:off x="2634521" y="3745561"/>
            <a:ext cx="1213497" cy="510110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stCxn id="26" idx="3"/>
          </p:cNvCxnSpPr>
          <p:nvPr/>
        </p:nvCxnSpPr>
        <p:spPr>
          <a:xfrm flipV="1">
            <a:off x="4946396" y="3847624"/>
            <a:ext cx="1393036" cy="408047"/>
          </a:xfrm>
          <a:prstGeom prst="line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직사각형 24"/>
          <p:cNvSpPr/>
          <p:nvPr/>
        </p:nvSpPr>
        <p:spPr>
          <a:xfrm>
            <a:off x="4056263" y="2698336"/>
            <a:ext cx="7697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균류</a:t>
            </a:r>
            <a:endParaRPr lang="ko-KR" altLang="en-US" sz="3600" dirty="0"/>
          </a:p>
        </p:txBody>
      </p:sp>
      <p:sp>
        <p:nvSpPr>
          <p:cNvPr id="26" name="직사각형 25"/>
          <p:cNvSpPr/>
          <p:nvPr/>
        </p:nvSpPr>
        <p:spPr>
          <a:xfrm>
            <a:off x="3848018" y="3655506"/>
            <a:ext cx="10983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포자로</a:t>
            </a:r>
            <a:endParaRPr lang="en-US" altLang="ko-KR" sz="3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번식</a:t>
            </a:r>
            <a:endParaRPr lang="ko-KR" altLang="en-US" sz="3600" dirty="0"/>
          </a:p>
        </p:txBody>
      </p:sp>
      <p:sp>
        <p:nvSpPr>
          <p:cNvPr id="29" name="직사각형 28"/>
          <p:cNvSpPr/>
          <p:nvPr/>
        </p:nvSpPr>
        <p:spPr>
          <a:xfrm>
            <a:off x="3397940" y="1150973"/>
            <a:ext cx="22942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축축한 곳에서</a:t>
            </a:r>
            <a:endParaRPr lang="en-US" altLang="ko-KR" sz="3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잘 자람</a:t>
            </a:r>
            <a:endParaRPr lang="ko-KR" altLang="en-US" sz="3600" dirty="0"/>
          </a:p>
        </p:txBody>
      </p:sp>
      <p:pic>
        <p:nvPicPr>
          <p:cNvPr id="32" name="그림 3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9824" y="137763"/>
            <a:ext cx="1037989" cy="974971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8109978" y="434370"/>
            <a:ext cx="962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3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761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-1342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609CFCF4-7A61-4E46-91D2-E51A2370C4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8" t="29644" r="26404"/>
          <a:stretch/>
        </p:blipFill>
        <p:spPr>
          <a:xfrm>
            <a:off x="6742857" y="3332680"/>
            <a:ext cx="2540039" cy="18108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1A98EC1D-A239-4F10-8B96-925E143AD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t="52310" r="63258" b="2674"/>
          <a:stretch/>
        </p:blipFill>
        <p:spPr>
          <a:xfrm rot="576953">
            <a:off x="-177464" y="-34374"/>
            <a:ext cx="1990575" cy="1613072"/>
          </a:xfrm>
          <a:prstGeom prst="rect">
            <a:avLst/>
          </a:prstGeom>
        </p:spPr>
      </p:pic>
      <p:sp>
        <p:nvSpPr>
          <p:cNvPr id="9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3056873" y="121504"/>
            <a:ext cx="3030253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</a:t>
            </a:r>
            <a:r>
              <a:rPr lang="ko-KR" altLang="en-US" sz="36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로드맵</a:t>
            </a:r>
            <a:endParaRPr lang="ko-KR" altLang="en-US" sz="1400" dirty="0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3056873" y="789292"/>
            <a:ext cx="3030253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4407463" y="3843960"/>
            <a:ext cx="961238" cy="41674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21" idx="1"/>
            <a:endCxn id="31" idx="3"/>
          </p:cNvCxnSpPr>
          <p:nvPr/>
        </p:nvCxnSpPr>
        <p:spPr>
          <a:xfrm flipH="1" flipV="1">
            <a:off x="2107888" y="2294835"/>
            <a:ext cx="346929" cy="25030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endCxn id="21" idx="3"/>
          </p:cNvCxnSpPr>
          <p:nvPr/>
        </p:nvCxnSpPr>
        <p:spPr>
          <a:xfrm flipH="1">
            <a:off x="3192781" y="2545138"/>
            <a:ext cx="843858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20" idx="1"/>
          </p:cNvCxnSpPr>
          <p:nvPr/>
        </p:nvCxnSpPr>
        <p:spPr>
          <a:xfrm flipV="1">
            <a:off x="4136039" y="2078811"/>
            <a:ext cx="1059302" cy="34094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6243852" y="3714857"/>
            <a:ext cx="1136257" cy="584298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5528569" y="1618772"/>
            <a:ext cx="359797" cy="441927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직선 연결선 31"/>
          <p:cNvCxnSpPr>
            <a:endCxn id="88" idx="1"/>
          </p:cNvCxnSpPr>
          <p:nvPr/>
        </p:nvCxnSpPr>
        <p:spPr>
          <a:xfrm flipV="1">
            <a:off x="6992323" y="590002"/>
            <a:ext cx="637253" cy="53257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모서리가 둥근 직사각형 33"/>
          <p:cNvSpPr/>
          <p:nvPr/>
        </p:nvSpPr>
        <p:spPr>
          <a:xfrm>
            <a:off x="1661184" y="918155"/>
            <a:ext cx="1767801" cy="109805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경험과 알고 있는 것을 떠올려 이야기 읽고 정리하기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35" name="직선 연결선 34"/>
          <p:cNvCxnSpPr/>
          <p:nvPr/>
        </p:nvCxnSpPr>
        <p:spPr>
          <a:xfrm flipV="1">
            <a:off x="873333" y="3409700"/>
            <a:ext cx="435210" cy="398466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 flipH="1">
            <a:off x="1214175" y="1572204"/>
            <a:ext cx="445314" cy="496554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모서리가 둥근 직사각형 37"/>
          <p:cNvSpPr/>
          <p:nvPr/>
        </p:nvSpPr>
        <p:spPr>
          <a:xfrm>
            <a:off x="311404" y="3933872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버섯의 맛을 살려 반찬 개발하기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212567" y="3486839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 미술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410168" y="2078811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국어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배경지식과 요약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 flipH="1">
            <a:off x="2226720" y="2571750"/>
            <a:ext cx="412585" cy="5193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0"/>
          <p:cNvSpPr/>
          <p:nvPr/>
        </p:nvSpPr>
        <p:spPr>
          <a:xfrm>
            <a:off x="2454817" y="2329114"/>
            <a:ext cx="73796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633531" y="2960628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실과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식재료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 flipH="1">
            <a:off x="4856507" y="4560137"/>
            <a:ext cx="431336" cy="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>
            <a:off x="6644666" y="4565189"/>
            <a:ext cx="403110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6914449" y="4294125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조형 원리 적용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3257308" y="4260701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시각적 </a:t>
            </a:r>
            <a:r>
              <a:rPr lang="ko-KR" altLang="en-US" sz="1600" dirty="0" err="1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특징발견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5281214" y="4240127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현대적인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작품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 flipH="1" flipV="1">
            <a:off x="1622506" y="3400883"/>
            <a:ext cx="466672" cy="45806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모서리가 둥근 직사각형 78"/>
          <p:cNvSpPr/>
          <p:nvPr/>
        </p:nvSpPr>
        <p:spPr>
          <a:xfrm>
            <a:off x="1642040" y="3946800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홍보자료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88" name="모서리가 둥근 직사각형 87"/>
          <p:cNvSpPr/>
          <p:nvPr/>
        </p:nvSpPr>
        <p:spPr>
          <a:xfrm>
            <a:off x="7629576" y="289934"/>
            <a:ext cx="1386788" cy="60013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주변의 다양한 생물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>
            <a:off x="7061446" y="1544198"/>
            <a:ext cx="524955" cy="1042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6" name="모서리가 둥근 직사각형 95"/>
          <p:cNvSpPr/>
          <p:nvPr/>
        </p:nvSpPr>
        <p:spPr>
          <a:xfrm>
            <a:off x="7644539" y="1209655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버섯의 특징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782703" y="972093"/>
            <a:ext cx="1363202" cy="6942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과학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생물의 특징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 flipH="1" flipV="1">
            <a:off x="5639641" y="2151790"/>
            <a:ext cx="251414" cy="3635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5195341" y="1862787"/>
            <a:ext cx="693025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8" name="직선 연결선 107"/>
          <p:cNvCxnSpPr/>
          <p:nvPr/>
        </p:nvCxnSpPr>
        <p:spPr>
          <a:xfrm>
            <a:off x="6947853" y="2900632"/>
            <a:ext cx="623585" cy="890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9" name="모서리가 둥근 직사각형 108"/>
          <p:cNvSpPr/>
          <p:nvPr/>
        </p:nvSpPr>
        <p:spPr>
          <a:xfrm>
            <a:off x="7629576" y="2419752"/>
            <a:ext cx="1371824" cy="83688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</a:t>
            </a:r>
            <a:r>
              <a:rPr lang="en-US" altLang="ko-KR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07" name="모서리가 둥근 직사각형 106"/>
          <p:cNvSpPr/>
          <p:nvPr/>
        </p:nvSpPr>
        <p:spPr>
          <a:xfrm>
            <a:off x="5797771" y="2419752"/>
            <a:ext cx="1363202" cy="9123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수학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여러가지 도형의 넓이 구하기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4288439" y="2572153"/>
            <a:ext cx="1080262" cy="100735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그림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899" y="1851390"/>
            <a:ext cx="1384015" cy="1790871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728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3096762" y="162046"/>
            <a:ext cx="2957090" cy="1130361"/>
          </a:xfrm>
          <a:prstGeom prst="ellipse">
            <a:avLst/>
          </a:prstGeom>
        </p:spPr>
      </p:pic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856290"/>
            <a:ext cx="8628100" cy="307452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 시간에는 버섯과 곰팡이를 관찰하고 특징을 정리해 보았습니다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시간에는 표고버섯 할아버지와 할머니의</a:t>
            </a:r>
            <a:endParaRPr lang="en-US" altLang="ko-KR" sz="16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크기를 알아보겠습니다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14083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마무리하며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254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1199678" y="1443207"/>
            <a:ext cx="1729961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1132714" y="2264725"/>
            <a:ext cx="7720133" cy="2457748"/>
            <a:chOff x="569136" y="3538611"/>
            <a:chExt cx="7319203" cy="3045160"/>
          </a:xfrm>
          <a:noFill/>
        </p:grpSpPr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569136" y="4238551"/>
              <a:ext cx="7319203" cy="234522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marL="715010" marR="0" indent="-715010" algn="just" fontAlgn="base" latinLnBrk="1">
                <a:spcBef>
                  <a:spcPts val="200"/>
                </a:spcBef>
                <a:spcAft>
                  <a:spcPts val="0"/>
                </a:spcAft>
              </a:pPr>
              <a:r>
                <a:rPr lang="en-US" altLang="ko-KR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[6</a:t>
              </a:r>
              <a:r>
                <a:rPr lang="ko-KR" altLang="en-US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과</a:t>
              </a:r>
              <a:r>
                <a:rPr lang="en-US" altLang="ko-KR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04-01</a:t>
              </a:r>
              <a:r>
                <a:rPr lang="en-US" altLang="ko-KR" sz="2800" kern="0" dirty="0" smtClean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]</a:t>
              </a:r>
              <a:r>
                <a:rPr lang="ko-KR" altLang="en-US" sz="2800" kern="0" dirty="0" smtClean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동물과 </a:t>
              </a:r>
              <a:r>
                <a:rPr lang="ko-KR" altLang="en-US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식물 이외의 생물을 조사하여 생물의 종류와 </a:t>
              </a:r>
              <a:r>
                <a:rPr lang="ko-KR" altLang="en-US" sz="2800" kern="0" dirty="0" smtClean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 </a:t>
              </a:r>
              <a:endParaRPr lang="en-US" altLang="ko-KR" sz="2800" kern="0" dirty="0" smtClean="0">
                <a:solidFill>
                  <a:srgbClr val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marL="715010" marR="0" indent="-715010" algn="just" fontAlgn="base" latinLnBrk="1">
                <a:spcBef>
                  <a:spcPts val="200"/>
                </a:spcBef>
                <a:spcAft>
                  <a:spcPts val="0"/>
                </a:spcAft>
              </a:pPr>
              <a:r>
                <a:rPr lang="en-US" altLang="ko-KR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en-US" altLang="ko-KR" sz="2800" kern="0" dirty="0" smtClean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              </a:t>
              </a:r>
              <a:r>
                <a:rPr lang="ko-KR" altLang="en-US" sz="2800" kern="0" dirty="0" smtClean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특징을 </a:t>
              </a:r>
              <a:r>
                <a:rPr lang="ko-KR" altLang="en-US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설명할 수 있다</a:t>
              </a:r>
              <a:r>
                <a:rPr lang="en-US" altLang="ko-KR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</a:p>
            <a:p>
              <a:pPr marL="715010" marR="0" indent="-715010" algn="just" fontAlgn="base" latinLnBrk="1">
                <a:spcBef>
                  <a:spcPts val="200"/>
                </a:spcBef>
                <a:spcAft>
                  <a:spcPts val="0"/>
                </a:spcAft>
              </a:pPr>
              <a:r>
                <a:rPr lang="en-US" altLang="ko-KR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[6</a:t>
              </a:r>
              <a:r>
                <a:rPr lang="ko-KR" altLang="en-US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과</a:t>
              </a:r>
              <a:r>
                <a:rPr lang="en-US" altLang="ko-KR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04-02]</a:t>
              </a:r>
              <a:r>
                <a:rPr lang="ko-KR" altLang="en-US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다양한 생물이 우리 생활에 미치는 긍정적인 영향과 </a:t>
              </a:r>
              <a:endParaRPr lang="en-US" altLang="ko-KR" sz="2800" kern="0" dirty="0" smtClean="0">
                <a:solidFill>
                  <a:srgbClr val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marL="715010" marR="0" indent="-715010" algn="just" fontAlgn="base" latinLnBrk="1">
                <a:spcBef>
                  <a:spcPts val="200"/>
                </a:spcBef>
                <a:spcAft>
                  <a:spcPts val="0"/>
                </a:spcAft>
              </a:pPr>
              <a:r>
                <a:rPr lang="en-US" altLang="ko-KR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en-US" altLang="ko-KR" sz="2800" kern="0" dirty="0" smtClean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              </a:t>
              </a:r>
              <a:r>
                <a:rPr lang="ko-KR" altLang="en-US" sz="2800" kern="0" dirty="0" smtClean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부정적인 </a:t>
              </a:r>
              <a:r>
                <a:rPr lang="ko-KR" altLang="en-US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영향에 대해 토의할 수 있다</a:t>
              </a:r>
              <a:r>
                <a:rPr lang="en-US" altLang="ko-KR" sz="2800" kern="0" dirty="0">
                  <a:solidFill>
                    <a:srgbClr val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ko-KR" altLang="en-US" sz="2800" kern="0" dirty="0">
                <a:solidFill>
                  <a:srgbClr val="000000"/>
                </a:solidFill>
                <a:effectLst/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117322" cy="72453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339" y="1335864"/>
            <a:ext cx="949278" cy="78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2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A6C055A6-174B-41EA-8105-80085EB68DB5}"/>
              </a:ext>
            </a:extLst>
          </p:cNvPr>
          <p:cNvGrpSpPr/>
          <p:nvPr/>
        </p:nvGrpSpPr>
        <p:grpSpPr>
          <a:xfrm>
            <a:off x="1009063" y="1352432"/>
            <a:ext cx="5723478" cy="669520"/>
            <a:chOff x="881246" y="2137506"/>
            <a:chExt cx="5723478" cy="669520"/>
          </a:xfrm>
        </p:grpSpPr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19720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0D9D4BFD-45C1-40D9-993B-BE9F0A8C1A47}"/>
                </a:ext>
              </a:extLst>
            </p:cNvPr>
            <p:cNvSpPr/>
            <p:nvPr/>
          </p:nvSpPr>
          <p:spPr>
            <a:xfrm>
              <a:off x="3167565" y="2236194"/>
              <a:ext cx="343715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배달의 민족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연성체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,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주아체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68873" y="1905749"/>
            <a:ext cx="8116312" cy="2240596"/>
            <a:chOff x="450126" y="2529982"/>
            <a:chExt cx="8116312" cy="2240596"/>
          </a:xfrm>
        </p:grpSpPr>
        <p:pic>
          <p:nvPicPr>
            <p:cNvPr id="27" name="그림 26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8" name="직사각형 27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75721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78094" y="3406743"/>
              <a:ext cx="7488344" cy="1363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이번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차시는 이야기 속 주인공 버섯을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과학교과와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관련지어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특징을 탐색해보는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차시입니다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 &lt;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활동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1&gt;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에서는 버섯과 곰팡이의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>
                <a:lnSpc>
                  <a:spcPts val="3300"/>
                </a:lnSpc>
                <a:defRPr/>
              </a:pP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특징에 대하여 생각해 본 후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씽킹맵으로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정리해 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</a:p>
          </p:txBody>
        </p:sp>
      </p:grp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5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795326" y="1206023"/>
            <a:ext cx="7488344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&lt;</a:t>
            </a:r>
            <a:r>
              <a: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&gt;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 곰팡이와 버섯을 맨눈과 돋보기로 관찰하여 정리해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&lt;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3&gt;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 실체현미경의 구조와 사용법을 알아보고 직접 관찰해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2476771" y="3961690"/>
            <a:ext cx="4623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6014" y="3963181"/>
            <a:ext cx="630757" cy="584775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795326" y="2530043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692408" y="2919838"/>
            <a:ext cx="3916106" cy="974971"/>
            <a:chOff x="980533" y="4810884"/>
            <a:chExt cx="2805154" cy="1238035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1109432" y="5015856"/>
              <a:ext cx="2676255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0533" y="4810884"/>
              <a:ext cx="903888" cy="1238035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9539" y="5132316"/>
              <a:ext cx="1969268" cy="523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22" name="모서리가 둥근 직사각형 21"/>
          <p:cNvSpPr/>
          <p:nvPr/>
        </p:nvSpPr>
        <p:spPr>
          <a:xfrm>
            <a:off x="4788462" y="3095277"/>
            <a:ext cx="2390944" cy="6287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5653831" y="3200832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319" y="3081257"/>
            <a:ext cx="791175" cy="65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1420038" y="162046"/>
            <a:ext cx="6303924" cy="2409704"/>
          </a:xfrm>
          <a:prstGeom prst="ellipse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57175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학습문제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3287210"/>
            <a:ext cx="8628100" cy="164360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 친구들을 관찰해 봅시다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6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280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버섯과 곰팡이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4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299069" y="1071193"/>
            <a:ext cx="2829259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표고버섯</a:t>
            </a:r>
            <a:endParaRPr lang="ko-KR" altLang="en-US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나는 누구일까요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2168" y="1095197"/>
            <a:ext cx="4210050" cy="3943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12" name="직사각형 11"/>
          <p:cNvSpPr/>
          <p:nvPr/>
        </p:nvSpPr>
        <p:spPr>
          <a:xfrm>
            <a:off x="3372168" y="1103669"/>
            <a:ext cx="1062672" cy="8787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372168" y="1982374"/>
            <a:ext cx="1885632" cy="15349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3372168" y="3517310"/>
            <a:ext cx="1062672" cy="8871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3372168" y="4387276"/>
            <a:ext cx="3120072" cy="6512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4440873" y="3517310"/>
            <a:ext cx="1062672" cy="8676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5745480" y="1103669"/>
            <a:ext cx="1836738" cy="1393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259705" y="2509571"/>
            <a:ext cx="487680" cy="747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4438968" y="1096048"/>
            <a:ext cx="1306512" cy="88031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257800" y="1984838"/>
            <a:ext cx="487680" cy="5127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5745480" y="2511674"/>
            <a:ext cx="967740" cy="10056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257800" y="3264294"/>
            <a:ext cx="487680" cy="26063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5502592" y="3524929"/>
            <a:ext cx="1697739" cy="8600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6715125" y="2505174"/>
            <a:ext cx="867093" cy="10197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6492241" y="4399118"/>
            <a:ext cx="1089978" cy="6394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7207951" y="3530864"/>
            <a:ext cx="374268" cy="8600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591" y="1834365"/>
            <a:ext cx="2332226" cy="312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16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925</Words>
  <Application>Microsoft Office PowerPoint</Application>
  <PresentationFormat>화면 슬라이드 쇼(16:9)</PresentationFormat>
  <Paragraphs>242</Paragraphs>
  <Slides>30</Slides>
  <Notes>19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8" baseType="lpstr">
      <vt:lpstr>다온 청춘고딕(B)</vt:lpstr>
      <vt:lpstr>맑은 고딕</vt:lpstr>
      <vt:lpstr>배달의민족 연성</vt:lpstr>
      <vt:lpstr>배달의민족 주아</vt:lpstr>
      <vt:lpstr>Arial</vt:lpstr>
      <vt:lpstr>Calibri</vt:lpstr>
      <vt:lpstr>Calibri Light</vt:lpstr>
      <vt:lpstr>Office 테마</vt:lpstr>
      <vt:lpstr>으라차차!  버섯 할아버지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함께 책을 읽어요.</dc:title>
  <dc:creator>한지현;이주영</dc:creator>
  <cp:lastModifiedBy>Windows 사용자</cp:lastModifiedBy>
  <cp:revision>56</cp:revision>
  <cp:lastPrinted>2019-11-18T01:15:30Z</cp:lastPrinted>
  <dcterms:created xsi:type="dcterms:W3CDTF">2019-09-17T12:12:36Z</dcterms:created>
  <dcterms:modified xsi:type="dcterms:W3CDTF">2020-02-05T05:57:52Z</dcterms:modified>
</cp:coreProperties>
</file>