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</p:sldIdLst>
  <p:sldSz cx="7559675" cy="1069181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925B"/>
    <a:srgbClr val="E8C2F4"/>
    <a:srgbClr val="F5D7F4"/>
    <a:srgbClr val="FEF2BE"/>
    <a:srgbClr val="EBD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6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586" y="288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61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40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768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322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48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73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38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636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997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81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29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7250-63E8-4FC2-9452-28CA7D5AA79F}" type="datetimeFigureOut">
              <a:rPr lang="ko-KR" altLang="en-US" smtClean="0"/>
              <a:t>2019-11-02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84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31519" y="0"/>
            <a:ext cx="7558636" cy="1070705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662"/>
            <a:ext cx="7559675" cy="10084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58504" y="868680"/>
            <a:ext cx="4011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제목</a:t>
            </a:r>
            <a:r>
              <a:rPr lang="en-US" altLang="ko-KR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: </a:t>
            </a:r>
            <a:r>
              <a:rPr lang="ko-KR" altLang="en-US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할아버지</a:t>
            </a:r>
            <a:r>
              <a:rPr lang="en-US" altLang="ko-KR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, </a:t>
            </a:r>
            <a:r>
              <a:rPr lang="ko-KR" altLang="en-US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할머니 얼마나 커지셨어요</a:t>
            </a:r>
            <a:r>
              <a:rPr lang="en-US" altLang="ko-KR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?</a:t>
            </a:r>
            <a:endParaRPr lang="ko-KR" altLang="en-US" sz="2400" dirty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229" y="1771210"/>
            <a:ext cx="4535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                )</a:t>
            </a:r>
            <a:r>
              <a:rPr lang="ko-KR" altLang="en-US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초등학교 </a:t>
            </a:r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     )</a:t>
            </a:r>
            <a:r>
              <a:rPr lang="ko-KR" altLang="en-US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학년 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     </a:t>
            </a:r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)</a:t>
            </a:r>
            <a:r>
              <a:rPr lang="ko-KR" altLang="en-US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반 이름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                  </a:t>
            </a:r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)</a:t>
            </a:r>
            <a:endParaRPr lang="ko-KR" altLang="en-US" dirty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5343" y="2444204"/>
            <a:ext cx="4320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말린 표고버섯과 불린 표고버섯의 크기를 재어볼까요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0206" y="5222408"/>
            <a:ext cx="3554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삼각형의 넓이 구하는 방법을 알아볼까요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911" y="5710736"/>
            <a:ext cx="1768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삼각형의 구성요소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5318240" y="6393833"/>
            <a:ext cx="1458410" cy="740780"/>
          </a:xfrm>
          <a:prstGeom prst="wedgeRoundRectCallout">
            <a:avLst>
              <a:gd name="adj1" fmla="val -48995"/>
              <a:gd name="adj2" fmla="val 71668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3548526" y="5720486"/>
            <a:ext cx="1458410" cy="740780"/>
          </a:xfrm>
          <a:prstGeom prst="wedgeRoundRectCallout">
            <a:avLst>
              <a:gd name="adj1" fmla="val -50991"/>
              <a:gd name="adj2" fmla="val 84375"/>
              <a:gd name="adj3" fmla="val 16667"/>
            </a:avLst>
          </a:prstGeom>
          <a:solidFill>
            <a:schemeClr val="bg1"/>
          </a:solidFill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10" t="25168" r="30239" b="47497"/>
          <a:stretch/>
        </p:blipFill>
        <p:spPr>
          <a:xfrm>
            <a:off x="3851689" y="2897200"/>
            <a:ext cx="2914287" cy="2700962"/>
          </a:xfrm>
          <a:prstGeom prst="rect">
            <a:avLst/>
          </a:prstGeom>
        </p:spPr>
      </p:pic>
      <p:sp>
        <p:nvSpPr>
          <p:cNvPr id="22" name="오른쪽 화살표 21"/>
          <p:cNvSpPr/>
          <p:nvPr/>
        </p:nvSpPr>
        <p:spPr>
          <a:xfrm rot="5400000">
            <a:off x="4199045" y="3999345"/>
            <a:ext cx="2324392" cy="104819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1018266" y="3183191"/>
            <a:ext cx="2039724" cy="1567849"/>
            <a:chOff x="558569" y="3297126"/>
            <a:chExt cx="2809471" cy="215952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3" t="25909" r="62708" b="53745"/>
            <a:stretch/>
          </p:blipFill>
          <p:spPr>
            <a:xfrm>
              <a:off x="558569" y="3297126"/>
              <a:ext cx="2809471" cy="2159521"/>
            </a:xfrm>
            <a:prstGeom prst="rect">
              <a:avLst/>
            </a:prstGeom>
          </p:spPr>
        </p:pic>
        <p:sp>
          <p:nvSpPr>
            <p:cNvPr id="21" name="오른쪽 화살표 20"/>
            <p:cNvSpPr/>
            <p:nvPr/>
          </p:nvSpPr>
          <p:spPr>
            <a:xfrm rot="5400000">
              <a:off x="1040038" y="4298301"/>
              <a:ext cx="1846534" cy="83270"/>
            </a:xfrm>
            <a:prstGeom prst="righ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오른쪽 화살표 22"/>
            <p:cNvSpPr/>
            <p:nvPr/>
          </p:nvSpPr>
          <p:spPr>
            <a:xfrm>
              <a:off x="679455" y="4240014"/>
              <a:ext cx="2311360" cy="82139"/>
            </a:xfrm>
            <a:prstGeom prst="rightArrow">
              <a:avLst/>
            </a:prstGeom>
            <a:solidFill>
              <a:srgbClr val="C9925B"/>
            </a:solidFill>
            <a:ln w="38100">
              <a:solidFill>
                <a:srgbClr val="C992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4" name="오른쪽 화살표 23"/>
          <p:cNvSpPr/>
          <p:nvPr/>
        </p:nvSpPr>
        <p:spPr>
          <a:xfrm>
            <a:off x="4013949" y="3931338"/>
            <a:ext cx="2578755" cy="91641"/>
          </a:xfrm>
          <a:prstGeom prst="rightArrow">
            <a:avLst/>
          </a:prstGeom>
          <a:solidFill>
            <a:srgbClr val="C9925B"/>
          </a:solidFill>
          <a:ln w="38100">
            <a:solidFill>
              <a:srgbClr val="C99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/>
        </p:nvGrpSpPr>
        <p:grpSpPr>
          <a:xfrm>
            <a:off x="946493" y="6084454"/>
            <a:ext cx="4116979" cy="1359539"/>
            <a:chOff x="860521" y="6866180"/>
            <a:chExt cx="5691842" cy="1879602"/>
          </a:xfrm>
        </p:grpSpPr>
        <p:sp>
          <p:nvSpPr>
            <p:cNvPr id="26" name="이등변 삼각형 25"/>
            <p:cNvSpPr/>
            <p:nvPr/>
          </p:nvSpPr>
          <p:spPr>
            <a:xfrm>
              <a:off x="860521" y="6866180"/>
              <a:ext cx="5691842" cy="1807942"/>
            </a:xfrm>
            <a:prstGeom prst="triangle">
              <a:avLst>
                <a:gd name="adj" fmla="val 50178"/>
              </a:avLst>
            </a:prstGeom>
            <a:solidFill>
              <a:srgbClr val="C9925B">
                <a:alpha val="36078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27" name="직선 연결선 26"/>
            <p:cNvCxnSpPr>
              <a:stCxn id="26" idx="2"/>
            </p:cNvCxnSpPr>
            <p:nvPr/>
          </p:nvCxnSpPr>
          <p:spPr>
            <a:xfrm>
              <a:off x="860521" y="8674122"/>
              <a:ext cx="5686400" cy="14028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/>
            <p:nvPr/>
          </p:nvCxnSpPr>
          <p:spPr>
            <a:xfrm flipH="1">
              <a:off x="3733489" y="6866180"/>
              <a:ext cx="11669" cy="18796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표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48287"/>
              </p:ext>
            </p:extLst>
          </p:nvPr>
        </p:nvGraphicFramePr>
        <p:xfrm>
          <a:off x="663800" y="8413921"/>
          <a:ext cx="4654440" cy="1914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722">
                  <a:extLst>
                    <a:ext uri="{9D8B030D-6E8A-4147-A177-3AD203B41FA5}">
                      <a16:colId xmlns:a16="http://schemas.microsoft.com/office/drawing/2014/main" val="900842015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082219491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97155780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454849008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3083355257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069093933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737606301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672416895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92068784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3528302890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304208151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4223996953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635432474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416396179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49647186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79374989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337337450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958910007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714302050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751319617"/>
                    </a:ext>
                  </a:extLst>
                </a:gridCol>
              </a:tblGrid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022990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4775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141752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9789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344977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586980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232513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025388"/>
                  </a:ext>
                </a:extLst>
              </a:tr>
            </a:tbl>
          </a:graphicData>
        </a:graphic>
      </p:graphicFrame>
      <p:grpSp>
        <p:nvGrpSpPr>
          <p:cNvPr id="30" name="그룹 29"/>
          <p:cNvGrpSpPr/>
          <p:nvPr/>
        </p:nvGrpSpPr>
        <p:grpSpPr>
          <a:xfrm>
            <a:off x="867088" y="8671467"/>
            <a:ext cx="4192448" cy="1435667"/>
            <a:chOff x="1726079" y="2194526"/>
            <a:chExt cx="5691842" cy="1787165"/>
          </a:xfrm>
          <a:solidFill>
            <a:srgbClr val="000000">
              <a:alpha val="47059"/>
            </a:srgbClr>
          </a:solidFill>
        </p:grpSpPr>
        <p:sp>
          <p:nvSpPr>
            <p:cNvPr id="31" name="이등변 삼각형 30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solidFill>
              <a:srgbClr val="C9925B">
                <a:alpha val="38039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32" name="직선 연결선 31"/>
            <p:cNvCxnSpPr>
              <a:stCxn id="31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>
              <a:stCxn id="31" idx="0"/>
              <a:endCxn id="31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663800" y="7916948"/>
            <a:ext cx="2020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#1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㎠를 이용하여 구하기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5" name="모서리가 둥근 사각형 설명선 34"/>
          <p:cNvSpPr/>
          <p:nvPr/>
        </p:nvSpPr>
        <p:spPr>
          <a:xfrm>
            <a:off x="5836023" y="9053676"/>
            <a:ext cx="1290683" cy="634642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solidFill>
                  <a:schemeClr val="bg2">
                    <a:lumMod val="25000"/>
                  </a:schemeClr>
                </a:solidFill>
                <a:latin typeface="+mj-ea"/>
              </a:rPr>
              <a:t>  </a:t>
            </a:r>
            <a:r>
              <a:rPr lang="ko-KR" altLang="en-US" sz="2400" dirty="0" smtClean="0">
                <a:solidFill>
                  <a:schemeClr val="bg2">
                    <a:lumMod val="25000"/>
                  </a:schemeClr>
                </a:solidFill>
                <a:latin typeface="+mj-ea"/>
              </a:rPr>
              <a:t>㎠</a:t>
            </a:r>
            <a:endParaRPr lang="ko-KR" altLang="en-US" sz="48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727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7685" y="0"/>
            <a:ext cx="7558636" cy="10707053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364659" y="517057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개를 이용해서 구하기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–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어떻게 구할 수 있을지 그림으로 그려봅시다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6" name="모서리가 둥근 사각형 설명선 45"/>
          <p:cNvSpPr/>
          <p:nvPr/>
        </p:nvSpPr>
        <p:spPr>
          <a:xfrm>
            <a:off x="572129" y="5556227"/>
            <a:ext cx="1704448" cy="399516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삼각형의 넓이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7" name="모서리가 둥근 사각형 설명선 46"/>
          <p:cNvSpPr/>
          <p:nvPr/>
        </p:nvSpPr>
        <p:spPr>
          <a:xfrm>
            <a:off x="2661771" y="5540541"/>
            <a:ext cx="2058144" cy="430887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8" name="모서리가 둥근 사각형 설명선 47"/>
          <p:cNvSpPr/>
          <p:nvPr/>
        </p:nvSpPr>
        <p:spPr>
          <a:xfrm>
            <a:off x="5104228" y="5534520"/>
            <a:ext cx="755445" cy="430887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9" name="모서리가 둥근 사각형 설명선 48"/>
          <p:cNvSpPr/>
          <p:nvPr/>
        </p:nvSpPr>
        <p:spPr>
          <a:xfrm>
            <a:off x="6419061" y="5542096"/>
            <a:ext cx="615177" cy="457781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42141" y="5519130"/>
            <a:ext cx="147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X</a:t>
            </a:r>
            <a:endParaRPr lang="ko-KR" altLang="en-US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5920500" y="5477163"/>
            <a:ext cx="1478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÷</a:t>
            </a:r>
            <a:endParaRPr lang="ko-KR" altLang="en-US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2324797" y="5518937"/>
            <a:ext cx="147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=</a:t>
            </a:r>
            <a:endParaRPr lang="ko-KR" altLang="en-US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364659" y="2971497"/>
            <a:ext cx="512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반 잘라서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구해보기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–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어떻게 옮겨 붙여야 할지 그려보세요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549330" y="3381171"/>
            <a:ext cx="3358618" cy="1265491"/>
            <a:chOff x="549330" y="4963710"/>
            <a:chExt cx="3881382" cy="1462463"/>
          </a:xfrm>
        </p:grpSpPr>
        <p:sp>
          <p:nvSpPr>
            <p:cNvPr id="79" name="사다리꼴 78"/>
            <p:cNvSpPr/>
            <p:nvPr/>
          </p:nvSpPr>
          <p:spPr>
            <a:xfrm>
              <a:off x="549330" y="5712804"/>
              <a:ext cx="3881382" cy="713369"/>
            </a:xfrm>
            <a:prstGeom prst="trapezoid">
              <a:avLst>
                <a:gd name="adj" fmla="val 132963"/>
              </a:avLst>
            </a:prstGeom>
            <a:solidFill>
              <a:srgbClr val="C9925B">
                <a:alpha val="4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이등변 삼각형 79"/>
            <p:cNvSpPr/>
            <p:nvPr/>
          </p:nvSpPr>
          <p:spPr>
            <a:xfrm>
              <a:off x="1490150" y="4963710"/>
              <a:ext cx="1999741" cy="726219"/>
            </a:xfrm>
            <a:prstGeom prst="triangle">
              <a:avLst>
                <a:gd name="adj" fmla="val 49635"/>
              </a:avLst>
            </a:prstGeom>
            <a:solidFill>
              <a:srgbClr val="C9925B">
                <a:alpha val="47843"/>
              </a:srgbClr>
            </a:solidFill>
            <a:ln w="762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81" name="모서리가 둥근 사각형 설명선 80"/>
          <p:cNvSpPr/>
          <p:nvPr/>
        </p:nvSpPr>
        <p:spPr>
          <a:xfrm>
            <a:off x="1263898" y="4883327"/>
            <a:ext cx="4956523" cy="461169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                            )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넓이를 구해봅니다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1617522" y="1123121"/>
            <a:ext cx="2813190" cy="928992"/>
            <a:chOff x="860521" y="6866180"/>
            <a:chExt cx="5691842" cy="1879602"/>
          </a:xfrm>
        </p:grpSpPr>
        <p:sp>
          <p:nvSpPr>
            <p:cNvPr id="37" name="이등변 삼각형 36"/>
            <p:cNvSpPr/>
            <p:nvPr/>
          </p:nvSpPr>
          <p:spPr>
            <a:xfrm>
              <a:off x="860521" y="6866180"/>
              <a:ext cx="5691842" cy="1807942"/>
            </a:xfrm>
            <a:prstGeom prst="triangle">
              <a:avLst>
                <a:gd name="adj" fmla="val 50178"/>
              </a:avLst>
            </a:prstGeom>
            <a:solidFill>
              <a:srgbClr val="C9925B">
                <a:alpha val="36078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38" name="직선 연결선 37"/>
            <p:cNvCxnSpPr>
              <a:stCxn id="37" idx="2"/>
            </p:cNvCxnSpPr>
            <p:nvPr/>
          </p:nvCxnSpPr>
          <p:spPr>
            <a:xfrm>
              <a:off x="860521" y="8674122"/>
              <a:ext cx="5686400" cy="14028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/>
            <p:cNvCxnSpPr/>
            <p:nvPr/>
          </p:nvCxnSpPr>
          <p:spPr>
            <a:xfrm flipH="1">
              <a:off x="3733489" y="6866180"/>
              <a:ext cx="11669" cy="18796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모서리가 둥근 사각형 설명선 52"/>
          <p:cNvSpPr/>
          <p:nvPr/>
        </p:nvSpPr>
        <p:spPr>
          <a:xfrm>
            <a:off x="1202981" y="2266978"/>
            <a:ext cx="4956523" cy="461169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                            )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넓이를 구해서 반으로 나눕니다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6975" y="6740236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확인하기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0" name="모서리가 둥근 사각형 설명선 59"/>
          <p:cNvSpPr/>
          <p:nvPr/>
        </p:nvSpPr>
        <p:spPr>
          <a:xfrm>
            <a:off x="903144" y="9022883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밑변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61" name="모서리가 둥근 사각형 설명선 60"/>
          <p:cNvSpPr/>
          <p:nvPr/>
        </p:nvSpPr>
        <p:spPr>
          <a:xfrm>
            <a:off x="2220906" y="9007493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62" name="모서리가 둥근 사각형 설명선 61"/>
          <p:cNvSpPr/>
          <p:nvPr/>
        </p:nvSpPr>
        <p:spPr>
          <a:xfrm>
            <a:off x="3595885" y="9035265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742583" y="9012707"/>
            <a:ext cx="7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X</a:t>
            </a:r>
            <a:endParaRPr lang="ko-KR" altLang="en-US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3075939" y="8928325"/>
            <a:ext cx="1478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÷</a:t>
            </a:r>
            <a:endParaRPr lang="ko-KR" altLang="en-US" sz="2000" b="1" dirty="0"/>
          </a:p>
        </p:txBody>
      </p:sp>
      <p:sp>
        <p:nvSpPr>
          <p:cNvPr id="70" name="TextBox 69"/>
          <p:cNvSpPr txBox="1"/>
          <p:nvPr/>
        </p:nvSpPr>
        <p:spPr>
          <a:xfrm>
            <a:off x="4418109" y="8977285"/>
            <a:ext cx="1478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=</a:t>
            </a:r>
            <a:endParaRPr lang="ko-KR" altLang="en-US" sz="2000" b="1" dirty="0"/>
          </a:p>
        </p:txBody>
      </p:sp>
      <p:sp>
        <p:nvSpPr>
          <p:cNvPr id="71" name="모서리가 둥근 사각형 설명선 70"/>
          <p:cNvSpPr/>
          <p:nvPr/>
        </p:nvSpPr>
        <p:spPr>
          <a:xfrm>
            <a:off x="4883631" y="9028742"/>
            <a:ext cx="1936909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삼각형의 넓이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2" name="모서리가 둥근 사각형 설명선 71"/>
          <p:cNvSpPr/>
          <p:nvPr/>
        </p:nvSpPr>
        <p:spPr>
          <a:xfrm>
            <a:off x="1500906" y="9693516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3" name="모서리가 둥근 사각형 설명선 72"/>
          <p:cNvSpPr/>
          <p:nvPr/>
        </p:nvSpPr>
        <p:spPr>
          <a:xfrm>
            <a:off x="2818668" y="9678126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4" name="모서리가 둥근 사각형 설명선 73"/>
          <p:cNvSpPr/>
          <p:nvPr/>
        </p:nvSpPr>
        <p:spPr>
          <a:xfrm>
            <a:off x="4193647" y="9705898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647491" y="9718762"/>
            <a:ext cx="1478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÷</a:t>
            </a:r>
            <a:endParaRPr lang="ko-KR" altLang="en-US" sz="20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5018778" y="9701906"/>
            <a:ext cx="1478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=</a:t>
            </a:r>
            <a:endParaRPr lang="ko-KR" altLang="en-US" sz="2000" b="1" dirty="0"/>
          </a:p>
        </p:txBody>
      </p:sp>
      <p:sp>
        <p:nvSpPr>
          <p:cNvPr id="77" name="모서리가 둥근 사각형 설명선 76"/>
          <p:cNvSpPr/>
          <p:nvPr/>
        </p:nvSpPr>
        <p:spPr>
          <a:xfrm>
            <a:off x="5481394" y="9699375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aphicFrame>
        <p:nvGraphicFramePr>
          <p:cNvPr id="82" name="표 8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45336"/>
              </p:ext>
            </p:extLst>
          </p:nvPr>
        </p:nvGraphicFramePr>
        <p:xfrm>
          <a:off x="1988665" y="6865308"/>
          <a:ext cx="4654440" cy="1914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722">
                  <a:extLst>
                    <a:ext uri="{9D8B030D-6E8A-4147-A177-3AD203B41FA5}">
                      <a16:colId xmlns:a16="http://schemas.microsoft.com/office/drawing/2014/main" val="900842015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082219491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97155780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454849008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3083355257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069093933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737606301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672416895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92068784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3528302890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304208151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4223996953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635432474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416396179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49647186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793749896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1337337450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958910007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2714302050"/>
                    </a:ext>
                  </a:extLst>
                </a:gridCol>
                <a:gridCol w="232722">
                  <a:extLst>
                    <a:ext uri="{9D8B030D-6E8A-4147-A177-3AD203B41FA5}">
                      <a16:colId xmlns:a16="http://schemas.microsoft.com/office/drawing/2014/main" val="751319617"/>
                    </a:ext>
                  </a:extLst>
                </a:gridCol>
              </a:tblGrid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022990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4775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141752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9789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344977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586980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232513"/>
                  </a:ext>
                </a:extLst>
              </a:tr>
              <a:tr h="239269"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dirty="0"/>
                    </a:p>
                  </a:txBody>
                  <a:tcPr marL="65043" marR="65043" marT="32521" marB="325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025388"/>
                  </a:ext>
                </a:extLst>
              </a:tr>
            </a:tbl>
          </a:graphicData>
        </a:graphic>
      </p:graphicFrame>
      <p:grpSp>
        <p:nvGrpSpPr>
          <p:cNvPr id="83" name="그룹 82"/>
          <p:cNvGrpSpPr/>
          <p:nvPr/>
        </p:nvGrpSpPr>
        <p:grpSpPr>
          <a:xfrm>
            <a:off x="2191953" y="7122854"/>
            <a:ext cx="4192448" cy="1435667"/>
            <a:chOff x="1726079" y="2194526"/>
            <a:chExt cx="5691842" cy="1787165"/>
          </a:xfrm>
          <a:solidFill>
            <a:srgbClr val="000000">
              <a:alpha val="47059"/>
            </a:srgbClr>
          </a:solidFill>
        </p:grpSpPr>
        <p:sp>
          <p:nvSpPr>
            <p:cNvPr id="84" name="이등변 삼각형 83"/>
            <p:cNvSpPr/>
            <p:nvPr/>
          </p:nvSpPr>
          <p:spPr>
            <a:xfrm>
              <a:off x="1726079" y="2194526"/>
              <a:ext cx="5691842" cy="1773137"/>
            </a:xfrm>
            <a:prstGeom prst="triangle">
              <a:avLst>
                <a:gd name="adj" fmla="val 50311"/>
              </a:avLst>
            </a:prstGeom>
            <a:solidFill>
              <a:srgbClr val="C9925B">
                <a:alpha val="38039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85" name="직선 연결선 84"/>
            <p:cNvCxnSpPr>
              <a:stCxn id="84" idx="2"/>
            </p:cNvCxnSpPr>
            <p:nvPr/>
          </p:nvCxnSpPr>
          <p:spPr>
            <a:xfrm>
              <a:off x="1726079" y="3967663"/>
              <a:ext cx="5686400" cy="14028"/>
            </a:xfrm>
            <a:prstGeom prst="line">
              <a:avLst/>
            </a:prstGeom>
            <a:grpFill/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직선 연결선 85"/>
            <p:cNvCxnSpPr>
              <a:stCxn id="84" idx="0"/>
              <a:endCxn id="84" idx="3"/>
            </p:cNvCxnSpPr>
            <p:nvPr/>
          </p:nvCxnSpPr>
          <p:spPr>
            <a:xfrm>
              <a:off x="4589702" y="2194526"/>
              <a:ext cx="0" cy="1773137"/>
            </a:xfrm>
            <a:prstGeom prst="line">
              <a:avLst/>
            </a:prstGeom>
            <a:grpFill/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397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1039" y="0"/>
            <a:ext cx="7558636" cy="1070705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86724" y="435578"/>
            <a:ext cx="3674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 구하는 방법을 알아볼까요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8429" y="923906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구성요소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1643342" y="1048991"/>
            <a:ext cx="3973275" cy="2010603"/>
            <a:chOff x="1665049" y="1118600"/>
            <a:chExt cx="4937750" cy="2498658"/>
          </a:xfrm>
        </p:grpSpPr>
        <p:sp>
          <p:nvSpPr>
            <p:cNvPr id="18" name="사다리꼴 17"/>
            <p:cNvSpPr/>
            <p:nvPr/>
          </p:nvSpPr>
          <p:spPr>
            <a:xfrm rot="10800000">
              <a:off x="2680023" y="1658978"/>
              <a:ext cx="1929172" cy="1830873"/>
            </a:xfrm>
            <a:prstGeom prst="trapezoid">
              <a:avLst>
                <a:gd name="adj" fmla="val 20618"/>
              </a:avLst>
            </a:prstGeom>
            <a:solidFill>
              <a:srgbClr val="F6E5C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9" name="직선 연결선 18"/>
            <p:cNvCxnSpPr/>
            <p:nvPr/>
          </p:nvCxnSpPr>
          <p:spPr>
            <a:xfrm>
              <a:off x="2680023" y="1658978"/>
              <a:ext cx="1956101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/>
            <p:cNvCxnSpPr/>
            <p:nvPr/>
          </p:nvCxnSpPr>
          <p:spPr>
            <a:xfrm>
              <a:off x="3063268" y="3476377"/>
              <a:ext cx="1176256" cy="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모서리가 둥근 사각형 설명선 20"/>
            <p:cNvSpPr/>
            <p:nvPr/>
          </p:nvSpPr>
          <p:spPr>
            <a:xfrm>
              <a:off x="4529787" y="2096131"/>
              <a:ext cx="1496335" cy="753271"/>
            </a:xfrm>
            <a:prstGeom prst="wedgeRoundRectCallout">
              <a:avLst>
                <a:gd name="adj1" fmla="val -47910"/>
                <a:gd name="adj2" fmla="val -74965"/>
                <a:gd name="adj3" fmla="val 16667"/>
              </a:avLst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8" name="모서리가 둥근 사각형 설명선 27"/>
            <p:cNvSpPr/>
            <p:nvPr/>
          </p:nvSpPr>
          <p:spPr>
            <a:xfrm>
              <a:off x="5144389" y="1118600"/>
              <a:ext cx="1458410" cy="740780"/>
            </a:xfrm>
            <a:prstGeom prst="wedgeRoundRectCallout">
              <a:avLst>
                <a:gd name="adj1" fmla="val -71543"/>
                <a:gd name="adj2" fmla="val 28142"/>
                <a:gd name="adj3" fmla="val 16667"/>
              </a:avLst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29" name="모서리가 둥근 사각형 설명선 28"/>
            <p:cNvSpPr/>
            <p:nvPr/>
          </p:nvSpPr>
          <p:spPr>
            <a:xfrm>
              <a:off x="4529787" y="2096131"/>
              <a:ext cx="1496335" cy="726195"/>
            </a:xfrm>
            <a:prstGeom prst="wedgeRoundRectCallout">
              <a:avLst>
                <a:gd name="adj1" fmla="val -59114"/>
                <a:gd name="adj2" fmla="val 98860"/>
                <a:gd name="adj3" fmla="val 16667"/>
              </a:avLst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sp>
          <p:nvSpPr>
            <p:cNvPr id="31" name="모서리가 둥근 사각형 설명선 30"/>
            <p:cNvSpPr/>
            <p:nvPr/>
          </p:nvSpPr>
          <p:spPr>
            <a:xfrm>
              <a:off x="5048187" y="2876478"/>
              <a:ext cx="1458410" cy="740780"/>
            </a:xfrm>
            <a:prstGeom prst="wedgeRoundRectCallout">
              <a:avLst>
                <a:gd name="adj1" fmla="val -88959"/>
                <a:gd name="adj2" fmla="val 21284"/>
                <a:gd name="adj3" fmla="val 16667"/>
              </a:avLst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  <p:cxnSp>
          <p:nvCxnSpPr>
            <p:cNvPr id="26" name="직선 연결선 25"/>
            <p:cNvCxnSpPr/>
            <p:nvPr/>
          </p:nvCxnSpPr>
          <p:spPr>
            <a:xfrm>
              <a:off x="3721220" y="1638626"/>
              <a:ext cx="0" cy="1871578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모서리가 둥근 사각형 설명선 40"/>
            <p:cNvSpPr/>
            <p:nvPr/>
          </p:nvSpPr>
          <p:spPr>
            <a:xfrm>
              <a:off x="1665049" y="1881528"/>
              <a:ext cx="1458410" cy="740780"/>
            </a:xfrm>
            <a:prstGeom prst="wedgeRoundRectCallout">
              <a:avLst>
                <a:gd name="adj1" fmla="val 78374"/>
                <a:gd name="adj2" fmla="val 17188"/>
                <a:gd name="adj3" fmla="val 16667"/>
              </a:avLst>
            </a:prstGeom>
            <a:solidFill>
              <a:schemeClr val="bg1"/>
            </a:solidFill>
            <a:ln w="57150">
              <a:solidFill>
                <a:srgbClr val="CC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200" dirty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60915" y="3613634"/>
            <a:ext cx="6312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개를 이용해서 구하기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–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어떻게 구할 수 있을지 그림으로 그려봅시다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2223924" y="4154311"/>
            <a:ext cx="1665398" cy="1593436"/>
            <a:chOff x="2057890" y="3929094"/>
            <a:chExt cx="1956101" cy="1871578"/>
          </a:xfrm>
        </p:grpSpPr>
        <p:sp>
          <p:nvSpPr>
            <p:cNvPr id="43" name="사다리꼴 42"/>
            <p:cNvSpPr/>
            <p:nvPr/>
          </p:nvSpPr>
          <p:spPr>
            <a:xfrm rot="10800000">
              <a:off x="2057890" y="3949446"/>
              <a:ext cx="1929172" cy="1830873"/>
            </a:xfrm>
            <a:prstGeom prst="trapezoid">
              <a:avLst>
                <a:gd name="adj" fmla="val 20618"/>
              </a:avLst>
            </a:prstGeom>
            <a:solidFill>
              <a:srgbClr val="F6E5C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4" name="직선 연결선 43"/>
            <p:cNvCxnSpPr/>
            <p:nvPr/>
          </p:nvCxnSpPr>
          <p:spPr>
            <a:xfrm>
              <a:off x="2057890" y="3949446"/>
              <a:ext cx="1956101" cy="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>
              <a:off x="2441135" y="5766845"/>
              <a:ext cx="1176256" cy="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3099087" y="3929094"/>
              <a:ext cx="0" cy="1871578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모서리가 둥근 사각형 설명선 47"/>
          <p:cNvSpPr/>
          <p:nvPr/>
        </p:nvSpPr>
        <p:spPr>
          <a:xfrm>
            <a:off x="1975940" y="6004276"/>
            <a:ext cx="2058144" cy="430887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2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9" name="모서리가 둥근 사각형 설명선 48"/>
          <p:cNvSpPr/>
          <p:nvPr/>
        </p:nvSpPr>
        <p:spPr>
          <a:xfrm>
            <a:off x="4721036" y="6005265"/>
            <a:ext cx="615177" cy="457781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2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22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85183" y="5985827"/>
            <a:ext cx="147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/>
              <a:t>÷</a:t>
            </a:r>
            <a:endParaRPr lang="ko-KR" altLang="en-US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407682" y="7063087"/>
            <a:ext cx="512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반 잘라서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구해보기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–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어떻게 옮겨 붙여야 할지 그려보세요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51" name="모서리가 둥근 사각형 설명선 50"/>
          <p:cNvSpPr/>
          <p:nvPr/>
        </p:nvSpPr>
        <p:spPr>
          <a:xfrm>
            <a:off x="1139128" y="9785223"/>
            <a:ext cx="4956523" cy="461169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                        )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넓이를 구해봅니다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659626" y="7657978"/>
            <a:ext cx="1647411" cy="1718367"/>
            <a:chOff x="1353826" y="7777627"/>
            <a:chExt cx="2124693" cy="2216206"/>
          </a:xfrm>
        </p:grpSpPr>
        <p:sp>
          <p:nvSpPr>
            <p:cNvPr id="52" name="사다리꼴 51"/>
            <p:cNvSpPr/>
            <p:nvPr/>
          </p:nvSpPr>
          <p:spPr>
            <a:xfrm rot="10800000">
              <a:off x="1353826" y="7777627"/>
              <a:ext cx="2124693" cy="1096840"/>
            </a:xfrm>
            <a:prstGeom prst="trapezoid">
              <a:avLst>
                <a:gd name="adj" fmla="val 20618"/>
              </a:avLst>
            </a:prstGeom>
            <a:solidFill>
              <a:srgbClr val="F6E5C2">
                <a:alpha val="69804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사다리꼴 72"/>
            <p:cNvSpPr/>
            <p:nvPr/>
          </p:nvSpPr>
          <p:spPr>
            <a:xfrm rot="10800000">
              <a:off x="1576115" y="8926207"/>
              <a:ext cx="1680114" cy="1067626"/>
            </a:xfrm>
            <a:prstGeom prst="trapezoid">
              <a:avLst>
                <a:gd name="adj" fmla="val 20618"/>
              </a:avLst>
            </a:prstGeom>
            <a:solidFill>
              <a:srgbClr val="F6E5C2">
                <a:alpha val="69804"/>
              </a:srgbClr>
            </a:solidFill>
            <a:ln w="762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220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1039" y="0"/>
            <a:ext cx="7558636" cy="10707053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76230" y="521141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확인하기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1" name="모서리가 둥근 사각형 설명선 70"/>
          <p:cNvSpPr/>
          <p:nvPr/>
        </p:nvSpPr>
        <p:spPr>
          <a:xfrm>
            <a:off x="3385815" y="1769743"/>
            <a:ext cx="1755312" cy="477622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2" name="모서리가 둥근 사각형 설명선 71"/>
          <p:cNvSpPr/>
          <p:nvPr/>
        </p:nvSpPr>
        <p:spPr>
          <a:xfrm>
            <a:off x="5543487" y="1795553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3" name="모서리가 둥근 사각형 설명선 72"/>
          <p:cNvSpPr/>
          <p:nvPr/>
        </p:nvSpPr>
        <p:spPr>
          <a:xfrm>
            <a:off x="6574701" y="1795553"/>
            <a:ext cx="495538" cy="414232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167704" y="1769743"/>
            <a:ext cx="7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X</a:t>
            </a:r>
            <a:endParaRPr lang="ko-KR" altLang="en-US" sz="20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229647" y="1725822"/>
            <a:ext cx="447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÷</a:t>
            </a:r>
            <a:endParaRPr lang="ko-KR" altLang="en-US" sz="24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5488595" y="1056394"/>
            <a:ext cx="147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=</a:t>
            </a:r>
            <a:endParaRPr lang="ko-KR" altLang="en-US" sz="2400" b="1" dirty="0"/>
          </a:p>
        </p:txBody>
      </p:sp>
      <p:sp>
        <p:nvSpPr>
          <p:cNvPr id="77" name="모서리가 둥근 사각형 설명선 76"/>
          <p:cNvSpPr/>
          <p:nvPr/>
        </p:nvSpPr>
        <p:spPr>
          <a:xfrm>
            <a:off x="3516231" y="1120355"/>
            <a:ext cx="1936909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사다리꼴의 넓이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8" name="모서리가 둥근 사각형 설명선 77"/>
          <p:cNvSpPr/>
          <p:nvPr/>
        </p:nvSpPr>
        <p:spPr>
          <a:xfrm>
            <a:off x="3416390" y="2628656"/>
            <a:ext cx="726896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79" name="모서리가 둥근 사각형 설명선 78"/>
          <p:cNvSpPr/>
          <p:nvPr/>
        </p:nvSpPr>
        <p:spPr>
          <a:xfrm>
            <a:off x="4484686" y="2639397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145696" y="2611863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X</a:t>
            </a:r>
            <a:endParaRPr lang="ko-KR" altLang="en-US" sz="24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5207096" y="2607851"/>
            <a:ext cx="45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÷</a:t>
            </a:r>
            <a:endParaRPr lang="ko-KR" altLang="en-US" sz="2400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6071566" y="2642939"/>
            <a:ext cx="147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/>
              <a:t>=</a:t>
            </a:r>
            <a:endParaRPr lang="ko-KR" altLang="en-US" sz="2400" b="1" dirty="0"/>
          </a:p>
        </p:txBody>
      </p:sp>
      <p:sp>
        <p:nvSpPr>
          <p:cNvPr id="84" name="모서리가 둥근 사각형 설명선 83"/>
          <p:cNvSpPr/>
          <p:nvPr/>
        </p:nvSpPr>
        <p:spPr>
          <a:xfrm>
            <a:off x="6450706" y="2677903"/>
            <a:ext cx="720000" cy="424398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graphicFrame>
        <p:nvGraphicFramePr>
          <p:cNvPr id="85" name="표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543126"/>
              </p:ext>
            </p:extLst>
          </p:nvPr>
        </p:nvGraphicFramePr>
        <p:xfrm>
          <a:off x="447272" y="890473"/>
          <a:ext cx="2744863" cy="2441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533">
                  <a:extLst>
                    <a:ext uri="{9D8B030D-6E8A-4147-A177-3AD203B41FA5}">
                      <a16:colId xmlns:a16="http://schemas.microsoft.com/office/drawing/2014/main" val="2082219491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1971557806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454849008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3083355257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2069093933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1737606301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1672416895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92068784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3528302890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304208151"/>
                    </a:ext>
                  </a:extLst>
                </a:gridCol>
                <a:gridCol w="249533">
                  <a:extLst>
                    <a:ext uri="{9D8B030D-6E8A-4147-A177-3AD203B41FA5}">
                      <a16:colId xmlns:a16="http://schemas.microsoft.com/office/drawing/2014/main" val="4223996953"/>
                    </a:ext>
                  </a:extLst>
                </a:gridCol>
              </a:tblGrid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022990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4775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141752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39789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344977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586980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232513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1013080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507488"/>
                  </a:ext>
                </a:extLst>
              </a:tr>
              <a:tr h="244139"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/>
                    </a:p>
                  </a:txBody>
                  <a:tcPr marL="77442" marR="77442" marT="38721" marB="38721">
                    <a:lnL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45837"/>
                  </a:ext>
                </a:extLst>
              </a:tr>
            </a:tbl>
          </a:graphicData>
        </a:graphic>
      </p:graphicFrame>
      <p:grpSp>
        <p:nvGrpSpPr>
          <p:cNvPr id="9" name="그룹 8"/>
          <p:cNvGrpSpPr/>
          <p:nvPr/>
        </p:nvGrpSpPr>
        <p:grpSpPr>
          <a:xfrm>
            <a:off x="740961" y="1120355"/>
            <a:ext cx="2157483" cy="1981626"/>
            <a:chOff x="2554527" y="1273296"/>
            <a:chExt cx="2450622" cy="2482007"/>
          </a:xfrm>
        </p:grpSpPr>
        <p:sp>
          <p:nvSpPr>
            <p:cNvPr id="86" name="사다리꼴 85"/>
            <p:cNvSpPr/>
            <p:nvPr/>
          </p:nvSpPr>
          <p:spPr>
            <a:xfrm rot="10800000">
              <a:off x="2554527" y="1273296"/>
              <a:ext cx="2450622" cy="2482007"/>
            </a:xfrm>
            <a:prstGeom prst="trapezoid">
              <a:avLst>
                <a:gd name="adj" fmla="val 24166"/>
              </a:avLst>
            </a:prstGeom>
            <a:solidFill>
              <a:srgbClr val="F6E5C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7" name="직선 연결선 86"/>
            <p:cNvCxnSpPr/>
            <p:nvPr/>
          </p:nvCxnSpPr>
          <p:spPr>
            <a:xfrm flipV="1">
              <a:off x="2569740" y="1310235"/>
              <a:ext cx="2435409" cy="2606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>
              <a:off x="3055725" y="3737965"/>
              <a:ext cx="1426568" cy="11559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연결선 88"/>
            <p:cNvCxnSpPr>
              <a:stCxn id="86" idx="2"/>
              <a:endCxn id="86" idx="0"/>
            </p:cNvCxnSpPr>
            <p:nvPr/>
          </p:nvCxnSpPr>
          <p:spPr>
            <a:xfrm>
              <a:off x="3779837" y="1273296"/>
              <a:ext cx="0" cy="2482007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모서리가 둥근 사각형 설명선 89"/>
          <p:cNvSpPr/>
          <p:nvPr/>
        </p:nvSpPr>
        <p:spPr>
          <a:xfrm>
            <a:off x="5557533" y="2663780"/>
            <a:ext cx="495538" cy="414232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4943" y="3556296"/>
            <a:ext cx="512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말린 표고버섯 할아버지와 할머니의 넓이는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" t="21255" r="10404" b="48326"/>
          <a:stretch/>
        </p:blipFill>
        <p:spPr>
          <a:xfrm>
            <a:off x="296272" y="4113886"/>
            <a:ext cx="6849898" cy="3346905"/>
          </a:xfrm>
          <a:prstGeom prst="rect">
            <a:avLst/>
          </a:prstGeom>
        </p:spPr>
      </p:pic>
      <p:sp>
        <p:nvSpPr>
          <p:cNvPr id="40" name="모서리가 둥근 사각형 설명선 39"/>
          <p:cNvSpPr/>
          <p:nvPr/>
        </p:nvSpPr>
        <p:spPr>
          <a:xfrm>
            <a:off x="5279865" y="3566414"/>
            <a:ext cx="1820716" cy="447887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E8C2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 확인</a:t>
            </a:r>
            <a:r>
              <a:rPr lang="en-US" altLang="ko-KR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     </a:t>
            </a:r>
            <a:r>
              <a:rPr lang="ko-KR" altLang="en-US" sz="1400" dirty="0" smtClean="0">
                <a:solidFill>
                  <a:schemeClr val="bg1">
                    <a:lumMod val="7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싸인</a:t>
            </a:r>
            <a:endParaRPr lang="ko-KR" altLang="en-US" sz="1400" dirty="0">
              <a:solidFill>
                <a:schemeClr val="bg1">
                  <a:lumMod val="7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4" name="모서리가 둥근 사각형 설명선 43"/>
          <p:cNvSpPr/>
          <p:nvPr/>
        </p:nvSpPr>
        <p:spPr>
          <a:xfrm>
            <a:off x="550656" y="9463036"/>
            <a:ext cx="6271814" cy="870681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할머니 넓이</a:t>
            </a:r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ko-KR" altLang="en-US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5" name="모서리가 둥근 사각형 설명선 44"/>
          <p:cNvSpPr/>
          <p:nvPr/>
        </p:nvSpPr>
        <p:spPr>
          <a:xfrm>
            <a:off x="575258" y="8008428"/>
            <a:ext cx="6271814" cy="906971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할아버지 넓이</a:t>
            </a:r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ko-KR" altLang="en-US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6" name="타원형 설명선 45"/>
          <p:cNvSpPr/>
          <p:nvPr/>
        </p:nvSpPr>
        <p:spPr>
          <a:xfrm rot="20611745">
            <a:off x="454249" y="6477340"/>
            <a:ext cx="1059960" cy="958482"/>
          </a:xfrm>
          <a:prstGeom prst="wedgeEllipseCallout">
            <a:avLst>
              <a:gd name="adj1" fmla="val 3422"/>
              <a:gd name="adj2" fmla="val 65252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8" name="직사각형 47"/>
          <p:cNvSpPr/>
          <p:nvPr/>
        </p:nvSpPr>
        <p:spPr>
          <a:xfrm rot="20847249">
            <a:off x="-904896" y="6619415"/>
            <a:ext cx="37782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식을</a:t>
            </a:r>
            <a:endParaRPr lang="en-US" altLang="ko-KR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써보세요</a:t>
            </a:r>
          </a:p>
        </p:txBody>
      </p:sp>
    </p:spTree>
    <p:extLst>
      <p:ext uri="{BB962C8B-B14F-4D97-AF65-F5344CB8AC3E}">
        <p14:creationId xmlns:p14="http://schemas.microsoft.com/office/powerpoint/2010/main" val="315092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1039" y="0"/>
            <a:ext cx="7558636" cy="1070705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433560" y="435417"/>
            <a:ext cx="512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불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린 표고버섯 할아버지와 할머니의 넓이는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9" t="13114" r="8375" b="43697"/>
          <a:stretch/>
        </p:blipFill>
        <p:spPr>
          <a:xfrm>
            <a:off x="1148188" y="1023389"/>
            <a:ext cx="5263299" cy="3691618"/>
          </a:xfrm>
          <a:prstGeom prst="rect">
            <a:avLst/>
          </a:prstGeom>
        </p:spPr>
      </p:pic>
      <p:sp>
        <p:nvSpPr>
          <p:cNvPr id="3" name="타원형 설명선 2"/>
          <p:cNvSpPr/>
          <p:nvPr/>
        </p:nvSpPr>
        <p:spPr>
          <a:xfrm rot="20611745">
            <a:off x="476030" y="3710628"/>
            <a:ext cx="1059960" cy="958482"/>
          </a:xfrm>
          <a:prstGeom prst="wedgeEllipseCallout">
            <a:avLst>
              <a:gd name="adj1" fmla="val 3422"/>
              <a:gd name="adj2" fmla="val 65252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 rot="20847249">
            <a:off x="-883115" y="3852703"/>
            <a:ext cx="37782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식을</a:t>
            </a:r>
            <a:endParaRPr lang="en-US" altLang="ko-KR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써보세요</a:t>
            </a:r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338482" y="445535"/>
            <a:ext cx="1820716" cy="447887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rgbClr val="E8C2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친구 확인</a:t>
            </a:r>
            <a:r>
              <a:rPr lang="en-US" altLang="ko-KR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:      </a:t>
            </a:r>
            <a:r>
              <a:rPr lang="ko-KR" altLang="en-US" sz="1400" dirty="0" smtClean="0">
                <a:solidFill>
                  <a:schemeClr val="bg1">
                    <a:lumMod val="7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싸인</a:t>
            </a:r>
            <a:endParaRPr lang="ko-KR" altLang="en-US" sz="1400" dirty="0">
              <a:solidFill>
                <a:schemeClr val="bg1">
                  <a:lumMod val="75000"/>
                </a:schemeClr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0" name="모서리가 둥근 사각형 설명선 9"/>
          <p:cNvSpPr/>
          <p:nvPr/>
        </p:nvSpPr>
        <p:spPr>
          <a:xfrm>
            <a:off x="619329" y="6801308"/>
            <a:ext cx="6271814" cy="986332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할머니 넓이</a:t>
            </a:r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ko-KR" altLang="en-US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2" name="모서리가 둥근 사각형 설명선 11"/>
          <p:cNvSpPr/>
          <p:nvPr/>
        </p:nvSpPr>
        <p:spPr>
          <a:xfrm>
            <a:off x="643931" y="5346700"/>
            <a:ext cx="6271814" cy="1027442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할아버지 넓이</a:t>
            </a:r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ko-KR" altLang="en-US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329" y="8606991"/>
            <a:ext cx="5121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#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표고버섯 할아버지와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할버니는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얼마나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커졌나요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4" name="모서리가 둥근 사각형 설명선 13"/>
          <p:cNvSpPr/>
          <p:nvPr/>
        </p:nvSpPr>
        <p:spPr>
          <a:xfrm>
            <a:off x="643931" y="9016923"/>
            <a:ext cx="6271814" cy="986332"/>
          </a:xfrm>
          <a:prstGeom prst="wedgeRoundRectCallout">
            <a:avLst>
              <a:gd name="adj1" fmla="val -26242"/>
              <a:gd name="adj2" fmla="val 35650"/>
              <a:gd name="adj3" fmla="val 16667"/>
            </a:avLst>
          </a:pr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 smtClean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en-US" altLang="ko-KR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endParaRPr lang="ko-KR" altLang="en-US" sz="1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580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</TotalTime>
  <Words>201</Words>
  <Application>Microsoft Office PowerPoint</Application>
  <PresentationFormat>사용자 지정</PresentationFormat>
  <Paragraphs>76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맑은 고딕</vt:lpstr>
      <vt:lpstr>배달의민족 연성</vt:lpstr>
      <vt:lpstr>배달의민족 주아</vt:lpstr>
      <vt:lpstr>야놀자 야체 R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14</cp:revision>
  <dcterms:created xsi:type="dcterms:W3CDTF">2019-10-24T04:20:00Z</dcterms:created>
  <dcterms:modified xsi:type="dcterms:W3CDTF">2019-11-02T08:36:04Z</dcterms:modified>
</cp:coreProperties>
</file>