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5"/>
  </p:notesMasterIdLst>
  <p:sldIdLst>
    <p:sldId id="258" r:id="rId2"/>
    <p:sldId id="259" r:id="rId3"/>
    <p:sldId id="265" r:id="rId4"/>
    <p:sldId id="268" r:id="rId5"/>
    <p:sldId id="269" r:id="rId6"/>
    <p:sldId id="270" r:id="rId7"/>
    <p:sldId id="300" r:id="rId8"/>
    <p:sldId id="271" r:id="rId9"/>
    <p:sldId id="272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86" r:id="rId21"/>
    <p:sldId id="287" r:id="rId22"/>
    <p:sldId id="289" r:id="rId23"/>
    <p:sldId id="291" r:id="rId24"/>
    <p:sldId id="290" r:id="rId25"/>
    <p:sldId id="292" r:id="rId26"/>
    <p:sldId id="293" r:id="rId27"/>
    <p:sldId id="294" r:id="rId28"/>
    <p:sldId id="295" r:id="rId29"/>
    <p:sldId id="296" r:id="rId30"/>
    <p:sldId id="297" r:id="rId31"/>
    <p:sldId id="298" r:id="rId32"/>
    <p:sldId id="299" r:id="rId33"/>
    <p:sldId id="301" r:id="rId34"/>
  </p:sldIdLst>
  <p:sldSz cx="9144000" cy="5143500" type="screen16x9"/>
  <p:notesSz cx="6802438" cy="99345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1" userDrawn="1">
          <p15:clr>
            <a:srgbClr val="A4A3A4"/>
          </p15:clr>
        </p15:guide>
        <p15:guide id="2" pos="290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EEF"/>
    <a:srgbClr val="FFCC00"/>
    <a:srgbClr val="122836"/>
    <a:srgbClr val="3B3838"/>
    <a:srgbClr val="2F5597"/>
    <a:srgbClr val="000000"/>
    <a:srgbClr val="FFFFFF"/>
    <a:srgbClr val="FFFF99"/>
    <a:srgbClr val="597294"/>
    <a:srgbClr val="9191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670" autoAdjust="0"/>
    <p:restoredTop sz="81265" autoAdjust="0"/>
  </p:normalViewPr>
  <p:slideViewPr>
    <p:cSldViewPr snapToGrid="0">
      <p:cViewPr varScale="1">
        <p:scale>
          <a:sx n="122" d="100"/>
          <a:sy n="122" d="100"/>
        </p:scale>
        <p:origin x="318" y="90"/>
      </p:cViewPr>
      <p:guideLst>
        <p:guide orient="horz" pos="1801"/>
        <p:guide pos="290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7723" cy="49845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3141" y="0"/>
            <a:ext cx="2947723" cy="49845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48035B-63F3-4279-8113-935B7070CC95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9475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244" y="4781014"/>
            <a:ext cx="5441950" cy="39117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36123"/>
            <a:ext cx="2947723" cy="4984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3141" y="9436123"/>
            <a:ext cx="2947723" cy="49845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E9E43E-2B60-4910-BA42-A30608C3CC4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44271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baseline="0" dirty="0" smtClean="0"/>
              <a:t>두더지 발표 형식으로 배경지식을 활성화합니다</a:t>
            </a:r>
            <a:r>
              <a:rPr lang="en-US" altLang="ko-KR" baseline="0" dirty="0" smtClean="0"/>
              <a:t>.</a:t>
            </a:r>
          </a:p>
          <a:p>
            <a:r>
              <a:rPr lang="en-US" altLang="ko-KR" baseline="0" dirty="0" smtClean="0"/>
              <a:t>&lt;</a:t>
            </a:r>
            <a:r>
              <a:rPr lang="ko-KR" altLang="en-US" baseline="0" dirty="0" err="1" smtClean="0"/>
              <a:t>두더지발표</a:t>
            </a:r>
            <a:r>
              <a:rPr lang="en-US" altLang="ko-KR" baseline="0" dirty="0" smtClean="0"/>
              <a:t>&gt;</a:t>
            </a:r>
          </a:p>
          <a:p>
            <a:pPr marL="228600" indent="-228600">
              <a:buAutoNum type="arabicPeriod"/>
            </a:pPr>
            <a:r>
              <a:rPr lang="ko-KR" altLang="en-US" baseline="0" dirty="0" smtClean="0"/>
              <a:t>모두가 일어서서</a:t>
            </a:r>
            <a:endParaRPr lang="en-US" altLang="ko-KR" baseline="0" dirty="0" smtClean="0"/>
          </a:p>
          <a:p>
            <a:pPr marL="228600" indent="-228600">
              <a:buAutoNum type="arabicPeriod"/>
            </a:pPr>
            <a:r>
              <a:rPr lang="ko-KR" altLang="en-US" dirty="0" smtClean="0"/>
              <a:t>발표를 합니다</a:t>
            </a:r>
            <a:r>
              <a:rPr lang="en-US" altLang="ko-KR" dirty="0" smtClean="0"/>
              <a:t>.</a:t>
            </a:r>
          </a:p>
          <a:p>
            <a:pPr marL="228600" indent="-228600">
              <a:buAutoNum type="arabicPeriod"/>
            </a:pPr>
            <a:r>
              <a:rPr lang="ko-KR" altLang="en-US" dirty="0" smtClean="0"/>
              <a:t>발표 친구와 비슷하거나 같은 내용을 생각한 학생은 자리에 앉습니다</a:t>
            </a:r>
            <a:r>
              <a:rPr lang="en-US" altLang="ko-KR" dirty="0" smtClean="0"/>
              <a:t>.</a:t>
            </a:r>
          </a:p>
          <a:p>
            <a:pPr marL="228600" indent="-228600">
              <a:buAutoNum type="arabicPeriod"/>
            </a:pPr>
            <a:r>
              <a:rPr lang="ko-KR" altLang="en-US" dirty="0" smtClean="0"/>
              <a:t>모두 자리에 앉을 때까지 반복합니다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69122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 smtClean="0"/>
              <a:t>뒷표지의</a:t>
            </a:r>
            <a:r>
              <a:rPr lang="ko-KR" altLang="en-US" dirty="0" smtClean="0"/>
              <a:t> 질문에 대답하며 </a:t>
            </a:r>
            <a:r>
              <a:rPr lang="ko-KR" altLang="en-US" dirty="0" err="1" smtClean="0"/>
              <a:t>뒷</a:t>
            </a:r>
            <a:r>
              <a:rPr lang="ko-KR" altLang="en-US" dirty="0" smtClean="0"/>
              <a:t> 이야기를 자연스럽게 상상해보도록 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60736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 smtClean="0"/>
              <a:t>뒷표지의</a:t>
            </a:r>
            <a:r>
              <a:rPr lang="ko-KR" altLang="en-US" dirty="0" smtClean="0"/>
              <a:t> 질문에 대답하며 </a:t>
            </a:r>
            <a:r>
              <a:rPr lang="ko-KR" altLang="en-US" dirty="0" err="1" smtClean="0"/>
              <a:t>뒷</a:t>
            </a:r>
            <a:r>
              <a:rPr lang="ko-KR" altLang="en-US" dirty="0" smtClean="0"/>
              <a:t> 이야기를 자연스럽게 상상해보도록 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81201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 smtClean="0"/>
              <a:t>한줄이야기</a:t>
            </a:r>
            <a:r>
              <a:rPr lang="ko-KR" altLang="en-US" dirty="0" smtClean="0"/>
              <a:t> 이어짓기</a:t>
            </a:r>
            <a:endParaRPr lang="en-US" altLang="ko-KR" dirty="0" smtClean="0"/>
          </a:p>
          <a:p>
            <a:pPr marL="228600" indent="-228600">
              <a:buAutoNum type="arabicPeriod"/>
            </a:pPr>
            <a:r>
              <a:rPr lang="ko-KR" altLang="en-US" dirty="0" err="1" smtClean="0"/>
              <a:t>모둠원끼리</a:t>
            </a:r>
            <a:r>
              <a:rPr lang="ko-KR" altLang="en-US" dirty="0" smtClean="0"/>
              <a:t> 번호를 정합니다</a:t>
            </a:r>
            <a:r>
              <a:rPr lang="en-US" altLang="ko-KR" dirty="0" smtClean="0"/>
              <a:t>. </a:t>
            </a:r>
          </a:p>
          <a:p>
            <a:pPr marL="228600" indent="-228600">
              <a:buAutoNum type="arabicPeriod"/>
            </a:pPr>
            <a:r>
              <a:rPr lang="en-US" altLang="ko-KR" dirty="0" smtClean="0"/>
              <a:t>1</a:t>
            </a:r>
            <a:r>
              <a:rPr lang="ko-KR" altLang="en-US" dirty="0" smtClean="0"/>
              <a:t>번 친구가 이야기를 상상하여 </a:t>
            </a:r>
            <a:r>
              <a:rPr lang="en-US" altLang="ko-KR" dirty="0" smtClean="0"/>
              <a:t>1</a:t>
            </a:r>
            <a:r>
              <a:rPr lang="ko-KR" altLang="en-US" dirty="0" smtClean="0"/>
              <a:t>문장으로</a:t>
            </a:r>
            <a:endParaRPr lang="en-US" altLang="ko-KR" dirty="0" smtClean="0"/>
          </a:p>
          <a:p>
            <a:pPr marL="228600" indent="-228600">
              <a:buAutoNum type="arabicPeriod"/>
            </a:pPr>
            <a:r>
              <a:rPr lang="ko-KR" altLang="en-US" dirty="0" smtClean="0"/>
              <a:t>다음 친구가 이야기를 이어 짓습니다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이때 앞뒤의 흐름을 고려하여 적습니다</a:t>
            </a:r>
            <a:r>
              <a:rPr lang="en-US" altLang="ko-KR" dirty="0" smtClean="0"/>
              <a:t>.</a:t>
            </a:r>
          </a:p>
          <a:p>
            <a:pPr marL="228600" indent="-228600">
              <a:buAutoNum type="arabicPeriod"/>
            </a:pPr>
            <a:r>
              <a:rPr lang="ko-KR" altLang="en-US" dirty="0" err="1" smtClean="0"/>
              <a:t>모둠별로</a:t>
            </a:r>
            <a:r>
              <a:rPr lang="ko-KR" altLang="en-US" dirty="0" smtClean="0"/>
              <a:t> 이야기를 완성하여 발표합니다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441078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 smtClean="0"/>
              <a:t>한줄이야기</a:t>
            </a:r>
            <a:r>
              <a:rPr lang="ko-KR" altLang="en-US" dirty="0" smtClean="0"/>
              <a:t> 이어짓기</a:t>
            </a:r>
            <a:endParaRPr lang="en-US" altLang="ko-KR" dirty="0" smtClean="0"/>
          </a:p>
          <a:p>
            <a:pPr marL="228600" indent="-228600">
              <a:buAutoNum type="arabicPeriod"/>
            </a:pPr>
            <a:r>
              <a:rPr lang="ko-KR" altLang="en-US" dirty="0" err="1" smtClean="0"/>
              <a:t>모둠원끼리</a:t>
            </a:r>
            <a:r>
              <a:rPr lang="ko-KR" altLang="en-US" dirty="0" smtClean="0"/>
              <a:t> 번호를 정합니다</a:t>
            </a:r>
            <a:r>
              <a:rPr lang="en-US" altLang="ko-KR" dirty="0" smtClean="0"/>
              <a:t>. </a:t>
            </a:r>
          </a:p>
          <a:p>
            <a:pPr marL="228600" indent="-228600">
              <a:buAutoNum type="arabicPeriod"/>
            </a:pPr>
            <a:r>
              <a:rPr lang="en-US" altLang="ko-KR" dirty="0" smtClean="0"/>
              <a:t>1</a:t>
            </a:r>
            <a:r>
              <a:rPr lang="ko-KR" altLang="en-US" dirty="0" smtClean="0"/>
              <a:t>번 친구가 이야기를 상상하여 </a:t>
            </a:r>
            <a:r>
              <a:rPr lang="en-US" altLang="ko-KR" dirty="0" smtClean="0"/>
              <a:t>1</a:t>
            </a:r>
            <a:r>
              <a:rPr lang="ko-KR" altLang="en-US" dirty="0" smtClean="0"/>
              <a:t>문장으로</a:t>
            </a:r>
            <a:endParaRPr lang="en-US" altLang="ko-KR" dirty="0" smtClean="0"/>
          </a:p>
          <a:p>
            <a:pPr marL="228600" indent="-228600">
              <a:buAutoNum type="arabicPeriod"/>
            </a:pPr>
            <a:r>
              <a:rPr lang="ko-KR" altLang="en-US" dirty="0" smtClean="0"/>
              <a:t>다음 친구가 이야기를 이어 짓습니다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이때 앞뒤의 흐름을 고려하여 적습니다</a:t>
            </a:r>
            <a:r>
              <a:rPr lang="en-US" altLang="ko-KR" dirty="0" smtClean="0"/>
              <a:t>.</a:t>
            </a:r>
          </a:p>
          <a:p>
            <a:pPr marL="228600" indent="-228600">
              <a:buAutoNum type="arabicPeriod"/>
            </a:pPr>
            <a:r>
              <a:rPr lang="ko-KR" altLang="en-US" dirty="0" err="1" smtClean="0"/>
              <a:t>모둠별로</a:t>
            </a:r>
            <a:r>
              <a:rPr lang="ko-KR" altLang="en-US" dirty="0" smtClean="0"/>
              <a:t> 이야기를 완성하여 발표합니다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19145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 smtClean="0"/>
              <a:t>한줄이야기</a:t>
            </a:r>
            <a:r>
              <a:rPr lang="ko-KR" altLang="en-US" dirty="0" smtClean="0"/>
              <a:t> 이어짓기</a:t>
            </a:r>
            <a:endParaRPr lang="en-US" altLang="ko-KR" dirty="0" smtClean="0"/>
          </a:p>
          <a:p>
            <a:pPr marL="228600" indent="-228600">
              <a:buAutoNum type="arabicPeriod"/>
            </a:pPr>
            <a:r>
              <a:rPr lang="ko-KR" altLang="en-US" dirty="0" err="1" smtClean="0"/>
              <a:t>모둠원끼리</a:t>
            </a:r>
            <a:r>
              <a:rPr lang="ko-KR" altLang="en-US" dirty="0" smtClean="0"/>
              <a:t> 번호를 정합니다</a:t>
            </a:r>
            <a:r>
              <a:rPr lang="en-US" altLang="ko-KR" dirty="0" smtClean="0"/>
              <a:t>. </a:t>
            </a:r>
          </a:p>
          <a:p>
            <a:pPr marL="228600" indent="-228600">
              <a:buAutoNum type="arabicPeriod"/>
            </a:pPr>
            <a:r>
              <a:rPr lang="en-US" altLang="ko-KR" dirty="0" smtClean="0"/>
              <a:t>1</a:t>
            </a:r>
            <a:r>
              <a:rPr lang="ko-KR" altLang="en-US" dirty="0" smtClean="0"/>
              <a:t>번 친구가 이야기를 상상하여 </a:t>
            </a:r>
            <a:r>
              <a:rPr lang="en-US" altLang="ko-KR" dirty="0" smtClean="0"/>
              <a:t>1</a:t>
            </a:r>
            <a:r>
              <a:rPr lang="ko-KR" altLang="en-US" dirty="0" smtClean="0"/>
              <a:t>문장으로</a:t>
            </a:r>
            <a:endParaRPr lang="en-US" altLang="ko-KR" dirty="0" smtClean="0"/>
          </a:p>
          <a:p>
            <a:pPr marL="228600" indent="-228600">
              <a:buAutoNum type="arabicPeriod"/>
            </a:pPr>
            <a:r>
              <a:rPr lang="ko-KR" altLang="en-US" dirty="0" smtClean="0"/>
              <a:t>다음 친구가 이야기를 이어 짓습니다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이때 앞뒤의 흐름을 고려하여 적습니다</a:t>
            </a:r>
            <a:r>
              <a:rPr lang="en-US" altLang="ko-KR" dirty="0" smtClean="0"/>
              <a:t>.</a:t>
            </a:r>
          </a:p>
          <a:p>
            <a:pPr marL="228600" indent="-228600">
              <a:buAutoNum type="arabicPeriod"/>
            </a:pPr>
            <a:r>
              <a:rPr lang="ko-KR" altLang="en-US" dirty="0" err="1" smtClean="0"/>
              <a:t>모둠별로</a:t>
            </a:r>
            <a:r>
              <a:rPr lang="ko-KR" altLang="en-US" dirty="0" smtClean="0"/>
              <a:t> 이야기를 완성하여 발표합니다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98552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그림책을 읽으며 전체 이야기의 흐름과 내용을 파악합니다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688550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&lt;</a:t>
            </a:r>
            <a:r>
              <a:rPr lang="ko-KR" altLang="en-US" dirty="0" err="1" smtClean="0"/>
              <a:t>눈치게임</a:t>
            </a:r>
            <a:r>
              <a:rPr lang="ko-KR" altLang="en-US" dirty="0" smtClean="0"/>
              <a:t> 발표하기</a:t>
            </a:r>
            <a:r>
              <a:rPr lang="en-US" altLang="ko-KR" dirty="0" smtClean="0"/>
              <a:t>&gt;</a:t>
            </a:r>
          </a:p>
          <a:p>
            <a:pPr marL="228600" indent="-228600">
              <a:buAutoNum type="arabicPeriod"/>
            </a:pPr>
            <a:r>
              <a:rPr lang="ko-KR" altLang="en-US" dirty="0" smtClean="0"/>
              <a:t>모두 일어섭니다</a:t>
            </a:r>
            <a:r>
              <a:rPr lang="en-US" altLang="ko-KR" dirty="0" smtClean="0"/>
              <a:t>.</a:t>
            </a:r>
          </a:p>
          <a:p>
            <a:pPr marL="228600" indent="-228600">
              <a:buAutoNum type="arabicPeriod"/>
            </a:pPr>
            <a:r>
              <a:rPr lang="en-US" altLang="ko-KR" dirty="0" smtClean="0"/>
              <a:t>1</a:t>
            </a:r>
            <a:r>
              <a:rPr lang="ko-KR" altLang="en-US" dirty="0" smtClean="0"/>
              <a:t>부터 숫자를 외칩니다</a:t>
            </a:r>
            <a:r>
              <a:rPr lang="en-US" altLang="ko-KR" dirty="0" smtClean="0"/>
              <a:t>.</a:t>
            </a:r>
          </a:p>
          <a:p>
            <a:pPr marL="228600" indent="-228600">
              <a:buAutoNum type="arabicPeriod"/>
            </a:pPr>
            <a:r>
              <a:rPr lang="en-US" altLang="ko-KR" dirty="0" smtClean="0"/>
              <a:t>3-1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혼자 </a:t>
            </a:r>
            <a:r>
              <a:rPr lang="ko-KR" altLang="en-US" baseline="0" dirty="0" err="1" smtClean="0"/>
              <a:t>외친경우</a:t>
            </a:r>
            <a:r>
              <a:rPr lang="ko-KR" altLang="en-US" baseline="0" dirty="0" smtClean="0"/>
              <a:t> </a:t>
            </a:r>
            <a:r>
              <a:rPr lang="ko-KR" altLang="en-US" baseline="0" dirty="0" err="1" smtClean="0"/>
              <a:t>발표권을</a:t>
            </a:r>
            <a:r>
              <a:rPr lang="ko-KR" altLang="en-US" baseline="0" dirty="0" smtClean="0"/>
              <a:t> 갖습니다</a:t>
            </a:r>
            <a:r>
              <a:rPr lang="en-US" altLang="ko-KR" baseline="0" dirty="0" smtClean="0"/>
              <a:t>. </a:t>
            </a:r>
            <a:r>
              <a:rPr lang="ko-KR" altLang="en-US" baseline="0" dirty="0" err="1" smtClean="0"/>
              <a:t>발표주제에</a:t>
            </a:r>
            <a:r>
              <a:rPr lang="ko-KR" altLang="en-US" baseline="0" dirty="0" smtClean="0"/>
              <a:t> 대하여 자신의 생각을 이야기 합니다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     3-2 2</a:t>
            </a:r>
            <a:r>
              <a:rPr lang="ko-KR" altLang="en-US" baseline="0" dirty="0" smtClean="0"/>
              <a:t>명 이상이 같이 외친 경우 자리에 앉아 다음 게임을 기다립니다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22246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그림의 일부분을 보고 그림책 소재를 유추해봅니다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79439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&lt;</a:t>
            </a:r>
            <a:r>
              <a:rPr lang="ko-KR" altLang="en-US" dirty="0" err="1" smtClean="0"/>
              <a:t>눈치게임</a:t>
            </a:r>
            <a:r>
              <a:rPr lang="ko-KR" altLang="en-US" dirty="0" smtClean="0"/>
              <a:t> 발표하기</a:t>
            </a:r>
            <a:r>
              <a:rPr lang="en-US" altLang="ko-KR" dirty="0" smtClean="0"/>
              <a:t>&gt;</a:t>
            </a:r>
          </a:p>
          <a:p>
            <a:pPr marL="228600" indent="-228600">
              <a:buAutoNum type="arabicPeriod"/>
            </a:pPr>
            <a:r>
              <a:rPr lang="ko-KR" altLang="en-US" dirty="0" smtClean="0"/>
              <a:t>모두 일어섭니다</a:t>
            </a:r>
            <a:r>
              <a:rPr lang="en-US" altLang="ko-KR" dirty="0" smtClean="0"/>
              <a:t>.</a:t>
            </a:r>
          </a:p>
          <a:p>
            <a:pPr marL="228600" indent="-228600">
              <a:buAutoNum type="arabicPeriod"/>
            </a:pPr>
            <a:r>
              <a:rPr lang="en-US" altLang="ko-KR" dirty="0" smtClean="0"/>
              <a:t>1</a:t>
            </a:r>
            <a:r>
              <a:rPr lang="ko-KR" altLang="en-US" dirty="0" smtClean="0"/>
              <a:t>부터 숫자를 외칩니다</a:t>
            </a:r>
            <a:r>
              <a:rPr lang="en-US" altLang="ko-KR" dirty="0" smtClean="0"/>
              <a:t>.</a:t>
            </a:r>
          </a:p>
          <a:p>
            <a:pPr marL="228600" indent="-228600">
              <a:buAutoNum type="arabicPeriod"/>
            </a:pPr>
            <a:r>
              <a:rPr lang="en-US" altLang="ko-KR" dirty="0" smtClean="0"/>
              <a:t>3-1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혼자 </a:t>
            </a:r>
            <a:r>
              <a:rPr lang="ko-KR" altLang="en-US" baseline="0" dirty="0" err="1" smtClean="0"/>
              <a:t>외친경우</a:t>
            </a:r>
            <a:r>
              <a:rPr lang="ko-KR" altLang="en-US" baseline="0" dirty="0" smtClean="0"/>
              <a:t> </a:t>
            </a:r>
            <a:r>
              <a:rPr lang="ko-KR" altLang="en-US" baseline="0" dirty="0" err="1" smtClean="0"/>
              <a:t>발표권을</a:t>
            </a:r>
            <a:r>
              <a:rPr lang="ko-KR" altLang="en-US" baseline="0" dirty="0" smtClean="0"/>
              <a:t> 갖습니다</a:t>
            </a:r>
            <a:r>
              <a:rPr lang="en-US" altLang="ko-KR" baseline="0" dirty="0" smtClean="0"/>
              <a:t>. </a:t>
            </a:r>
            <a:r>
              <a:rPr lang="ko-KR" altLang="en-US" baseline="0" dirty="0" err="1" smtClean="0"/>
              <a:t>발표주제에</a:t>
            </a:r>
            <a:r>
              <a:rPr lang="ko-KR" altLang="en-US" baseline="0" dirty="0" smtClean="0"/>
              <a:t> 대하여 자신의 생각을 이야기 합니다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     3-2 2</a:t>
            </a:r>
            <a:r>
              <a:rPr lang="ko-KR" altLang="en-US" baseline="0" dirty="0" smtClean="0"/>
              <a:t>명 이상이 같이 외친 경우 자리에 앉아 다음 게임을 기다립니다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31249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&lt;</a:t>
            </a:r>
            <a:r>
              <a:rPr lang="ko-KR" altLang="en-US" dirty="0" err="1" smtClean="0"/>
              <a:t>눈치게임</a:t>
            </a:r>
            <a:r>
              <a:rPr lang="ko-KR" altLang="en-US" dirty="0" smtClean="0"/>
              <a:t> 발표하기</a:t>
            </a:r>
            <a:r>
              <a:rPr lang="en-US" altLang="ko-KR" dirty="0" smtClean="0"/>
              <a:t>&gt;</a:t>
            </a:r>
          </a:p>
          <a:p>
            <a:pPr marL="228600" indent="-228600">
              <a:buAutoNum type="arabicPeriod"/>
            </a:pPr>
            <a:r>
              <a:rPr lang="ko-KR" altLang="en-US" dirty="0" smtClean="0"/>
              <a:t>모두 일어섭니다</a:t>
            </a:r>
            <a:r>
              <a:rPr lang="en-US" altLang="ko-KR" dirty="0" smtClean="0"/>
              <a:t>.</a:t>
            </a:r>
          </a:p>
          <a:p>
            <a:pPr marL="228600" indent="-228600">
              <a:buAutoNum type="arabicPeriod"/>
            </a:pPr>
            <a:r>
              <a:rPr lang="en-US" altLang="ko-KR" dirty="0" smtClean="0"/>
              <a:t>1</a:t>
            </a:r>
            <a:r>
              <a:rPr lang="ko-KR" altLang="en-US" dirty="0" smtClean="0"/>
              <a:t>부터 숫자를 외칩니다</a:t>
            </a:r>
            <a:r>
              <a:rPr lang="en-US" altLang="ko-KR" dirty="0" smtClean="0"/>
              <a:t>.</a:t>
            </a:r>
          </a:p>
          <a:p>
            <a:pPr marL="228600" indent="-228600">
              <a:buAutoNum type="arabicPeriod"/>
            </a:pPr>
            <a:r>
              <a:rPr lang="en-US" altLang="ko-KR" dirty="0" smtClean="0"/>
              <a:t>3-1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혼자 </a:t>
            </a:r>
            <a:r>
              <a:rPr lang="ko-KR" altLang="en-US" baseline="0" dirty="0" err="1" smtClean="0"/>
              <a:t>외친경우</a:t>
            </a:r>
            <a:r>
              <a:rPr lang="ko-KR" altLang="en-US" baseline="0" dirty="0" smtClean="0"/>
              <a:t> </a:t>
            </a:r>
            <a:r>
              <a:rPr lang="ko-KR" altLang="en-US" baseline="0" dirty="0" err="1" smtClean="0"/>
              <a:t>발표권을</a:t>
            </a:r>
            <a:r>
              <a:rPr lang="ko-KR" altLang="en-US" baseline="0" dirty="0" smtClean="0"/>
              <a:t> 갖습니다</a:t>
            </a:r>
            <a:r>
              <a:rPr lang="en-US" altLang="ko-KR" baseline="0" dirty="0" smtClean="0"/>
              <a:t>. </a:t>
            </a:r>
            <a:r>
              <a:rPr lang="ko-KR" altLang="en-US" baseline="0" dirty="0" err="1" smtClean="0"/>
              <a:t>발표주제에</a:t>
            </a:r>
            <a:r>
              <a:rPr lang="ko-KR" altLang="en-US" baseline="0" dirty="0" smtClean="0"/>
              <a:t> 대하여 자신의 생각을 이야기 합니다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     3-2 2</a:t>
            </a:r>
            <a:r>
              <a:rPr lang="ko-KR" altLang="en-US" baseline="0" dirty="0" smtClean="0"/>
              <a:t>명 이상이 같이 외친 경우 자리에 앉아 다음 게임을 기다립니다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33044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baseline="0" dirty="0" smtClean="0"/>
              <a:t>두더지 발표 형식으로 배경지식을 활성화합니다</a:t>
            </a:r>
            <a:r>
              <a:rPr lang="en-US" altLang="ko-KR" baseline="0" dirty="0" smtClean="0"/>
              <a:t>.</a:t>
            </a:r>
          </a:p>
          <a:p>
            <a:r>
              <a:rPr lang="en-US" altLang="ko-KR" baseline="0" dirty="0" smtClean="0"/>
              <a:t>&lt;</a:t>
            </a:r>
            <a:r>
              <a:rPr lang="ko-KR" altLang="en-US" baseline="0" dirty="0" err="1" smtClean="0"/>
              <a:t>두더지발표</a:t>
            </a:r>
            <a:r>
              <a:rPr lang="en-US" altLang="ko-KR" baseline="0" dirty="0" smtClean="0"/>
              <a:t>&gt;</a:t>
            </a:r>
          </a:p>
          <a:p>
            <a:pPr marL="228600" indent="-228600">
              <a:buAutoNum type="arabicPeriod"/>
            </a:pPr>
            <a:r>
              <a:rPr lang="ko-KR" altLang="en-US" baseline="0" dirty="0" smtClean="0"/>
              <a:t>모두가 일어서서</a:t>
            </a:r>
            <a:endParaRPr lang="en-US" altLang="ko-KR" baseline="0" dirty="0" smtClean="0"/>
          </a:p>
          <a:p>
            <a:pPr marL="228600" indent="-228600">
              <a:buAutoNum type="arabicPeriod"/>
            </a:pPr>
            <a:r>
              <a:rPr lang="ko-KR" altLang="en-US" dirty="0" smtClean="0"/>
              <a:t>발표를 합니다</a:t>
            </a:r>
            <a:r>
              <a:rPr lang="en-US" altLang="ko-KR" dirty="0" smtClean="0"/>
              <a:t>.</a:t>
            </a:r>
          </a:p>
          <a:p>
            <a:pPr marL="228600" indent="-228600">
              <a:buAutoNum type="arabicPeriod"/>
            </a:pPr>
            <a:r>
              <a:rPr lang="ko-KR" altLang="en-US" dirty="0" smtClean="0"/>
              <a:t>발표 친구와 비슷하거나 같은 내용을 생각한 학생은 자리에 앉습니다</a:t>
            </a:r>
            <a:r>
              <a:rPr lang="en-US" altLang="ko-KR" dirty="0" smtClean="0"/>
              <a:t>.</a:t>
            </a:r>
          </a:p>
          <a:p>
            <a:pPr marL="228600" indent="-228600">
              <a:buAutoNum type="arabicPeriod"/>
            </a:pPr>
            <a:r>
              <a:rPr lang="ko-KR" altLang="en-US" dirty="0" smtClean="0"/>
              <a:t>모두 자리에 앉을 때까지 반복합니다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333844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&lt;</a:t>
            </a:r>
            <a:r>
              <a:rPr lang="ko-KR" altLang="en-US" dirty="0" err="1" smtClean="0"/>
              <a:t>눈치게임</a:t>
            </a:r>
            <a:r>
              <a:rPr lang="ko-KR" altLang="en-US" dirty="0" smtClean="0"/>
              <a:t> 발표하기</a:t>
            </a:r>
            <a:r>
              <a:rPr lang="en-US" altLang="ko-KR" dirty="0" smtClean="0"/>
              <a:t>&gt;</a:t>
            </a:r>
          </a:p>
          <a:p>
            <a:pPr marL="228600" indent="-228600">
              <a:buAutoNum type="arabicPeriod"/>
            </a:pPr>
            <a:r>
              <a:rPr lang="ko-KR" altLang="en-US" dirty="0" smtClean="0"/>
              <a:t>모두 일어섭니다</a:t>
            </a:r>
            <a:r>
              <a:rPr lang="en-US" altLang="ko-KR" dirty="0" smtClean="0"/>
              <a:t>.</a:t>
            </a:r>
          </a:p>
          <a:p>
            <a:pPr marL="228600" indent="-228600">
              <a:buAutoNum type="arabicPeriod"/>
            </a:pPr>
            <a:r>
              <a:rPr lang="en-US" altLang="ko-KR" dirty="0" smtClean="0"/>
              <a:t>1</a:t>
            </a:r>
            <a:r>
              <a:rPr lang="ko-KR" altLang="en-US" dirty="0" smtClean="0"/>
              <a:t>부터 숫자를 외칩니다</a:t>
            </a:r>
            <a:r>
              <a:rPr lang="en-US" altLang="ko-KR" dirty="0" smtClean="0"/>
              <a:t>.</a:t>
            </a:r>
          </a:p>
          <a:p>
            <a:pPr marL="228600" indent="-228600">
              <a:buAutoNum type="arabicPeriod"/>
            </a:pPr>
            <a:r>
              <a:rPr lang="en-US" altLang="ko-KR" dirty="0" smtClean="0"/>
              <a:t>3-1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혼자 </a:t>
            </a:r>
            <a:r>
              <a:rPr lang="ko-KR" altLang="en-US" baseline="0" dirty="0" err="1" smtClean="0"/>
              <a:t>외친경우</a:t>
            </a:r>
            <a:r>
              <a:rPr lang="ko-KR" altLang="en-US" baseline="0" dirty="0" smtClean="0"/>
              <a:t> </a:t>
            </a:r>
            <a:r>
              <a:rPr lang="ko-KR" altLang="en-US" baseline="0" dirty="0" err="1" smtClean="0"/>
              <a:t>발표권을</a:t>
            </a:r>
            <a:r>
              <a:rPr lang="ko-KR" altLang="en-US" baseline="0" dirty="0" smtClean="0"/>
              <a:t> 갖습니다</a:t>
            </a:r>
            <a:r>
              <a:rPr lang="en-US" altLang="ko-KR" baseline="0" dirty="0" smtClean="0"/>
              <a:t>. </a:t>
            </a:r>
            <a:r>
              <a:rPr lang="ko-KR" altLang="en-US" baseline="0" dirty="0" err="1" smtClean="0"/>
              <a:t>발표주제에</a:t>
            </a:r>
            <a:r>
              <a:rPr lang="ko-KR" altLang="en-US" baseline="0" dirty="0" smtClean="0"/>
              <a:t> 대하여 자신의 생각을 이야기 합니다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     3-2 2</a:t>
            </a:r>
            <a:r>
              <a:rPr lang="ko-KR" altLang="en-US" baseline="0" dirty="0" smtClean="0"/>
              <a:t>명 이상이 같이 외친 경우 자리에 앉아 다음 게임을 기다립니다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26917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발표한 내용과 자신의 기억을 바탕으로 이야기를 요약하여 정리합니다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학습지에는 총 </a:t>
            </a:r>
            <a:r>
              <a:rPr lang="en-US" altLang="ko-KR" dirty="0" smtClean="0"/>
              <a:t>8</a:t>
            </a:r>
            <a:r>
              <a:rPr lang="ko-KR" altLang="en-US" dirty="0" smtClean="0"/>
              <a:t>칸의 공간이 있으며 필요시 추가 프린트하여 활용하도록 합니다</a:t>
            </a:r>
            <a:r>
              <a:rPr lang="en-US" altLang="ko-KR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04875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baseline="0" dirty="0" smtClean="0"/>
              <a:t>두더지 발표 형식으로 배경지식을 활성화합니다</a:t>
            </a:r>
            <a:r>
              <a:rPr lang="en-US" altLang="ko-KR" baseline="0" dirty="0" smtClean="0"/>
              <a:t>.</a:t>
            </a:r>
          </a:p>
          <a:p>
            <a:r>
              <a:rPr lang="en-US" altLang="ko-KR" baseline="0" dirty="0" smtClean="0"/>
              <a:t>&lt;</a:t>
            </a:r>
            <a:r>
              <a:rPr lang="ko-KR" altLang="en-US" baseline="0" dirty="0" err="1" smtClean="0"/>
              <a:t>두더지발표</a:t>
            </a:r>
            <a:r>
              <a:rPr lang="en-US" altLang="ko-KR" baseline="0" dirty="0" smtClean="0"/>
              <a:t>&gt;</a:t>
            </a:r>
          </a:p>
          <a:p>
            <a:pPr marL="228600" indent="-228600">
              <a:buAutoNum type="arabicPeriod"/>
            </a:pPr>
            <a:r>
              <a:rPr lang="ko-KR" altLang="en-US" baseline="0" dirty="0" smtClean="0"/>
              <a:t>모두가 일어서서</a:t>
            </a:r>
            <a:endParaRPr lang="en-US" altLang="ko-KR" baseline="0" dirty="0" smtClean="0"/>
          </a:p>
          <a:p>
            <a:pPr marL="228600" indent="-228600">
              <a:buAutoNum type="arabicPeriod"/>
            </a:pPr>
            <a:r>
              <a:rPr lang="ko-KR" altLang="en-US" dirty="0" smtClean="0"/>
              <a:t>발표를 합니다</a:t>
            </a:r>
            <a:r>
              <a:rPr lang="en-US" altLang="ko-KR" dirty="0" smtClean="0"/>
              <a:t>.</a:t>
            </a:r>
          </a:p>
          <a:p>
            <a:pPr marL="228600" indent="-228600">
              <a:buAutoNum type="arabicPeriod"/>
            </a:pPr>
            <a:r>
              <a:rPr lang="ko-KR" altLang="en-US" dirty="0" smtClean="0"/>
              <a:t>발표 친구와 비슷하거나 같은 내용을 생각한 학생은 자리에 앉습니다</a:t>
            </a:r>
            <a:r>
              <a:rPr lang="en-US" altLang="ko-KR" dirty="0" smtClean="0"/>
              <a:t>.</a:t>
            </a:r>
          </a:p>
          <a:p>
            <a:pPr marL="228600" indent="-228600">
              <a:buAutoNum type="arabicPeriod"/>
            </a:pPr>
            <a:r>
              <a:rPr lang="ko-KR" altLang="en-US" dirty="0" smtClean="0"/>
              <a:t>모두 자리에 앉을 때까지 반복합니다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5126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baseline="0" dirty="0" smtClean="0"/>
              <a:t>두더지 발표 형식으로 배경지식을 활성화합니다</a:t>
            </a:r>
            <a:r>
              <a:rPr lang="en-US" altLang="ko-KR" baseline="0" dirty="0" smtClean="0"/>
              <a:t>.</a:t>
            </a:r>
          </a:p>
          <a:p>
            <a:r>
              <a:rPr lang="en-US" altLang="ko-KR" baseline="0" dirty="0" smtClean="0"/>
              <a:t>&lt;</a:t>
            </a:r>
            <a:r>
              <a:rPr lang="ko-KR" altLang="en-US" baseline="0" dirty="0" err="1" smtClean="0"/>
              <a:t>두더지발표</a:t>
            </a:r>
            <a:r>
              <a:rPr lang="en-US" altLang="ko-KR" baseline="0" dirty="0" smtClean="0"/>
              <a:t>&gt;</a:t>
            </a:r>
          </a:p>
          <a:p>
            <a:pPr marL="228600" indent="-228600">
              <a:buAutoNum type="arabicPeriod"/>
            </a:pPr>
            <a:r>
              <a:rPr lang="ko-KR" altLang="en-US" baseline="0" dirty="0" smtClean="0"/>
              <a:t>모두가 일어서서</a:t>
            </a:r>
            <a:endParaRPr lang="en-US" altLang="ko-KR" baseline="0" dirty="0" smtClean="0"/>
          </a:p>
          <a:p>
            <a:pPr marL="228600" indent="-228600">
              <a:buAutoNum type="arabicPeriod"/>
            </a:pPr>
            <a:r>
              <a:rPr lang="ko-KR" altLang="en-US" dirty="0" smtClean="0"/>
              <a:t>발표를 합니다</a:t>
            </a:r>
            <a:r>
              <a:rPr lang="en-US" altLang="ko-KR" dirty="0" smtClean="0"/>
              <a:t>.</a:t>
            </a:r>
          </a:p>
          <a:p>
            <a:pPr marL="228600" indent="-228600">
              <a:buAutoNum type="arabicPeriod"/>
            </a:pPr>
            <a:r>
              <a:rPr lang="ko-KR" altLang="en-US" dirty="0" smtClean="0"/>
              <a:t>발표 친구와 비슷하거나 같은 내용을 생각한 학생은 자리에 앉습니다</a:t>
            </a:r>
            <a:r>
              <a:rPr lang="en-US" altLang="ko-KR" dirty="0" smtClean="0"/>
              <a:t>.</a:t>
            </a:r>
          </a:p>
          <a:p>
            <a:pPr marL="228600" indent="-228600">
              <a:buAutoNum type="arabicPeriod"/>
            </a:pPr>
            <a:r>
              <a:rPr lang="ko-KR" altLang="en-US" dirty="0" smtClean="0"/>
              <a:t>모두 자리에 앉을 때까지 반복합니다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5536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baseline="0" dirty="0" smtClean="0"/>
              <a:t>두더지 발표 형식으로 배경지식을 활성화합니다</a:t>
            </a:r>
            <a:r>
              <a:rPr lang="en-US" altLang="ko-KR" baseline="0" dirty="0" smtClean="0"/>
              <a:t>.</a:t>
            </a:r>
          </a:p>
          <a:p>
            <a:r>
              <a:rPr lang="en-US" altLang="ko-KR" baseline="0" dirty="0" smtClean="0"/>
              <a:t>&lt;</a:t>
            </a:r>
            <a:r>
              <a:rPr lang="ko-KR" altLang="en-US" baseline="0" dirty="0" err="1" smtClean="0"/>
              <a:t>두더지발표</a:t>
            </a:r>
            <a:r>
              <a:rPr lang="en-US" altLang="ko-KR" baseline="0" dirty="0" smtClean="0"/>
              <a:t>&gt;</a:t>
            </a:r>
          </a:p>
          <a:p>
            <a:pPr marL="228600" indent="-228600">
              <a:buAutoNum type="arabicPeriod"/>
            </a:pPr>
            <a:r>
              <a:rPr lang="ko-KR" altLang="en-US" baseline="0" dirty="0" smtClean="0"/>
              <a:t>모두가 일어서서</a:t>
            </a:r>
            <a:endParaRPr lang="en-US" altLang="ko-KR" baseline="0" dirty="0" smtClean="0"/>
          </a:p>
          <a:p>
            <a:pPr marL="228600" indent="-228600">
              <a:buAutoNum type="arabicPeriod"/>
            </a:pPr>
            <a:r>
              <a:rPr lang="ko-KR" altLang="en-US" dirty="0" smtClean="0"/>
              <a:t>발표를 합니다</a:t>
            </a:r>
            <a:r>
              <a:rPr lang="en-US" altLang="ko-KR" dirty="0" smtClean="0"/>
              <a:t>.</a:t>
            </a:r>
          </a:p>
          <a:p>
            <a:pPr marL="228600" indent="-228600">
              <a:buAutoNum type="arabicPeriod"/>
            </a:pPr>
            <a:r>
              <a:rPr lang="ko-KR" altLang="en-US" dirty="0" smtClean="0"/>
              <a:t>발표 친구와 비슷하거나 같은 내용을 생각한 학생은 자리에 앉습니다</a:t>
            </a:r>
            <a:r>
              <a:rPr lang="en-US" altLang="ko-KR" dirty="0" smtClean="0"/>
              <a:t>.</a:t>
            </a:r>
          </a:p>
          <a:p>
            <a:pPr marL="228600" indent="-228600">
              <a:buAutoNum type="arabicPeriod"/>
            </a:pPr>
            <a:r>
              <a:rPr lang="ko-KR" altLang="en-US" dirty="0" smtClean="0"/>
              <a:t>모두 자리에 앉을 때까지 반복합니다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79061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baseline="0" dirty="0" smtClean="0"/>
              <a:t>두더지 발표 형식으로 배경지식을 활성화합니다</a:t>
            </a:r>
            <a:r>
              <a:rPr lang="en-US" altLang="ko-KR" baseline="0" dirty="0" smtClean="0"/>
              <a:t>.</a:t>
            </a:r>
          </a:p>
          <a:p>
            <a:r>
              <a:rPr lang="en-US" altLang="ko-KR" baseline="0" dirty="0" smtClean="0"/>
              <a:t>&lt;</a:t>
            </a:r>
            <a:r>
              <a:rPr lang="ko-KR" altLang="en-US" baseline="0" dirty="0" err="1" smtClean="0"/>
              <a:t>두더지발표</a:t>
            </a:r>
            <a:r>
              <a:rPr lang="en-US" altLang="ko-KR" baseline="0" dirty="0" smtClean="0"/>
              <a:t>&gt;</a:t>
            </a:r>
          </a:p>
          <a:p>
            <a:pPr marL="228600" indent="-228600">
              <a:buAutoNum type="arabicPeriod"/>
            </a:pPr>
            <a:r>
              <a:rPr lang="ko-KR" altLang="en-US" baseline="0" dirty="0" smtClean="0"/>
              <a:t>모두가 일어서서</a:t>
            </a:r>
            <a:endParaRPr lang="en-US" altLang="ko-KR" baseline="0" dirty="0" smtClean="0"/>
          </a:p>
          <a:p>
            <a:pPr marL="228600" indent="-228600">
              <a:buAutoNum type="arabicPeriod"/>
            </a:pPr>
            <a:r>
              <a:rPr lang="ko-KR" altLang="en-US" dirty="0" smtClean="0"/>
              <a:t>발표를 합니다</a:t>
            </a:r>
            <a:r>
              <a:rPr lang="en-US" altLang="ko-KR" dirty="0" smtClean="0"/>
              <a:t>.</a:t>
            </a:r>
          </a:p>
          <a:p>
            <a:pPr marL="228600" indent="-228600">
              <a:buAutoNum type="arabicPeriod"/>
            </a:pPr>
            <a:r>
              <a:rPr lang="ko-KR" altLang="en-US" dirty="0" smtClean="0"/>
              <a:t>발표 친구와 비슷하거나 같은 내용을 생각한 학생은 자리에 앉습니다</a:t>
            </a:r>
            <a:r>
              <a:rPr lang="en-US" altLang="ko-KR" dirty="0" smtClean="0"/>
              <a:t>.</a:t>
            </a:r>
          </a:p>
          <a:p>
            <a:pPr marL="228600" indent="-228600">
              <a:buAutoNum type="arabicPeriod"/>
            </a:pPr>
            <a:r>
              <a:rPr lang="ko-KR" altLang="en-US" dirty="0" smtClean="0"/>
              <a:t>모두 자리에 앉을 때까지 반복합니다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35421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표지의 일부분을 보고 그림책을 탐색해봅니다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94479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표지의 일부분을 보고 그림책을 탐색해봅니다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84822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표지의 일부분을 보고 그림책을 탐색해봅니다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3668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6197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3626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28951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0047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0773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9873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5923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6589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6314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3528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7933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8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05609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벡터그래픽이(가) 표시된 사진&#10;&#10;자동 생성된 설명">
            <a:extLst>
              <a:ext uri="{FF2B5EF4-FFF2-40B4-BE49-F238E27FC236}">
                <a16:creationId xmlns="" xmlns:a16="http://schemas.microsoft.com/office/drawing/2014/main" id="{589A43CA-880E-401A-A564-8EB694A372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-785601"/>
            <a:ext cx="9143980" cy="5929101"/>
          </a:xfrm>
          <a:prstGeom prst="rect">
            <a:avLst/>
          </a:prstGeom>
        </p:spPr>
      </p:pic>
      <p:sp>
        <p:nvSpPr>
          <p:cNvPr id="4" name="타원 3">
            <a:extLst>
              <a:ext uri="{FF2B5EF4-FFF2-40B4-BE49-F238E27FC236}">
                <a16:creationId xmlns="" xmlns:a16="http://schemas.microsoft.com/office/drawing/2014/main" id="{7BF69C59-D4A3-4E50-A69C-0EA00EEC819B}"/>
              </a:ext>
            </a:extLst>
          </p:cNvPr>
          <p:cNvSpPr/>
          <p:nvPr/>
        </p:nvSpPr>
        <p:spPr>
          <a:xfrm>
            <a:off x="1782566" y="415021"/>
            <a:ext cx="5578867" cy="4047983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="" xmlns:a16="http://schemas.microsoft.com/office/drawing/2014/main" id="{7DCB8709-CD78-49C0-8888-0AAA207765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99300" y="1328188"/>
            <a:ext cx="3745399" cy="2221647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ko-KR" alt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으라차차</a:t>
            </a:r>
            <a:r>
              <a:rPr lang="en-US" altLang="ko-K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!</a:t>
            </a:r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</a:t>
            </a:r>
            <a:r>
              <a:rPr lang="en-US" altLang="ko-K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/>
            </a:r>
            <a:br>
              <a:rPr lang="en-US" altLang="ko-K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</a:br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버섯 할아버지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165" y="-100507"/>
            <a:ext cx="2571668" cy="54725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160384" y="4728369"/>
            <a:ext cx="19836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서울 </a:t>
            </a:r>
            <a:r>
              <a:rPr lang="ko-KR" altLang="en-US" sz="2000" dirty="0" err="1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잠전초</a:t>
            </a:r>
            <a:r>
              <a:rPr lang="ko-KR" altLang="en-US" sz="20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이주영</a:t>
            </a:r>
            <a:endParaRPr lang="ko-KR" altLang="en-US" sz="2000" dirty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8575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버섯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얼마나 알고 있니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="" xmlns:a16="http://schemas.microsoft.com/office/drawing/2014/main" id="{8E6CA34C-F964-4D37-AD75-B091F73D40A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87" r="64382"/>
          <a:stretch/>
        </p:blipFill>
        <p:spPr>
          <a:xfrm flipH="1">
            <a:off x="7429249" y="3485657"/>
            <a:ext cx="1725025" cy="1792760"/>
          </a:xfrm>
          <a:prstGeom prst="rect">
            <a:avLst/>
          </a:prstGeom>
        </p:spPr>
      </p:pic>
      <p:sp>
        <p:nvSpPr>
          <p:cNvPr id="10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383036" y="2571750"/>
            <a:ext cx="8367654" cy="610781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4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버섯에 대해 알고 있는 정보</a:t>
            </a:r>
            <a:r>
              <a:rPr lang="en-US" altLang="ko-KR" sz="4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ko-KR" altLang="en-US" sz="4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경험했던 것을 돌아가며 발표해 봅시다</a:t>
            </a:r>
            <a:r>
              <a:rPr lang="en-US" altLang="ko-KR" sz="4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 </a:t>
            </a:r>
            <a:r>
              <a:rPr lang="ko-KR" altLang="en-US" sz="4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</a:t>
            </a:r>
            <a:endParaRPr lang="ko-KR" altLang="en-US" dirty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36282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="" xmlns:a16="http://schemas.microsoft.com/office/drawing/2014/main" id="{8E6CA34C-F964-4D37-AD75-B091F73D40A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87" r="64382"/>
          <a:stretch/>
        </p:blipFill>
        <p:spPr>
          <a:xfrm flipH="1">
            <a:off x="7429249" y="3485657"/>
            <a:ext cx="1725025" cy="1792760"/>
          </a:xfrm>
          <a:prstGeom prst="rect">
            <a:avLst/>
          </a:prstGeom>
        </p:spPr>
      </p:pic>
      <p:sp>
        <p:nvSpPr>
          <p:cNvPr id="10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590990" y="4086466"/>
            <a:ext cx="8367654" cy="591142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ko-KR" sz="4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1. </a:t>
            </a:r>
            <a:r>
              <a:rPr lang="ko-KR" altLang="en-US" sz="4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모두가 일어섭니다</a:t>
            </a:r>
            <a:r>
              <a:rPr lang="en-US" altLang="ko-KR" sz="4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</a:t>
            </a:r>
            <a:endParaRPr lang="ko-KR" altLang="en-US" dirty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버섯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얼마나 알고 있니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174661" y="716236"/>
            <a:ext cx="8570911" cy="4285704"/>
            <a:chOff x="-904399" y="220352"/>
            <a:chExt cx="10482630" cy="5241619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2773" y="536513"/>
              <a:ext cx="4925458" cy="4925458"/>
            </a:xfrm>
            <a:prstGeom prst="rect">
              <a:avLst/>
            </a:prstGeom>
          </p:spPr>
        </p:pic>
        <p:pic>
          <p:nvPicPr>
            <p:cNvPr id="3" name="그림 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04399" y="220352"/>
              <a:ext cx="5143500" cy="5143500"/>
            </a:xfrm>
            <a:prstGeom prst="rect">
              <a:avLst/>
            </a:prstGeom>
          </p:spPr>
        </p:pic>
        <p:pic>
          <p:nvPicPr>
            <p:cNvPr id="4" name="그림 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1518" y="287338"/>
              <a:ext cx="5143500" cy="5143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81161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="" xmlns:a16="http://schemas.microsoft.com/office/drawing/2014/main" id="{8E6CA34C-F964-4D37-AD75-B091F73D40A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87" r="64382"/>
          <a:stretch/>
        </p:blipFill>
        <p:spPr>
          <a:xfrm flipH="1">
            <a:off x="7418975" y="3485657"/>
            <a:ext cx="1725025" cy="1792760"/>
          </a:xfrm>
          <a:prstGeom prst="rect">
            <a:avLst/>
          </a:prstGeom>
        </p:spPr>
      </p:pic>
      <p:sp>
        <p:nvSpPr>
          <p:cNvPr id="10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-187228" y="4086466"/>
            <a:ext cx="9518456" cy="591142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2. </a:t>
            </a:r>
            <a:r>
              <a:rPr lang="ko-KR" altLang="en-US" sz="4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버섯에 대해 알고 있는 것이나 경험을</a:t>
            </a:r>
            <a:endParaRPr lang="en-US" altLang="ko-KR" dirty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4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하나씩 떠올립니다</a:t>
            </a:r>
            <a:r>
              <a:rPr lang="en-US" altLang="ko-KR" sz="4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</a:t>
            </a:r>
          </a:p>
        </p:txBody>
      </p:sp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버섯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얼마나 알고 있니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7068" y="1735351"/>
            <a:ext cx="2644052" cy="1935338"/>
          </a:xfrm>
          <a:prstGeom prst="rect">
            <a:avLst/>
          </a:prstGeom>
        </p:spPr>
      </p:pic>
      <p:sp>
        <p:nvSpPr>
          <p:cNvPr id="12" name="구름 모양 설명선 11"/>
          <p:cNvSpPr/>
          <p:nvPr/>
        </p:nvSpPr>
        <p:spPr>
          <a:xfrm rot="1851139">
            <a:off x="4983560" y="1199083"/>
            <a:ext cx="2901767" cy="2405769"/>
          </a:xfrm>
          <a:prstGeom prst="cloudCallout">
            <a:avLst>
              <a:gd name="adj1" fmla="val -30471"/>
              <a:gd name="adj2" fmla="val 62803"/>
            </a:avLst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1675215" y="2006732"/>
            <a:ext cx="9518456" cy="591142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ysClr val="windowText" lastClr="000000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목이버섯</a:t>
            </a:r>
            <a:r>
              <a:rPr lang="en-US" altLang="ko-KR" sz="3200" dirty="0" smtClean="0">
                <a:solidFill>
                  <a:sysClr val="windowText" lastClr="000000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?</a:t>
            </a:r>
          </a:p>
          <a:p>
            <a:pPr algn="ctr"/>
            <a:r>
              <a:rPr lang="ko-KR" altLang="en-US" sz="3200" dirty="0" smtClean="0">
                <a:solidFill>
                  <a:sysClr val="windowText" lastClr="000000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나무에서 </a:t>
            </a:r>
            <a:endParaRPr lang="en-US" altLang="ko-KR" sz="3200" dirty="0" smtClean="0">
              <a:solidFill>
                <a:sysClr val="windowText" lastClr="000000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3200" dirty="0" smtClean="0">
                <a:solidFill>
                  <a:sysClr val="windowText" lastClr="000000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자라는 버섯</a:t>
            </a:r>
            <a:r>
              <a:rPr lang="en-US" altLang="ko-KR" sz="3200" dirty="0" smtClean="0">
                <a:solidFill>
                  <a:sysClr val="windowText" lastClr="000000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248431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="" xmlns:a16="http://schemas.microsoft.com/office/drawing/2014/main" id="{8E6CA34C-F964-4D37-AD75-B091F73D40A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87" r="64382"/>
          <a:stretch/>
        </p:blipFill>
        <p:spPr>
          <a:xfrm flipH="1">
            <a:off x="7418975" y="3485657"/>
            <a:ext cx="1725025" cy="1792760"/>
          </a:xfrm>
          <a:prstGeom prst="rect">
            <a:avLst/>
          </a:prstGeom>
        </p:spPr>
      </p:pic>
      <p:sp>
        <p:nvSpPr>
          <p:cNvPr id="10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-187228" y="4086466"/>
            <a:ext cx="9518456" cy="591142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3. </a:t>
            </a:r>
            <a:r>
              <a:rPr lang="ko-KR" altLang="en-US" sz="4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자신이 생각한 것을 발표합니다</a:t>
            </a:r>
            <a:r>
              <a:rPr lang="en-US" altLang="ko-KR" sz="4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</a:t>
            </a:r>
          </a:p>
        </p:txBody>
      </p:sp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버섯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얼마나 알고 있니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7068" y="1735351"/>
            <a:ext cx="2644052" cy="1935338"/>
          </a:xfrm>
          <a:prstGeom prst="rect">
            <a:avLst/>
          </a:prstGeom>
        </p:spPr>
      </p:pic>
      <p:sp>
        <p:nvSpPr>
          <p:cNvPr id="12" name="타원형 설명선 11"/>
          <p:cNvSpPr/>
          <p:nvPr/>
        </p:nvSpPr>
        <p:spPr>
          <a:xfrm>
            <a:off x="4904375" y="1128929"/>
            <a:ext cx="2514600" cy="2148840"/>
          </a:xfrm>
          <a:prstGeom prst="wedgeEllipseCallout">
            <a:avLst>
              <a:gd name="adj1" fmla="val -45075"/>
              <a:gd name="adj2" fmla="val 46188"/>
            </a:avLst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1402447" y="1848888"/>
            <a:ext cx="9518456" cy="591142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ysClr val="windowText" lastClr="000000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잡채에 </a:t>
            </a:r>
            <a:endParaRPr lang="en-US" altLang="ko-KR" sz="3200" dirty="0" smtClean="0">
              <a:solidFill>
                <a:sysClr val="windowText" lastClr="000000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3200" dirty="0" smtClean="0">
                <a:solidFill>
                  <a:sysClr val="windowText" lastClr="000000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들어가는 건</a:t>
            </a:r>
            <a:endParaRPr lang="en-US" altLang="ko-KR" sz="3200" dirty="0" smtClean="0">
              <a:solidFill>
                <a:sysClr val="windowText" lastClr="000000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3200" dirty="0" smtClean="0">
                <a:solidFill>
                  <a:sysClr val="windowText" lastClr="000000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목이버섯이야</a:t>
            </a:r>
            <a:r>
              <a:rPr lang="en-US" altLang="ko-KR" sz="3200" dirty="0" smtClean="0">
                <a:solidFill>
                  <a:sysClr val="windowText" lastClr="000000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941048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="" xmlns:a16="http://schemas.microsoft.com/office/drawing/2014/main" id="{8E6CA34C-F964-4D37-AD75-B091F73D40A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87" r="64382"/>
          <a:stretch/>
        </p:blipFill>
        <p:spPr>
          <a:xfrm flipH="1">
            <a:off x="7418975" y="3485657"/>
            <a:ext cx="1725025" cy="1792760"/>
          </a:xfrm>
          <a:prstGeom prst="rect">
            <a:avLst/>
          </a:prstGeom>
        </p:spPr>
      </p:pic>
      <p:sp>
        <p:nvSpPr>
          <p:cNvPr id="10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-187228" y="4086466"/>
            <a:ext cx="9518456" cy="591142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4. </a:t>
            </a:r>
            <a:r>
              <a:rPr lang="ko-KR" altLang="en-US" sz="4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친구와 나의 생각이 같은 경우</a:t>
            </a:r>
            <a:endParaRPr lang="en-US" altLang="ko-KR" sz="44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4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자리에 앉습니다</a:t>
            </a:r>
            <a:r>
              <a:rPr lang="en-US" altLang="ko-KR" sz="4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</a:t>
            </a:r>
          </a:p>
        </p:txBody>
      </p:sp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버섯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얼마나 알고 있니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8371" y="647142"/>
            <a:ext cx="4027201" cy="4027201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34" y="417954"/>
            <a:ext cx="4205479" cy="4205479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7981" y="443409"/>
            <a:ext cx="4205479" cy="4205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55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6" dur="1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8" dur="1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="" xmlns:a16="http://schemas.microsoft.com/office/drawing/2014/main" id="{8E6CA34C-F964-4D37-AD75-B091F73D40A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87" r="64382"/>
          <a:stretch/>
        </p:blipFill>
        <p:spPr>
          <a:xfrm flipH="1">
            <a:off x="7418975" y="3485657"/>
            <a:ext cx="1725025" cy="1792760"/>
          </a:xfrm>
          <a:prstGeom prst="rect">
            <a:avLst/>
          </a:prstGeom>
        </p:spPr>
      </p:pic>
      <p:sp>
        <p:nvSpPr>
          <p:cNvPr id="10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-187228" y="4086466"/>
            <a:ext cx="9518456" cy="591142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5. </a:t>
            </a:r>
            <a:r>
              <a:rPr lang="ko-KR" altLang="en-US" sz="4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모두 다 </a:t>
            </a:r>
            <a:r>
              <a:rPr lang="ko-KR" altLang="en-US" sz="4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앉을 때까지 반복하며</a:t>
            </a:r>
            <a:endParaRPr lang="en-US" altLang="ko-KR" sz="44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4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배경 지식을 </a:t>
            </a:r>
            <a:r>
              <a:rPr lang="ko-KR" altLang="en-US" sz="4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나눠 봅니다</a:t>
            </a:r>
            <a:r>
              <a:rPr lang="en-US" altLang="ko-KR" sz="4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</a:t>
            </a:r>
          </a:p>
        </p:txBody>
      </p:sp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버섯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얼마나 알고 있니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3128409" y="1253830"/>
            <a:ext cx="2887181" cy="2127978"/>
            <a:chOff x="3005296" y="1188025"/>
            <a:chExt cx="3288823" cy="2809638"/>
          </a:xfrm>
          <a:solidFill>
            <a:srgbClr val="C00000"/>
          </a:solidFill>
        </p:grpSpPr>
        <p:sp>
          <p:nvSpPr>
            <p:cNvPr id="2" name="아래로 구부러진 화살표 1"/>
            <p:cNvSpPr/>
            <p:nvPr/>
          </p:nvSpPr>
          <p:spPr>
            <a:xfrm>
              <a:off x="3160712" y="1188025"/>
              <a:ext cx="3133407" cy="1325880"/>
            </a:xfrm>
            <a:prstGeom prst="curvedDownArrow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아래로 구부러진 화살표 10"/>
            <p:cNvSpPr/>
            <p:nvPr/>
          </p:nvSpPr>
          <p:spPr>
            <a:xfrm rot="10800000">
              <a:off x="3005296" y="2671783"/>
              <a:ext cx="3133407" cy="1325880"/>
            </a:xfrm>
            <a:prstGeom prst="curvedDownArrow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0732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장난감, 레고이(가) 표시된 사진&#10;&#10;자동 생성된 설명">
            <a:extLst>
              <a:ext uri="{FF2B5EF4-FFF2-40B4-BE49-F238E27FC236}">
                <a16:creationId xmlns="" xmlns:a16="http://schemas.microsoft.com/office/drawing/2014/main" id="{6EBAE2C4-730F-4DBD-BA50-5E159AA6BA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508" y="677016"/>
            <a:ext cx="4180983" cy="1633361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0" y="2405403"/>
            <a:ext cx="9154274" cy="130556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활동</a:t>
            </a:r>
            <a:r>
              <a:rPr lang="en-US" altLang="ko-KR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2. </a:t>
            </a:r>
            <a:r>
              <a:rPr lang="ko-KR" altLang="en-US" sz="5400" dirty="0" err="1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으라차차</a:t>
            </a:r>
            <a:r>
              <a:rPr lang="en-US" altLang="ko-KR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 </a:t>
            </a:r>
            <a:r>
              <a:rPr lang="ko-KR" altLang="en-US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그림책 읽기</a:t>
            </a:r>
            <a:endParaRPr lang="ko-KR" altLang="en-US" sz="2400" dirty="0">
              <a:solidFill>
                <a:schemeClr val="accent4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cxnSp>
        <p:nvCxnSpPr>
          <p:cNvPr id="7" name="직선 연결선 6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3604848"/>
            <a:ext cx="9154274" cy="0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-10274" y="3305849"/>
            <a:ext cx="9154274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6725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그림책 표지를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살펴 봅시다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58" t="3598" r="28267" b="81271"/>
          <a:stretch/>
        </p:blipFill>
        <p:spPr>
          <a:xfrm>
            <a:off x="105213" y="229667"/>
            <a:ext cx="832659" cy="711676"/>
          </a:xfrm>
          <a:prstGeom prst="rect">
            <a:avLst/>
          </a:prstGeom>
        </p:spPr>
      </p:pic>
      <p:pic>
        <p:nvPicPr>
          <p:cNvPr id="11" name="그림 10" descr="장난감이(가) 표시된 사진&#10;&#10;자동 생성된 설명">
            <a:extLst>
              <a:ext uri="{FF2B5EF4-FFF2-40B4-BE49-F238E27FC236}">
                <a16:creationId xmlns="" xmlns:a16="http://schemas.microsoft.com/office/drawing/2014/main" id="{426FF3DF-E42E-449C-AED9-D5D2739916B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64262">
            <a:off x="7193627" y="3353109"/>
            <a:ext cx="2135196" cy="1843353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8889" y="1145659"/>
            <a:ext cx="3082543" cy="3895852"/>
          </a:xfrm>
          <a:prstGeom prst="rect">
            <a:avLst/>
          </a:prstGeom>
        </p:spPr>
      </p:pic>
      <p:sp>
        <p:nvSpPr>
          <p:cNvPr id="1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1033777" y="2798015"/>
            <a:ext cx="5490222" cy="591142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5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제목은</a:t>
            </a:r>
            <a:r>
              <a:rPr lang="en-US" altLang="ko-KR" sz="5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?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3778889" y="2100114"/>
            <a:ext cx="3082544" cy="3043386"/>
          </a:xfrm>
          <a:prstGeom prst="rect">
            <a:avLst/>
          </a:prstGeom>
          <a:solidFill>
            <a:srgbClr val="1228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793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그림책 표지를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살펴 봅시다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58" t="3598" r="28267" b="81271"/>
          <a:stretch/>
        </p:blipFill>
        <p:spPr>
          <a:xfrm>
            <a:off x="105213" y="229667"/>
            <a:ext cx="832659" cy="711676"/>
          </a:xfrm>
          <a:prstGeom prst="rect">
            <a:avLst/>
          </a:prstGeom>
        </p:spPr>
      </p:pic>
      <p:pic>
        <p:nvPicPr>
          <p:cNvPr id="11" name="그림 10" descr="장난감이(가) 표시된 사진&#10;&#10;자동 생성된 설명">
            <a:extLst>
              <a:ext uri="{FF2B5EF4-FFF2-40B4-BE49-F238E27FC236}">
                <a16:creationId xmlns="" xmlns:a16="http://schemas.microsoft.com/office/drawing/2014/main" id="{426FF3DF-E42E-449C-AED9-D5D2739916B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64262">
            <a:off x="7193627" y="3353109"/>
            <a:ext cx="2135196" cy="1843353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8889" y="1145659"/>
            <a:ext cx="3082543" cy="3895852"/>
          </a:xfrm>
          <a:prstGeom prst="rect">
            <a:avLst/>
          </a:prstGeom>
        </p:spPr>
      </p:pic>
      <p:sp>
        <p:nvSpPr>
          <p:cNvPr id="1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640238" y="2798014"/>
            <a:ext cx="5490222" cy="591142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540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등장인물은</a:t>
            </a:r>
            <a:r>
              <a:rPr lang="en-US" altLang="ko-KR" sz="5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?</a:t>
            </a:r>
          </a:p>
        </p:txBody>
      </p:sp>
      <p:grpSp>
        <p:nvGrpSpPr>
          <p:cNvPr id="6" name="그룹 5"/>
          <p:cNvGrpSpPr/>
          <p:nvPr/>
        </p:nvGrpSpPr>
        <p:grpSpPr>
          <a:xfrm>
            <a:off x="3460830" y="1056856"/>
            <a:ext cx="3854370" cy="4107264"/>
            <a:chOff x="3460830" y="1056856"/>
            <a:chExt cx="3854370" cy="4107264"/>
          </a:xfrm>
        </p:grpSpPr>
        <p:sp>
          <p:nvSpPr>
            <p:cNvPr id="5" name="자유형 4"/>
            <p:cNvSpPr/>
            <p:nvPr/>
          </p:nvSpPr>
          <p:spPr>
            <a:xfrm>
              <a:off x="3460830" y="3750197"/>
              <a:ext cx="3854370" cy="1413923"/>
            </a:xfrm>
            <a:custGeom>
              <a:avLst/>
              <a:gdLst>
                <a:gd name="connsiteX0" fmla="*/ 57874 w 3854370"/>
                <a:gd name="connsiteY0" fmla="*/ 0 h 1413923"/>
                <a:gd name="connsiteX1" fmla="*/ 57874 w 3854370"/>
                <a:gd name="connsiteY1" fmla="*/ 0 h 1413923"/>
                <a:gd name="connsiteX2" fmla="*/ 115747 w 3854370"/>
                <a:gd name="connsiteY2" fmla="*/ 104173 h 1413923"/>
                <a:gd name="connsiteX3" fmla="*/ 127322 w 3854370"/>
                <a:gd name="connsiteY3" fmla="*/ 138897 h 1413923"/>
                <a:gd name="connsiteX4" fmla="*/ 138897 w 3854370"/>
                <a:gd name="connsiteY4" fmla="*/ 185195 h 1413923"/>
                <a:gd name="connsiteX5" fmla="*/ 196770 w 3854370"/>
                <a:gd name="connsiteY5" fmla="*/ 243069 h 1413923"/>
                <a:gd name="connsiteX6" fmla="*/ 277793 w 3854370"/>
                <a:gd name="connsiteY6" fmla="*/ 347241 h 1413923"/>
                <a:gd name="connsiteX7" fmla="*/ 347241 w 3854370"/>
                <a:gd name="connsiteY7" fmla="*/ 405114 h 1413923"/>
                <a:gd name="connsiteX8" fmla="*/ 416689 w 3854370"/>
                <a:gd name="connsiteY8" fmla="*/ 451413 h 1413923"/>
                <a:gd name="connsiteX9" fmla="*/ 544011 w 3854370"/>
                <a:gd name="connsiteY9" fmla="*/ 544011 h 1413923"/>
                <a:gd name="connsiteX10" fmla="*/ 590309 w 3854370"/>
                <a:gd name="connsiteY10" fmla="*/ 555585 h 1413923"/>
                <a:gd name="connsiteX11" fmla="*/ 706056 w 3854370"/>
                <a:gd name="connsiteY11" fmla="*/ 613459 h 1413923"/>
                <a:gd name="connsiteX12" fmla="*/ 787079 w 3854370"/>
                <a:gd name="connsiteY12" fmla="*/ 659757 h 1413923"/>
                <a:gd name="connsiteX13" fmla="*/ 821803 w 3854370"/>
                <a:gd name="connsiteY13" fmla="*/ 671332 h 1413923"/>
                <a:gd name="connsiteX14" fmla="*/ 856527 w 3854370"/>
                <a:gd name="connsiteY14" fmla="*/ 694481 h 1413923"/>
                <a:gd name="connsiteX15" fmla="*/ 925975 w 3854370"/>
                <a:gd name="connsiteY15" fmla="*/ 717631 h 1413923"/>
                <a:gd name="connsiteX16" fmla="*/ 960699 w 3854370"/>
                <a:gd name="connsiteY16" fmla="*/ 740780 h 1413923"/>
                <a:gd name="connsiteX17" fmla="*/ 1076446 w 3854370"/>
                <a:gd name="connsiteY17" fmla="*/ 763930 h 1413923"/>
                <a:gd name="connsiteX18" fmla="*/ 1192193 w 3854370"/>
                <a:gd name="connsiteY18" fmla="*/ 798654 h 1413923"/>
                <a:gd name="connsiteX19" fmla="*/ 1226917 w 3854370"/>
                <a:gd name="connsiteY19" fmla="*/ 810228 h 1413923"/>
                <a:gd name="connsiteX20" fmla="*/ 1388962 w 3854370"/>
                <a:gd name="connsiteY20" fmla="*/ 833378 h 1413923"/>
                <a:gd name="connsiteX21" fmla="*/ 2384385 w 3854370"/>
                <a:gd name="connsiteY21" fmla="*/ 821803 h 1413923"/>
                <a:gd name="connsiteX22" fmla="*/ 2465408 w 3854370"/>
                <a:gd name="connsiteY22" fmla="*/ 810228 h 1413923"/>
                <a:gd name="connsiteX23" fmla="*/ 2569580 w 3854370"/>
                <a:gd name="connsiteY23" fmla="*/ 787079 h 1413923"/>
                <a:gd name="connsiteX24" fmla="*/ 2627454 w 3854370"/>
                <a:gd name="connsiteY24" fmla="*/ 775504 h 1413923"/>
                <a:gd name="connsiteX25" fmla="*/ 2662178 w 3854370"/>
                <a:gd name="connsiteY25" fmla="*/ 763930 h 1413923"/>
                <a:gd name="connsiteX26" fmla="*/ 2754775 w 3854370"/>
                <a:gd name="connsiteY26" fmla="*/ 752355 h 1413923"/>
                <a:gd name="connsiteX27" fmla="*/ 2801074 w 3854370"/>
                <a:gd name="connsiteY27" fmla="*/ 729206 h 1413923"/>
                <a:gd name="connsiteX28" fmla="*/ 2882097 w 3854370"/>
                <a:gd name="connsiteY28" fmla="*/ 706056 h 1413923"/>
                <a:gd name="connsiteX29" fmla="*/ 2963119 w 3854370"/>
                <a:gd name="connsiteY29" fmla="*/ 659757 h 1413923"/>
                <a:gd name="connsiteX30" fmla="*/ 3067292 w 3854370"/>
                <a:gd name="connsiteY30" fmla="*/ 625033 h 1413923"/>
                <a:gd name="connsiteX31" fmla="*/ 3148314 w 3854370"/>
                <a:gd name="connsiteY31" fmla="*/ 578735 h 1413923"/>
                <a:gd name="connsiteX32" fmla="*/ 3217762 w 3854370"/>
                <a:gd name="connsiteY32" fmla="*/ 555585 h 1413923"/>
                <a:gd name="connsiteX33" fmla="*/ 3310360 w 3854370"/>
                <a:gd name="connsiteY33" fmla="*/ 520861 h 1413923"/>
                <a:gd name="connsiteX34" fmla="*/ 3414532 w 3854370"/>
                <a:gd name="connsiteY34" fmla="*/ 462988 h 1413923"/>
                <a:gd name="connsiteX35" fmla="*/ 3449256 w 3854370"/>
                <a:gd name="connsiteY35" fmla="*/ 439838 h 1413923"/>
                <a:gd name="connsiteX36" fmla="*/ 3495555 w 3854370"/>
                <a:gd name="connsiteY36" fmla="*/ 416689 h 1413923"/>
                <a:gd name="connsiteX37" fmla="*/ 3518704 w 3854370"/>
                <a:gd name="connsiteY37" fmla="*/ 381965 h 1413923"/>
                <a:gd name="connsiteX38" fmla="*/ 3553428 w 3854370"/>
                <a:gd name="connsiteY38" fmla="*/ 370390 h 1413923"/>
                <a:gd name="connsiteX39" fmla="*/ 3599727 w 3854370"/>
                <a:gd name="connsiteY39" fmla="*/ 324092 h 1413923"/>
                <a:gd name="connsiteX40" fmla="*/ 3622876 w 3854370"/>
                <a:gd name="connsiteY40" fmla="*/ 277793 h 1413923"/>
                <a:gd name="connsiteX41" fmla="*/ 3715474 w 3854370"/>
                <a:gd name="connsiteY41" fmla="*/ 219919 h 1413923"/>
                <a:gd name="connsiteX42" fmla="*/ 3773347 w 3854370"/>
                <a:gd name="connsiteY42" fmla="*/ 162046 h 1413923"/>
                <a:gd name="connsiteX43" fmla="*/ 3831221 w 3854370"/>
                <a:gd name="connsiteY43" fmla="*/ 104173 h 1413923"/>
                <a:gd name="connsiteX44" fmla="*/ 3854370 w 3854370"/>
                <a:gd name="connsiteY44" fmla="*/ 81023 h 1413923"/>
                <a:gd name="connsiteX45" fmla="*/ 3842795 w 3854370"/>
                <a:gd name="connsiteY45" fmla="*/ 821803 h 1413923"/>
                <a:gd name="connsiteX46" fmla="*/ 3831221 w 3854370"/>
                <a:gd name="connsiteY46" fmla="*/ 1296365 h 1413923"/>
                <a:gd name="connsiteX47" fmla="*/ 3784922 w 3854370"/>
                <a:gd name="connsiteY47" fmla="*/ 1307940 h 1413923"/>
                <a:gd name="connsiteX48" fmla="*/ 3703899 w 3854370"/>
                <a:gd name="connsiteY48" fmla="*/ 1319514 h 1413923"/>
                <a:gd name="connsiteX49" fmla="*/ 3634451 w 3854370"/>
                <a:gd name="connsiteY49" fmla="*/ 1342664 h 1413923"/>
                <a:gd name="connsiteX50" fmla="*/ 3553428 w 3854370"/>
                <a:gd name="connsiteY50" fmla="*/ 1365813 h 1413923"/>
                <a:gd name="connsiteX51" fmla="*/ 3460831 w 3854370"/>
                <a:gd name="connsiteY51" fmla="*/ 1377388 h 1413923"/>
                <a:gd name="connsiteX52" fmla="*/ 3414532 w 3854370"/>
                <a:gd name="connsiteY52" fmla="*/ 1388962 h 1413923"/>
                <a:gd name="connsiteX53" fmla="*/ 3298785 w 3854370"/>
                <a:gd name="connsiteY53" fmla="*/ 1400537 h 1413923"/>
                <a:gd name="connsiteX54" fmla="*/ 3032567 w 3854370"/>
                <a:gd name="connsiteY54" fmla="*/ 1400537 h 1413923"/>
                <a:gd name="connsiteX55" fmla="*/ 2060294 w 3854370"/>
                <a:gd name="connsiteY55" fmla="*/ 1388962 h 1413923"/>
                <a:gd name="connsiteX56" fmla="*/ 960699 w 3854370"/>
                <a:gd name="connsiteY56" fmla="*/ 1354238 h 1413923"/>
                <a:gd name="connsiteX57" fmla="*/ 324092 w 3854370"/>
                <a:gd name="connsiteY57" fmla="*/ 1331089 h 1413923"/>
                <a:gd name="connsiteX58" fmla="*/ 277793 w 3854370"/>
                <a:gd name="connsiteY58" fmla="*/ 1319514 h 1413923"/>
                <a:gd name="connsiteX59" fmla="*/ 219919 w 3854370"/>
                <a:gd name="connsiteY59" fmla="*/ 1307940 h 1413923"/>
                <a:gd name="connsiteX60" fmla="*/ 104173 w 3854370"/>
                <a:gd name="connsiteY60" fmla="*/ 1296365 h 1413923"/>
                <a:gd name="connsiteX61" fmla="*/ 46299 w 3854370"/>
                <a:gd name="connsiteY61" fmla="*/ 1226917 h 1413923"/>
                <a:gd name="connsiteX62" fmla="*/ 23150 w 3854370"/>
                <a:gd name="connsiteY62" fmla="*/ 752355 h 1413923"/>
                <a:gd name="connsiteX63" fmla="*/ 11575 w 3854370"/>
                <a:gd name="connsiteY63" fmla="*/ 636608 h 1413923"/>
                <a:gd name="connsiteX64" fmla="*/ 0 w 3854370"/>
                <a:gd name="connsiteY64" fmla="*/ 451413 h 1413923"/>
                <a:gd name="connsiteX65" fmla="*/ 11575 w 3854370"/>
                <a:gd name="connsiteY65" fmla="*/ 138897 h 1413923"/>
                <a:gd name="connsiteX66" fmla="*/ 34724 w 3854370"/>
                <a:gd name="connsiteY66" fmla="*/ 115747 h 1413923"/>
                <a:gd name="connsiteX67" fmla="*/ 81023 w 3854370"/>
                <a:gd name="connsiteY67" fmla="*/ 138897 h 1413923"/>
                <a:gd name="connsiteX68" fmla="*/ 138897 w 3854370"/>
                <a:gd name="connsiteY68" fmla="*/ 231494 h 1413923"/>
                <a:gd name="connsiteX69" fmla="*/ 150471 w 3854370"/>
                <a:gd name="connsiteY69" fmla="*/ 266218 h 1413923"/>
                <a:gd name="connsiteX70" fmla="*/ 219919 w 3854370"/>
                <a:gd name="connsiteY70" fmla="*/ 347241 h 1413923"/>
                <a:gd name="connsiteX71" fmla="*/ 324092 w 3854370"/>
                <a:gd name="connsiteY71" fmla="*/ 289368 h 1413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3854370" h="1413923">
                  <a:moveTo>
                    <a:pt x="57874" y="0"/>
                  </a:moveTo>
                  <a:lnTo>
                    <a:pt x="57874" y="0"/>
                  </a:lnTo>
                  <a:cubicBezTo>
                    <a:pt x="77165" y="34724"/>
                    <a:pt x="97982" y="68644"/>
                    <a:pt x="115747" y="104173"/>
                  </a:cubicBezTo>
                  <a:cubicBezTo>
                    <a:pt x="121203" y="115086"/>
                    <a:pt x="123970" y="127166"/>
                    <a:pt x="127322" y="138897"/>
                  </a:cubicBezTo>
                  <a:cubicBezTo>
                    <a:pt x="131692" y="154193"/>
                    <a:pt x="130073" y="171959"/>
                    <a:pt x="138897" y="185195"/>
                  </a:cubicBezTo>
                  <a:cubicBezTo>
                    <a:pt x="154030" y="207895"/>
                    <a:pt x="181637" y="220369"/>
                    <a:pt x="196770" y="243069"/>
                  </a:cubicBezTo>
                  <a:cubicBezTo>
                    <a:pt x="298381" y="395485"/>
                    <a:pt x="196195" y="252043"/>
                    <a:pt x="277793" y="347241"/>
                  </a:cubicBezTo>
                  <a:cubicBezTo>
                    <a:pt x="328246" y="406103"/>
                    <a:pt x="288897" y="385667"/>
                    <a:pt x="347241" y="405114"/>
                  </a:cubicBezTo>
                  <a:cubicBezTo>
                    <a:pt x="370390" y="420547"/>
                    <a:pt x="394188" y="435049"/>
                    <a:pt x="416689" y="451413"/>
                  </a:cubicBezTo>
                  <a:cubicBezTo>
                    <a:pt x="463155" y="485207"/>
                    <a:pt x="491320" y="517666"/>
                    <a:pt x="544011" y="544011"/>
                  </a:cubicBezTo>
                  <a:cubicBezTo>
                    <a:pt x="558239" y="551125"/>
                    <a:pt x="574876" y="551727"/>
                    <a:pt x="590309" y="555585"/>
                  </a:cubicBezTo>
                  <a:cubicBezTo>
                    <a:pt x="751284" y="652169"/>
                    <a:pt x="548531" y="534696"/>
                    <a:pt x="706056" y="613459"/>
                  </a:cubicBezTo>
                  <a:cubicBezTo>
                    <a:pt x="822289" y="671576"/>
                    <a:pt x="645045" y="598886"/>
                    <a:pt x="787079" y="659757"/>
                  </a:cubicBezTo>
                  <a:cubicBezTo>
                    <a:pt x="798293" y="664563"/>
                    <a:pt x="810890" y="665876"/>
                    <a:pt x="821803" y="671332"/>
                  </a:cubicBezTo>
                  <a:cubicBezTo>
                    <a:pt x="834245" y="677553"/>
                    <a:pt x="843815" y="688831"/>
                    <a:pt x="856527" y="694481"/>
                  </a:cubicBezTo>
                  <a:cubicBezTo>
                    <a:pt x="878825" y="704391"/>
                    <a:pt x="905672" y="704096"/>
                    <a:pt x="925975" y="717631"/>
                  </a:cubicBezTo>
                  <a:cubicBezTo>
                    <a:pt x="937550" y="725347"/>
                    <a:pt x="948257" y="734559"/>
                    <a:pt x="960699" y="740780"/>
                  </a:cubicBezTo>
                  <a:cubicBezTo>
                    <a:pt x="994658" y="757760"/>
                    <a:pt x="1042928" y="757836"/>
                    <a:pt x="1076446" y="763930"/>
                  </a:cubicBezTo>
                  <a:cubicBezTo>
                    <a:pt x="1114941" y="770929"/>
                    <a:pt x="1155938" y="786569"/>
                    <a:pt x="1192193" y="798654"/>
                  </a:cubicBezTo>
                  <a:cubicBezTo>
                    <a:pt x="1203768" y="802512"/>
                    <a:pt x="1214882" y="808222"/>
                    <a:pt x="1226917" y="810228"/>
                  </a:cubicBezTo>
                  <a:cubicBezTo>
                    <a:pt x="1327048" y="826917"/>
                    <a:pt x="1273078" y="818892"/>
                    <a:pt x="1388962" y="833378"/>
                  </a:cubicBezTo>
                  <a:lnTo>
                    <a:pt x="2384385" y="821803"/>
                  </a:lnTo>
                  <a:cubicBezTo>
                    <a:pt x="2411661" y="821216"/>
                    <a:pt x="2438497" y="814713"/>
                    <a:pt x="2465408" y="810228"/>
                  </a:cubicBezTo>
                  <a:cubicBezTo>
                    <a:pt x="2535239" y="798590"/>
                    <a:pt x="2507140" y="800955"/>
                    <a:pt x="2569580" y="787079"/>
                  </a:cubicBezTo>
                  <a:cubicBezTo>
                    <a:pt x="2588785" y="782811"/>
                    <a:pt x="2608368" y="780275"/>
                    <a:pt x="2627454" y="775504"/>
                  </a:cubicBezTo>
                  <a:cubicBezTo>
                    <a:pt x="2639290" y="772545"/>
                    <a:pt x="2650174" y="766113"/>
                    <a:pt x="2662178" y="763930"/>
                  </a:cubicBezTo>
                  <a:cubicBezTo>
                    <a:pt x="2692782" y="758366"/>
                    <a:pt x="2723909" y="756213"/>
                    <a:pt x="2754775" y="752355"/>
                  </a:cubicBezTo>
                  <a:cubicBezTo>
                    <a:pt x="2770208" y="744639"/>
                    <a:pt x="2785215" y="736003"/>
                    <a:pt x="2801074" y="729206"/>
                  </a:cubicBezTo>
                  <a:cubicBezTo>
                    <a:pt x="2824323" y="719242"/>
                    <a:pt x="2858600" y="711930"/>
                    <a:pt x="2882097" y="706056"/>
                  </a:cubicBezTo>
                  <a:cubicBezTo>
                    <a:pt x="2911800" y="686254"/>
                    <a:pt x="2928414" y="673105"/>
                    <a:pt x="2963119" y="659757"/>
                  </a:cubicBezTo>
                  <a:cubicBezTo>
                    <a:pt x="2997282" y="646617"/>
                    <a:pt x="3036837" y="645336"/>
                    <a:pt x="3067292" y="625033"/>
                  </a:cubicBezTo>
                  <a:cubicBezTo>
                    <a:pt x="3098613" y="604153"/>
                    <a:pt x="3111601" y="593420"/>
                    <a:pt x="3148314" y="578735"/>
                  </a:cubicBezTo>
                  <a:cubicBezTo>
                    <a:pt x="3170970" y="569672"/>
                    <a:pt x="3195936" y="566498"/>
                    <a:pt x="3217762" y="555585"/>
                  </a:cubicBezTo>
                  <a:cubicBezTo>
                    <a:pt x="3278290" y="525322"/>
                    <a:pt x="3247322" y="536621"/>
                    <a:pt x="3310360" y="520861"/>
                  </a:cubicBezTo>
                  <a:cubicBezTo>
                    <a:pt x="3401430" y="452559"/>
                    <a:pt x="3308430" y="516040"/>
                    <a:pt x="3414532" y="462988"/>
                  </a:cubicBezTo>
                  <a:cubicBezTo>
                    <a:pt x="3426974" y="456767"/>
                    <a:pt x="3437178" y="446740"/>
                    <a:pt x="3449256" y="439838"/>
                  </a:cubicBezTo>
                  <a:cubicBezTo>
                    <a:pt x="3464237" y="431277"/>
                    <a:pt x="3480122" y="424405"/>
                    <a:pt x="3495555" y="416689"/>
                  </a:cubicBezTo>
                  <a:cubicBezTo>
                    <a:pt x="3503271" y="405114"/>
                    <a:pt x="3507841" y="390655"/>
                    <a:pt x="3518704" y="381965"/>
                  </a:cubicBezTo>
                  <a:cubicBezTo>
                    <a:pt x="3528231" y="374343"/>
                    <a:pt x="3544801" y="379017"/>
                    <a:pt x="3553428" y="370390"/>
                  </a:cubicBezTo>
                  <a:cubicBezTo>
                    <a:pt x="3615158" y="308660"/>
                    <a:pt x="3507132" y="354955"/>
                    <a:pt x="3599727" y="324092"/>
                  </a:cubicBezTo>
                  <a:cubicBezTo>
                    <a:pt x="3607443" y="308659"/>
                    <a:pt x="3611514" y="290778"/>
                    <a:pt x="3622876" y="277793"/>
                  </a:cubicBezTo>
                  <a:cubicBezTo>
                    <a:pt x="3661730" y="233388"/>
                    <a:pt x="3671411" y="234607"/>
                    <a:pt x="3715474" y="219919"/>
                  </a:cubicBezTo>
                  <a:cubicBezTo>
                    <a:pt x="3761771" y="150472"/>
                    <a:pt x="3711617" y="216059"/>
                    <a:pt x="3773347" y="162046"/>
                  </a:cubicBezTo>
                  <a:cubicBezTo>
                    <a:pt x="3793879" y="144081"/>
                    <a:pt x="3811930" y="123464"/>
                    <a:pt x="3831221" y="104173"/>
                  </a:cubicBezTo>
                  <a:lnTo>
                    <a:pt x="3854370" y="81023"/>
                  </a:lnTo>
                  <a:cubicBezTo>
                    <a:pt x="3850512" y="327950"/>
                    <a:pt x="3847498" y="574891"/>
                    <a:pt x="3842795" y="821803"/>
                  </a:cubicBezTo>
                  <a:cubicBezTo>
                    <a:pt x="3839782" y="980009"/>
                    <a:pt x="3849926" y="1139240"/>
                    <a:pt x="3831221" y="1296365"/>
                  </a:cubicBezTo>
                  <a:cubicBezTo>
                    <a:pt x="3829340" y="1312161"/>
                    <a:pt x="3800573" y="1305094"/>
                    <a:pt x="3784922" y="1307940"/>
                  </a:cubicBezTo>
                  <a:cubicBezTo>
                    <a:pt x="3758080" y="1312820"/>
                    <a:pt x="3730907" y="1315656"/>
                    <a:pt x="3703899" y="1319514"/>
                  </a:cubicBezTo>
                  <a:lnTo>
                    <a:pt x="3634451" y="1342664"/>
                  </a:lnTo>
                  <a:cubicBezTo>
                    <a:pt x="3606935" y="1351836"/>
                    <a:pt x="3582487" y="1360970"/>
                    <a:pt x="3553428" y="1365813"/>
                  </a:cubicBezTo>
                  <a:cubicBezTo>
                    <a:pt x="3522745" y="1370927"/>
                    <a:pt x="3491514" y="1372274"/>
                    <a:pt x="3460831" y="1377388"/>
                  </a:cubicBezTo>
                  <a:cubicBezTo>
                    <a:pt x="3445140" y="1380003"/>
                    <a:pt x="3430280" y="1386712"/>
                    <a:pt x="3414532" y="1388962"/>
                  </a:cubicBezTo>
                  <a:cubicBezTo>
                    <a:pt x="3376147" y="1394445"/>
                    <a:pt x="3337367" y="1396679"/>
                    <a:pt x="3298785" y="1400537"/>
                  </a:cubicBezTo>
                  <a:cubicBezTo>
                    <a:pt x="3162152" y="1427865"/>
                    <a:pt x="3297874" y="1405739"/>
                    <a:pt x="3032567" y="1400537"/>
                  </a:cubicBezTo>
                  <a:lnTo>
                    <a:pt x="2060294" y="1388962"/>
                  </a:lnTo>
                  <a:lnTo>
                    <a:pt x="960699" y="1354238"/>
                  </a:lnTo>
                  <a:cubicBezTo>
                    <a:pt x="584326" y="1322875"/>
                    <a:pt x="1125792" y="1365205"/>
                    <a:pt x="324092" y="1331089"/>
                  </a:cubicBezTo>
                  <a:cubicBezTo>
                    <a:pt x="308198" y="1330413"/>
                    <a:pt x="293322" y="1322965"/>
                    <a:pt x="277793" y="1319514"/>
                  </a:cubicBezTo>
                  <a:cubicBezTo>
                    <a:pt x="258588" y="1315246"/>
                    <a:pt x="239420" y="1310540"/>
                    <a:pt x="219919" y="1307940"/>
                  </a:cubicBezTo>
                  <a:cubicBezTo>
                    <a:pt x="181485" y="1302815"/>
                    <a:pt x="142755" y="1300223"/>
                    <a:pt x="104173" y="1296365"/>
                  </a:cubicBezTo>
                  <a:cubicBezTo>
                    <a:pt x="62838" y="1282587"/>
                    <a:pt x="51670" y="1288682"/>
                    <a:pt x="46299" y="1226917"/>
                  </a:cubicBezTo>
                  <a:cubicBezTo>
                    <a:pt x="32579" y="1069137"/>
                    <a:pt x="32450" y="910457"/>
                    <a:pt x="23150" y="752355"/>
                  </a:cubicBezTo>
                  <a:cubicBezTo>
                    <a:pt x="20873" y="713647"/>
                    <a:pt x="14549" y="675269"/>
                    <a:pt x="11575" y="636608"/>
                  </a:cubicBezTo>
                  <a:cubicBezTo>
                    <a:pt x="6831" y="574938"/>
                    <a:pt x="3858" y="513145"/>
                    <a:pt x="0" y="451413"/>
                  </a:cubicBezTo>
                  <a:cubicBezTo>
                    <a:pt x="3858" y="347241"/>
                    <a:pt x="848" y="242587"/>
                    <a:pt x="11575" y="138897"/>
                  </a:cubicBezTo>
                  <a:cubicBezTo>
                    <a:pt x="12698" y="128042"/>
                    <a:pt x="23811" y="115747"/>
                    <a:pt x="34724" y="115747"/>
                  </a:cubicBezTo>
                  <a:cubicBezTo>
                    <a:pt x="51979" y="115747"/>
                    <a:pt x="65590" y="131180"/>
                    <a:pt x="81023" y="138897"/>
                  </a:cubicBezTo>
                  <a:cubicBezTo>
                    <a:pt x="114256" y="183207"/>
                    <a:pt x="117713" y="182066"/>
                    <a:pt x="138897" y="231494"/>
                  </a:cubicBezTo>
                  <a:cubicBezTo>
                    <a:pt x="143703" y="242708"/>
                    <a:pt x="143151" y="256457"/>
                    <a:pt x="150471" y="266218"/>
                  </a:cubicBezTo>
                  <a:cubicBezTo>
                    <a:pt x="246430" y="394164"/>
                    <a:pt x="186031" y="279461"/>
                    <a:pt x="219919" y="347241"/>
                  </a:cubicBezTo>
                  <a:lnTo>
                    <a:pt x="324092" y="289368"/>
                  </a:lnTo>
                </a:path>
              </a:pathLst>
            </a:custGeom>
            <a:solidFill>
              <a:srgbClr val="1228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3778888" y="1056856"/>
              <a:ext cx="3082544" cy="1038162"/>
            </a:xfrm>
            <a:prstGeom prst="rect">
              <a:avLst/>
            </a:prstGeom>
            <a:solidFill>
              <a:srgbClr val="1228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41334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그림책 표지를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살펴 봅시다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58" t="3598" r="28267" b="81271"/>
          <a:stretch/>
        </p:blipFill>
        <p:spPr>
          <a:xfrm>
            <a:off x="105213" y="229667"/>
            <a:ext cx="832659" cy="711676"/>
          </a:xfrm>
          <a:prstGeom prst="rect">
            <a:avLst/>
          </a:prstGeom>
        </p:spPr>
      </p:pic>
      <p:pic>
        <p:nvPicPr>
          <p:cNvPr id="11" name="그림 10" descr="장난감이(가) 표시된 사진&#10;&#10;자동 생성된 설명">
            <a:extLst>
              <a:ext uri="{FF2B5EF4-FFF2-40B4-BE49-F238E27FC236}">
                <a16:creationId xmlns="" xmlns:a16="http://schemas.microsoft.com/office/drawing/2014/main" id="{426FF3DF-E42E-449C-AED9-D5D2739916B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64262">
            <a:off x="7193627" y="3353109"/>
            <a:ext cx="2135196" cy="1843353"/>
          </a:xfrm>
          <a:prstGeom prst="rect">
            <a:avLst/>
          </a:prstGeom>
        </p:spPr>
      </p:pic>
      <p:sp>
        <p:nvSpPr>
          <p:cNvPr id="1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640238" y="2798014"/>
            <a:ext cx="5490222" cy="591142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5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지은이는</a:t>
            </a:r>
            <a:r>
              <a:rPr lang="en-US" altLang="ko-KR" sz="54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?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3778886" y="1056856"/>
            <a:ext cx="3320085" cy="3984655"/>
            <a:chOff x="3778886" y="1056856"/>
            <a:chExt cx="3320085" cy="3984655"/>
          </a:xfrm>
        </p:grpSpPr>
        <p:sp>
          <p:nvSpPr>
            <p:cNvPr id="13" name="직사각형 12"/>
            <p:cNvSpPr/>
            <p:nvPr/>
          </p:nvSpPr>
          <p:spPr>
            <a:xfrm>
              <a:off x="3778888" y="1056856"/>
              <a:ext cx="3082544" cy="1038162"/>
            </a:xfrm>
            <a:prstGeom prst="rect">
              <a:avLst/>
            </a:prstGeom>
            <a:solidFill>
              <a:srgbClr val="1228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3778886" y="1337243"/>
              <a:ext cx="1892281" cy="3704268"/>
            </a:xfrm>
            <a:prstGeom prst="rect">
              <a:avLst/>
            </a:prstGeom>
            <a:solidFill>
              <a:srgbClr val="1228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3897658" y="2485701"/>
              <a:ext cx="3082544" cy="2555809"/>
            </a:xfrm>
            <a:prstGeom prst="rect">
              <a:avLst/>
            </a:prstGeom>
            <a:solidFill>
              <a:srgbClr val="1228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6611423" y="2051142"/>
              <a:ext cx="487548" cy="478436"/>
            </a:xfrm>
            <a:prstGeom prst="rect">
              <a:avLst/>
            </a:prstGeom>
            <a:solidFill>
              <a:srgbClr val="1228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4" name="그림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4128" y="2398020"/>
            <a:ext cx="5453738" cy="1044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307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벡터그래픽이(가) 표시된 사진&#10;&#10;자동 생성된 설명">
            <a:extLst>
              <a:ext uri="{FF2B5EF4-FFF2-40B4-BE49-F238E27FC236}">
                <a16:creationId xmlns="" xmlns:a16="http://schemas.microsoft.com/office/drawing/2014/main" id="{589A43CA-880E-401A-A564-8EB694A372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50"/>
          <a:stretch/>
        </p:blipFill>
        <p:spPr>
          <a:xfrm>
            <a:off x="20" y="0"/>
            <a:ext cx="9143980" cy="5143500"/>
          </a:xfrm>
          <a:prstGeom prst="rect">
            <a:avLst/>
          </a:prstGeom>
        </p:spPr>
      </p:pic>
      <p:sp>
        <p:nvSpPr>
          <p:cNvPr id="6" name="사각형: 둥근 모서리 5">
            <a:extLst>
              <a:ext uri="{FF2B5EF4-FFF2-40B4-BE49-F238E27FC236}">
                <a16:creationId xmlns="" xmlns:a16="http://schemas.microsoft.com/office/drawing/2014/main" id="{BDF46041-5BDE-4192-9603-B84AD9160E85}"/>
              </a:ext>
            </a:extLst>
          </p:cNvPr>
          <p:cNvSpPr/>
          <p:nvPr/>
        </p:nvSpPr>
        <p:spPr>
          <a:xfrm>
            <a:off x="21" y="104373"/>
            <a:ext cx="9143980" cy="667788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선생님께 드리는 안내서 </a:t>
            </a:r>
            <a:endParaRPr lang="ko-KR" altLang="en-US" sz="1400" dirty="0"/>
          </a:p>
        </p:txBody>
      </p:sp>
      <p:cxnSp>
        <p:nvCxnSpPr>
          <p:cNvPr id="7" name="직선 연결선 6">
            <a:extLst>
              <a:ext uri="{FF2B5EF4-FFF2-40B4-BE49-F238E27FC236}">
                <a16:creationId xmlns="" xmlns:a16="http://schemas.microsoft.com/office/drawing/2014/main" id="{C5DFBA9B-8625-4419-BD9A-23578A1DA745}"/>
              </a:ext>
            </a:extLst>
          </p:cNvPr>
          <p:cNvCxnSpPr>
            <a:cxnSpLocks/>
          </p:cNvCxnSpPr>
          <p:nvPr/>
        </p:nvCxnSpPr>
        <p:spPr>
          <a:xfrm>
            <a:off x="0" y="772161"/>
            <a:ext cx="9144000" cy="0"/>
          </a:xfrm>
          <a:prstGeom prst="line">
            <a:avLst/>
          </a:prstGeom>
          <a:ln w="793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8" t="9218" r="6354" b="8807"/>
          <a:stretch/>
        </p:blipFill>
        <p:spPr>
          <a:xfrm>
            <a:off x="1405466" y="876534"/>
            <a:ext cx="6333068" cy="4216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851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어떤 내용이 펼쳐질까요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58" t="3598" r="28267" b="81271"/>
          <a:stretch/>
        </p:blipFill>
        <p:spPr>
          <a:xfrm>
            <a:off x="105213" y="229667"/>
            <a:ext cx="832659" cy="711676"/>
          </a:xfrm>
          <a:prstGeom prst="rect">
            <a:avLst/>
          </a:prstGeom>
        </p:spPr>
      </p:pic>
      <p:pic>
        <p:nvPicPr>
          <p:cNvPr id="11" name="그림 10" descr="장난감이(가) 표시된 사진&#10;&#10;자동 생성된 설명">
            <a:extLst>
              <a:ext uri="{FF2B5EF4-FFF2-40B4-BE49-F238E27FC236}">
                <a16:creationId xmlns="" xmlns:a16="http://schemas.microsoft.com/office/drawing/2014/main" id="{426FF3DF-E42E-449C-AED9-D5D2739916B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64262">
            <a:off x="7193627" y="3353109"/>
            <a:ext cx="2135196" cy="1843353"/>
          </a:xfrm>
          <a:prstGeom prst="rect">
            <a:avLst/>
          </a:prstGeom>
        </p:spPr>
      </p:pic>
      <p:sp>
        <p:nvSpPr>
          <p:cNvPr id="19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105213" y="1662334"/>
            <a:ext cx="5582650" cy="591142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4800" dirty="0" err="1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뒷표지를</a:t>
            </a:r>
            <a:r>
              <a:rPr lang="ko-KR" altLang="en-US" sz="4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</a:t>
            </a:r>
            <a:endParaRPr lang="en-US" altLang="ko-KR" sz="48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r>
              <a:rPr lang="ko-KR" altLang="en-US" sz="4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살펴 봅시다</a:t>
            </a:r>
            <a:r>
              <a:rPr lang="en-US" altLang="ko-KR" sz="4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6958" y="1118416"/>
            <a:ext cx="3170041" cy="3950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910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어떤 내용이 펼쳐질까요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58" t="3598" r="28267" b="81271"/>
          <a:stretch/>
        </p:blipFill>
        <p:spPr>
          <a:xfrm>
            <a:off x="105213" y="229667"/>
            <a:ext cx="832659" cy="711676"/>
          </a:xfrm>
          <a:prstGeom prst="rect">
            <a:avLst/>
          </a:prstGeom>
        </p:spPr>
      </p:pic>
      <p:pic>
        <p:nvPicPr>
          <p:cNvPr id="11" name="그림 10" descr="장난감이(가) 표시된 사진&#10;&#10;자동 생성된 설명">
            <a:extLst>
              <a:ext uri="{FF2B5EF4-FFF2-40B4-BE49-F238E27FC236}">
                <a16:creationId xmlns="" xmlns:a16="http://schemas.microsoft.com/office/drawing/2014/main" id="{426FF3DF-E42E-449C-AED9-D5D2739916B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64262">
            <a:off x="7193627" y="3353109"/>
            <a:ext cx="2135196" cy="1843353"/>
          </a:xfrm>
          <a:prstGeom prst="rect">
            <a:avLst/>
          </a:prstGeom>
        </p:spPr>
      </p:pic>
      <p:sp>
        <p:nvSpPr>
          <p:cNvPr id="19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929482" y="2175953"/>
            <a:ext cx="7331743" cy="1657657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뒷이야기를 </a:t>
            </a:r>
            <a:r>
              <a:rPr lang="ko-KR" altLang="en-US" sz="4800" dirty="0" err="1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한줄</a:t>
            </a:r>
            <a:r>
              <a:rPr lang="ko-KR" altLang="en-US" sz="4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이야기 짓기로</a:t>
            </a:r>
            <a:endParaRPr lang="en-US" altLang="ko-KR" sz="48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4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상상하여 봅시다</a:t>
            </a:r>
            <a:r>
              <a:rPr lang="en-US" altLang="ko-KR" sz="4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6761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-1" y="1188358"/>
            <a:ext cx="9154275" cy="39551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어떤 내용이 펼쳐질까요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58" t="3598" r="28267" b="81271"/>
          <a:stretch/>
        </p:blipFill>
        <p:spPr>
          <a:xfrm>
            <a:off x="105213" y="229667"/>
            <a:ext cx="832659" cy="711676"/>
          </a:xfrm>
          <a:prstGeom prst="rect">
            <a:avLst/>
          </a:prstGeom>
        </p:spPr>
      </p:pic>
      <p:pic>
        <p:nvPicPr>
          <p:cNvPr id="11" name="그림 10" descr="장난감이(가) 표시된 사진&#10;&#10;자동 생성된 설명">
            <a:extLst>
              <a:ext uri="{FF2B5EF4-FFF2-40B4-BE49-F238E27FC236}">
                <a16:creationId xmlns="" xmlns:a16="http://schemas.microsoft.com/office/drawing/2014/main" id="{426FF3DF-E42E-449C-AED9-D5D2739916B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64262">
            <a:off x="7437468" y="3444548"/>
            <a:ext cx="2135196" cy="1843353"/>
          </a:xfrm>
          <a:prstGeom prst="rect">
            <a:avLst/>
          </a:prstGeom>
        </p:spPr>
      </p:pic>
      <p:sp>
        <p:nvSpPr>
          <p:cNvPr id="19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906128" y="4102220"/>
            <a:ext cx="7331743" cy="828828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8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1. </a:t>
            </a:r>
            <a:r>
              <a:rPr lang="ko-KR" altLang="en-US" sz="4800" dirty="0" err="1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모둠</a:t>
            </a:r>
            <a:r>
              <a:rPr lang="ko-KR" altLang="en-US" sz="48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</a:t>
            </a:r>
            <a:r>
              <a:rPr lang="en-US" altLang="ko-KR" sz="48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1</a:t>
            </a:r>
            <a:r>
              <a:rPr lang="ko-KR" altLang="en-US" sz="48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번부터 한 문장씩 이야기를 지어나갑니다</a:t>
            </a:r>
            <a:r>
              <a:rPr lang="en-US" altLang="ko-KR" sz="48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6042" y="684530"/>
            <a:ext cx="3404942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42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-1" y="1188358"/>
            <a:ext cx="9154275" cy="39551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어떤 내용이 펼쳐질까요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58" t="3598" r="28267" b="81271"/>
          <a:stretch/>
        </p:blipFill>
        <p:spPr>
          <a:xfrm>
            <a:off x="105213" y="229667"/>
            <a:ext cx="832659" cy="711676"/>
          </a:xfrm>
          <a:prstGeom prst="rect">
            <a:avLst/>
          </a:prstGeom>
        </p:spPr>
      </p:pic>
      <p:pic>
        <p:nvPicPr>
          <p:cNvPr id="11" name="그림 10" descr="장난감이(가) 표시된 사진&#10;&#10;자동 생성된 설명">
            <a:extLst>
              <a:ext uri="{FF2B5EF4-FFF2-40B4-BE49-F238E27FC236}">
                <a16:creationId xmlns="" xmlns:a16="http://schemas.microsoft.com/office/drawing/2014/main" id="{426FF3DF-E42E-449C-AED9-D5D2739916B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64262">
            <a:off x="7193627" y="3353109"/>
            <a:ext cx="2135196" cy="1843353"/>
          </a:xfrm>
          <a:prstGeom prst="rect">
            <a:avLst/>
          </a:prstGeom>
        </p:spPr>
      </p:pic>
      <p:sp>
        <p:nvSpPr>
          <p:cNvPr id="19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732508" y="3977056"/>
            <a:ext cx="7331743" cy="828828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8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2. </a:t>
            </a:r>
            <a:r>
              <a:rPr lang="ko-KR" altLang="en-US" sz="48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앞 친구의 이야기와 </a:t>
            </a:r>
            <a:r>
              <a:rPr lang="ko-KR" altLang="en-US" sz="4800" dirty="0" err="1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뒷내용을</a:t>
            </a:r>
            <a:r>
              <a:rPr lang="ko-KR" altLang="en-US" sz="48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고려하여 이야기를 짓습니다</a:t>
            </a:r>
            <a:r>
              <a:rPr lang="en-US" altLang="ko-KR" sz="48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1795" y="367148"/>
            <a:ext cx="3660433" cy="3891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606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-1" y="1188358"/>
            <a:ext cx="9154275" cy="39551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어떤 내용이 펼쳐질까요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58" t="3598" r="28267" b="81271"/>
          <a:stretch/>
        </p:blipFill>
        <p:spPr>
          <a:xfrm>
            <a:off x="105213" y="229667"/>
            <a:ext cx="832659" cy="711676"/>
          </a:xfrm>
          <a:prstGeom prst="rect">
            <a:avLst/>
          </a:prstGeom>
        </p:spPr>
      </p:pic>
      <p:pic>
        <p:nvPicPr>
          <p:cNvPr id="11" name="그림 10" descr="장난감이(가) 표시된 사진&#10;&#10;자동 생성된 설명">
            <a:extLst>
              <a:ext uri="{FF2B5EF4-FFF2-40B4-BE49-F238E27FC236}">
                <a16:creationId xmlns="" xmlns:a16="http://schemas.microsoft.com/office/drawing/2014/main" id="{426FF3DF-E42E-449C-AED9-D5D2739916B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64262">
            <a:off x="7245599" y="3425451"/>
            <a:ext cx="2135196" cy="1843353"/>
          </a:xfrm>
          <a:prstGeom prst="rect">
            <a:avLst/>
          </a:prstGeom>
        </p:spPr>
      </p:pic>
      <p:sp>
        <p:nvSpPr>
          <p:cNvPr id="19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942641" y="4115952"/>
            <a:ext cx="7331743" cy="828828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8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3. </a:t>
            </a:r>
            <a:r>
              <a:rPr lang="ko-KR" altLang="en-US" sz="4800" dirty="0" err="1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모둠별</a:t>
            </a:r>
            <a:r>
              <a:rPr lang="ko-KR" altLang="en-US" sz="48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</a:t>
            </a:r>
            <a:r>
              <a:rPr lang="ko-KR" altLang="en-US" sz="4800" dirty="0" err="1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뒷</a:t>
            </a:r>
            <a:r>
              <a:rPr lang="ko-KR" altLang="en-US" sz="48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이야기를 발표해 봅니다</a:t>
            </a:r>
            <a:r>
              <a:rPr lang="en-US" altLang="ko-KR" sz="48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2711" y="229667"/>
            <a:ext cx="4814339" cy="4814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025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내용을 확인해 봅시다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58" t="3598" r="28267" b="81271"/>
          <a:stretch/>
        </p:blipFill>
        <p:spPr>
          <a:xfrm>
            <a:off x="105213" y="229667"/>
            <a:ext cx="832659" cy="711676"/>
          </a:xfrm>
          <a:prstGeom prst="rect">
            <a:avLst/>
          </a:prstGeom>
        </p:spPr>
      </p:pic>
      <p:sp>
        <p:nvSpPr>
          <p:cNvPr id="19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1836685"/>
            <a:ext cx="6164216" cy="2407621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어떤 사건이</a:t>
            </a:r>
            <a:endParaRPr lang="en-US" altLang="ko-KR" sz="48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4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일어나는지 주의 깊게 살피며</a:t>
            </a:r>
            <a:endParaRPr lang="en-US" altLang="ko-KR" sz="48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4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이야기를 </a:t>
            </a:r>
            <a:r>
              <a:rPr lang="ko-KR" altLang="en-US" sz="4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읽어 봅시다</a:t>
            </a:r>
            <a:r>
              <a:rPr lang="en-US" altLang="ko-KR" sz="4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41" t="13952" r="4901" b="14055"/>
          <a:stretch/>
        </p:blipFill>
        <p:spPr>
          <a:xfrm>
            <a:off x="6007260" y="1281631"/>
            <a:ext cx="2858947" cy="370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31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장난감, 레고이(가) 표시된 사진&#10;&#10;자동 생성된 설명">
            <a:extLst>
              <a:ext uri="{FF2B5EF4-FFF2-40B4-BE49-F238E27FC236}">
                <a16:creationId xmlns="" xmlns:a16="http://schemas.microsoft.com/office/drawing/2014/main" id="{6EBAE2C4-730F-4DBD-BA50-5E159AA6BA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508" y="677016"/>
            <a:ext cx="4180983" cy="1633361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0" y="2405403"/>
            <a:ext cx="9154274" cy="130556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활동</a:t>
            </a:r>
            <a:r>
              <a:rPr lang="en-US" altLang="ko-KR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3. </a:t>
            </a:r>
            <a:r>
              <a:rPr lang="ko-KR" altLang="en-US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이야기 요약하기</a:t>
            </a:r>
            <a:endParaRPr lang="ko-KR" altLang="en-US" sz="2400" dirty="0">
              <a:solidFill>
                <a:schemeClr val="accent4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cxnSp>
        <p:nvCxnSpPr>
          <p:cNvPr id="7" name="직선 연결선 6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3604848"/>
            <a:ext cx="9154274" cy="0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-10274" y="3305849"/>
            <a:ext cx="9154274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0079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어떤 일들이 있었나요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40" t="21504" r="59285" b="63365"/>
          <a:stretch/>
        </p:blipFill>
        <p:spPr>
          <a:xfrm>
            <a:off x="105213" y="269411"/>
            <a:ext cx="832659" cy="711676"/>
          </a:xfrm>
          <a:prstGeom prst="rect">
            <a:avLst/>
          </a:prstGeom>
        </p:spPr>
      </p:pic>
      <p:sp>
        <p:nvSpPr>
          <p:cNvPr id="19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1070217" y="1855412"/>
            <a:ext cx="7076592" cy="2407621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어떤 사건이</a:t>
            </a:r>
            <a:r>
              <a:rPr lang="en-US" altLang="ko-KR" sz="4800" dirty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</a:t>
            </a:r>
            <a:r>
              <a:rPr lang="ko-KR" altLang="en-US" sz="4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일어났는지</a:t>
            </a:r>
            <a:endParaRPr lang="en-US" altLang="ko-KR" sz="48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en-US" altLang="ko-KR" sz="4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‘</a:t>
            </a:r>
            <a:r>
              <a:rPr lang="ko-KR" altLang="en-US" sz="4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눈치게임</a:t>
            </a:r>
            <a:r>
              <a:rPr lang="en-US" altLang="ko-KR" sz="4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’</a:t>
            </a:r>
            <a:r>
              <a:rPr lang="ko-KR" altLang="en-US" sz="4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으로 </a:t>
            </a:r>
            <a:r>
              <a:rPr lang="ko-KR" altLang="en-US" sz="4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이야기해 봅시다</a:t>
            </a:r>
            <a:r>
              <a:rPr lang="en-US" altLang="ko-KR" sz="4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3280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어떤 일들이 있었나요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40" t="21504" r="59285" b="63365"/>
          <a:stretch/>
        </p:blipFill>
        <p:spPr>
          <a:xfrm>
            <a:off x="105213" y="269411"/>
            <a:ext cx="832659" cy="711676"/>
          </a:xfrm>
          <a:prstGeom prst="rect">
            <a:avLst/>
          </a:prstGeom>
        </p:spPr>
      </p:pic>
      <p:sp>
        <p:nvSpPr>
          <p:cNvPr id="19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1033704" y="3243054"/>
            <a:ext cx="7076592" cy="2407621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1. </a:t>
            </a:r>
            <a:r>
              <a:rPr lang="ko-KR" altLang="en-US" sz="4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모두가 일어섭니다</a:t>
            </a:r>
            <a:r>
              <a:rPr lang="en-US" altLang="ko-KR" sz="4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</a:t>
            </a:r>
          </a:p>
        </p:txBody>
      </p:sp>
      <p:grpSp>
        <p:nvGrpSpPr>
          <p:cNvPr id="6" name="그룹 5"/>
          <p:cNvGrpSpPr/>
          <p:nvPr/>
        </p:nvGrpSpPr>
        <p:grpSpPr>
          <a:xfrm>
            <a:off x="174661" y="716236"/>
            <a:ext cx="8570911" cy="4285704"/>
            <a:chOff x="-904399" y="220352"/>
            <a:chExt cx="10482630" cy="5241619"/>
          </a:xfrm>
        </p:grpSpPr>
        <p:pic>
          <p:nvPicPr>
            <p:cNvPr id="10" name="그림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2773" y="536513"/>
              <a:ext cx="4925458" cy="4925458"/>
            </a:xfrm>
            <a:prstGeom prst="rect">
              <a:avLst/>
            </a:prstGeom>
          </p:spPr>
        </p:pic>
        <p:pic>
          <p:nvPicPr>
            <p:cNvPr id="11" name="그림 1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04399" y="220352"/>
              <a:ext cx="5143500" cy="5143500"/>
            </a:xfrm>
            <a:prstGeom prst="rect">
              <a:avLst/>
            </a:prstGeom>
          </p:spPr>
        </p:pic>
        <p:pic>
          <p:nvPicPr>
            <p:cNvPr id="12" name="그림 1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1518" y="287338"/>
              <a:ext cx="5143500" cy="5143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04791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어떤 일들이 있었나요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40" t="21504" r="59285" b="63365"/>
          <a:stretch/>
        </p:blipFill>
        <p:spPr>
          <a:xfrm>
            <a:off x="105213" y="269411"/>
            <a:ext cx="832659" cy="711676"/>
          </a:xfrm>
          <a:prstGeom prst="rect">
            <a:avLst/>
          </a:prstGeom>
        </p:spPr>
      </p:pic>
      <p:sp>
        <p:nvSpPr>
          <p:cNvPr id="19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1033704" y="3243054"/>
            <a:ext cx="6963285" cy="2407621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2. </a:t>
            </a:r>
            <a:r>
              <a:rPr lang="ko-KR" altLang="en-US" sz="4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발표하고 싶은 사람은 </a:t>
            </a:r>
            <a:r>
              <a:rPr lang="en-US" altLang="ko-KR" sz="4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1</a:t>
            </a:r>
            <a:r>
              <a:rPr lang="ko-KR" altLang="en-US" sz="4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부터</a:t>
            </a:r>
            <a:endParaRPr lang="en-US" altLang="ko-KR" sz="48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4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숫자를 외칩니다</a:t>
            </a:r>
            <a:r>
              <a:rPr lang="en-US" altLang="ko-KR" sz="4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</a:t>
            </a: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3600" y="791859"/>
            <a:ext cx="4027201" cy="4027201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890" y="533356"/>
            <a:ext cx="4205479" cy="4205479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210" y="588126"/>
            <a:ext cx="4205479" cy="4205479"/>
          </a:xfrm>
          <a:prstGeom prst="rect">
            <a:avLst/>
          </a:prstGeom>
        </p:spPr>
      </p:pic>
      <p:sp>
        <p:nvSpPr>
          <p:cNvPr id="2" name="타원형 설명선 1"/>
          <p:cNvSpPr/>
          <p:nvPr/>
        </p:nvSpPr>
        <p:spPr>
          <a:xfrm>
            <a:off x="486755" y="1390971"/>
            <a:ext cx="1093898" cy="995680"/>
          </a:xfrm>
          <a:prstGeom prst="wedgeEllipseCallout">
            <a:avLst>
              <a:gd name="adj1" fmla="val 50684"/>
              <a:gd name="adj2" fmla="val 42092"/>
            </a:avLst>
          </a:prstGeom>
          <a:solidFill>
            <a:srgbClr val="FFCC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8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1</a:t>
            </a:r>
            <a:endParaRPr lang="ko-KR" altLang="en-US" sz="48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14128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08AA798B-33D3-417A-B0A7-DE922C3D2E3B}"/>
              </a:ext>
            </a:extLst>
          </p:cNvPr>
          <p:cNvSpPr/>
          <p:nvPr/>
        </p:nvSpPr>
        <p:spPr>
          <a:xfrm>
            <a:off x="-10274" y="-1342"/>
            <a:ext cx="9164548" cy="5143500"/>
          </a:xfrm>
          <a:prstGeom prst="rect">
            <a:avLst/>
          </a:prstGeom>
          <a:solidFill>
            <a:srgbClr val="00003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609CFCF4-7A61-4E46-91D2-E51A2370C44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28" t="29644" r="26404"/>
          <a:stretch/>
        </p:blipFill>
        <p:spPr>
          <a:xfrm>
            <a:off x="6742857" y="3332680"/>
            <a:ext cx="2540039" cy="1810820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="" xmlns:a16="http://schemas.microsoft.com/office/drawing/2014/main" id="{1A98EC1D-A239-4F10-8B96-925E143AD8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" t="52310" r="63258" b="2674"/>
          <a:stretch/>
        </p:blipFill>
        <p:spPr>
          <a:xfrm rot="576953">
            <a:off x="-177464" y="-34374"/>
            <a:ext cx="1990575" cy="1613072"/>
          </a:xfrm>
          <a:prstGeom prst="rect">
            <a:avLst/>
          </a:prstGeom>
        </p:spPr>
      </p:pic>
      <p:sp>
        <p:nvSpPr>
          <p:cNvPr id="9" name="사각형: 둥근 모서리 5">
            <a:extLst>
              <a:ext uri="{FF2B5EF4-FFF2-40B4-BE49-F238E27FC236}">
                <a16:creationId xmlns="" xmlns:a16="http://schemas.microsoft.com/office/drawing/2014/main" id="{BDF46041-5BDE-4192-9603-B84AD9160E85}"/>
              </a:ext>
            </a:extLst>
          </p:cNvPr>
          <p:cNvSpPr/>
          <p:nvPr/>
        </p:nvSpPr>
        <p:spPr>
          <a:xfrm>
            <a:off x="3056873" y="121504"/>
            <a:ext cx="3030253" cy="667788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그림책 </a:t>
            </a:r>
            <a:r>
              <a:rPr lang="ko-KR" altLang="en-US" sz="3600" dirty="0" err="1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로드맵</a:t>
            </a:r>
            <a:endParaRPr lang="ko-KR" altLang="en-US" sz="1400" dirty="0"/>
          </a:p>
        </p:txBody>
      </p:sp>
      <p:cxnSp>
        <p:nvCxnSpPr>
          <p:cNvPr id="10" name="직선 연결선 9">
            <a:extLst>
              <a:ext uri="{FF2B5EF4-FFF2-40B4-BE49-F238E27FC236}">
                <a16:creationId xmlns="" xmlns:a16="http://schemas.microsoft.com/office/drawing/2014/main" id="{C5DFBA9B-8625-4419-BD9A-23578A1DA745}"/>
              </a:ext>
            </a:extLst>
          </p:cNvPr>
          <p:cNvCxnSpPr>
            <a:cxnSpLocks/>
          </p:cNvCxnSpPr>
          <p:nvPr/>
        </p:nvCxnSpPr>
        <p:spPr>
          <a:xfrm>
            <a:off x="3056873" y="789292"/>
            <a:ext cx="3030253" cy="0"/>
          </a:xfrm>
          <a:prstGeom prst="line">
            <a:avLst/>
          </a:prstGeom>
          <a:ln w="793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 17"/>
          <p:cNvCxnSpPr/>
          <p:nvPr/>
        </p:nvCxnSpPr>
        <p:spPr>
          <a:xfrm flipV="1">
            <a:off x="4407463" y="3843960"/>
            <a:ext cx="961238" cy="416741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>
            <a:stCxn id="21" idx="1"/>
            <a:endCxn id="31" idx="3"/>
          </p:cNvCxnSpPr>
          <p:nvPr/>
        </p:nvCxnSpPr>
        <p:spPr>
          <a:xfrm flipH="1" flipV="1">
            <a:off x="2107888" y="2294835"/>
            <a:ext cx="346929" cy="250303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>
            <a:endCxn id="21" idx="3"/>
          </p:cNvCxnSpPr>
          <p:nvPr/>
        </p:nvCxnSpPr>
        <p:spPr>
          <a:xfrm flipH="1">
            <a:off x="3192781" y="2545138"/>
            <a:ext cx="843858" cy="0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/>
          <p:cNvCxnSpPr>
            <a:endCxn id="20" idx="1"/>
          </p:cNvCxnSpPr>
          <p:nvPr/>
        </p:nvCxnSpPr>
        <p:spPr>
          <a:xfrm flipV="1">
            <a:off x="4136039" y="2078811"/>
            <a:ext cx="1059302" cy="340942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/>
          <p:nvPr/>
        </p:nvCxnSpPr>
        <p:spPr>
          <a:xfrm>
            <a:off x="6243852" y="3714857"/>
            <a:ext cx="1136257" cy="584298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 27"/>
          <p:cNvCxnSpPr/>
          <p:nvPr/>
        </p:nvCxnSpPr>
        <p:spPr>
          <a:xfrm flipH="1">
            <a:off x="5528569" y="1618772"/>
            <a:ext cx="359797" cy="441927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32" name="직선 연결선 31"/>
          <p:cNvCxnSpPr>
            <a:endCxn id="88" idx="1"/>
          </p:cNvCxnSpPr>
          <p:nvPr/>
        </p:nvCxnSpPr>
        <p:spPr>
          <a:xfrm flipV="1">
            <a:off x="6992323" y="590002"/>
            <a:ext cx="637253" cy="532570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4" name="모서리가 둥근 직사각형 33"/>
          <p:cNvSpPr/>
          <p:nvPr/>
        </p:nvSpPr>
        <p:spPr>
          <a:xfrm>
            <a:off x="1661184" y="918155"/>
            <a:ext cx="1767801" cy="1098053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경험과 알고 있는 것을 떠올려 이야기 읽고 정리하기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35" name="직선 연결선 34"/>
          <p:cNvCxnSpPr/>
          <p:nvPr/>
        </p:nvCxnSpPr>
        <p:spPr>
          <a:xfrm flipV="1">
            <a:off x="873333" y="3409700"/>
            <a:ext cx="435210" cy="398466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  <a:head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직선 연결선 36"/>
          <p:cNvCxnSpPr/>
          <p:nvPr/>
        </p:nvCxnSpPr>
        <p:spPr>
          <a:xfrm flipH="1">
            <a:off x="1214175" y="1572204"/>
            <a:ext cx="445314" cy="496554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  <a:head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모서리가 둥근 직사각형 37"/>
          <p:cNvSpPr/>
          <p:nvPr/>
        </p:nvSpPr>
        <p:spPr>
          <a:xfrm>
            <a:off x="311404" y="3933872"/>
            <a:ext cx="1123858" cy="974111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버섯의 맛을 살려 반찬 개발하기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46" name="모서리가 둥근 직사각형 45"/>
          <p:cNvSpPr/>
          <p:nvPr/>
        </p:nvSpPr>
        <p:spPr>
          <a:xfrm>
            <a:off x="5212567" y="3486839"/>
            <a:ext cx="1384984" cy="43204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현대 미술</a:t>
            </a:r>
            <a:endParaRPr lang="ko-KR" altLang="en-US" sz="16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31" name="모서리가 둥근 직사각형 30"/>
          <p:cNvSpPr/>
          <p:nvPr/>
        </p:nvSpPr>
        <p:spPr>
          <a:xfrm>
            <a:off x="410168" y="2078811"/>
            <a:ext cx="1697720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국어</a:t>
            </a:r>
            <a:endParaRPr lang="en-US" altLang="ko-KR" sz="16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배경 지식과 </a:t>
            </a: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요약</a:t>
            </a:r>
            <a:endParaRPr lang="ko-KR" altLang="en-US" sz="16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58" name="직선 연결선 57"/>
          <p:cNvCxnSpPr/>
          <p:nvPr/>
        </p:nvCxnSpPr>
        <p:spPr>
          <a:xfrm flipH="1">
            <a:off x="2226720" y="2571750"/>
            <a:ext cx="412585" cy="519319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모서리가 둥근 직사각형 20"/>
          <p:cNvSpPr/>
          <p:nvPr/>
        </p:nvSpPr>
        <p:spPr>
          <a:xfrm>
            <a:off x="2454817" y="2329114"/>
            <a:ext cx="737964" cy="43204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경험</a:t>
            </a:r>
            <a:endParaRPr lang="ko-KR" altLang="en-US" sz="16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65" name="모서리가 둥근 직사각형 64"/>
          <p:cNvSpPr/>
          <p:nvPr/>
        </p:nvSpPr>
        <p:spPr>
          <a:xfrm>
            <a:off x="633531" y="2960628"/>
            <a:ext cx="1697720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실과</a:t>
            </a:r>
            <a:endParaRPr lang="en-US" altLang="ko-KR" sz="16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다양한 식재료</a:t>
            </a:r>
            <a:endParaRPr lang="ko-KR" altLang="en-US" sz="16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68" name="직선 연결선 67"/>
          <p:cNvCxnSpPr/>
          <p:nvPr/>
        </p:nvCxnSpPr>
        <p:spPr>
          <a:xfrm flipH="1">
            <a:off x="4856507" y="4560137"/>
            <a:ext cx="431336" cy="1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  <a:head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직선 연결선 70"/>
          <p:cNvCxnSpPr/>
          <p:nvPr/>
        </p:nvCxnSpPr>
        <p:spPr>
          <a:xfrm>
            <a:off x="6644666" y="4565189"/>
            <a:ext cx="403110" cy="0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  <a:head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모서리가 둥근 직사각형 28"/>
          <p:cNvSpPr/>
          <p:nvPr/>
        </p:nvSpPr>
        <p:spPr>
          <a:xfrm>
            <a:off x="6914449" y="4294125"/>
            <a:ext cx="1702208" cy="59887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미술</a:t>
            </a:r>
            <a:endParaRPr lang="en-US" altLang="ko-KR" sz="16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조형 원리 적용</a:t>
            </a:r>
            <a:endParaRPr lang="en-US" altLang="ko-KR" sz="16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47" name="모서리가 둥근 직사각형 46"/>
          <p:cNvSpPr/>
          <p:nvPr/>
        </p:nvSpPr>
        <p:spPr>
          <a:xfrm>
            <a:off x="3257308" y="4260701"/>
            <a:ext cx="1702208" cy="59887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미술</a:t>
            </a:r>
            <a:endParaRPr lang="en-US" altLang="ko-KR" sz="16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시각적 </a:t>
            </a: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특징 발견</a:t>
            </a:r>
            <a:endParaRPr lang="en-US" altLang="ko-KR" sz="16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73" name="모서리가 둥근 직사각형 72"/>
          <p:cNvSpPr/>
          <p:nvPr/>
        </p:nvSpPr>
        <p:spPr>
          <a:xfrm>
            <a:off x="5281214" y="4240127"/>
            <a:ext cx="1371824" cy="692066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현대적인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버섯 작품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만들기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76" name="직선 연결선 75"/>
          <p:cNvCxnSpPr/>
          <p:nvPr/>
        </p:nvCxnSpPr>
        <p:spPr>
          <a:xfrm flipH="1" flipV="1">
            <a:off x="1622506" y="3400883"/>
            <a:ext cx="466672" cy="458063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  <a:head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모서리가 둥근 직사각형 78"/>
          <p:cNvSpPr/>
          <p:nvPr/>
        </p:nvSpPr>
        <p:spPr>
          <a:xfrm>
            <a:off x="1642040" y="3946800"/>
            <a:ext cx="1123858" cy="974111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버섯 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홍보 자료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만들기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88" name="모서리가 둥근 직사각형 87"/>
          <p:cNvSpPr/>
          <p:nvPr/>
        </p:nvSpPr>
        <p:spPr>
          <a:xfrm>
            <a:off x="7629576" y="289934"/>
            <a:ext cx="1386788" cy="600135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우리 주변의 다양한 생물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92" name="직선 연결선 91"/>
          <p:cNvCxnSpPr/>
          <p:nvPr/>
        </p:nvCxnSpPr>
        <p:spPr>
          <a:xfrm>
            <a:off x="7061446" y="1544198"/>
            <a:ext cx="524955" cy="10422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96" name="모서리가 둥근 직사각형 95"/>
          <p:cNvSpPr/>
          <p:nvPr/>
        </p:nvSpPr>
        <p:spPr>
          <a:xfrm>
            <a:off x="7644539" y="1209655"/>
            <a:ext cx="1371824" cy="692066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곰팡이와 버섯의 특징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26" name="모서리가 둥근 직사각형 25"/>
          <p:cNvSpPr/>
          <p:nvPr/>
        </p:nvSpPr>
        <p:spPr>
          <a:xfrm>
            <a:off x="5782703" y="972093"/>
            <a:ext cx="1363202" cy="6942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과학</a:t>
            </a:r>
            <a:endParaRPr lang="en-US" altLang="ko-KR" sz="16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다양한 생물의 특징</a:t>
            </a:r>
            <a:endParaRPr lang="en-US" altLang="ko-KR" sz="16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104" name="직선 연결선 103"/>
          <p:cNvCxnSpPr/>
          <p:nvPr/>
        </p:nvCxnSpPr>
        <p:spPr>
          <a:xfrm flipH="1" flipV="1">
            <a:off x="5639641" y="2151790"/>
            <a:ext cx="251414" cy="363519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0" name="모서리가 둥근 직사각형 19"/>
          <p:cNvSpPr/>
          <p:nvPr/>
        </p:nvSpPr>
        <p:spPr>
          <a:xfrm>
            <a:off x="5195341" y="1862787"/>
            <a:ext cx="693025" cy="43204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버섯</a:t>
            </a:r>
            <a:endParaRPr lang="ko-KR" altLang="en-US" sz="16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108" name="직선 연결선 107"/>
          <p:cNvCxnSpPr/>
          <p:nvPr/>
        </p:nvCxnSpPr>
        <p:spPr>
          <a:xfrm>
            <a:off x="6947853" y="2900632"/>
            <a:ext cx="623585" cy="8901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09" name="모서리가 둥근 직사각형 108"/>
          <p:cNvSpPr/>
          <p:nvPr/>
        </p:nvSpPr>
        <p:spPr>
          <a:xfrm>
            <a:off x="7629576" y="2419752"/>
            <a:ext cx="1371824" cy="836881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삼각형</a:t>
            </a:r>
            <a:r>
              <a:rPr lang="en-US" altLang="ko-KR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, </a:t>
            </a: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사다리꼴의 넓이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107" name="모서리가 둥근 직사각형 106"/>
          <p:cNvSpPr/>
          <p:nvPr/>
        </p:nvSpPr>
        <p:spPr>
          <a:xfrm>
            <a:off x="5797771" y="2419752"/>
            <a:ext cx="1363202" cy="91235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수학</a:t>
            </a:r>
            <a:endParaRPr lang="en-US" altLang="ko-KR" sz="16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여러 가지 </a:t>
            </a: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도형의 넓이 구하기</a:t>
            </a:r>
            <a:endParaRPr lang="en-US" altLang="ko-KR" sz="16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112" name="직선 연결선 111"/>
          <p:cNvCxnSpPr/>
          <p:nvPr/>
        </p:nvCxnSpPr>
        <p:spPr>
          <a:xfrm>
            <a:off x="4288439" y="2572153"/>
            <a:ext cx="1080262" cy="1007359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그림 4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4899" y="1851390"/>
            <a:ext cx="1384015" cy="1790871"/>
          </a:xfrm>
          <a:prstGeom prst="rect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37286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어떤 일들이 있었나요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40" t="21504" r="59285" b="63365"/>
          <a:stretch/>
        </p:blipFill>
        <p:spPr>
          <a:xfrm>
            <a:off x="105213" y="269411"/>
            <a:ext cx="832659" cy="711676"/>
          </a:xfrm>
          <a:prstGeom prst="rect">
            <a:avLst/>
          </a:prstGeom>
        </p:spPr>
      </p:pic>
      <p:sp>
        <p:nvSpPr>
          <p:cNvPr id="19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1126870" y="3090654"/>
            <a:ext cx="6963285" cy="2407621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3-1. </a:t>
            </a:r>
            <a:r>
              <a:rPr lang="ko-KR" altLang="en-US" sz="4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겹치지 않게 숫자를 외친 사람은</a:t>
            </a:r>
            <a:r>
              <a:rPr lang="en-US" altLang="ko-KR" sz="4800" dirty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</a:t>
            </a:r>
            <a:r>
              <a:rPr lang="ko-KR" altLang="en-US" sz="4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원하는 내용을 발표합니다</a:t>
            </a:r>
            <a:r>
              <a:rPr lang="en-US" altLang="ko-KR" sz="4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</a:t>
            </a: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7074" y="411436"/>
            <a:ext cx="4205479" cy="4205479"/>
          </a:xfrm>
          <a:prstGeom prst="rect">
            <a:avLst/>
          </a:prstGeom>
        </p:spPr>
      </p:pic>
      <p:sp>
        <p:nvSpPr>
          <p:cNvPr id="11" name="타원형 설명선 10"/>
          <p:cNvSpPr/>
          <p:nvPr/>
        </p:nvSpPr>
        <p:spPr>
          <a:xfrm>
            <a:off x="2043939" y="1269051"/>
            <a:ext cx="1093898" cy="995680"/>
          </a:xfrm>
          <a:prstGeom prst="wedgeEllipseCallout">
            <a:avLst>
              <a:gd name="adj1" fmla="val 50684"/>
              <a:gd name="adj2" fmla="val 42092"/>
            </a:avLst>
          </a:prstGeom>
          <a:solidFill>
            <a:srgbClr val="FFCC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8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1</a:t>
            </a:r>
            <a:endParaRPr lang="ko-KR" altLang="en-US" sz="48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12" name="타원형 설명선 11"/>
          <p:cNvSpPr/>
          <p:nvPr/>
        </p:nvSpPr>
        <p:spPr>
          <a:xfrm flipH="1">
            <a:off x="4997116" y="1274275"/>
            <a:ext cx="2856563" cy="1754470"/>
          </a:xfrm>
          <a:prstGeom prst="wedgeEllipseCallout">
            <a:avLst>
              <a:gd name="adj1" fmla="val 50684"/>
              <a:gd name="adj2" fmla="val 42092"/>
            </a:avLst>
          </a:prstGeom>
          <a:solidFill>
            <a:srgbClr val="FFCC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뒷산에 장작을 </a:t>
            </a:r>
            <a:r>
              <a:rPr lang="ko-KR" altLang="en-US" sz="20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주우러 나간 </a:t>
            </a:r>
            <a:r>
              <a:rPr lang="ko-KR" altLang="en-US" sz="20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버섯할아버지는 </a:t>
            </a:r>
            <a:endParaRPr lang="en-US" altLang="ko-KR" sz="20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20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익숙한 버섯 목소리를 들었어요</a:t>
            </a:r>
            <a:r>
              <a:rPr lang="en-US" altLang="ko-KR" sz="20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</a:t>
            </a:r>
            <a:endParaRPr lang="ko-KR" altLang="en-US" sz="20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77557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어떤 일들이 있었나요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40" t="21504" r="59285" b="63365"/>
          <a:stretch/>
        </p:blipFill>
        <p:spPr>
          <a:xfrm>
            <a:off x="105213" y="269411"/>
            <a:ext cx="832659" cy="711676"/>
          </a:xfrm>
          <a:prstGeom prst="rect">
            <a:avLst/>
          </a:prstGeom>
        </p:spPr>
      </p:pic>
      <p:sp>
        <p:nvSpPr>
          <p:cNvPr id="19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1119043" y="3192254"/>
            <a:ext cx="6963285" cy="2407621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3-2. </a:t>
            </a:r>
            <a:r>
              <a:rPr lang="ko-KR" altLang="en-US" sz="4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만약 숫자가 겹쳤다면</a:t>
            </a:r>
            <a:endParaRPr lang="en-US" altLang="ko-KR" sz="48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4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자리에 앉습니다</a:t>
            </a:r>
            <a:r>
              <a:rPr lang="en-US" altLang="ko-KR" sz="48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</a:t>
            </a: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920" y="629299"/>
            <a:ext cx="4027201" cy="4027201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10" y="370796"/>
            <a:ext cx="4205479" cy="4205479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3530" y="425566"/>
            <a:ext cx="4205479" cy="4205479"/>
          </a:xfrm>
          <a:prstGeom prst="rect">
            <a:avLst/>
          </a:prstGeom>
        </p:spPr>
      </p:pic>
      <p:sp>
        <p:nvSpPr>
          <p:cNvPr id="12" name="타원형 설명선 11"/>
          <p:cNvSpPr/>
          <p:nvPr/>
        </p:nvSpPr>
        <p:spPr>
          <a:xfrm>
            <a:off x="507075" y="1228411"/>
            <a:ext cx="1093898" cy="995680"/>
          </a:xfrm>
          <a:prstGeom prst="wedgeEllipseCallout">
            <a:avLst>
              <a:gd name="adj1" fmla="val 50684"/>
              <a:gd name="adj2" fmla="val 42092"/>
            </a:avLst>
          </a:prstGeom>
          <a:solidFill>
            <a:srgbClr val="FFCC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8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1</a:t>
            </a:r>
            <a:endParaRPr lang="ko-KR" altLang="en-US" sz="48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13" name="타원형 설명선 12"/>
          <p:cNvSpPr/>
          <p:nvPr/>
        </p:nvSpPr>
        <p:spPr>
          <a:xfrm flipH="1">
            <a:off x="5189197" y="941254"/>
            <a:ext cx="1142227" cy="995680"/>
          </a:xfrm>
          <a:prstGeom prst="wedgeEllipseCallout">
            <a:avLst>
              <a:gd name="adj1" fmla="val 50684"/>
              <a:gd name="adj2" fmla="val 42092"/>
            </a:avLst>
          </a:prstGeom>
          <a:solidFill>
            <a:srgbClr val="FFCC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8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1</a:t>
            </a:r>
            <a:endParaRPr lang="ko-KR" altLang="en-US" sz="48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49069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 사건을 중심으로 요약해 봅시다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40" t="21504" r="59285" b="63365"/>
          <a:stretch/>
        </p:blipFill>
        <p:spPr>
          <a:xfrm>
            <a:off x="105213" y="269411"/>
            <a:ext cx="832659" cy="711676"/>
          </a:xfrm>
          <a:prstGeom prst="rect">
            <a:avLst/>
          </a:prstGeom>
        </p:spPr>
      </p:pic>
      <p:grpSp>
        <p:nvGrpSpPr>
          <p:cNvPr id="4" name="그룹 3"/>
          <p:cNvGrpSpPr/>
          <p:nvPr/>
        </p:nvGrpSpPr>
        <p:grpSpPr>
          <a:xfrm>
            <a:off x="649706" y="1836821"/>
            <a:ext cx="7411451" cy="2326106"/>
            <a:chOff x="336884" y="1812758"/>
            <a:chExt cx="7411451" cy="2326106"/>
          </a:xfrm>
          <a:solidFill>
            <a:schemeClr val="bg1"/>
          </a:solidFill>
        </p:grpSpPr>
        <p:sp>
          <p:nvSpPr>
            <p:cNvPr id="2" name="타원 1"/>
            <p:cNvSpPr/>
            <p:nvPr/>
          </p:nvSpPr>
          <p:spPr>
            <a:xfrm>
              <a:off x="336884" y="1812758"/>
              <a:ext cx="2326106" cy="2326106"/>
            </a:xfrm>
            <a:prstGeom prst="ellipse">
              <a:avLst/>
            </a:prstGeom>
            <a:grpFill/>
            <a:ln w="762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" name="오른쪽 화살표 2"/>
            <p:cNvSpPr/>
            <p:nvPr/>
          </p:nvSpPr>
          <p:spPr>
            <a:xfrm>
              <a:off x="2903621" y="2775285"/>
              <a:ext cx="368968" cy="401052"/>
            </a:xfrm>
            <a:prstGeom prst="rightArrow">
              <a:avLst/>
            </a:prstGeom>
            <a:grpFill/>
            <a:ln w="762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/>
          </p:nvSpPr>
          <p:spPr>
            <a:xfrm>
              <a:off x="3513220" y="1812758"/>
              <a:ext cx="2326106" cy="2326106"/>
            </a:xfrm>
            <a:prstGeom prst="ellipse">
              <a:avLst/>
            </a:prstGeom>
            <a:grpFill/>
            <a:ln w="762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오른쪽 화살표 10"/>
            <p:cNvSpPr/>
            <p:nvPr/>
          </p:nvSpPr>
          <p:spPr>
            <a:xfrm>
              <a:off x="6079957" y="2775285"/>
              <a:ext cx="368968" cy="401052"/>
            </a:xfrm>
            <a:prstGeom prst="rightArrow">
              <a:avLst/>
            </a:prstGeom>
            <a:grpFill/>
            <a:ln w="762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/>
          </p:nvSpPr>
          <p:spPr>
            <a:xfrm>
              <a:off x="6753724" y="2879557"/>
              <a:ext cx="192507" cy="192507"/>
            </a:xfrm>
            <a:prstGeom prst="ellipse">
              <a:avLst/>
            </a:prstGeom>
            <a:grpFill/>
            <a:ln w="762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타원 12"/>
            <p:cNvSpPr/>
            <p:nvPr/>
          </p:nvSpPr>
          <p:spPr>
            <a:xfrm>
              <a:off x="7154776" y="2879556"/>
              <a:ext cx="192507" cy="192507"/>
            </a:xfrm>
            <a:prstGeom prst="ellipse">
              <a:avLst/>
            </a:prstGeom>
            <a:grpFill/>
            <a:ln w="762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/>
          </p:nvSpPr>
          <p:spPr>
            <a:xfrm>
              <a:off x="7555828" y="2879555"/>
              <a:ext cx="192507" cy="192507"/>
            </a:xfrm>
            <a:prstGeom prst="ellipse">
              <a:avLst/>
            </a:prstGeom>
            <a:grpFill/>
            <a:ln w="762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5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649706" y="2303314"/>
            <a:ext cx="2277978" cy="1393113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err="1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버섯마을에</a:t>
            </a:r>
            <a:endParaRPr lang="en-US" altLang="ko-KR" sz="24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24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표고버섯 할아버지와 할머니가 </a:t>
            </a:r>
            <a:r>
              <a:rPr lang="ko-KR" altLang="en-US" sz="24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살고 있었다</a:t>
            </a:r>
            <a:r>
              <a:rPr lang="en-US" altLang="ko-KR" sz="24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</a:t>
            </a:r>
          </a:p>
        </p:txBody>
      </p:sp>
      <p:sp>
        <p:nvSpPr>
          <p:cNvPr id="16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3850106" y="2303313"/>
            <a:ext cx="2277978" cy="1393113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가끔 버섯들은 티격태격했지만</a:t>
            </a:r>
            <a:endParaRPr lang="en-US" altLang="ko-KR" sz="24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24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할아버지와 할머니는 </a:t>
            </a:r>
            <a:r>
              <a:rPr lang="ko-KR" altLang="en-US" sz="24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사이 좋게 </a:t>
            </a:r>
            <a:r>
              <a:rPr lang="ko-KR" altLang="en-US" sz="24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지내야</a:t>
            </a:r>
            <a:endParaRPr lang="en-US" altLang="ko-KR" sz="24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24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한다고 하셨다</a:t>
            </a:r>
            <a:r>
              <a:rPr lang="en-US" altLang="ko-KR" sz="24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</a:t>
            </a:r>
          </a:p>
        </p:txBody>
      </p:sp>
      <p:pic>
        <p:nvPicPr>
          <p:cNvPr id="20" name="그림 1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6129" y="9305"/>
            <a:ext cx="1465847" cy="1238035"/>
          </a:xfrm>
          <a:prstGeom prst="rect">
            <a:avLst/>
          </a:prstGeom>
        </p:spPr>
      </p:pic>
      <p:sp>
        <p:nvSpPr>
          <p:cNvPr id="21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7162799" y="-71308"/>
            <a:ext cx="2277978" cy="1393113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학습지 </a:t>
            </a:r>
            <a:r>
              <a:rPr lang="en-US" altLang="ko-KR" sz="24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1</a:t>
            </a:r>
            <a:r>
              <a:rPr lang="ko-KR" altLang="en-US" sz="24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쪽</a:t>
            </a:r>
            <a:endParaRPr lang="en-US" altLang="ko-KR" sz="24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27746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벡터그래픽이(가) 표시된 사진&#10;&#10;자동 생성된 설명">
            <a:extLst>
              <a:ext uri="{FF2B5EF4-FFF2-40B4-BE49-F238E27FC236}">
                <a16:creationId xmlns="" xmlns:a16="http://schemas.microsoft.com/office/drawing/2014/main" id="{589A43CA-880E-401A-A564-8EB694A372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50" b="27798"/>
          <a:stretch/>
        </p:blipFill>
        <p:spPr>
          <a:xfrm>
            <a:off x="3096762" y="162046"/>
            <a:ext cx="2957090" cy="1130361"/>
          </a:xfrm>
          <a:prstGeom prst="ellipse">
            <a:avLst/>
          </a:prstGeom>
        </p:spPr>
      </p:pic>
      <p:sp>
        <p:nvSpPr>
          <p:cNvPr id="4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261257" y="1856290"/>
            <a:ext cx="8628100" cy="3074525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이번 시간에는 책을 읽고 다양한 활동을 통해 이야기를 파악하고 요약해 보았습니다</a:t>
            </a:r>
            <a:r>
              <a:rPr lang="en-US" altLang="ko-KR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  <a:p>
            <a:pPr algn="ctr"/>
            <a:r>
              <a:rPr lang="ko-KR" altLang="en-US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다음 시간에는 버섯과 곰팡이를 </a:t>
            </a:r>
            <a:endParaRPr lang="en-US" altLang="ko-KR" sz="4000" dirty="0" smtClean="0">
              <a:solidFill>
                <a:srgbClr val="122836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ko-KR" altLang="en-US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관찰해 보도록 </a:t>
            </a:r>
            <a:r>
              <a:rPr lang="ko-KR" altLang="en-US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하겠습니다</a:t>
            </a:r>
            <a:r>
              <a:rPr lang="en-US" altLang="ko-KR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1600" dirty="0">
              <a:solidFill>
                <a:srgbClr val="122836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5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261257" y="1140830"/>
            <a:ext cx="2238875" cy="715460"/>
          </a:xfrm>
          <a:prstGeom prst="roundRect">
            <a:avLst>
              <a:gd name="adj" fmla="val 0"/>
            </a:avLst>
          </a:prstGeom>
          <a:solidFill>
            <a:srgbClr val="9191A8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smtClean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마무리하며</a:t>
            </a:r>
            <a:endParaRPr lang="ko-KR" altLang="en-US" sz="1400" dirty="0">
              <a:solidFill>
                <a:schemeClr val="bg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72372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08AA798B-33D3-417A-B0A7-DE922C3D2E3B}"/>
              </a:ext>
            </a:extLst>
          </p:cNvPr>
          <p:cNvSpPr/>
          <p:nvPr/>
        </p:nvSpPr>
        <p:spPr>
          <a:xfrm>
            <a:off x="-10274" y="1"/>
            <a:ext cx="9164548" cy="5143500"/>
          </a:xfrm>
          <a:prstGeom prst="rect">
            <a:avLst/>
          </a:prstGeom>
          <a:solidFill>
            <a:srgbClr val="00003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사각형: 둥근 모서리 5">
            <a:extLst>
              <a:ext uri="{FF2B5EF4-FFF2-40B4-BE49-F238E27FC236}">
                <a16:creationId xmlns="" xmlns:a16="http://schemas.microsoft.com/office/drawing/2014/main" id="{BDF46041-5BDE-4192-9603-B84AD9160E85}"/>
              </a:ext>
            </a:extLst>
          </p:cNvPr>
          <p:cNvSpPr/>
          <p:nvPr/>
        </p:nvSpPr>
        <p:spPr>
          <a:xfrm>
            <a:off x="4502409" y="136744"/>
            <a:ext cx="4534911" cy="667788"/>
          </a:xfrm>
          <a:prstGeom prst="roundRect">
            <a:avLst>
              <a:gd name="adj" fmla="val 0"/>
            </a:avLst>
          </a:prstGeom>
          <a:solidFill>
            <a:srgbClr val="9191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선생님께 드리는 안내서 </a:t>
            </a:r>
            <a:r>
              <a:rPr lang="en-US" altLang="ko-KR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endParaRPr lang="ko-KR" altLang="en-US" sz="1400" dirty="0"/>
          </a:p>
        </p:txBody>
      </p:sp>
      <p:sp>
        <p:nvSpPr>
          <p:cNvPr id="11" name="직사각형 10">
            <a:extLst>
              <a:ext uri="{FF2B5EF4-FFF2-40B4-BE49-F238E27FC236}">
                <a16:creationId xmlns="" xmlns:a16="http://schemas.microsoft.com/office/drawing/2014/main" id="{08AA798B-33D3-417A-B0A7-DE922C3D2E3B}"/>
              </a:ext>
            </a:extLst>
          </p:cNvPr>
          <p:cNvSpPr/>
          <p:nvPr/>
        </p:nvSpPr>
        <p:spPr>
          <a:xfrm>
            <a:off x="118349" y="136744"/>
            <a:ext cx="8918971" cy="4831496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>
            <a:extLst>
              <a:ext uri="{FF2B5EF4-FFF2-40B4-BE49-F238E27FC236}">
                <a16:creationId xmlns="" xmlns:a16="http://schemas.microsoft.com/office/drawing/2014/main" id="{C5DFBA9B-8625-4419-BD9A-23578A1DA745}"/>
              </a:ext>
            </a:extLst>
          </p:cNvPr>
          <p:cNvCxnSpPr>
            <a:cxnSpLocks/>
          </p:cNvCxnSpPr>
          <p:nvPr/>
        </p:nvCxnSpPr>
        <p:spPr>
          <a:xfrm>
            <a:off x="4502409" y="789292"/>
            <a:ext cx="4534911" cy="0"/>
          </a:xfrm>
          <a:prstGeom prst="line">
            <a:avLst/>
          </a:prstGeom>
          <a:ln w="793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>
            <a:extLst>
              <a:ext uri="{FF2B5EF4-FFF2-40B4-BE49-F238E27FC236}">
                <a16:creationId xmlns="" xmlns:a16="http://schemas.microsoft.com/office/drawing/2014/main" id="{C5DFBA9B-8625-4419-BD9A-23578A1DA745}"/>
              </a:ext>
            </a:extLst>
          </p:cNvPr>
          <p:cNvCxnSpPr>
            <a:cxnSpLocks/>
          </p:cNvCxnSpPr>
          <p:nvPr/>
        </p:nvCxnSpPr>
        <p:spPr>
          <a:xfrm>
            <a:off x="4539498" y="121504"/>
            <a:ext cx="0" cy="667788"/>
          </a:xfrm>
          <a:prstGeom prst="line">
            <a:avLst/>
          </a:prstGeom>
          <a:ln w="793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418852" y="1061816"/>
            <a:ext cx="8366333" cy="3649140"/>
          </a:xfrm>
          <a:prstGeom prst="roundRect">
            <a:avLst>
              <a:gd name="adj" fmla="val 4303"/>
            </a:avLst>
          </a:prstGeom>
          <a:solidFill>
            <a:srgbClr val="FFFFFF">
              <a:alpha val="8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16" name="그룹 15">
            <a:extLst>
              <a:ext uri="{FF2B5EF4-FFF2-40B4-BE49-F238E27FC236}">
                <a16:creationId xmlns="" xmlns:a16="http://schemas.microsoft.com/office/drawing/2014/main" id="{77628A33-926C-4BCE-A57E-774010BC9D74}"/>
              </a:ext>
            </a:extLst>
          </p:cNvPr>
          <p:cNvGrpSpPr/>
          <p:nvPr/>
        </p:nvGrpSpPr>
        <p:grpSpPr>
          <a:xfrm>
            <a:off x="1199678" y="1166376"/>
            <a:ext cx="3093137" cy="1020178"/>
            <a:chOff x="626932" y="2210946"/>
            <a:chExt cx="2932501" cy="1264005"/>
          </a:xfrm>
          <a:noFill/>
        </p:grpSpPr>
        <p:pic>
          <p:nvPicPr>
            <p:cNvPr id="17" name="그림 16">
              <a:extLst>
                <a:ext uri="{FF2B5EF4-FFF2-40B4-BE49-F238E27FC236}">
                  <a16:creationId xmlns="" xmlns:a16="http://schemas.microsoft.com/office/drawing/2014/main" id="{5CB109DF-9CF2-4712-921E-5FF73ADB392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67051" y="2210946"/>
              <a:ext cx="1292382" cy="1264005"/>
            </a:xfrm>
            <a:prstGeom prst="rect">
              <a:avLst/>
            </a:prstGeom>
            <a:grpFill/>
            <a:ln>
              <a:noFill/>
            </a:ln>
          </p:spPr>
        </p:pic>
        <p:sp>
          <p:nvSpPr>
            <p:cNvPr id="18" name="직사각형 17">
              <a:extLst>
                <a:ext uri="{FF2B5EF4-FFF2-40B4-BE49-F238E27FC236}">
                  <a16:creationId xmlns="" xmlns:a16="http://schemas.microsoft.com/office/drawing/2014/main" id="{7D366B1B-53AF-4A8C-82F6-2F5DD70781FD}"/>
                </a:ext>
              </a:extLst>
            </p:cNvPr>
            <p:cNvSpPr/>
            <p:nvPr/>
          </p:nvSpPr>
          <p:spPr>
            <a:xfrm>
              <a:off x="626932" y="2553942"/>
              <a:ext cx="1640119" cy="724539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[</a:t>
              </a:r>
              <a:r>
                <a:rPr kumimoji="0" lang="ko-KR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관련 교과</a:t>
              </a: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]</a:t>
              </a:r>
              <a:endParaRPr kumimoji="0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</p:grpSp>
      <p:pic>
        <p:nvPicPr>
          <p:cNvPr id="8" name="그림 7">
            <a:extLst>
              <a:ext uri="{FF2B5EF4-FFF2-40B4-BE49-F238E27FC236}">
                <a16:creationId xmlns="" xmlns:a16="http://schemas.microsoft.com/office/drawing/2014/main" id="{81499E9E-6BA4-4F4B-933D-6F2A60CBDA0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18" r="40674" b="77092"/>
          <a:stretch/>
        </p:blipFill>
        <p:spPr>
          <a:xfrm rot="2591417">
            <a:off x="23493" y="3624680"/>
            <a:ext cx="1900536" cy="1226817"/>
          </a:xfrm>
          <a:prstGeom prst="rect">
            <a:avLst/>
          </a:prstGeom>
        </p:spPr>
      </p:pic>
      <p:grpSp>
        <p:nvGrpSpPr>
          <p:cNvPr id="19" name="그룹 18">
            <a:extLst>
              <a:ext uri="{FF2B5EF4-FFF2-40B4-BE49-F238E27FC236}">
                <a16:creationId xmlns="" xmlns:a16="http://schemas.microsoft.com/office/drawing/2014/main" id="{038BB0D9-09F9-43B4-81AB-308FBD0C3D18}"/>
              </a:ext>
            </a:extLst>
          </p:cNvPr>
          <p:cNvGrpSpPr/>
          <p:nvPr/>
        </p:nvGrpSpPr>
        <p:grpSpPr>
          <a:xfrm>
            <a:off x="1193674" y="2264725"/>
            <a:ext cx="8086667" cy="1949915"/>
            <a:chOff x="626932" y="3538611"/>
            <a:chExt cx="7666702" cy="2415953"/>
          </a:xfrm>
          <a:noFill/>
        </p:grpSpPr>
        <p:sp>
          <p:nvSpPr>
            <p:cNvPr id="20" name="직사각형 19">
              <a:extLst>
                <a:ext uri="{FF2B5EF4-FFF2-40B4-BE49-F238E27FC236}">
                  <a16:creationId xmlns="" xmlns:a16="http://schemas.microsoft.com/office/drawing/2014/main" id="{158C9E33-DD00-4540-9D8B-9F901552EA9D}"/>
                </a:ext>
              </a:extLst>
            </p:cNvPr>
            <p:cNvSpPr/>
            <p:nvPr/>
          </p:nvSpPr>
          <p:spPr>
            <a:xfrm>
              <a:off x="626932" y="4238549"/>
              <a:ext cx="7666702" cy="171601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fontAlgn="base" latinLnBrk="1"/>
              <a:r>
                <a:rPr lang="en-US" altLang="ko-KR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[6</a:t>
              </a:r>
              <a:r>
                <a:rPr lang="ko-KR" altLang="en-US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국</a:t>
              </a:r>
              <a:r>
                <a:rPr lang="en-US" altLang="ko-KR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02-01]</a:t>
              </a:r>
              <a:r>
                <a:rPr lang="ko-KR" altLang="en-US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읽기는 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배경 지식을 </a:t>
              </a:r>
              <a:r>
                <a:rPr lang="ko-KR" altLang="en-US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활용하여 의미를 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구성 하는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 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과정</a:t>
              </a:r>
              <a:endParaRPr lang="en-US" altLang="ko-KR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  <a:p>
              <a:pPr fontAlgn="base" latinLnBrk="1"/>
              <a:r>
                <a:rPr lang="en-US" altLang="ko-KR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 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              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임을 </a:t>
              </a:r>
              <a:r>
                <a:rPr lang="ko-KR" altLang="en-US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이해하고 글을 읽는다</a:t>
              </a:r>
              <a:r>
                <a:rPr lang="en-US" altLang="ko-KR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.</a:t>
              </a:r>
              <a:endParaRPr lang="ko-KR" altLang="en-US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  <a:p>
              <a:pPr fontAlgn="base" latinLnBrk="1"/>
              <a:r>
                <a:rPr lang="en-US" altLang="ko-KR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[6</a:t>
              </a:r>
              <a:r>
                <a:rPr lang="ko-KR" altLang="en-US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국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02-02]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글의 구조를 고려하여 글 전체의 내용을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 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요약한다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.</a:t>
              </a:r>
              <a:endParaRPr lang="ko-KR" altLang="en-US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</p:txBody>
        </p:sp>
        <p:sp>
          <p:nvSpPr>
            <p:cNvPr id="21" name="직사각형 20">
              <a:extLst>
                <a:ext uri="{FF2B5EF4-FFF2-40B4-BE49-F238E27FC236}">
                  <a16:creationId xmlns="" xmlns:a16="http://schemas.microsoft.com/office/drawing/2014/main" id="{2D0D08BA-8FBB-41F8-ABA3-8C329CD6578B}"/>
                </a:ext>
              </a:extLst>
            </p:cNvPr>
            <p:cNvSpPr/>
            <p:nvPr/>
          </p:nvSpPr>
          <p:spPr>
            <a:xfrm>
              <a:off x="626932" y="3538611"/>
              <a:ext cx="2117322" cy="724539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[</a:t>
              </a:r>
              <a:r>
                <a:rPr kumimoji="0" lang="ko-KR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관련 성취기준</a:t>
              </a: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]</a:t>
              </a:r>
              <a:endParaRPr kumimoji="0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6724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08AA798B-33D3-417A-B0A7-DE922C3D2E3B}"/>
              </a:ext>
            </a:extLst>
          </p:cNvPr>
          <p:cNvSpPr/>
          <p:nvPr/>
        </p:nvSpPr>
        <p:spPr>
          <a:xfrm>
            <a:off x="-10274" y="1"/>
            <a:ext cx="9164548" cy="5143500"/>
          </a:xfrm>
          <a:prstGeom prst="rect">
            <a:avLst/>
          </a:prstGeom>
          <a:solidFill>
            <a:srgbClr val="00003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사각형: 둥근 모서리 5">
            <a:extLst>
              <a:ext uri="{FF2B5EF4-FFF2-40B4-BE49-F238E27FC236}">
                <a16:creationId xmlns="" xmlns:a16="http://schemas.microsoft.com/office/drawing/2014/main" id="{BDF46041-5BDE-4192-9603-B84AD9160E85}"/>
              </a:ext>
            </a:extLst>
          </p:cNvPr>
          <p:cNvSpPr/>
          <p:nvPr/>
        </p:nvSpPr>
        <p:spPr>
          <a:xfrm>
            <a:off x="4502409" y="136744"/>
            <a:ext cx="4534911" cy="667788"/>
          </a:xfrm>
          <a:prstGeom prst="roundRect">
            <a:avLst>
              <a:gd name="adj" fmla="val 0"/>
            </a:avLst>
          </a:prstGeom>
          <a:solidFill>
            <a:srgbClr val="9191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선생님께 드리는 안내서 </a:t>
            </a:r>
            <a:r>
              <a:rPr lang="en-US" altLang="ko-KR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endParaRPr lang="ko-KR" altLang="en-US" sz="1400" dirty="0"/>
          </a:p>
        </p:txBody>
      </p:sp>
      <p:sp>
        <p:nvSpPr>
          <p:cNvPr id="11" name="직사각형 10">
            <a:extLst>
              <a:ext uri="{FF2B5EF4-FFF2-40B4-BE49-F238E27FC236}">
                <a16:creationId xmlns="" xmlns:a16="http://schemas.microsoft.com/office/drawing/2014/main" id="{08AA798B-33D3-417A-B0A7-DE922C3D2E3B}"/>
              </a:ext>
            </a:extLst>
          </p:cNvPr>
          <p:cNvSpPr/>
          <p:nvPr/>
        </p:nvSpPr>
        <p:spPr>
          <a:xfrm>
            <a:off x="118349" y="136744"/>
            <a:ext cx="8918971" cy="4831496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>
            <a:extLst>
              <a:ext uri="{FF2B5EF4-FFF2-40B4-BE49-F238E27FC236}">
                <a16:creationId xmlns="" xmlns:a16="http://schemas.microsoft.com/office/drawing/2014/main" id="{C5DFBA9B-8625-4419-BD9A-23578A1DA745}"/>
              </a:ext>
            </a:extLst>
          </p:cNvPr>
          <p:cNvCxnSpPr>
            <a:cxnSpLocks/>
          </p:cNvCxnSpPr>
          <p:nvPr/>
        </p:nvCxnSpPr>
        <p:spPr>
          <a:xfrm>
            <a:off x="4502409" y="789292"/>
            <a:ext cx="4534911" cy="0"/>
          </a:xfrm>
          <a:prstGeom prst="line">
            <a:avLst/>
          </a:prstGeom>
          <a:ln w="793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>
            <a:extLst>
              <a:ext uri="{FF2B5EF4-FFF2-40B4-BE49-F238E27FC236}">
                <a16:creationId xmlns="" xmlns:a16="http://schemas.microsoft.com/office/drawing/2014/main" id="{C5DFBA9B-8625-4419-BD9A-23578A1DA745}"/>
              </a:ext>
            </a:extLst>
          </p:cNvPr>
          <p:cNvCxnSpPr>
            <a:cxnSpLocks/>
          </p:cNvCxnSpPr>
          <p:nvPr/>
        </p:nvCxnSpPr>
        <p:spPr>
          <a:xfrm>
            <a:off x="4539498" y="121504"/>
            <a:ext cx="0" cy="667788"/>
          </a:xfrm>
          <a:prstGeom prst="line">
            <a:avLst/>
          </a:prstGeom>
          <a:ln w="793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418852" y="1061816"/>
            <a:ext cx="8366333" cy="3649140"/>
          </a:xfrm>
          <a:prstGeom prst="roundRect">
            <a:avLst>
              <a:gd name="adj" fmla="val 4303"/>
            </a:avLst>
          </a:prstGeom>
          <a:solidFill>
            <a:srgbClr val="FFFFFF">
              <a:alpha val="8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000" dirty="0"/>
          </a:p>
        </p:txBody>
      </p:sp>
      <p:grpSp>
        <p:nvGrpSpPr>
          <p:cNvPr id="22" name="그룹 21">
            <a:extLst>
              <a:ext uri="{FF2B5EF4-FFF2-40B4-BE49-F238E27FC236}">
                <a16:creationId xmlns="" xmlns:a16="http://schemas.microsoft.com/office/drawing/2014/main" id="{A6C055A6-174B-41EA-8105-80085EB68DB5}"/>
              </a:ext>
            </a:extLst>
          </p:cNvPr>
          <p:cNvGrpSpPr/>
          <p:nvPr/>
        </p:nvGrpSpPr>
        <p:grpSpPr>
          <a:xfrm>
            <a:off x="1009063" y="1352432"/>
            <a:ext cx="5723478" cy="669520"/>
            <a:chOff x="881246" y="2137506"/>
            <a:chExt cx="5723478" cy="669520"/>
          </a:xfrm>
        </p:grpSpPr>
        <p:sp>
          <p:nvSpPr>
            <p:cNvPr id="23" name="직사각형 22">
              <a:extLst>
                <a:ext uri="{FF2B5EF4-FFF2-40B4-BE49-F238E27FC236}">
                  <a16:creationId xmlns="" xmlns:a16="http://schemas.microsoft.com/office/drawing/2014/main" id="{950C6EA1-2A45-4C99-A69A-EA66946648B8}"/>
                </a:ext>
              </a:extLst>
            </p:cNvPr>
            <p:cNvSpPr/>
            <p:nvPr/>
          </p:nvSpPr>
          <p:spPr>
            <a:xfrm>
              <a:off x="1169024" y="2171611"/>
              <a:ext cx="197201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3200" dirty="0">
                  <a:highlight>
                    <a:srgbClr val="FFFF9F"/>
                  </a:highlight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[</a:t>
              </a:r>
              <a:r>
                <a:rPr lang="ko-KR" altLang="en-US" sz="3200" dirty="0">
                  <a:highlight>
                    <a:srgbClr val="FFFF9F"/>
                  </a:highlight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사용한 글꼴</a:t>
              </a:r>
              <a:r>
                <a:rPr lang="en-US" altLang="ko-KR" sz="3200" dirty="0">
                  <a:highlight>
                    <a:srgbClr val="FFFF9F"/>
                  </a:highlight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]</a:t>
              </a:r>
              <a:endParaRPr lang="ko-KR" altLang="en-US" sz="3200" dirty="0">
                <a:highlight>
                  <a:srgbClr val="FFFF9F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  <p:pic>
          <p:nvPicPr>
            <p:cNvPr id="24" name="그림 23">
              <a:extLst>
                <a:ext uri="{FF2B5EF4-FFF2-40B4-BE49-F238E27FC236}">
                  <a16:creationId xmlns="" xmlns:a16="http://schemas.microsoft.com/office/drawing/2014/main" id="{5F5E51FD-4434-45B0-B93F-75CEA44B1D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2778179">
              <a:off x="881246" y="2137506"/>
              <a:ext cx="261731" cy="669520"/>
            </a:xfrm>
            <a:prstGeom prst="rect">
              <a:avLst/>
            </a:prstGeom>
          </p:spPr>
        </p:pic>
        <p:sp>
          <p:nvSpPr>
            <p:cNvPr id="25" name="직사각형 24">
              <a:extLst>
                <a:ext uri="{FF2B5EF4-FFF2-40B4-BE49-F238E27FC236}">
                  <a16:creationId xmlns="" xmlns:a16="http://schemas.microsoft.com/office/drawing/2014/main" id="{0D9D4BFD-45C1-40D9-993B-BE9F0A8C1A47}"/>
                </a:ext>
              </a:extLst>
            </p:cNvPr>
            <p:cNvSpPr/>
            <p:nvPr/>
          </p:nvSpPr>
          <p:spPr>
            <a:xfrm>
              <a:off x="3167565" y="2236194"/>
              <a:ext cx="343715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배달의 민족 </a:t>
              </a:r>
              <a:r>
                <a:rPr lang="ko-KR" altLang="en-US" sz="2800" dirty="0" err="1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연성체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, </a:t>
              </a:r>
              <a:r>
                <a:rPr lang="ko-KR" altLang="en-US" sz="2800" dirty="0" err="1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주아체</a:t>
              </a:r>
              <a:endParaRPr lang="ko-KR" altLang="en-US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</p:grpSp>
      <p:grpSp>
        <p:nvGrpSpPr>
          <p:cNvPr id="26" name="그룹 25"/>
          <p:cNvGrpSpPr/>
          <p:nvPr/>
        </p:nvGrpSpPr>
        <p:grpSpPr>
          <a:xfrm>
            <a:off x="668873" y="1905749"/>
            <a:ext cx="8116312" cy="2240596"/>
            <a:chOff x="450126" y="2529982"/>
            <a:chExt cx="8116312" cy="2240596"/>
          </a:xfrm>
        </p:grpSpPr>
        <p:pic>
          <p:nvPicPr>
            <p:cNvPr id="27" name="그림 26">
              <a:extLst>
                <a:ext uri="{FF2B5EF4-FFF2-40B4-BE49-F238E27FC236}">
                  <a16:creationId xmlns="" xmlns:a16="http://schemas.microsoft.com/office/drawing/2014/main" id="{95BC2CC4-31B2-41CA-AE79-1940BC0465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0126" y="2529982"/>
              <a:ext cx="737191" cy="986454"/>
            </a:xfrm>
            <a:prstGeom prst="rect">
              <a:avLst/>
            </a:prstGeom>
          </p:spPr>
        </p:pic>
        <p:sp>
          <p:nvSpPr>
            <p:cNvPr id="28" name="직사각형 27">
              <a:extLst>
                <a:ext uri="{FF2B5EF4-FFF2-40B4-BE49-F238E27FC236}">
                  <a16:creationId xmlns="" xmlns:a16="http://schemas.microsoft.com/office/drawing/2014/main" id="{B619B5D5-E48B-4AE4-9083-7CA260342328}"/>
                </a:ext>
              </a:extLst>
            </p:cNvPr>
            <p:cNvSpPr/>
            <p:nvPr/>
          </p:nvSpPr>
          <p:spPr>
            <a:xfrm>
              <a:off x="1081420" y="2742730"/>
              <a:ext cx="175721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3200" dirty="0">
                  <a:highlight>
                    <a:srgbClr val="FFFF9F"/>
                  </a:highlight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[</a:t>
              </a:r>
              <a:r>
                <a:rPr lang="ko-KR" altLang="en-US" sz="3200" dirty="0">
                  <a:highlight>
                    <a:srgbClr val="FFFF9F"/>
                  </a:highlight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차시 안내</a:t>
              </a:r>
              <a:r>
                <a:rPr lang="en-US" altLang="ko-KR" sz="3200" dirty="0">
                  <a:highlight>
                    <a:srgbClr val="FFFF9F"/>
                  </a:highlight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]</a:t>
              </a:r>
              <a:endParaRPr lang="ko-KR" altLang="en-US" sz="3200" dirty="0">
                <a:highlight>
                  <a:srgbClr val="FFFF9F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  <p:sp>
          <p:nvSpPr>
            <p:cNvPr id="29" name="직사각형 28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1078094" y="3406743"/>
              <a:ext cx="7488344" cy="1363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300"/>
                </a:lnSpc>
                <a:defRPr/>
              </a:pPr>
              <a:r>
                <a:rPr lang="ko-KR" altLang="en-US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이번 차시는 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배경 지식을 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떠올리며 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&lt;</a:t>
              </a:r>
              <a:r>
                <a:rPr lang="ko-KR" altLang="en-US" sz="2800" dirty="0" err="1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으라차차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!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 버섯할아버지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&gt;</a:t>
              </a:r>
              <a:r>
                <a:rPr lang="ko-KR" altLang="en-US" sz="280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를 읽어 보는 </a:t>
              </a:r>
              <a:r>
                <a:rPr lang="ko-KR" altLang="en-US" sz="2800" dirty="0" err="1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차시입니다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. &lt;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활동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1&gt;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에서는 버섯에 대한 자신의</a:t>
              </a:r>
              <a:endParaRPr lang="en-US" altLang="ko-KR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  <a:p>
              <a:pPr>
                <a:lnSpc>
                  <a:spcPts val="3300"/>
                </a:lnSpc>
                <a:defRPr/>
              </a:pP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경험이나 알고 있는 지식을 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‘</a:t>
              </a:r>
              <a:r>
                <a:rPr lang="ko-KR" altLang="en-US" sz="2800" dirty="0" err="1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앉기발표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’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로 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돌아가며 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말해 봅니다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. </a:t>
              </a:r>
              <a:endParaRPr lang="en-US" altLang="ko-KR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</p:txBody>
        </p:sp>
      </p:grpSp>
      <p:pic>
        <p:nvPicPr>
          <p:cNvPr id="30" name="그림 29">
            <a:extLst>
              <a:ext uri="{FF2B5EF4-FFF2-40B4-BE49-F238E27FC236}">
                <a16:creationId xmlns="" xmlns:a16="http://schemas.microsoft.com/office/drawing/2014/main" id="{81499E9E-6BA4-4F4B-933D-6F2A60CBDA0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18" r="40674" b="77092"/>
          <a:stretch/>
        </p:blipFill>
        <p:spPr>
          <a:xfrm rot="2591417">
            <a:off x="23493" y="3624680"/>
            <a:ext cx="1900536" cy="1226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05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08AA798B-33D3-417A-B0A7-DE922C3D2E3B}"/>
              </a:ext>
            </a:extLst>
          </p:cNvPr>
          <p:cNvSpPr/>
          <p:nvPr/>
        </p:nvSpPr>
        <p:spPr>
          <a:xfrm>
            <a:off x="-10274" y="1"/>
            <a:ext cx="9164548" cy="5143500"/>
          </a:xfrm>
          <a:prstGeom prst="rect">
            <a:avLst/>
          </a:prstGeom>
          <a:solidFill>
            <a:srgbClr val="00003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사각형: 둥근 모서리 5">
            <a:extLst>
              <a:ext uri="{FF2B5EF4-FFF2-40B4-BE49-F238E27FC236}">
                <a16:creationId xmlns="" xmlns:a16="http://schemas.microsoft.com/office/drawing/2014/main" id="{BDF46041-5BDE-4192-9603-B84AD9160E85}"/>
              </a:ext>
            </a:extLst>
          </p:cNvPr>
          <p:cNvSpPr/>
          <p:nvPr/>
        </p:nvSpPr>
        <p:spPr>
          <a:xfrm>
            <a:off x="4502409" y="136744"/>
            <a:ext cx="4534911" cy="667788"/>
          </a:xfrm>
          <a:prstGeom prst="roundRect">
            <a:avLst>
              <a:gd name="adj" fmla="val 0"/>
            </a:avLst>
          </a:prstGeom>
          <a:solidFill>
            <a:srgbClr val="9191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선생님께 드리는 안내서 </a:t>
            </a:r>
            <a:r>
              <a:rPr lang="en-US" altLang="ko-KR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endParaRPr lang="ko-KR" altLang="en-US" sz="1400" dirty="0"/>
          </a:p>
        </p:txBody>
      </p:sp>
      <p:sp>
        <p:nvSpPr>
          <p:cNvPr id="11" name="직사각형 10">
            <a:extLst>
              <a:ext uri="{FF2B5EF4-FFF2-40B4-BE49-F238E27FC236}">
                <a16:creationId xmlns="" xmlns:a16="http://schemas.microsoft.com/office/drawing/2014/main" id="{08AA798B-33D3-417A-B0A7-DE922C3D2E3B}"/>
              </a:ext>
            </a:extLst>
          </p:cNvPr>
          <p:cNvSpPr/>
          <p:nvPr/>
        </p:nvSpPr>
        <p:spPr>
          <a:xfrm>
            <a:off x="118349" y="136744"/>
            <a:ext cx="8918971" cy="4831496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>
            <a:extLst>
              <a:ext uri="{FF2B5EF4-FFF2-40B4-BE49-F238E27FC236}">
                <a16:creationId xmlns="" xmlns:a16="http://schemas.microsoft.com/office/drawing/2014/main" id="{C5DFBA9B-8625-4419-BD9A-23578A1DA745}"/>
              </a:ext>
            </a:extLst>
          </p:cNvPr>
          <p:cNvCxnSpPr>
            <a:cxnSpLocks/>
          </p:cNvCxnSpPr>
          <p:nvPr/>
        </p:nvCxnSpPr>
        <p:spPr>
          <a:xfrm>
            <a:off x="4502409" y="789292"/>
            <a:ext cx="4534911" cy="0"/>
          </a:xfrm>
          <a:prstGeom prst="line">
            <a:avLst/>
          </a:prstGeom>
          <a:ln w="793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>
            <a:extLst>
              <a:ext uri="{FF2B5EF4-FFF2-40B4-BE49-F238E27FC236}">
                <a16:creationId xmlns="" xmlns:a16="http://schemas.microsoft.com/office/drawing/2014/main" id="{C5DFBA9B-8625-4419-BD9A-23578A1DA745}"/>
              </a:ext>
            </a:extLst>
          </p:cNvPr>
          <p:cNvCxnSpPr>
            <a:cxnSpLocks/>
          </p:cNvCxnSpPr>
          <p:nvPr/>
        </p:nvCxnSpPr>
        <p:spPr>
          <a:xfrm>
            <a:off x="4539498" y="121504"/>
            <a:ext cx="0" cy="667788"/>
          </a:xfrm>
          <a:prstGeom prst="line">
            <a:avLst/>
          </a:prstGeom>
          <a:ln w="793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418852" y="1061816"/>
            <a:ext cx="8366333" cy="3649140"/>
          </a:xfrm>
          <a:prstGeom prst="roundRect">
            <a:avLst>
              <a:gd name="adj" fmla="val 4303"/>
            </a:avLst>
          </a:prstGeom>
          <a:solidFill>
            <a:srgbClr val="FFFFFF">
              <a:alpha val="8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000" dirty="0"/>
          </a:p>
        </p:txBody>
      </p:sp>
      <p:sp>
        <p:nvSpPr>
          <p:cNvPr id="29" name="직사각형 28">
            <a:extLst>
              <a:ext uri="{FF2B5EF4-FFF2-40B4-BE49-F238E27FC236}">
                <a16:creationId xmlns="" xmlns:a16="http://schemas.microsoft.com/office/drawing/2014/main" id="{F09132B0-36BF-45ED-9058-4A08B4F164B0}"/>
              </a:ext>
            </a:extLst>
          </p:cNvPr>
          <p:cNvSpPr/>
          <p:nvPr/>
        </p:nvSpPr>
        <p:spPr>
          <a:xfrm>
            <a:off x="795326" y="1457080"/>
            <a:ext cx="7614028" cy="2208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300"/>
              </a:lnSpc>
              <a:defRPr/>
            </a:pPr>
            <a:r>
              <a:rPr lang="en-US" altLang="ko-KR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&lt;</a:t>
            </a:r>
            <a:r>
              <a:rPr lang="ko-KR" altLang="en-US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활동</a:t>
            </a:r>
            <a:r>
              <a:rPr lang="en-US" altLang="ko-KR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2&gt;</a:t>
            </a:r>
            <a:r>
              <a:rPr lang="ko-KR" altLang="en-US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에서는</a:t>
            </a:r>
            <a:r>
              <a:rPr lang="en-US" altLang="ko-KR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</a:t>
            </a:r>
            <a:r>
              <a:rPr lang="ko-KR" altLang="en-US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그림책의 표지 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그림과</a:t>
            </a:r>
            <a:r>
              <a:rPr lang="en-US" altLang="ko-KR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</a:t>
            </a:r>
            <a:r>
              <a:rPr lang="ko-KR" altLang="en-US" sz="2800" dirty="0" err="1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뒷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</a:t>
            </a:r>
            <a:r>
              <a:rPr lang="ko-KR" altLang="en-US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표지에 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제시되어 있는 </a:t>
            </a:r>
            <a:r>
              <a:rPr lang="ko-KR" altLang="en-US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질문에 나름의 답을 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내려보고</a:t>
            </a:r>
            <a:r>
              <a:rPr lang="en-US" altLang="ko-KR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,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</a:t>
            </a:r>
            <a:r>
              <a:rPr lang="ko-KR" altLang="en-US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질문에 이어질 이야기를 상상하여 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말해 봅니다</a:t>
            </a:r>
            <a:r>
              <a:rPr lang="en-US" altLang="ko-KR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 &lt;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활동</a:t>
            </a:r>
            <a:r>
              <a:rPr lang="en-US" altLang="ko-KR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3&gt;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에서는 이야기를 읽은 후 글의 구조를 요약</a:t>
            </a:r>
            <a:endParaRPr lang="en-US" altLang="ko-KR" sz="28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>
              <a:lnSpc>
                <a:spcPts val="3300"/>
              </a:lnSpc>
              <a:defRPr/>
            </a:pP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정리하는 활동으로</a:t>
            </a:r>
            <a:r>
              <a:rPr lang="en-US" altLang="ko-KR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, 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발단</a:t>
            </a:r>
            <a:r>
              <a:rPr lang="en-US" altLang="ko-KR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-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전개</a:t>
            </a:r>
            <a:r>
              <a:rPr lang="en-US" altLang="ko-KR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-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위기</a:t>
            </a:r>
            <a:r>
              <a:rPr lang="en-US" altLang="ko-KR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-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절정</a:t>
            </a:r>
            <a:r>
              <a:rPr lang="en-US" altLang="ko-KR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-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결말에 따라 사건을 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정리 배치하여 꾸며 보는 </a:t>
            </a:r>
            <a:r>
              <a:rPr lang="ko-KR" altLang="en-US" sz="2800" dirty="0" err="1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북아트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활동을 해 봅니다</a:t>
            </a:r>
            <a:r>
              <a:rPr lang="en-US" altLang="ko-KR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</a:t>
            </a:r>
            <a:endParaRPr lang="en-US" altLang="ko-KR" sz="2800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pic>
        <p:nvPicPr>
          <p:cNvPr id="30" name="그림 29">
            <a:extLst>
              <a:ext uri="{FF2B5EF4-FFF2-40B4-BE49-F238E27FC236}">
                <a16:creationId xmlns="" xmlns:a16="http://schemas.microsoft.com/office/drawing/2014/main" id="{81499E9E-6BA4-4F4B-933D-6F2A60CBDA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18" r="40674" b="77092"/>
          <a:stretch/>
        </p:blipFill>
        <p:spPr>
          <a:xfrm rot="2591417">
            <a:off x="23493" y="3624680"/>
            <a:ext cx="1900536" cy="1226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078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08AA798B-33D3-417A-B0A7-DE922C3D2E3B}"/>
              </a:ext>
            </a:extLst>
          </p:cNvPr>
          <p:cNvSpPr/>
          <p:nvPr/>
        </p:nvSpPr>
        <p:spPr>
          <a:xfrm>
            <a:off x="-10274" y="1"/>
            <a:ext cx="9164548" cy="5143500"/>
          </a:xfrm>
          <a:prstGeom prst="rect">
            <a:avLst/>
          </a:prstGeom>
          <a:solidFill>
            <a:srgbClr val="00003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사각형: 둥근 모서리 5">
            <a:extLst>
              <a:ext uri="{FF2B5EF4-FFF2-40B4-BE49-F238E27FC236}">
                <a16:creationId xmlns="" xmlns:a16="http://schemas.microsoft.com/office/drawing/2014/main" id="{BDF46041-5BDE-4192-9603-B84AD9160E85}"/>
              </a:ext>
            </a:extLst>
          </p:cNvPr>
          <p:cNvSpPr/>
          <p:nvPr/>
        </p:nvSpPr>
        <p:spPr>
          <a:xfrm>
            <a:off x="4502409" y="136744"/>
            <a:ext cx="4534911" cy="667788"/>
          </a:xfrm>
          <a:prstGeom prst="roundRect">
            <a:avLst>
              <a:gd name="adj" fmla="val 0"/>
            </a:avLst>
          </a:prstGeom>
          <a:solidFill>
            <a:srgbClr val="9191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선생님께 드리는 안내서 </a:t>
            </a:r>
            <a:r>
              <a:rPr lang="en-US" altLang="ko-KR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4</a:t>
            </a:r>
            <a:endParaRPr lang="ko-KR" altLang="en-US" sz="1400" dirty="0"/>
          </a:p>
        </p:txBody>
      </p:sp>
      <p:sp>
        <p:nvSpPr>
          <p:cNvPr id="11" name="직사각형 10">
            <a:extLst>
              <a:ext uri="{FF2B5EF4-FFF2-40B4-BE49-F238E27FC236}">
                <a16:creationId xmlns="" xmlns:a16="http://schemas.microsoft.com/office/drawing/2014/main" id="{08AA798B-33D3-417A-B0A7-DE922C3D2E3B}"/>
              </a:ext>
            </a:extLst>
          </p:cNvPr>
          <p:cNvSpPr/>
          <p:nvPr/>
        </p:nvSpPr>
        <p:spPr>
          <a:xfrm>
            <a:off x="118349" y="136744"/>
            <a:ext cx="8918971" cy="4831496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>
            <a:extLst>
              <a:ext uri="{FF2B5EF4-FFF2-40B4-BE49-F238E27FC236}">
                <a16:creationId xmlns="" xmlns:a16="http://schemas.microsoft.com/office/drawing/2014/main" id="{C5DFBA9B-8625-4419-BD9A-23578A1DA745}"/>
              </a:ext>
            </a:extLst>
          </p:cNvPr>
          <p:cNvCxnSpPr>
            <a:cxnSpLocks/>
          </p:cNvCxnSpPr>
          <p:nvPr/>
        </p:nvCxnSpPr>
        <p:spPr>
          <a:xfrm>
            <a:off x="4502409" y="789292"/>
            <a:ext cx="4534911" cy="0"/>
          </a:xfrm>
          <a:prstGeom prst="line">
            <a:avLst/>
          </a:prstGeom>
          <a:ln w="793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>
            <a:extLst>
              <a:ext uri="{FF2B5EF4-FFF2-40B4-BE49-F238E27FC236}">
                <a16:creationId xmlns="" xmlns:a16="http://schemas.microsoft.com/office/drawing/2014/main" id="{C5DFBA9B-8625-4419-BD9A-23578A1DA745}"/>
              </a:ext>
            </a:extLst>
          </p:cNvPr>
          <p:cNvCxnSpPr>
            <a:cxnSpLocks/>
          </p:cNvCxnSpPr>
          <p:nvPr/>
        </p:nvCxnSpPr>
        <p:spPr>
          <a:xfrm>
            <a:off x="4539498" y="121504"/>
            <a:ext cx="0" cy="667788"/>
          </a:xfrm>
          <a:prstGeom prst="line">
            <a:avLst/>
          </a:prstGeom>
          <a:ln w="793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418852" y="1061816"/>
            <a:ext cx="8366333" cy="3649140"/>
          </a:xfrm>
          <a:prstGeom prst="roundRect">
            <a:avLst>
              <a:gd name="adj" fmla="val 4303"/>
            </a:avLst>
          </a:prstGeom>
          <a:solidFill>
            <a:srgbClr val="FFFFFF">
              <a:alpha val="8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000" dirty="0"/>
          </a:p>
        </p:txBody>
      </p:sp>
      <p:pic>
        <p:nvPicPr>
          <p:cNvPr id="30" name="그림 29">
            <a:extLst>
              <a:ext uri="{FF2B5EF4-FFF2-40B4-BE49-F238E27FC236}">
                <a16:creationId xmlns="" xmlns:a16="http://schemas.microsoft.com/office/drawing/2014/main" id="{81499E9E-6BA4-4F4B-933D-6F2A60CBDA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18" r="40674" b="77092"/>
          <a:stretch/>
        </p:blipFill>
        <p:spPr>
          <a:xfrm rot="2591417">
            <a:off x="23493" y="3624680"/>
            <a:ext cx="1900536" cy="1226817"/>
          </a:xfrm>
          <a:prstGeom prst="rect">
            <a:avLst/>
          </a:prstGeom>
        </p:spPr>
      </p:pic>
      <p:sp>
        <p:nvSpPr>
          <p:cNvPr id="14" name="직사각형 13">
            <a:extLst>
              <a:ext uri="{FF2B5EF4-FFF2-40B4-BE49-F238E27FC236}">
                <a16:creationId xmlns="" xmlns:a16="http://schemas.microsoft.com/office/drawing/2014/main" id="{C10C8A98-6467-41A2-94F9-F062CD54E31A}"/>
              </a:ext>
            </a:extLst>
          </p:cNvPr>
          <p:cNvSpPr/>
          <p:nvPr/>
        </p:nvSpPr>
        <p:spPr>
          <a:xfrm>
            <a:off x="1434097" y="3166761"/>
            <a:ext cx="47387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200" dirty="0">
                <a:highlight>
                  <a:srgbClr val="FFFF9F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슬라이드 노트를 꼭 </a:t>
            </a:r>
            <a:r>
              <a:rPr lang="ko-KR" altLang="en-US" sz="3200" dirty="0" smtClean="0">
                <a:highlight>
                  <a:srgbClr val="FFFF9F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확인해 주세요</a:t>
            </a:r>
            <a:r>
              <a:rPr lang="en-US" altLang="ko-KR" sz="3200" dirty="0">
                <a:highlight>
                  <a:srgbClr val="FFFF9F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!</a:t>
            </a:r>
            <a:endParaRPr lang="ko-KR" altLang="en-US" sz="3200" dirty="0">
              <a:highlight>
                <a:srgbClr val="FFFF9F"/>
              </a:highlight>
              <a:latin typeface="배달의민족 연성" panose="020B0600000101010101" pitchFamily="50" charset="-127"/>
              <a:ea typeface="배달의민족 연성" panose="020B0600000101010101" pitchFamily="50" charset="-127"/>
              <a:cs typeface="다온 청춘고딕(B)" panose="02020603020101020101" pitchFamily="18" charset="-127"/>
            </a:endParaRPr>
          </a:p>
        </p:txBody>
      </p:sp>
      <p:pic>
        <p:nvPicPr>
          <p:cNvPr id="16" name="그림 15" descr="식물, 꽃이(가) 표시된 사진&#10;&#10;자동 생성된 설명">
            <a:extLst>
              <a:ext uri="{FF2B5EF4-FFF2-40B4-BE49-F238E27FC236}">
                <a16:creationId xmlns="" xmlns:a16="http://schemas.microsoft.com/office/drawing/2014/main" id="{0BE7CEC6-9E4D-48D9-87CC-E10830F08C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3340" y="3168252"/>
            <a:ext cx="630757" cy="584775"/>
          </a:xfrm>
          <a:prstGeom prst="rect">
            <a:avLst/>
          </a:prstGeom>
        </p:spPr>
      </p:pic>
      <p:sp>
        <p:nvSpPr>
          <p:cNvPr id="17" name="직사각형 16">
            <a:extLst>
              <a:ext uri="{FF2B5EF4-FFF2-40B4-BE49-F238E27FC236}">
                <a16:creationId xmlns="" xmlns:a16="http://schemas.microsoft.com/office/drawing/2014/main" id="{B619B5D5-E48B-4AE4-9083-7CA260342328}"/>
              </a:ext>
            </a:extLst>
          </p:cNvPr>
          <p:cNvSpPr/>
          <p:nvPr/>
        </p:nvSpPr>
        <p:spPr>
          <a:xfrm>
            <a:off x="702465" y="1199287"/>
            <a:ext cx="19575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200" dirty="0">
                <a:highlight>
                  <a:srgbClr val="FFFF9F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[</a:t>
            </a:r>
            <a:r>
              <a:rPr lang="ko-KR" altLang="en-US" sz="3200" dirty="0">
                <a:highlight>
                  <a:srgbClr val="FFFF9F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아이콘 설명</a:t>
            </a:r>
            <a:r>
              <a:rPr lang="en-US" altLang="ko-KR" sz="3200" dirty="0">
                <a:highlight>
                  <a:srgbClr val="FFFF9F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]</a:t>
            </a:r>
            <a:endParaRPr lang="ko-KR" altLang="en-US" sz="3200" dirty="0">
              <a:highlight>
                <a:srgbClr val="FFFF9F"/>
              </a:highlight>
              <a:latin typeface="배달의민족 연성" panose="020B0600000101010101" pitchFamily="50" charset="-127"/>
              <a:ea typeface="배달의민족 연성" panose="020B0600000101010101" pitchFamily="50" charset="-127"/>
              <a:cs typeface="다온 청춘고딕(B)" panose="02020603020101020101" pitchFamily="18" charset="-127"/>
            </a:endParaRPr>
          </a:p>
        </p:txBody>
      </p:sp>
      <p:grpSp>
        <p:nvGrpSpPr>
          <p:cNvPr id="18" name="그룹 17"/>
          <p:cNvGrpSpPr/>
          <p:nvPr/>
        </p:nvGrpSpPr>
        <p:grpSpPr>
          <a:xfrm>
            <a:off x="515135" y="1778948"/>
            <a:ext cx="4024363" cy="1238035"/>
            <a:chOff x="902987" y="4849189"/>
            <a:chExt cx="2882700" cy="1238035"/>
          </a:xfrm>
        </p:grpSpPr>
        <p:sp>
          <p:nvSpPr>
            <p:cNvPr id="19" name="모서리가 둥근 직사각형 18"/>
            <p:cNvSpPr/>
            <p:nvPr/>
          </p:nvSpPr>
          <p:spPr>
            <a:xfrm>
              <a:off x="1109432" y="5015856"/>
              <a:ext cx="2676255" cy="76849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</p:txBody>
        </p:sp>
        <p:pic>
          <p:nvPicPr>
            <p:cNvPr id="20" name="그림 19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2987" y="4849189"/>
              <a:ext cx="1050004" cy="1238035"/>
            </a:xfrm>
            <a:prstGeom prst="rect">
              <a:avLst/>
            </a:prstGeom>
          </p:spPr>
        </p:pic>
        <p:sp>
          <p:nvSpPr>
            <p:cNvPr id="21" name="직사각형 20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1708701" y="5167125"/>
              <a:ext cx="19692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=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학습지가 </a:t>
              </a:r>
              <a:r>
                <a:rPr lang="ko-KR" altLang="en-US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있는 활동</a:t>
              </a:r>
              <a:endParaRPr lang="en-US" altLang="ko-KR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</p:grpSp>
      <p:sp>
        <p:nvSpPr>
          <p:cNvPr id="22" name="모서리가 둥근 직사각형 21"/>
          <p:cNvSpPr/>
          <p:nvPr/>
        </p:nvSpPr>
        <p:spPr>
          <a:xfrm>
            <a:off x="5092787" y="1945615"/>
            <a:ext cx="2702957" cy="76849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2507" y="1995584"/>
            <a:ext cx="723501" cy="578988"/>
          </a:xfrm>
          <a:prstGeom prst="rect">
            <a:avLst/>
          </a:prstGeom>
        </p:spPr>
      </p:pic>
      <p:sp>
        <p:nvSpPr>
          <p:cNvPr id="24" name="직사각형 23">
            <a:extLst>
              <a:ext uri="{FF2B5EF4-FFF2-40B4-BE49-F238E27FC236}">
                <a16:creationId xmlns="" xmlns:a16="http://schemas.microsoft.com/office/drawing/2014/main" id="{F09132B0-36BF-45ED-9058-4A08B4F164B0}"/>
              </a:ext>
            </a:extLst>
          </p:cNvPr>
          <p:cNvSpPr/>
          <p:nvPr/>
        </p:nvSpPr>
        <p:spPr>
          <a:xfrm>
            <a:off x="6006479" y="2087836"/>
            <a:ext cx="22254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=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관련 교과</a:t>
            </a:r>
            <a:endParaRPr lang="en-US" altLang="ko-KR" sz="2800" dirty="0">
              <a:latin typeface="배달의민족 연성" panose="020B0600000101010101" pitchFamily="50" charset="-127"/>
              <a:ea typeface="배달의민족 연성" panose="020B0600000101010101" pitchFamily="50" charset="-127"/>
              <a:cs typeface="다온 청춘고딕(B)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82336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벡터그래픽이(가) 표시된 사진&#10;&#10;자동 생성된 설명">
            <a:extLst>
              <a:ext uri="{FF2B5EF4-FFF2-40B4-BE49-F238E27FC236}">
                <a16:creationId xmlns="" xmlns:a16="http://schemas.microsoft.com/office/drawing/2014/main" id="{589A43CA-880E-401A-A564-8EB694A372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50" b="27798"/>
          <a:stretch/>
        </p:blipFill>
        <p:spPr>
          <a:xfrm>
            <a:off x="1420038" y="162046"/>
            <a:ext cx="6303924" cy="2409704"/>
          </a:xfrm>
          <a:prstGeom prst="ellipse">
            <a:avLst/>
          </a:prstGeom>
        </p:spPr>
      </p:pic>
      <p:sp>
        <p:nvSpPr>
          <p:cNvPr id="3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261257" y="2571750"/>
            <a:ext cx="2238875" cy="715460"/>
          </a:xfrm>
          <a:prstGeom prst="roundRect">
            <a:avLst>
              <a:gd name="adj" fmla="val 0"/>
            </a:avLst>
          </a:prstGeom>
          <a:solidFill>
            <a:srgbClr val="9191A8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학습문제</a:t>
            </a:r>
            <a:endParaRPr lang="ko-KR" altLang="en-US" sz="1400" dirty="0">
              <a:solidFill>
                <a:schemeClr val="bg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261257" y="3287210"/>
            <a:ext cx="8628100" cy="1643605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&lt;</a:t>
            </a:r>
            <a:r>
              <a:rPr lang="ko-KR" altLang="en-US" sz="4000" dirty="0" err="1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으라차차</a:t>
            </a:r>
            <a:r>
              <a:rPr lang="en-US" altLang="ko-KR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!</a:t>
            </a:r>
            <a:r>
              <a:rPr lang="ko-KR" altLang="en-US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버섯할아버지</a:t>
            </a:r>
            <a:r>
              <a:rPr lang="en-US" altLang="ko-KR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&gt;</a:t>
            </a:r>
            <a:r>
              <a:rPr lang="ko-KR" altLang="en-US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를 읽고</a:t>
            </a:r>
            <a:endParaRPr lang="en-US" altLang="ko-KR" sz="4000" dirty="0" smtClean="0">
              <a:solidFill>
                <a:srgbClr val="122836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ko-KR" altLang="en-US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내용을</a:t>
            </a:r>
            <a:r>
              <a:rPr lang="en-US" altLang="ko-KR" sz="4000" dirty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정리해 봅시다</a:t>
            </a:r>
            <a:r>
              <a:rPr lang="en-US" altLang="ko-KR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en-US" altLang="ko-KR" sz="1600" dirty="0">
              <a:solidFill>
                <a:srgbClr val="122836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62805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장난감, 레고이(가) 표시된 사진&#10;&#10;자동 생성된 설명">
            <a:extLst>
              <a:ext uri="{FF2B5EF4-FFF2-40B4-BE49-F238E27FC236}">
                <a16:creationId xmlns="" xmlns:a16="http://schemas.microsoft.com/office/drawing/2014/main" id="{6EBAE2C4-730F-4DBD-BA50-5E159AA6BA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508" y="677016"/>
            <a:ext cx="4180983" cy="1633361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0" y="2405403"/>
            <a:ext cx="9154274" cy="130556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활동</a:t>
            </a:r>
            <a:r>
              <a:rPr lang="en-US" altLang="ko-KR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1. </a:t>
            </a:r>
            <a:r>
              <a:rPr lang="ko-KR" altLang="en-US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어서 와</a:t>
            </a:r>
            <a:r>
              <a:rPr lang="en-US" altLang="ko-KR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00</a:t>
            </a:r>
            <a:r>
              <a:rPr lang="ko-KR" altLang="en-US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은 처음이지</a:t>
            </a:r>
            <a:r>
              <a:rPr lang="en-US" altLang="ko-KR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2400" dirty="0">
              <a:solidFill>
                <a:schemeClr val="accent4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cxnSp>
        <p:nvCxnSpPr>
          <p:cNvPr id="7" name="직선 연결선 6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3604848"/>
            <a:ext cx="9154274" cy="0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-10274" y="3305849"/>
            <a:ext cx="9154274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543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591</TotalTime>
  <Words>1150</Words>
  <Application>Microsoft Office PowerPoint</Application>
  <PresentationFormat>화면 슬라이드 쇼(16:9)</PresentationFormat>
  <Paragraphs>231</Paragraphs>
  <Slides>33</Slides>
  <Notes>21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33</vt:i4>
      </vt:variant>
    </vt:vector>
  </HeadingPairs>
  <TitlesOfParts>
    <vt:vector size="41" baseType="lpstr">
      <vt:lpstr>다온 청춘고딕(B)</vt:lpstr>
      <vt:lpstr>맑은 고딕</vt:lpstr>
      <vt:lpstr>배달의민족 연성</vt:lpstr>
      <vt:lpstr>배달의민족 주아</vt:lpstr>
      <vt:lpstr>Arial</vt:lpstr>
      <vt:lpstr>Calibri</vt:lpstr>
      <vt:lpstr>Calibri Light</vt:lpstr>
      <vt:lpstr>Office 테마</vt:lpstr>
      <vt:lpstr>으라차차!  버섯 할아버지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함께 책을 읽어요.</dc:title>
  <dc:creator>한지현;이주영</dc:creator>
  <cp:lastModifiedBy>Windows 사용자</cp:lastModifiedBy>
  <cp:revision>43</cp:revision>
  <cp:lastPrinted>2019-11-18T01:05:27Z</cp:lastPrinted>
  <dcterms:created xsi:type="dcterms:W3CDTF">2019-09-17T12:12:36Z</dcterms:created>
  <dcterms:modified xsi:type="dcterms:W3CDTF">2020-02-05T06:26:07Z</dcterms:modified>
</cp:coreProperties>
</file>