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2"/>
  </p:notesMasterIdLst>
  <p:sldIdLst>
    <p:sldId id="258" r:id="rId2"/>
    <p:sldId id="259" r:id="rId3"/>
    <p:sldId id="265" r:id="rId4"/>
    <p:sldId id="268" r:id="rId5"/>
    <p:sldId id="269" r:id="rId6"/>
    <p:sldId id="270" r:id="rId7"/>
    <p:sldId id="271" r:id="rId8"/>
    <p:sldId id="272" r:id="rId9"/>
    <p:sldId id="277" r:id="rId10"/>
    <p:sldId id="300" r:id="rId11"/>
    <p:sldId id="312" r:id="rId12"/>
    <p:sldId id="315" r:id="rId13"/>
    <p:sldId id="313" r:id="rId14"/>
    <p:sldId id="302" r:id="rId15"/>
    <p:sldId id="301" r:id="rId16"/>
    <p:sldId id="304" r:id="rId17"/>
    <p:sldId id="276" r:id="rId18"/>
    <p:sldId id="316" r:id="rId19"/>
    <p:sldId id="318" r:id="rId20"/>
    <p:sldId id="321" r:id="rId21"/>
    <p:sldId id="322" r:id="rId22"/>
    <p:sldId id="323" r:id="rId23"/>
    <p:sldId id="324" r:id="rId24"/>
    <p:sldId id="335" r:id="rId25"/>
    <p:sldId id="325" r:id="rId26"/>
    <p:sldId id="326" r:id="rId27"/>
    <p:sldId id="317" r:id="rId28"/>
    <p:sldId id="320" r:id="rId29"/>
    <p:sldId id="327" r:id="rId30"/>
    <p:sldId id="329" r:id="rId31"/>
    <p:sldId id="330" r:id="rId32"/>
    <p:sldId id="332" r:id="rId33"/>
    <p:sldId id="336" r:id="rId34"/>
    <p:sldId id="333" r:id="rId35"/>
    <p:sldId id="334" r:id="rId36"/>
    <p:sldId id="282" r:id="rId37"/>
    <p:sldId id="283" r:id="rId38"/>
    <p:sldId id="338" r:id="rId39"/>
    <p:sldId id="308" r:id="rId40"/>
    <p:sldId id="310" r:id="rId41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56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2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9925B"/>
    <a:srgbClr val="F6E5C2"/>
    <a:srgbClr val="CCCCFF"/>
    <a:srgbClr val="000000"/>
    <a:srgbClr val="FFCC00"/>
    <a:srgbClr val="423AEA"/>
    <a:srgbClr val="ECEEEF"/>
    <a:srgbClr val="7BB800"/>
    <a:srgbClr val="122836"/>
    <a:srgbClr val="3B38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61" autoAdjust="0"/>
    <p:restoredTop sz="80906" autoAdjust="0"/>
  </p:normalViewPr>
  <p:slideViewPr>
    <p:cSldViewPr snapToGrid="0">
      <p:cViewPr varScale="1">
        <p:scale>
          <a:sx n="121" d="100"/>
          <a:sy n="121" d="100"/>
        </p:scale>
        <p:origin x="636" y="108"/>
      </p:cViewPr>
      <p:guideLst>
        <p:guide orient="horz" pos="175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48035B-63F3-4279-8113-935B7070CC95}" type="datetimeFigureOut">
              <a:rPr lang="ko-KR" altLang="en-US" smtClean="0"/>
              <a:t>2020-02-05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E9E43E-2B60-4910-BA42-A30608C3CC4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144271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말린표고버섯 부부가 그려진 삽화를 보고 크기를 가늠해 봅니다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3333844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삼각형의 구성요소를 알아봅니다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밑변의 이름을 제시하기 전 아이들의 다양한 생각을 나누고 공유하는 것이 좋습니다</a:t>
            </a:r>
            <a:r>
              <a:rPr lang="en-US" altLang="ko-KR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94383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밑변에 수직으로 그은 선이 높이 임을 지도합니다</a:t>
            </a:r>
            <a:r>
              <a:rPr lang="en-US" altLang="ko-KR" dirty="0" smtClean="0"/>
              <a:t>. (</a:t>
            </a:r>
            <a:r>
              <a:rPr lang="ko-KR" altLang="en-US" dirty="0" smtClean="0"/>
              <a:t>간혹 수직으로</a:t>
            </a:r>
            <a:r>
              <a:rPr lang="ko-KR" altLang="en-US" baseline="0" dirty="0" smtClean="0"/>
              <a:t> 긋지 않고 높이라고 생각하는 </a:t>
            </a:r>
            <a:r>
              <a:rPr lang="ko-KR" altLang="en-US" baseline="0" dirty="0" err="1" smtClean="0"/>
              <a:t>오개념이</a:t>
            </a:r>
            <a:r>
              <a:rPr lang="ko-KR" altLang="en-US" baseline="0" dirty="0" smtClean="0"/>
              <a:t> 있을 수 있으므로 학습지에 점선을 따라 직접 그어보면서 익히는 것이 더욱 좋습니다</a:t>
            </a:r>
            <a:r>
              <a:rPr lang="en-US" altLang="ko-KR" baseline="0" dirty="0" smtClean="0"/>
              <a:t>.)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4945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err="1" smtClean="0"/>
              <a:t>단위넓이</a:t>
            </a:r>
            <a:r>
              <a:rPr lang="en-US" altLang="ko-KR" dirty="0" smtClean="0"/>
              <a:t>(1</a:t>
            </a:r>
            <a:r>
              <a:rPr lang="ko-KR" altLang="en-US" dirty="0" smtClean="0"/>
              <a:t>㎠</a:t>
            </a:r>
            <a:r>
              <a:rPr lang="en-US" altLang="ko-KR" dirty="0" smtClean="0"/>
              <a:t>)</a:t>
            </a:r>
            <a:r>
              <a:rPr lang="ko-KR" altLang="en-US" dirty="0" smtClean="0"/>
              <a:t>를 활용하여 세어봅니다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612454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삼각형 </a:t>
            </a:r>
            <a:r>
              <a:rPr lang="en-US" altLang="ko-KR" dirty="0" smtClean="0"/>
              <a:t>2</a:t>
            </a:r>
            <a:r>
              <a:rPr lang="ko-KR" altLang="en-US" dirty="0" smtClean="0"/>
              <a:t>개를 어떻게 </a:t>
            </a:r>
            <a:r>
              <a:rPr lang="ko-KR" altLang="en-US" dirty="0" err="1" smtClean="0"/>
              <a:t>이어붙일지</a:t>
            </a:r>
            <a:r>
              <a:rPr lang="ko-KR" altLang="en-US" dirty="0" smtClean="0"/>
              <a:t> 자유롭게 생각해 보아도 좋습니다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다만 학습의 위계를 고려하여 </a:t>
            </a:r>
            <a:r>
              <a:rPr lang="ko-KR" altLang="en-US" dirty="0" err="1" smtClean="0"/>
              <a:t>밑쪽으로</a:t>
            </a:r>
            <a:r>
              <a:rPr lang="ko-KR" altLang="en-US" dirty="0" smtClean="0"/>
              <a:t> 붙인 후 마름모 넓이 구하는 것은 다음 </a:t>
            </a:r>
            <a:r>
              <a:rPr lang="ko-KR" altLang="en-US" dirty="0" err="1" smtClean="0"/>
              <a:t>차시에서</a:t>
            </a:r>
            <a:r>
              <a:rPr lang="ko-KR" altLang="en-US" dirty="0" smtClean="0"/>
              <a:t> 다루도록 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95883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err="1" smtClean="0"/>
              <a:t>평행사변형</a:t>
            </a:r>
            <a:r>
              <a:rPr lang="ko-KR" altLang="en-US" dirty="0" smtClean="0"/>
              <a:t> 넓이 구하는 방법을 상기시키는 시간이 필요합니다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067037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높이가 </a:t>
            </a:r>
            <a:r>
              <a:rPr lang="en-US" altLang="ko-KR" dirty="0" smtClean="0"/>
              <a:t>½</a:t>
            </a:r>
            <a:r>
              <a:rPr lang="ko-KR" altLang="en-US" dirty="0" smtClean="0"/>
              <a:t>된다는 점을 유의하여 지도하는 것이 좋습니다</a:t>
            </a:r>
            <a:r>
              <a:rPr lang="en-US" altLang="ko-KR" dirty="0" smtClean="0"/>
              <a:t>.</a:t>
            </a: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2494382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앞서 나온 방법을 종합적으로 정리하여 공식을 완성해 봅니다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25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6279598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정리한 공식을 활용하여 표고버섯 머리 부분의 넓이를 구해봅니다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26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0407648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사다리꼴의 넓이 구하는 방법을 알아봅니다</a:t>
            </a:r>
            <a:r>
              <a:rPr lang="en-US" altLang="ko-KR" dirty="0" smtClean="0"/>
              <a:t>.</a:t>
            </a:r>
          </a:p>
          <a:p>
            <a:r>
              <a:rPr lang="en-US" altLang="ko-KR" dirty="0" smtClean="0"/>
              <a:t> </a:t>
            </a:r>
            <a:r>
              <a:rPr lang="ko-KR" altLang="en-US" dirty="0" smtClean="0"/>
              <a:t>교과서에 제시된 사다리꼴과 달리 위쪽 길이가 긴 </a:t>
            </a:r>
            <a:r>
              <a:rPr lang="ko-KR" altLang="en-US" dirty="0" err="1" smtClean="0"/>
              <a:t>사다리꼴그림이므로</a:t>
            </a:r>
            <a:r>
              <a:rPr lang="ko-KR" altLang="en-US" dirty="0" smtClean="0"/>
              <a:t> 교과서 그림과 같은 모양으로 돌려서 </a:t>
            </a:r>
            <a:r>
              <a:rPr lang="ko-KR" altLang="en-US" dirty="0" err="1" smtClean="0"/>
              <a:t>수업하셔도</a:t>
            </a:r>
            <a:r>
              <a:rPr lang="ko-KR" altLang="en-US" dirty="0" smtClean="0"/>
              <a:t> 됩니다</a:t>
            </a:r>
            <a:r>
              <a:rPr lang="en-US" altLang="ko-KR" dirty="0" smtClean="0"/>
              <a:t>.</a:t>
            </a:r>
          </a:p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27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8372101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사다리꼴의 구성요소를 알아봅니다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밑변의 이름을 제시하기 전 아이들의 다양한 생각을 나누고 공유하는 것이 좋습니다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기본적으로 밑변</a:t>
            </a:r>
            <a:r>
              <a:rPr lang="en-US" altLang="ko-KR" dirty="0" smtClean="0"/>
              <a:t>=</a:t>
            </a:r>
            <a:r>
              <a:rPr lang="ko-KR" altLang="en-US" dirty="0" err="1" smtClean="0"/>
              <a:t>밑에있는</a:t>
            </a:r>
            <a:r>
              <a:rPr lang="ko-KR" altLang="en-US" dirty="0" smtClean="0"/>
              <a:t> 변이라는 생각때문에 </a:t>
            </a:r>
            <a:r>
              <a:rPr lang="en-US" altLang="ko-KR" dirty="0" smtClean="0"/>
              <a:t>‘</a:t>
            </a:r>
            <a:r>
              <a:rPr lang="ko-KR" altLang="en-US" dirty="0" smtClean="0"/>
              <a:t>윗변</a:t>
            </a:r>
            <a:r>
              <a:rPr lang="en-US" altLang="ko-KR" dirty="0" smtClean="0"/>
              <a:t>’</a:t>
            </a:r>
            <a:r>
              <a:rPr lang="ko-KR" altLang="en-US" dirty="0" smtClean="0"/>
              <a:t>을</a:t>
            </a:r>
            <a:r>
              <a:rPr lang="ko-KR" altLang="en-US" baseline="0" dirty="0" smtClean="0"/>
              <a:t> 떠올리지 못할 수 있으므로 오히려 단순한 접근을 유도하는 것이 좋습니다</a:t>
            </a:r>
            <a:r>
              <a:rPr lang="en-US" altLang="ko-KR" baseline="0" dirty="0" smtClean="0"/>
              <a:t>.</a:t>
            </a: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28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460965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실제 말린표고버섯을 준비하여 재어보는 것이 더욱 </a:t>
            </a:r>
            <a:r>
              <a:rPr lang="ko-KR" altLang="en-US" dirty="0" err="1" smtClean="0"/>
              <a:t>흥미유발에</a:t>
            </a:r>
            <a:r>
              <a:rPr lang="ko-KR" altLang="en-US" dirty="0" smtClean="0"/>
              <a:t> 좋습니다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말린 표고버섯의 크기를 재어봅니다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이때 정확하게 재는 것보다는 대략 얼마정도인지만 확인하는 것으로 마무리해도 괜찮습니다</a:t>
            </a:r>
            <a:r>
              <a:rPr lang="en-US" altLang="ko-KR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0839754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두 밑변</a:t>
            </a:r>
            <a:r>
              <a:rPr lang="en-US" altLang="ko-KR" dirty="0" smtClean="0"/>
              <a:t>(</a:t>
            </a:r>
            <a:r>
              <a:rPr lang="ko-KR" altLang="en-US" dirty="0" smtClean="0"/>
              <a:t>윗변과 </a:t>
            </a:r>
            <a:r>
              <a:rPr lang="ko-KR" altLang="en-US" dirty="0" err="1" smtClean="0"/>
              <a:t>아랫변</a:t>
            </a:r>
            <a:r>
              <a:rPr lang="en-US" altLang="ko-KR" dirty="0" smtClean="0"/>
              <a:t>)</a:t>
            </a:r>
            <a:r>
              <a:rPr lang="ko-KR" altLang="en-US" dirty="0" smtClean="0"/>
              <a:t>사이의 거리를 높이라고 정의합니다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삼각형과 마찬가지로 수직으로 바르게 그어야 높이가 됨을 안내해주시면 좋습니다</a:t>
            </a:r>
            <a:r>
              <a:rPr lang="en-US" altLang="ko-KR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29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8845258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사다리꼴의 넓이 구하는 방법을 알아봅니다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그림을 제시하기 전에 사다리꼴 </a:t>
            </a:r>
            <a:r>
              <a:rPr lang="en-US" altLang="ko-KR" dirty="0" smtClean="0"/>
              <a:t>2</a:t>
            </a:r>
            <a:r>
              <a:rPr lang="ko-KR" altLang="en-US" dirty="0" smtClean="0"/>
              <a:t>개를 어떻게 활용해야 넓이를 구할 수 있을지 </a:t>
            </a:r>
            <a:r>
              <a:rPr lang="ko-KR" altLang="en-US" dirty="0" err="1" smtClean="0"/>
              <a:t>브레인스토밍하는</a:t>
            </a:r>
            <a:r>
              <a:rPr lang="ko-KR" altLang="en-US" dirty="0" smtClean="0"/>
              <a:t> 시간을 충분히 가지는 것이 좋습니다</a:t>
            </a:r>
            <a:r>
              <a:rPr lang="en-US" altLang="ko-KR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30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4061557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삼각형과 마찬가지로 평행사변형의 넓이를 구하는 방법을 활용하여 구할 수 있음을 유추하도록 지도합니다</a:t>
            </a:r>
            <a:r>
              <a:rPr lang="en-US" altLang="ko-KR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31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3755003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간혹 평행사변형의 넓이</a:t>
            </a:r>
            <a:r>
              <a:rPr lang="en-US" altLang="ko-KR" dirty="0" smtClean="0"/>
              <a:t>=</a:t>
            </a:r>
            <a:r>
              <a:rPr lang="ko-KR" altLang="en-US" dirty="0" smtClean="0"/>
              <a:t>사다리꼴 </a:t>
            </a:r>
            <a:r>
              <a:rPr lang="ko-KR" altLang="en-US" dirty="0" err="1" smtClean="0"/>
              <a:t>넓이라고</a:t>
            </a:r>
            <a:r>
              <a:rPr lang="ko-KR" altLang="en-US" dirty="0" smtClean="0"/>
              <a:t> 실수하는 경우가 있으므로</a:t>
            </a:r>
            <a:endParaRPr lang="en-US" altLang="ko-KR" dirty="0" smtClean="0"/>
          </a:p>
          <a:p>
            <a:r>
              <a:rPr lang="ko-KR" altLang="en-US" dirty="0" smtClean="0"/>
              <a:t>반을 나누어야 함을 짚고 넘어가는 것이 좋습니다</a:t>
            </a:r>
            <a:r>
              <a:rPr lang="en-US" altLang="ko-KR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32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4700794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삼각형과 마찬가지로 높이가 </a:t>
            </a:r>
            <a:r>
              <a:rPr lang="en-US" altLang="ko-KR" dirty="0" smtClean="0"/>
              <a:t>½</a:t>
            </a:r>
            <a:r>
              <a:rPr lang="ko-KR" altLang="en-US" dirty="0" smtClean="0"/>
              <a:t>된다는 점을 유의하여 지도하는 것이 좋습니다</a:t>
            </a:r>
            <a:r>
              <a:rPr lang="en-US" altLang="ko-KR" dirty="0" smtClean="0"/>
              <a:t>.</a:t>
            </a:r>
          </a:p>
          <a:p>
            <a:endParaRPr lang="ko-KR" altLang="en-US" dirty="0" smtClean="0"/>
          </a:p>
          <a:p>
            <a:r>
              <a:rPr lang="ko-KR" altLang="en-US" dirty="0" smtClean="0"/>
              <a:t>또한 중간의 길이가 윗변이나 </a:t>
            </a:r>
            <a:r>
              <a:rPr lang="ko-KR" altLang="en-US" dirty="0" err="1" smtClean="0"/>
              <a:t>아랫변의</a:t>
            </a:r>
            <a:r>
              <a:rPr lang="ko-KR" altLang="en-US" dirty="0" smtClean="0"/>
              <a:t> 길이와 다르기 때문에 실수하지 않도록 </a:t>
            </a:r>
            <a:r>
              <a:rPr lang="ko-KR" altLang="en-US" dirty="0" err="1" smtClean="0"/>
              <a:t>짚어주시면</a:t>
            </a:r>
            <a:r>
              <a:rPr lang="ko-KR" altLang="en-US" dirty="0" smtClean="0"/>
              <a:t> 좋습니다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33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9629743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34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9898861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35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9220977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err="1" smtClean="0"/>
              <a:t>평행사변형</a:t>
            </a:r>
            <a:r>
              <a:rPr lang="ko-KR" altLang="en-US" dirty="0" smtClean="0"/>
              <a:t> 넓이 구하는 방법</a:t>
            </a:r>
            <a:r>
              <a:rPr lang="en-US" altLang="ko-KR" dirty="0" smtClean="0"/>
              <a:t>, </a:t>
            </a:r>
            <a:r>
              <a:rPr lang="ko-KR" altLang="en-US" dirty="0" err="1" smtClean="0"/>
              <a:t>반잘라서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옮겨붙여</a:t>
            </a:r>
            <a:r>
              <a:rPr lang="ko-KR" altLang="en-US" dirty="0" smtClean="0"/>
              <a:t> 구하는 방법 등으로 다양한 방법으로 넓이를 구해본 것을 친구에게 설명해 봅니다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설명하는 과정을 통해 스스로 지식을 구조화할 수 있습니다</a:t>
            </a:r>
            <a:r>
              <a:rPr lang="en-US" altLang="ko-KR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37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944795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err="1" smtClean="0"/>
              <a:t>평행사변형</a:t>
            </a:r>
            <a:r>
              <a:rPr lang="ko-KR" altLang="en-US" dirty="0" smtClean="0"/>
              <a:t> 넓이 구하는 방법</a:t>
            </a:r>
            <a:r>
              <a:rPr lang="en-US" altLang="ko-KR" dirty="0" smtClean="0"/>
              <a:t>, </a:t>
            </a:r>
            <a:r>
              <a:rPr lang="ko-KR" altLang="en-US" dirty="0" err="1" smtClean="0"/>
              <a:t>반잘라서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옮겨붙여</a:t>
            </a:r>
            <a:r>
              <a:rPr lang="ko-KR" altLang="en-US" dirty="0" smtClean="0"/>
              <a:t> 구하는 방법 등으로 다양한 방법으로 넓이를 구해본 것을 친구에게 설명해 봅니다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설명하는 과정을 통해 스스로 지식을 구조화할 수 있습니다</a:t>
            </a:r>
            <a:r>
              <a:rPr lang="en-US" altLang="ko-KR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38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3078283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err="1" smtClean="0"/>
              <a:t>평행사변형</a:t>
            </a:r>
            <a:r>
              <a:rPr lang="ko-KR" altLang="en-US" dirty="0" smtClean="0"/>
              <a:t> 넓이 구하는 방법</a:t>
            </a:r>
            <a:r>
              <a:rPr lang="en-US" altLang="ko-KR" dirty="0" smtClean="0"/>
              <a:t>, </a:t>
            </a:r>
            <a:r>
              <a:rPr lang="ko-KR" altLang="en-US" dirty="0" err="1" smtClean="0"/>
              <a:t>반잘라서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옮겨붙여</a:t>
            </a:r>
            <a:r>
              <a:rPr lang="ko-KR" altLang="en-US" dirty="0" smtClean="0"/>
              <a:t> 구하는 방법 등으로 다양한 방법으로 넓이를 구해본 것을 친구에게 설명해 봅니다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설명하는 과정을 통해 스스로 지식을 구조화할 수 있습니다</a:t>
            </a:r>
            <a:r>
              <a:rPr lang="en-US" altLang="ko-KR" dirty="0" smtClean="0"/>
              <a:t>.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자신이 선택한 방법으로 어떻게</a:t>
            </a:r>
            <a:r>
              <a:rPr lang="ko-KR" altLang="en-US" baseline="0" dirty="0" smtClean="0"/>
              <a:t> 넓이를 구했는지 친구와 공유하고</a:t>
            </a:r>
            <a:r>
              <a:rPr lang="en-US" altLang="ko-KR" baseline="0" dirty="0" smtClean="0"/>
              <a:t>,</a:t>
            </a:r>
          </a:p>
          <a:p>
            <a:r>
              <a:rPr lang="ko-KR" altLang="en-US" dirty="0" smtClean="0"/>
              <a:t>답을 맞추어 보는 활동이 끝나면 학습지에 서로 확인해줍니다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39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845074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말린표고버섯 부부가 그려진 삽화를 보고 크기를 가늠해 봅니다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505805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53495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실제 말린표고버섯을 물에 불려 재어보는 것이 더욱 </a:t>
            </a:r>
            <a:r>
              <a:rPr lang="ko-KR" altLang="en-US" dirty="0" err="1" smtClean="0"/>
              <a:t>흥미유발에</a:t>
            </a:r>
            <a:r>
              <a:rPr lang="ko-KR" altLang="en-US" dirty="0" smtClean="0"/>
              <a:t> 좋습니다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이때 말린 것을 </a:t>
            </a:r>
            <a:r>
              <a:rPr lang="ko-KR" altLang="en-US" dirty="0" err="1" smtClean="0"/>
              <a:t>재었을때와</a:t>
            </a:r>
            <a:r>
              <a:rPr lang="ko-KR" altLang="en-US" dirty="0" smtClean="0"/>
              <a:t> 마찬가지로 정확하게 재는 것보다는 대략 얼마정도인지만 확인하는 것으로 마무리해도 괜찮습니다</a:t>
            </a:r>
            <a:r>
              <a:rPr lang="en-US" altLang="ko-KR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786339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err="1" smtClean="0"/>
              <a:t>넓이재기로</a:t>
            </a:r>
            <a:r>
              <a:rPr lang="ko-KR" altLang="en-US" dirty="0" smtClean="0"/>
              <a:t> 넘어가는 부분입니다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단면적의 크기를 비교하여 얼마나 </a:t>
            </a:r>
            <a:r>
              <a:rPr lang="ko-KR" altLang="en-US" dirty="0" err="1" smtClean="0"/>
              <a:t>넓어졌는지를</a:t>
            </a:r>
            <a:r>
              <a:rPr lang="ko-KR" altLang="en-US" baseline="0" dirty="0" smtClean="0"/>
              <a:t> 구해보고자 합니다</a:t>
            </a:r>
            <a:r>
              <a:rPr lang="en-US" altLang="ko-KR" baseline="0" dirty="0" smtClean="0"/>
              <a:t>.</a:t>
            </a:r>
          </a:p>
          <a:p>
            <a:r>
              <a:rPr lang="ko-KR" altLang="en-US" baseline="0" dirty="0" smtClean="0"/>
              <a:t>이때 단면적이라는 단어나 개념은 어려울 수 있으므로 </a:t>
            </a:r>
            <a:r>
              <a:rPr lang="en-US" altLang="ko-KR" baseline="0" dirty="0" smtClean="0"/>
              <a:t>“</a:t>
            </a:r>
            <a:r>
              <a:rPr lang="ko-KR" altLang="en-US" baseline="0" dirty="0" smtClean="0"/>
              <a:t>넓이로 했을 때 얼마나 커졌는지 알아보기</a:t>
            </a:r>
            <a:r>
              <a:rPr lang="en-US" altLang="ko-KR" baseline="0" dirty="0" smtClean="0"/>
              <a:t>”</a:t>
            </a:r>
            <a:r>
              <a:rPr lang="ko-KR" altLang="en-US" baseline="0" dirty="0" smtClean="0"/>
              <a:t>로만 안내해주셔도 좋습니다</a:t>
            </a:r>
            <a:r>
              <a:rPr lang="en-US" altLang="ko-KR" baseline="0" dirty="0" smtClean="0"/>
              <a:t>.</a:t>
            </a: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244966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할아버지의 대사를 통해 오늘 무엇을 알아야할지 유추해 봅니다</a:t>
            </a:r>
            <a:r>
              <a:rPr lang="en-US" altLang="ko-KR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853280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평면적 그림으로 표현된 할아버지 표고버섯 그림을 보고 어떤 것의 넓이를 </a:t>
            </a:r>
            <a:r>
              <a:rPr lang="ko-KR" altLang="en-US" dirty="0" err="1" smtClean="0"/>
              <a:t>구해야할지</a:t>
            </a:r>
            <a:r>
              <a:rPr lang="ko-KR" altLang="en-US" dirty="0" smtClean="0"/>
              <a:t> 파악합니다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669122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삼각형의 넓이 구하는 방법을 알아봅니다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이 자료에서는 크게</a:t>
            </a:r>
            <a:endParaRPr lang="en-US" altLang="ko-KR" dirty="0" smtClean="0"/>
          </a:p>
          <a:p>
            <a:pPr marL="228600" indent="-228600">
              <a:buAutoNum type="arabicPeriod"/>
            </a:pPr>
            <a:r>
              <a:rPr lang="ko-KR" altLang="en-US" dirty="0" smtClean="0"/>
              <a:t>삼각형의 구성요소</a:t>
            </a:r>
            <a:r>
              <a:rPr lang="en-US" altLang="ko-KR" dirty="0" smtClean="0"/>
              <a:t>-</a:t>
            </a:r>
            <a:r>
              <a:rPr lang="ko-KR" altLang="en-US" dirty="0" smtClean="0"/>
              <a:t>밑변</a:t>
            </a:r>
            <a:r>
              <a:rPr lang="en-US" altLang="ko-KR" dirty="0" smtClean="0"/>
              <a:t>, </a:t>
            </a:r>
            <a:r>
              <a:rPr lang="ko-KR" altLang="en-US" dirty="0" smtClean="0"/>
              <a:t>높이 알기</a:t>
            </a:r>
            <a:endParaRPr lang="en-US" altLang="ko-KR" dirty="0" smtClean="0"/>
          </a:p>
          <a:p>
            <a:pPr marL="228600" indent="-228600">
              <a:buAutoNum type="arabicPeriod"/>
            </a:pPr>
            <a:r>
              <a:rPr lang="en-US" altLang="ko-KR" dirty="0" smtClean="0"/>
              <a:t>1</a:t>
            </a:r>
            <a:r>
              <a:rPr lang="ko-KR" altLang="en-US" dirty="0" smtClean="0"/>
              <a:t>㎠를 이용하여 구하기</a:t>
            </a:r>
            <a:endParaRPr lang="en-US" altLang="ko-KR" dirty="0" smtClean="0"/>
          </a:p>
          <a:p>
            <a:pPr marL="228600" indent="-228600">
              <a:buAutoNum type="arabicPeriod"/>
            </a:pPr>
            <a:r>
              <a:rPr lang="ko-KR" altLang="en-US" dirty="0" smtClean="0"/>
              <a:t>삼각형을 </a:t>
            </a:r>
            <a:r>
              <a:rPr lang="en-US" altLang="ko-KR" dirty="0" smtClean="0"/>
              <a:t>2</a:t>
            </a:r>
            <a:r>
              <a:rPr lang="ko-KR" altLang="en-US" dirty="0" smtClean="0"/>
              <a:t>개 </a:t>
            </a:r>
            <a:r>
              <a:rPr lang="ko-KR" altLang="en-US" dirty="0" err="1" smtClean="0"/>
              <a:t>이어붙여</a:t>
            </a:r>
            <a:r>
              <a:rPr lang="ko-KR" altLang="en-US" dirty="0" smtClean="0"/>
              <a:t> 평행사변형으로 변형하여 구하기</a:t>
            </a:r>
            <a:endParaRPr lang="en-US" altLang="ko-KR" dirty="0" smtClean="0"/>
          </a:p>
          <a:p>
            <a:pPr marL="228600" indent="-228600">
              <a:buAutoNum type="arabicPeriod"/>
            </a:pPr>
            <a:r>
              <a:rPr lang="ko-KR" altLang="en-US" dirty="0" smtClean="0"/>
              <a:t>높이의 반을 잘라 </a:t>
            </a:r>
            <a:r>
              <a:rPr lang="ko-KR" altLang="en-US" dirty="0" err="1" smtClean="0"/>
              <a:t>돌려붙여</a:t>
            </a:r>
            <a:r>
              <a:rPr lang="ko-KR" altLang="en-US" dirty="0" smtClean="0"/>
              <a:t> 평행사변형으로 변형하여 구하기</a:t>
            </a:r>
            <a:r>
              <a:rPr lang="ko-KR" altLang="en-US" baseline="0" dirty="0" smtClean="0"/>
              <a:t> 방법을 제시하고 있습니다</a:t>
            </a:r>
            <a:r>
              <a:rPr lang="en-US" altLang="ko-KR" baseline="0" dirty="0" smtClean="0"/>
              <a:t>.</a:t>
            </a:r>
          </a:p>
          <a:p>
            <a:pPr marL="0" indent="0">
              <a:buNone/>
            </a:pPr>
            <a:r>
              <a:rPr lang="ko-KR" altLang="en-US" dirty="0" smtClean="0"/>
              <a:t>이외에도 다양한 방법을 활용할 수 있습니다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480278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9582A-A9AF-4F6B-A4AD-23FEC4B88E02}" type="datetimeFigureOut">
              <a:rPr lang="ko-KR" altLang="en-US" smtClean="0"/>
              <a:t>2020-02-05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A5A6F-D136-4B9A-BA64-1667DA3FD65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961979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9582A-A9AF-4F6B-A4AD-23FEC4B88E02}" type="datetimeFigureOut">
              <a:rPr lang="ko-KR" altLang="en-US" smtClean="0"/>
              <a:t>2020-02-05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A5A6F-D136-4B9A-BA64-1667DA3FD65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36266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9582A-A9AF-4F6B-A4AD-23FEC4B88E02}" type="datetimeFigureOut">
              <a:rPr lang="ko-KR" altLang="en-US" smtClean="0"/>
              <a:t>2020-02-05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A5A6F-D136-4B9A-BA64-1667DA3FD65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289515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9582A-A9AF-4F6B-A4AD-23FEC4B88E02}" type="datetimeFigureOut">
              <a:rPr lang="ko-KR" altLang="en-US" smtClean="0"/>
              <a:t>2020-02-05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A5A6F-D136-4B9A-BA64-1667DA3FD65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400477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9582A-A9AF-4F6B-A4AD-23FEC4B88E02}" type="datetimeFigureOut">
              <a:rPr lang="ko-KR" altLang="en-US" smtClean="0"/>
              <a:t>2020-02-05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A5A6F-D136-4B9A-BA64-1667DA3FD65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50773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9582A-A9AF-4F6B-A4AD-23FEC4B88E02}" type="datetimeFigureOut">
              <a:rPr lang="ko-KR" altLang="en-US" smtClean="0"/>
              <a:t>2020-02-05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A5A6F-D136-4B9A-BA64-1667DA3FD65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398737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9582A-A9AF-4F6B-A4AD-23FEC4B88E02}" type="datetimeFigureOut">
              <a:rPr lang="ko-KR" altLang="en-US" smtClean="0"/>
              <a:t>2020-02-05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A5A6F-D136-4B9A-BA64-1667DA3FD65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559239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9582A-A9AF-4F6B-A4AD-23FEC4B88E02}" type="datetimeFigureOut">
              <a:rPr lang="ko-KR" altLang="en-US" smtClean="0"/>
              <a:t>2020-02-05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A5A6F-D136-4B9A-BA64-1667DA3FD65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065892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9582A-A9AF-4F6B-A4AD-23FEC4B88E02}" type="datetimeFigureOut">
              <a:rPr lang="ko-KR" altLang="en-US" smtClean="0"/>
              <a:t>2020-02-05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A5A6F-D136-4B9A-BA64-1667DA3FD65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463146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9582A-A9AF-4F6B-A4AD-23FEC4B88E02}" type="datetimeFigureOut">
              <a:rPr lang="ko-KR" altLang="en-US" smtClean="0"/>
              <a:t>2020-02-05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A5A6F-D136-4B9A-BA64-1667DA3FD65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435284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9582A-A9AF-4F6B-A4AD-23FEC4B88E02}" type="datetimeFigureOut">
              <a:rPr lang="ko-KR" altLang="en-US" smtClean="0"/>
              <a:t>2020-02-05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A5A6F-D136-4B9A-BA64-1667DA3FD65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779333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2283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69582A-A9AF-4F6B-A4AD-23FEC4B88E02}" type="datetimeFigureOut">
              <a:rPr lang="ko-KR" altLang="en-US" smtClean="0"/>
              <a:t>2020-02-05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1A5A6F-D136-4B9A-BA64-1667DA3FD65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056092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7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7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24.png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7.png"/><Relationship Id="rId4" Type="http://schemas.openxmlformats.org/officeDocument/2006/relationships/image" Target="../media/image2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벡터그래픽이(가) 표시된 사진&#10;&#10;자동 생성된 설명">
            <a:extLst>
              <a:ext uri="{FF2B5EF4-FFF2-40B4-BE49-F238E27FC236}">
                <a16:creationId xmlns="" xmlns:a16="http://schemas.microsoft.com/office/drawing/2014/main" id="{589A43CA-880E-401A-A564-8EB694A3727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" y="-785601"/>
            <a:ext cx="9143980" cy="5929101"/>
          </a:xfrm>
          <a:prstGeom prst="rect">
            <a:avLst/>
          </a:prstGeom>
        </p:spPr>
      </p:pic>
      <p:sp>
        <p:nvSpPr>
          <p:cNvPr id="4" name="타원 3">
            <a:extLst>
              <a:ext uri="{FF2B5EF4-FFF2-40B4-BE49-F238E27FC236}">
                <a16:creationId xmlns="" xmlns:a16="http://schemas.microsoft.com/office/drawing/2014/main" id="{7BF69C59-D4A3-4E50-A69C-0EA00EEC819B}"/>
              </a:ext>
            </a:extLst>
          </p:cNvPr>
          <p:cNvSpPr/>
          <p:nvPr/>
        </p:nvSpPr>
        <p:spPr>
          <a:xfrm>
            <a:off x="1782566" y="415021"/>
            <a:ext cx="5578867" cy="4047983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>
            <a:extLst>
              <a:ext uri="{FF2B5EF4-FFF2-40B4-BE49-F238E27FC236}">
                <a16:creationId xmlns="" xmlns:a16="http://schemas.microsoft.com/office/drawing/2014/main" id="{7DCB8709-CD78-49C0-8888-0AAA207765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99300" y="1328188"/>
            <a:ext cx="3745399" cy="2221647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ko-KR" alt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으라차차</a:t>
            </a:r>
            <a:r>
              <a:rPr lang="en-US" altLang="ko-K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!</a:t>
            </a:r>
            <a:r>
              <a:rPr lang="ko-KR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 </a:t>
            </a:r>
            <a:r>
              <a:rPr lang="en-US" altLang="ko-K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/>
            </a:r>
            <a:br>
              <a:rPr lang="en-US" altLang="ko-K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</a:br>
            <a:r>
              <a:rPr lang="ko-KR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버섯 할아버지</a:t>
            </a: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3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6165" y="-100507"/>
            <a:ext cx="2571668" cy="54725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160384" y="4728369"/>
            <a:ext cx="19836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서울 </a:t>
            </a:r>
            <a:r>
              <a:rPr lang="ko-KR" altLang="en-US" sz="2000" dirty="0" err="1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잠전초</a:t>
            </a:r>
            <a:r>
              <a:rPr lang="ko-KR" altLang="en-US" sz="20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 이주영</a:t>
            </a:r>
            <a:endParaRPr lang="ko-KR" altLang="en-US" sz="2000" dirty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85752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23" t="25909" r="62708" b="53745"/>
          <a:stretch/>
        </p:blipFill>
        <p:spPr>
          <a:xfrm>
            <a:off x="2633887" y="1358079"/>
            <a:ext cx="3876226" cy="2979490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="" xmlns:a16="http://schemas.microsoft.com/office/drawing/2014/main" id="{8E6CA34C-F964-4D37-AD75-B091F73D40A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087" r="64382"/>
          <a:stretch/>
        </p:blipFill>
        <p:spPr>
          <a:xfrm flipH="1">
            <a:off x="7429249" y="3485657"/>
            <a:ext cx="1725025" cy="1792760"/>
          </a:xfrm>
          <a:prstGeom prst="rect">
            <a:avLst/>
          </a:prstGeom>
        </p:spPr>
      </p:pic>
      <p:sp>
        <p:nvSpPr>
          <p:cNvPr id="7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직접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재어 봅시다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8" name="직선 연결선 7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그림 8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78" t="20236" r="36147" b="64633"/>
          <a:stretch/>
        </p:blipFill>
        <p:spPr>
          <a:xfrm>
            <a:off x="174661" y="318471"/>
            <a:ext cx="832659" cy="589477"/>
          </a:xfrm>
          <a:prstGeom prst="rect">
            <a:avLst/>
          </a:prstGeom>
        </p:spPr>
      </p:pic>
      <p:sp>
        <p:nvSpPr>
          <p:cNvPr id="22" name="오른쪽 화살표 21"/>
          <p:cNvSpPr/>
          <p:nvPr/>
        </p:nvSpPr>
        <p:spPr>
          <a:xfrm>
            <a:off x="2941349" y="1977973"/>
            <a:ext cx="3334327" cy="471055"/>
          </a:xfrm>
          <a:prstGeom prst="rightArrow">
            <a:avLst/>
          </a:prstGeom>
          <a:solidFill>
            <a:srgbClr val="C9925B"/>
          </a:solidFill>
          <a:ln w="38100">
            <a:solidFill>
              <a:srgbClr val="C992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직사각형 27"/>
          <p:cNvSpPr/>
          <p:nvPr/>
        </p:nvSpPr>
        <p:spPr>
          <a:xfrm>
            <a:off x="6308590" y="1977973"/>
            <a:ext cx="93647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36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?cm</a:t>
            </a:r>
            <a:endParaRPr lang="ko-KR" altLang="en-US" sz="3600" dirty="0">
              <a:solidFill>
                <a:schemeClr val="bg1"/>
              </a:solidFill>
            </a:endParaRPr>
          </a:p>
        </p:txBody>
      </p:sp>
      <p:sp>
        <p:nvSpPr>
          <p:cNvPr id="29" name="오른쪽 화살표 28"/>
          <p:cNvSpPr/>
          <p:nvPr/>
        </p:nvSpPr>
        <p:spPr>
          <a:xfrm rot="5400000">
            <a:off x="3165752" y="2659283"/>
            <a:ext cx="2885517" cy="471055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직사각형 29"/>
          <p:cNvSpPr/>
          <p:nvPr/>
        </p:nvSpPr>
        <p:spPr>
          <a:xfrm>
            <a:off x="4939728" y="3735706"/>
            <a:ext cx="93807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36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?cm</a:t>
            </a:r>
            <a:endParaRPr lang="ko-KR" altLang="en-US" sz="3600" dirty="0">
              <a:solidFill>
                <a:schemeClr val="bg1"/>
              </a:solidFill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6464736" y="55176"/>
            <a:ext cx="2679264" cy="974971"/>
            <a:chOff x="5677658" y="89432"/>
            <a:chExt cx="2679264" cy="974971"/>
          </a:xfrm>
        </p:grpSpPr>
        <p:pic>
          <p:nvPicPr>
            <p:cNvPr id="12" name="그림 11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77658" y="89432"/>
              <a:ext cx="1261863" cy="974971"/>
            </a:xfrm>
            <a:prstGeom prst="rect">
              <a:avLst/>
            </a:prstGeom>
          </p:spPr>
        </p:pic>
        <p:sp>
          <p:nvSpPr>
            <p:cNvPr id="13" name="직사각형 12">
              <a:extLst>
                <a:ext uri="{FF2B5EF4-FFF2-40B4-BE49-F238E27FC236}">
                  <a16:creationId xmlns="" xmlns:a16="http://schemas.microsoft.com/office/drawing/2014/main" id="{F09132B0-36BF-45ED-9058-4A08B4F164B0}"/>
                </a:ext>
              </a:extLst>
            </p:cNvPr>
            <p:cNvSpPr/>
            <p:nvPr/>
          </p:nvSpPr>
          <p:spPr>
            <a:xfrm>
              <a:off x="6695379" y="342564"/>
              <a:ext cx="166154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학습지 </a:t>
              </a:r>
              <a:r>
                <a:rPr lang="en-US" altLang="ko-KR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1</a:t>
              </a:r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쪽</a:t>
              </a:r>
              <a:endParaRPr lang="en-US" altLang="ko-KR" sz="2800" dirty="0"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18185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불린 표고버섯의 크기는 얼마 정도 일까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8" name="직선 연결선 7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그림 8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78" t="20236" r="36147" b="64633"/>
          <a:stretch/>
        </p:blipFill>
        <p:spPr>
          <a:xfrm>
            <a:off x="174661" y="318471"/>
            <a:ext cx="832659" cy="589477"/>
          </a:xfrm>
          <a:prstGeom prst="rect">
            <a:avLst/>
          </a:prstGeom>
        </p:spPr>
      </p:pic>
      <p:sp>
        <p:nvSpPr>
          <p:cNvPr id="4" name="직사각형 3"/>
          <p:cNvSpPr/>
          <p:nvPr/>
        </p:nvSpPr>
        <p:spPr>
          <a:xfrm>
            <a:off x="5299329" y="1408973"/>
            <a:ext cx="8980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dirty="0" err="1" smtClean="0">
                <a:solidFill>
                  <a:srgbClr val="FF0000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원화대체</a:t>
            </a:r>
            <a:endParaRPr lang="ko-KR" altLang="en-US" dirty="0">
              <a:solidFill>
                <a:srgbClr val="FF0000"/>
              </a:solidFill>
            </a:endParaRPr>
          </a:p>
        </p:txBody>
      </p:sp>
      <p:grpSp>
        <p:nvGrpSpPr>
          <p:cNvPr id="6" name="그룹 5"/>
          <p:cNvGrpSpPr/>
          <p:nvPr/>
        </p:nvGrpSpPr>
        <p:grpSpPr>
          <a:xfrm>
            <a:off x="1856296" y="1324503"/>
            <a:ext cx="4911042" cy="3380066"/>
            <a:chOff x="2695560" y="1566293"/>
            <a:chExt cx="2543453" cy="1603459"/>
          </a:xfrm>
        </p:grpSpPr>
        <p:pic>
          <p:nvPicPr>
            <p:cNvPr id="2" name="그림 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95560" y="1566293"/>
              <a:ext cx="1221967" cy="1603459"/>
            </a:xfrm>
            <a:prstGeom prst="rect">
              <a:avLst/>
            </a:prstGeom>
          </p:spPr>
        </p:pic>
        <p:pic>
          <p:nvPicPr>
            <p:cNvPr id="5" name="그림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917527" y="1568892"/>
              <a:ext cx="1321486" cy="1600860"/>
            </a:xfrm>
            <a:prstGeom prst="rect">
              <a:avLst/>
            </a:prstGeom>
          </p:spPr>
        </p:pic>
      </p:grpSp>
      <p:grpSp>
        <p:nvGrpSpPr>
          <p:cNvPr id="28" name="그룹 27"/>
          <p:cNvGrpSpPr/>
          <p:nvPr/>
        </p:nvGrpSpPr>
        <p:grpSpPr>
          <a:xfrm>
            <a:off x="0" y="2713896"/>
            <a:ext cx="2822713" cy="2232463"/>
            <a:chOff x="0" y="957874"/>
            <a:chExt cx="4542158" cy="3231802"/>
          </a:xfrm>
        </p:grpSpPr>
        <p:grpSp>
          <p:nvGrpSpPr>
            <p:cNvPr id="29" name="그룹 28"/>
            <p:cNvGrpSpPr/>
            <p:nvPr/>
          </p:nvGrpSpPr>
          <p:grpSpPr>
            <a:xfrm>
              <a:off x="159180" y="957874"/>
              <a:ext cx="4382978" cy="3162163"/>
              <a:chOff x="159180" y="957874"/>
              <a:chExt cx="4382978" cy="3162163"/>
            </a:xfrm>
            <a:solidFill>
              <a:srgbClr val="D7CAF2"/>
            </a:solidFill>
          </p:grpSpPr>
          <p:sp>
            <p:nvSpPr>
              <p:cNvPr id="31" name="구름 30"/>
              <p:cNvSpPr/>
              <p:nvPr/>
            </p:nvSpPr>
            <p:spPr>
              <a:xfrm rot="483479">
                <a:off x="159180" y="957874"/>
                <a:ext cx="3917468" cy="3162163"/>
              </a:xfrm>
              <a:prstGeom prst="clou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2" name="이등변 삼각형 31"/>
              <p:cNvSpPr/>
              <p:nvPr/>
            </p:nvSpPr>
            <p:spPr>
              <a:xfrm rot="4280793">
                <a:off x="3882699" y="1710798"/>
                <a:ext cx="618381" cy="70053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30" name="사각형: 둥근 모서리 1">
              <a:extLst>
                <a:ext uri="{FF2B5EF4-FFF2-40B4-BE49-F238E27FC236}">
                  <a16:creationId xmlns="" xmlns:a16="http://schemas.microsoft.com/office/drawing/2014/main" id="{DD1553A6-6146-49BD-BD2F-88308EF7C9B0}"/>
                </a:ext>
              </a:extLst>
            </p:cNvPr>
            <p:cNvSpPr/>
            <p:nvPr/>
          </p:nvSpPr>
          <p:spPr>
            <a:xfrm>
              <a:off x="0" y="1033574"/>
              <a:ext cx="4145279" cy="3156102"/>
            </a:xfrm>
            <a:prstGeom prst="roundRect">
              <a:avLst>
                <a:gd name="adj" fmla="val 13024"/>
              </a:avLst>
            </a:prstGeom>
            <a:noFill/>
            <a:ln w="3810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3200" dirty="0" smtClean="0">
                  <a:solidFill>
                    <a:schemeClr val="tx1"/>
                  </a:solidFill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오</a:t>
              </a:r>
              <a:r>
                <a:rPr lang="en-US" altLang="ko-KR" sz="3200" dirty="0" smtClean="0">
                  <a:solidFill>
                    <a:schemeClr val="tx1"/>
                  </a:solidFill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,</a:t>
              </a:r>
              <a:r>
                <a:rPr lang="ko-KR" altLang="en-US" sz="3200" dirty="0" smtClean="0">
                  <a:solidFill>
                    <a:schemeClr val="tx1"/>
                  </a:solidFill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 </a:t>
              </a:r>
              <a:r>
                <a:rPr lang="ko-KR" altLang="en-US" sz="3200" dirty="0" smtClean="0">
                  <a:solidFill>
                    <a:schemeClr val="tx1"/>
                  </a:solidFill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근육이</a:t>
              </a:r>
              <a:endParaRPr lang="en-US" altLang="ko-KR" sz="32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endParaRPr>
            </a:p>
            <a:p>
              <a:pPr algn="ctr"/>
              <a:r>
                <a:rPr lang="ko-KR" altLang="en-US" sz="3200" dirty="0" smtClean="0">
                  <a:solidFill>
                    <a:schemeClr val="tx1"/>
                  </a:solidFill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커</a:t>
              </a:r>
              <a:r>
                <a:rPr lang="ko-KR" altLang="en-US" sz="3200" dirty="0" smtClean="0">
                  <a:solidFill>
                    <a:schemeClr val="tx1"/>
                  </a:solidFill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졌어</a:t>
              </a:r>
              <a:r>
                <a:rPr lang="en-US" altLang="ko-KR" sz="3200" dirty="0" smtClean="0">
                  <a:solidFill>
                    <a:schemeClr val="tx1"/>
                  </a:solidFill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!!</a:t>
              </a:r>
              <a:endParaRPr lang="ko-KR" altLang="en-US" sz="3200" dirty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endParaRPr>
            </a:p>
          </p:txBody>
        </p:sp>
      </p:grpSp>
      <p:grpSp>
        <p:nvGrpSpPr>
          <p:cNvPr id="33" name="그룹 32"/>
          <p:cNvGrpSpPr/>
          <p:nvPr/>
        </p:nvGrpSpPr>
        <p:grpSpPr>
          <a:xfrm>
            <a:off x="6305163" y="2098244"/>
            <a:ext cx="3223407" cy="2072521"/>
            <a:chOff x="-122588" y="1030544"/>
            <a:chExt cx="4267867" cy="3162163"/>
          </a:xfrm>
        </p:grpSpPr>
        <p:grpSp>
          <p:nvGrpSpPr>
            <p:cNvPr id="34" name="그룹 33"/>
            <p:cNvGrpSpPr/>
            <p:nvPr/>
          </p:nvGrpSpPr>
          <p:grpSpPr>
            <a:xfrm>
              <a:off x="-122588" y="1030544"/>
              <a:ext cx="3917468" cy="3162163"/>
              <a:chOff x="-122588" y="1030544"/>
              <a:chExt cx="3917468" cy="3162163"/>
            </a:xfrm>
            <a:solidFill>
              <a:srgbClr val="D7CAF2"/>
            </a:solidFill>
          </p:grpSpPr>
          <p:sp>
            <p:nvSpPr>
              <p:cNvPr id="36" name="구름 35"/>
              <p:cNvSpPr/>
              <p:nvPr/>
            </p:nvSpPr>
            <p:spPr>
              <a:xfrm rot="483479">
                <a:off x="-122588" y="1030544"/>
                <a:ext cx="3917468" cy="3162163"/>
              </a:xfrm>
              <a:prstGeom prst="cloud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7" name="이등변 삼각형 36"/>
              <p:cNvSpPr/>
              <p:nvPr/>
            </p:nvSpPr>
            <p:spPr>
              <a:xfrm rot="15140734">
                <a:off x="27657" y="2388453"/>
                <a:ext cx="626441" cy="569635"/>
              </a:xfrm>
              <a:prstGeom prst="triangl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35" name="사각형: 둥근 모서리 1">
              <a:extLst>
                <a:ext uri="{FF2B5EF4-FFF2-40B4-BE49-F238E27FC236}">
                  <a16:creationId xmlns="" xmlns:a16="http://schemas.microsoft.com/office/drawing/2014/main" id="{DD1553A6-6146-49BD-BD2F-88308EF7C9B0}"/>
                </a:ext>
              </a:extLst>
            </p:cNvPr>
            <p:cNvSpPr/>
            <p:nvPr/>
          </p:nvSpPr>
          <p:spPr>
            <a:xfrm>
              <a:off x="0" y="1033574"/>
              <a:ext cx="4145279" cy="3156102"/>
            </a:xfrm>
            <a:prstGeom prst="roundRect">
              <a:avLst>
                <a:gd name="adj" fmla="val 13024"/>
              </a:avLst>
            </a:prstGeom>
            <a:noFill/>
            <a:ln w="3810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3200" dirty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endParaRPr>
            </a:p>
          </p:txBody>
        </p:sp>
      </p:grpSp>
      <p:sp>
        <p:nvSpPr>
          <p:cNvPr id="10" name="직사각형 9"/>
          <p:cNvSpPr/>
          <p:nvPr/>
        </p:nvSpPr>
        <p:spPr>
          <a:xfrm>
            <a:off x="6732704" y="2349675"/>
            <a:ext cx="198323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32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할아범</a:t>
            </a:r>
            <a:r>
              <a:rPr lang="en-US" altLang="ko-KR" sz="32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~</a:t>
            </a:r>
          </a:p>
          <a:p>
            <a:pPr algn="ctr"/>
            <a:r>
              <a:rPr lang="ko-KR" altLang="en-US" sz="32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나도 </a:t>
            </a:r>
            <a:r>
              <a:rPr lang="ko-KR" altLang="en-US" sz="32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엄청 </a:t>
            </a:r>
            <a:endParaRPr lang="en-US" altLang="ko-KR" sz="3200" dirty="0" smtClean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/>
            <a:r>
              <a:rPr lang="ko-KR" altLang="en-US" sz="32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커진 </a:t>
            </a:r>
            <a:r>
              <a:rPr lang="ko-KR" altLang="en-US" sz="3200" dirty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것</a:t>
            </a:r>
            <a:r>
              <a:rPr lang="ko-KR" altLang="en-US" sz="32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 같아</a:t>
            </a:r>
            <a:r>
              <a:rPr lang="en-US" altLang="ko-KR" sz="32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!</a:t>
            </a:r>
            <a:endParaRPr lang="ko-KR" altLang="en-US" sz="3200" dirty="0"/>
          </a:p>
        </p:txBody>
      </p:sp>
    </p:spTree>
    <p:extLst>
      <p:ext uri="{BB962C8B-B14F-4D97-AF65-F5344CB8AC3E}">
        <p14:creationId xmlns:p14="http://schemas.microsoft.com/office/powerpoint/2010/main" val="430453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표고 버섯을 물에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불려 봅시다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8" name="직선 연결선 7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그림 8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78" t="20236" r="36147" b="64633"/>
          <a:stretch/>
        </p:blipFill>
        <p:spPr>
          <a:xfrm>
            <a:off x="174661" y="318471"/>
            <a:ext cx="832659" cy="589477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/>
          <a:srcRect t="-824" r="42253" b="73415"/>
          <a:stretch/>
        </p:blipFill>
        <p:spPr>
          <a:xfrm>
            <a:off x="277231" y="1268791"/>
            <a:ext cx="2812379" cy="1822627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/>
        </p:nvPicPr>
        <p:blipFill rotWithShape="1">
          <a:blip r:embed="rId4"/>
          <a:srcRect l="8494" t="25550" r="2323" b="40530"/>
          <a:stretch/>
        </p:blipFill>
        <p:spPr>
          <a:xfrm>
            <a:off x="2042160" y="1963658"/>
            <a:ext cx="4343400" cy="2255520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4"/>
          <a:srcRect l="22575" t="58553" r="-11758" b="-71"/>
          <a:stretch/>
        </p:blipFill>
        <p:spPr>
          <a:xfrm>
            <a:off x="5135880" y="2156093"/>
            <a:ext cx="4343400" cy="2760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6780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0" t="25168" r="30239" b="47497"/>
          <a:stretch/>
        </p:blipFill>
        <p:spPr>
          <a:xfrm>
            <a:off x="2261823" y="1214417"/>
            <a:ext cx="4620353" cy="4282143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="" xmlns:a16="http://schemas.microsoft.com/office/drawing/2014/main" id="{8E6CA34C-F964-4D37-AD75-B091F73D40A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087" r="64382"/>
          <a:stretch/>
        </p:blipFill>
        <p:spPr>
          <a:xfrm flipH="1">
            <a:off x="7429249" y="3485657"/>
            <a:ext cx="1725025" cy="1792760"/>
          </a:xfrm>
          <a:prstGeom prst="rect">
            <a:avLst/>
          </a:prstGeom>
        </p:spPr>
      </p:pic>
      <p:sp>
        <p:nvSpPr>
          <p:cNvPr id="7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직접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재어 봅시다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8" name="직선 연결선 7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그림 8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78" t="20236" r="36147" b="64633"/>
          <a:stretch/>
        </p:blipFill>
        <p:spPr>
          <a:xfrm>
            <a:off x="174661" y="318471"/>
            <a:ext cx="832659" cy="589477"/>
          </a:xfrm>
          <a:prstGeom prst="rect">
            <a:avLst/>
          </a:prstGeom>
        </p:spPr>
      </p:pic>
      <p:sp>
        <p:nvSpPr>
          <p:cNvPr id="22" name="오른쪽 화살표 21"/>
          <p:cNvSpPr/>
          <p:nvPr/>
        </p:nvSpPr>
        <p:spPr>
          <a:xfrm>
            <a:off x="2463829" y="2642990"/>
            <a:ext cx="4272251" cy="471055"/>
          </a:xfrm>
          <a:prstGeom prst="rightArrow">
            <a:avLst/>
          </a:prstGeom>
          <a:solidFill>
            <a:srgbClr val="C9925B"/>
          </a:solidFill>
          <a:ln w="38100">
            <a:solidFill>
              <a:srgbClr val="C992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직사각형 27"/>
          <p:cNvSpPr/>
          <p:nvPr/>
        </p:nvSpPr>
        <p:spPr>
          <a:xfrm>
            <a:off x="6308590" y="1977973"/>
            <a:ext cx="93807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36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?cm</a:t>
            </a:r>
            <a:endParaRPr lang="ko-KR" altLang="en-US" sz="3600" dirty="0">
              <a:solidFill>
                <a:schemeClr val="bg1"/>
              </a:solidFill>
            </a:endParaRPr>
          </a:p>
        </p:txBody>
      </p:sp>
      <p:sp>
        <p:nvSpPr>
          <p:cNvPr id="29" name="오른쪽 화살표 28"/>
          <p:cNvSpPr/>
          <p:nvPr/>
        </p:nvSpPr>
        <p:spPr>
          <a:xfrm rot="5400000">
            <a:off x="2758599" y="2881201"/>
            <a:ext cx="3682703" cy="471055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직사각형 29"/>
          <p:cNvSpPr/>
          <p:nvPr/>
        </p:nvSpPr>
        <p:spPr>
          <a:xfrm>
            <a:off x="5158844" y="4158492"/>
            <a:ext cx="93807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36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?cm</a:t>
            </a:r>
            <a:endParaRPr lang="ko-KR" altLang="en-US" sz="3600" dirty="0">
              <a:solidFill>
                <a:schemeClr val="bg1"/>
              </a:solidFill>
            </a:endParaRPr>
          </a:p>
        </p:txBody>
      </p:sp>
      <p:grpSp>
        <p:nvGrpSpPr>
          <p:cNvPr id="13" name="그룹 12"/>
          <p:cNvGrpSpPr/>
          <p:nvPr/>
        </p:nvGrpSpPr>
        <p:grpSpPr>
          <a:xfrm>
            <a:off x="6464736" y="55176"/>
            <a:ext cx="2679264" cy="974971"/>
            <a:chOff x="5677658" y="89432"/>
            <a:chExt cx="2679264" cy="974971"/>
          </a:xfrm>
        </p:grpSpPr>
        <p:pic>
          <p:nvPicPr>
            <p:cNvPr id="14" name="그림 13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77658" y="89432"/>
              <a:ext cx="1261863" cy="974971"/>
            </a:xfrm>
            <a:prstGeom prst="rect">
              <a:avLst/>
            </a:prstGeom>
          </p:spPr>
        </p:pic>
        <p:sp>
          <p:nvSpPr>
            <p:cNvPr id="15" name="직사각형 14">
              <a:extLst>
                <a:ext uri="{FF2B5EF4-FFF2-40B4-BE49-F238E27FC236}">
                  <a16:creationId xmlns="" xmlns:a16="http://schemas.microsoft.com/office/drawing/2014/main" id="{F09132B0-36BF-45ED-9058-4A08B4F164B0}"/>
                </a:ext>
              </a:extLst>
            </p:cNvPr>
            <p:cNvSpPr/>
            <p:nvPr/>
          </p:nvSpPr>
          <p:spPr>
            <a:xfrm>
              <a:off x="6695379" y="342564"/>
              <a:ext cx="166154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학습지 </a:t>
              </a:r>
              <a:r>
                <a:rPr lang="en-US" altLang="ko-KR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1</a:t>
              </a:r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쪽</a:t>
              </a:r>
              <a:endParaRPr lang="en-US" altLang="ko-KR" sz="2800" dirty="0"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50211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정확하게 알고 싶어요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8" name="직선 연결선 7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그림 8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78" t="20236" r="36147" b="64633"/>
          <a:stretch/>
        </p:blipFill>
        <p:spPr>
          <a:xfrm>
            <a:off x="174661" y="318471"/>
            <a:ext cx="832659" cy="589477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935" b="100000" l="192" r="95594">
                        <a14:foregroundMark x1="72797" y1="8548" x2="89080" y2="32293"/>
                        <a14:foregroundMark x1="42337" y1="9498" x2="64368" y2="10312"/>
                        <a14:foregroundMark x1="35632" y1="76119" x2="46743" y2="88602"/>
                        <a14:foregroundMark x1="49234" y1="91316" x2="84291" y2="61601"/>
                        <a14:foregroundMark x1="85249" y1="52374" x2="71264" y2="74627"/>
                        <a14:foregroundMark x1="58429" y1="94030" x2="53065" y2="90773"/>
                        <a14:foregroundMark x1="60536" y1="86567" x2="75862" y2="67978"/>
                        <a14:backgroundMark x1="50000" y1="76119" x2="54215" y2="84125"/>
                        <a14:backgroundMark x1="94061" y1="24152" x2="99617" y2="32022"/>
                        <a14:backgroundMark x1="47893" y1="84532" x2="48851" y2="8683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036665" y="1751138"/>
            <a:ext cx="2235473" cy="3156214"/>
          </a:xfrm>
          <a:prstGeom prst="rect">
            <a:avLst/>
          </a:prstGeom>
        </p:spPr>
      </p:pic>
      <p:grpSp>
        <p:nvGrpSpPr>
          <p:cNvPr id="30" name="그룹 29"/>
          <p:cNvGrpSpPr/>
          <p:nvPr/>
        </p:nvGrpSpPr>
        <p:grpSpPr>
          <a:xfrm rot="1188573">
            <a:off x="975555" y="1188481"/>
            <a:ext cx="4497864" cy="3863439"/>
            <a:chOff x="0" y="1033574"/>
            <a:chExt cx="4542158" cy="3156102"/>
          </a:xfrm>
        </p:grpSpPr>
        <p:grpSp>
          <p:nvGrpSpPr>
            <p:cNvPr id="31" name="그룹 30"/>
            <p:cNvGrpSpPr/>
            <p:nvPr/>
          </p:nvGrpSpPr>
          <p:grpSpPr>
            <a:xfrm>
              <a:off x="142705" y="1147082"/>
              <a:ext cx="4399453" cy="2972016"/>
              <a:chOff x="142705" y="1147082"/>
              <a:chExt cx="4399453" cy="2972016"/>
            </a:xfrm>
            <a:solidFill>
              <a:srgbClr val="D7CAF2"/>
            </a:solidFill>
          </p:grpSpPr>
          <p:sp>
            <p:nvSpPr>
              <p:cNvPr id="33" name="구름 32"/>
              <p:cNvSpPr/>
              <p:nvPr/>
            </p:nvSpPr>
            <p:spPr>
              <a:xfrm rot="483479">
                <a:off x="142705" y="1147082"/>
                <a:ext cx="3917468" cy="2972016"/>
              </a:xfrm>
              <a:prstGeom prst="cloud">
                <a:avLst/>
              </a:prstGeom>
              <a:solidFill>
                <a:srgbClr val="FFCC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4" name="이등변 삼각형 33"/>
              <p:cNvSpPr/>
              <p:nvPr/>
            </p:nvSpPr>
            <p:spPr>
              <a:xfrm rot="4280793">
                <a:off x="3882699" y="1710798"/>
                <a:ext cx="618381" cy="700536"/>
              </a:xfrm>
              <a:prstGeom prst="triangle">
                <a:avLst/>
              </a:prstGeom>
              <a:solidFill>
                <a:srgbClr val="FFCC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32" name="사각형: 둥근 모서리 1">
              <a:extLst>
                <a:ext uri="{FF2B5EF4-FFF2-40B4-BE49-F238E27FC236}">
                  <a16:creationId xmlns="" xmlns:a16="http://schemas.microsoft.com/office/drawing/2014/main" id="{DD1553A6-6146-49BD-BD2F-88308EF7C9B0}"/>
                </a:ext>
              </a:extLst>
            </p:cNvPr>
            <p:cNvSpPr/>
            <p:nvPr/>
          </p:nvSpPr>
          <p:spPr>
            <a:xfrm rot="20411427">
              <a:off x="0" y="1033574"/>
              <a:ext cx="4145279" cy="3156102"/>
            </a:xfrm>
            <a:prstGeom prst="roundRect">
              <a:avLst>
                <a:gd name="adj" fmla="val 13024"/>
              </a:avLst>
            </a:prstGeom>
            <a:noFill/>
            <a:ln w="3810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3600" dirty="0" smtClean="0">
                  <a:solidFill>
                    <a:schemeClr val="tx1"/>
                  </a:solidFill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얼마나 커지셨길래</a:t>
              </a:r>
              <a:endParaRPr lang="en-US" altLang="ko-KR" sz="36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endParaRPr>
            </a:p>
            <a:p>
              <a:pPr algn="ctr"/>
              <a:r>
                <a:rPr lang="ko-KR" altLang="en-US" sz="3600" dirty="0" err="1" smtClean="0">
                  <a:solidFill>
                    <a:schemeClr val="tx1"/>
                  </a:solidFill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달걀버섯을</a:t>
              </a:r>
              <a:r>
                <a:rPr lang="ko-KR" altLang="en-US" sz="3600" dirty="0" smtClean="0">
                  <a:solidFill>
                    <a:schemeClr val="tx1"/>
                  </a:solidFill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 </a:t>
              </a:r>
              <a:endParaRPr lang="en-US" altLang="ko-KR" sz="36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endParaRPr>
            </a:p>
            <a:p>
              <a:pPr algn="ctr"/>
              <a:r>
                <a:rPr lang="ko-KR" altLang="en-US" sz="3600" dirty="0" smtClean="0">
                  <a:solidFill>
                    <a:schemeClr val="tx1"/>
                  </a:solidFill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구하실 수 있었는지</a:t>
              </a:r>
              <a:endParaRPr lang="en-US" altLang="ko-KR" sz="36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endParaRPr>
            </a:p>
            <a:p>
              <a:pPr algn="ctr"/>
              <a:r>
                <a:rPr lang="ko-KR" altLang="en-US" sz="3600" dirty="0" smtClean="0">
                  <a:solidFill>
                    <a:schemeClr val="tx1"/>
                  </a:solidFill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궁금해요</a:t>
              </a:r>
              <a:r>
                <a:rPr lang="en-US" altLang="ko-KR" sz="3600" dirty="0" smtClean="0">
                  <a:solidFill>
                    <a:schemeClr val="tx1"/>
                  </a:solidFill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,</a:t>
              </a:r>
              <a:r>
                <a:rPr lang="ko-KR" altLang="en-US" sz="3600" dirty="0" smtClean="0">
                  <a:solidFill>
                    <a:schemeClr val="tx1"/>
                  </a:solidFill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 할머니</a:t>
              </a:r>
              <a:r>
                <a:rPr lang="en-US" altLang="ko-KR" sz="3600" dirty="0" smtClean="0">
                  <a:solidFill>
                    <a:schemeClr val="tx1"/>
                  </a:solidFill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!</a:t>
              </a:r>
              <a:endParaRPr lang="ko-KR" altLang="en-US" sz="3600" dirty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86316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이렇게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해 보자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8" name="직선 연결선 7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그림 8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78" t="20236" r="36147" b="64633"/>
          <a:stretch/>
        </p:blipFill>
        <p:spPr>
          <a:xfrm>
            <a:off x="174661" y="318471"/>
            <a:ext cx="832659" cy="589477"/>
          </a:xfrm>
          <a:prstGeom prst="rect">
            <a:avLst/>
          </a:prstGeom>
        </p:spPr>
      </p:pic>
      <p:pic>
        <p:nvPicPr>
          <p:cNvPr id="24" name="그림 23">
            <a:extLst>
              <a:ext uri="{FF2B5EF4-FFF2-40B4-BE49-F238E27FC236}">
                <a16:creationId xmlns="" xmlns:a16="http://schemas.microsoft.com/office/drawing/2014/main" id="{8E6CA34C-F964-4D37-AD75-B091F73D40A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087" r="64382"/>
          <a:stretch/>
        </p:blipFill>
        <p:spPr>
          <a:xfrm flipH="1">
            <a:off x="7429249" y="3485657"/>
            <a:ext cx="1725025" cy="1792760"/>
          </a:xfrm>
          <a:prstGeom prst="rect">
            <a:avLst/>
          </a:prstGeom>
        </p:spPr>
      </p:pic>
      <p:pic>
        <p:nvPicPr>
          <p:cNvPr id="27" name="그림 26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6711" r="100000">
                        <a14:foregroundMark x1="83893" y1="9972" x2="77349" y2="60111"/>
                        <a14:foregroundMark x1="50671" y1="14820" x2="34564" y2="32271"/>
                        <a14:foregroundMark x1="80872" y1="57618" x2="62752" y2="88227"/>
                        <a14:foregroundMark x1="57718" y1="88227" x2="28691" y2="77562"/>
                        <a14:foregroundMark x1="53356" y1="89197" x2="43121" y2="89197"/>
                        <a14:foregroundMark x1="39262" y1="86427" x2="28691" y2="76177"/>
                        <a14:foregroundMark x1="33054" y1="60803" x2="22819" y2="68698"/>
                        <a14:foregroundMark x1="33725" y1="31302" x2="29530" y2="47091"/>
                        <a14:foregroundMark x1="22987" y1="34488" x2="22987" y2="69668"/>
                        <a14:foregroundMark x1="31711" y1="65789" x2="26007" y2="69114"/>
                        <a14:foregroundMark x1="19463" y1="89197" x2="28691" y2="96676"/>
                        <a14:foregroundMark x1="22148" y1="21053" x2="19128" y2="22992"/>
                        <a14:foregroundMark x1="96644" y1="19114" x2="98154" y2="27978"/>
                        <a14:foregroundMark x1="97483" y1="19806" x2="98154" y2="24654"/>
                        <a14:foregroundMark x1="97987" y1="29778" x2="96980" y2="33934"/>
                        <a14:foregroundMark x1="94463" y1="42936" x2="91611" y2="49723"/>
                        <a14:foregroundMark x1="51342" y1="91828" x2="49329" y2="92659"/>
                        <a14:backgroundMark x1="99161" y1="25762" x2="99329" y2="26870"/>
                        <a14:backgroundMark x1="99329" y1="29224" x2="99497" y2="3393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577985" flipH="1">
            <a:off x="370391" y="1411004"/>
            <a:ext cx="2954098" cy="3374587"/>
          </a:xfrm>
          <a:prstGeom prst="rect">
            <a:avLst/>
          </a:prstGeom>
        </p:spPr>
      </p:pic>
      <p:grpSp>
        <p:nvGrpSpPr>
          <p:cNvPr id="30" name="그룹 29"/>
          <p:cNvGrpSpPr/>
          <p:nvPr/>
        </p:nvGrpSpPr>
        <p:grpSpPr>
          <a:xfrm>
            <a:off x="3367317" y="1371601"/>
            <a:ext cx="4748446" cy="3295044"/>
            <a:chOff x="-208027" y="957874"/>
            <a:chExt cx="4353306" cy="3231802"/>
          </a:xfrm>
        </p:grpSpPr>
        <p:grpSp>
          <p:nvGrpSpPr>
            <p:cNvPr id="31" name="그룹 30"/>
            <p:cNvGrpSpPr/>
            <p:nvPr/>
          </p:nvGrpSpPr>
          <p:grpSpPr>
            <a:xfrm>
              <a:off x="-208027" y="957874"/>
              <a:ext cx="4284675" cy="3162163"/>
              <a:chOff x="-208027" y="957874"/>
              <a:chExt cx="4284675" cy="3162163"/>
            </a:xfrm>
            <a:solidFill>
              <a:srgbClr val="D7CAF2"/>
            </a:solidFill>
          </p:grpSpPr>
          <p:sp>
            <p:nvSpPr>
              <p:cNvPr id="33" name="구름 32"/>
              <p:cNvSpPr/>
              <p:nvPr/>
            </p:nvSpPr>
            <p:spPr>
              <a:xfrm rot="483479">
                <a:off x="159180" y="957874"/>
                <a:ext cx="3917468" cy="3162163"/>
              </a:xfrm>
              <a:prstGeom prst="cloud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4" name="이등변 삼각형 33"/>
              <p:cNvSpPr/>
              <p:nvPr/>
            </p:nvSpPr>
            <p:spPr>
              <a:xfrm rot="15140734">
                <a:off x="-285391" y="2632186"/>
                <a:ext cx="953065" cy="798338"/>
              </a:xfrm>
              <a:prstGeom prst="triangl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32" name="사각형: 둥근 모서리 1">
              <a:extLst>
                <a:ext uri="{FF2B5EF4-FFF2-40B4-BE49-F238E27FC236}">
                  <a16:creationId xmlns="" xmlns:a16="http://schemas.microsoft.com/office/drawing/2014/main" id="{DD1553A6-6146-49BD-BD2F-88308EF7C9B0}"/>
                </a:ext>
              </a:extLst>
            </p:cNvPr>
            <p:cNvSpPr/>
            <p:nvPr/>
          </p:nvSpPr>
          <p:spPr>
            <a:xfrm>
              <a:off x="0" y="1033574"/>
              <a:ext cx="4145279" cy="3156102"/>
            </a:xfrm>
            <a:prstGeom prst="roundRect">
              <a:avLst>
                <a:gd name="adj" fmla="val 13024"/>
              </a:avLst>
            </a:prstGeom>
            <a:noFill/>
            <a:ln w="3810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3200" dirty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endParaRPr>
            </a:p>
          </p:txBody>
        </p:sp>
      </p:grpSp>
      <p:sp>
        <p:nvSpPr>
          <p:cNvPr id="3" name="직사각형 2"/>
          <p:cNvSpPr/>
          <p:nvPr/>
        </p:nvSpPr>
        <p:spPr>
          <a:xfrm>
            <a:off x="3543763" y="1830643"/>
            <a:ext cx="4572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ko-KR" altLang="en-US" sz="3200" dirty="0" err="1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오홍홍</a:t>
            </a:r>
            <a:r>
              <a:rPr lang="en-US" altLang="ko-KR" sz="32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~</a:t>
            </a:r>
          </a:p>
          <a:p>
            <a:pPr algn="ctr"/>
            <a:r>
              <a:rPr lang="ko-KR" altLang="en-US" sz="32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우리 넓이가 얼마나</a:t>
            </a:r>
            <a:endParaRPr lang="en-US" altLang="ko-KR" sz="3200" dirty="0" smtClean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/>
            <a:r>
              <a:rPr lang="ko-KR" altLang="en-US" sz="3200" dirty="0" err="1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넓어졌는지를</a:t>
            </a:r>
            <a:endParaRPr lang="en-US" altLang="ko-KR" sz="3200" dirty="0" smtClean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/>
            <a:r>
              <a:rPr lang="ko-KR" altLang="en-US" sz="32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비교해 보면 알 수 있지</a:t>
            </a:r>
            <a:r>
              <a:rPr lang="en-US" altLang="ko-KR" sz="32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!</a:t>
            </a:r>
            <a:endParaRPr lang="ko-KR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550699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장난감, 레고이(가) 표시된 사진&#10;&#10;자동 생성된 설명">
            <a:extLst>
              <a:ext uri="{FF2B5EF4-FFF2-40B4-BE49-F238E27FC236}">
                <a16:creationId xmlns="" xmlns:a16="http://schemas.microsoft.com/office/drawing/2014/main" id="{6EBAE2C4-730F-4DBD-BA50-5E159AA6BA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1508" y="677016"/>
            <a:ext cx="4180983" cy="1633361"/>
          </a:xfrm>
          <a:prstGeom prst="rect">
            <a:avLst/>
          </a:prstGeom>
        </p:spPr>
      </p:pic>
      <p:sp>
        <p:nvSpPr>
          <p:cNvPr id="6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0" y="2405403"/>
            <a:ext cx="9154274" cy="1305560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dirty="0" smtClean="0">
                <a:solidFill>
                  <a:schemeClr val="accent4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활동</a:t>
            </a:r>
            <a:r>
              <a:rPr lang="en-US" altLang="ko-KR" sz="5400" dirty="0" smtClean="0">
                <a:solidFill>
                  <a:schemeClr val="accent4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2. </a:t>
            </a:r>
            <a:r>
              <a:rPr lang="ko-KR" altLang="en-US" sz="5400" dirty="0" smtClean="0">
                <a:solidFill>
                  <a:schemeClr val="accent4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넓이 구하는 방법 </a:t>
            </a:r>
            <a:r>
              <a:rPr lang="ko-KR" altLang="en-US" sz="5400" dirty="0" smtClean="0">
                <a:solidFill>
                  <a:schemeClr val="accent4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알아 보기</a:t>
            </a:r>
            <a:endParaRPr lang="ko-KR" altLang="en-US" sz="2400" dirty="0">
              <a:solidFill>
                <a:schemeClr val="accent4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cxnSp>
        <p:nvCxnSpPr>
          <p:cNvPr id="7" name="직선 연결선 6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3604848"/>
            <a:ext cx="9154274" cy="0"/>
          </a:xfrm>
          <a:prstGeom prst="line">
            <a:avLst/>
          </a:prstGeom>
          <a:ln w="476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직선 연결선 7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-10274" y="3305849"/>
            <a:ext cx="9154274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3036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무엇을 알아야할까요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그림 5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78" t="20236" r="36147" b="64633"/>
          <a:stretch/>
        </p:blipFill>
        <p:spPr>
          <a:xfrm>
            <a:off x="174661" y="318471"/>
            <a:ext cx="832659" cy="589477"/>
          </a:xfrm>
          <a:prstGeom prst="rect">
            <a:avLst/>
          </a:prstGeom>
        </p:spPr>
      </p:pic>
      <p:sp>
        <p:nvSpPr>
          <p:cNvPr id="7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3170791" y="2628032"/>
            <a:ext cx="5543919" cy="1286150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4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우리 넓이를 구하려면</a:t>
            </a:r>
            <a:endParaRPr lang="en-US" altLang="ko-KR" sz="4400" dirty="0" smtClean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/>
            <a:r>
              <a:rPr lang="ko-KR" altLang="en-US" sz="44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무엇을 알아야할지</a:t>
            </a:r>
            <a:endParaRPr lang="en-US" altLang="ko-KR" sz="4400" dirty="0" smtClean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/>
            <a:r>
              <a:rPr lang="ko-KR" altLang="en-US" sz="44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생각해 보렴</a:t>
            </a:r>
            <a:r>
              <a:rPr lang="en-US" altLang="ko-KR" sz="44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~~</a:t>
            </a:r>
            <a:r>
              <a:rPr lang="ko-KR" altLang="en-US" sz="44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 </a:t>
            </a:r>
            <a:endParaRPr lang="en-US" altLang="ko-KR" sz="4400" dirty="0" smtClean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0990" y="1662335"/>
            <a:ext cx="3101939" cy="3217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282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알아야할 것</a:t>
            </a:r>
            <a:r>
              <a:rPr lang="en-US" altLang="ko-KR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1 -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삼각형의 넓이 구하기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그림 5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78" t="20236" r="36147" b="64633"/>
          <a:stretch/>
        </p:blipFill>
        <p:spPr>
          <a:xfrm>
            <a:off x="174661" y="318471"/>
            <a:ext cx="832659" cy="589477"/>
          </a:xfrm>
          <a:prstGeom prst="rect">
            <a:avLst/>
          </a:prstGeom>
        </p:spPr>
      </p:pic>
      <p:sp>
        <p:nvSpPr>
          <p:cNvPr id="8" name="사다리꼴 7"/>
          <p:cNvSpPr/>
          <p:nvPr/>
        </p:nvSpPr>
        <p:spPr>
          <a:xfrm rot="10800000">
            <a:off x="1077164" y="2510507"/>
            <a:ext cx="2013284" cy="2358189"/>
          </a:xfrm>
          <a:prstGeom prst="trapezoid">
            <a:avLst>
              <a:gd name="adj" fmla="val 20618"/>
            </a:avLst>
          </a:prstGeom>
          <a:solidFill>
            <a:srgbClr val="F6E5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이등변 삼각형 3"/>
          <p:cNvSpPr/>
          <p:nvPr/>
        </p:nvSpPr>
        <p:spPr>
          <a:xfrm>
            <a:off x="445844" y="1421704"/>
            <a:ext cx="3420301" cy="1106905"/>
          </a:xfrm>
          <a:prstGeom prst="triangle">
            <a:avLst>
              <a:gd name="adj" fmla="val 48428"/>
            </a:avLst>
          </a:prstGeom>
          <a:solidFill>
            <a:srgbClr val="C9925B"/>
          </a:solidFill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36" t="60645" r="54313" b="12020"/>
          <a:stretch/>
        </p:blipFill>
        <p:spPr>
          <a:xfrm>
            <a:off x="1494473" y="2428240"/>
            <a:ext cx="1677255" cy="1554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266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6.17284E-7 L 0.2757 0.1259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85" y="629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 animBg="1"/>
      <p:bldP spid="4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/>
          <p:cNvSpPr/>
          <p:nvPr/>
        </p:nvSpPr>
        <p:spPr>
          <a:xfrm>
            <a:off x="0" y="2287430"/>
            <a:ext cx="9144000" cy="2856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 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1)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삼각형의 구성 요소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그림 5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78" t="20236" r="36147" b="64633"/>
          <a:stretch/>
        </p:blipFill>
        <p:spPr>
          <a:xfrm>
            <a:off x="174661" y="318471"/>
            <a:ext cx="832659" cy="589477"/>
          </a:xfrm>
          <a:prstGeom prst="rect">
            <a:avLst/>
          </a:prstGeom>
        </p:spPr>
      </p:pic>
      <p:sp>
        <p:nvSpPr>
          <p:cNvPr id="7" name="이등변 삼각형 6"/>
          <p:cNvSpPr/>
          <p:nvPr/>
        </p:nvSpPr>
        <p:spPr>
          <a:xfrm>
            <a:off x="1726079" y="2787650"/>
            <a:ext cx="5691842" cy="1807942"/>
          </a:xfrm>
          <a:prstGeom prst="triangle">
            <a:avLst>
              <a:gd name="adj" fmla="val 50178"/>
            </a:avLst>
          </a:prstGeom>
          <a:solidFill>
            <a:srgbClr val="C9925B">
              <a:alpha val="36078"/>
            </a:srgb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cxnSp>
        <p:nvCxnSpPr>
          <p:cNvPr id="5" name="직선 연결선 4"/>
          <p:cNvCxnSpPr>
            <a:stCxn id="7" idx="2"/>
          </p:cNvCxnSpPr>
          <p:nvPr/>
        </p:nvCxnSpPr>
        <p:spPr>
          <a:xfrm>
            <a:off x="1726079" y="4595592"/>
            <a:ext cx="5686400" cy="14028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모서리가 둥근 사각형 설명선 9"/>
          <p:cNvSpPr/>
          <p:nvPr/>
        </p:nvSpPr>
        <p:spPr>
          <a:xfrm>
            <a:off x="5954069" y="3415408"/>
            <a:ext cx="1458410" cy="740780"/>
          </a:xfrm>
          <a:prstGeom prst="wedgeRoundRectCallout">
            <a:avLst>
              <a:gd name="adj1" fmla="val 16469"/>
              <a:gd name="adj2" fmla="val 84375"/>
              <a:gd name="adj3" fmla="val 16667"/>
            </a:avLst>
          </a:prstGeom>
          <a:solidFill>
            <a:schemeClr val="bg1"/>
          </a:solidFill>
          <a:ln w="571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밑변</a:t>
            </a:r>
            <a:endParaRPr lang="ko-KR" altLang="en-US" sz="32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2466295" y="1274666"/>
            <a:ext cx="42114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28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삼각형에서 한 변을 표시해 봅시다</a:t>
            </a:r>
            <a:r>
              <a:rPr lang="en-US" altLang="ko-KR" sz="28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.</a:t>
            </a:r>
            <a:endParaRPr lang="en-US" altLang="ko-KR" sz="2800" dirty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3007308" y="1260638"/>
            <a:ext cx="31293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28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이 변을 뭐라고 부를까요</a:t>
            </a:r>
            <a:r>
              <a:rPr lang="en-US" altLang="ko-KR" sz="28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?</a:t>
            </a:r>
            <a:endParaRPr lang="en-US" altLang="ko-KR" sz="2800" dirty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grpSp>
        <p:nvGrpSpPr>
          <p:cNvPr id="14" name="그룹 13"/>
          <p:cNvGrpSpPr/>
          <p:nvPr/>
        </p:nvGrpSpPr>
        <p:grpSpPr>
          <a:xfrm>
            <a:off x="6464736" y="55176"/>
            <a:ext cx="2679264" cy="974971"/>
            <a:chOff x="5677658" y="89432"/>
            <a:chExt cx="2679264" cy="974971"/>
          </a:xfrm>
        </p:grpSpPr>
        <p:pic>
          <p:nvPicPr>
            <p:cNvPr id="15" name="그림 14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77658" y="89432"/>
              <a:ext cx="1261863" cy="974971"/>
            </a:xfrm>
            <a:prstGeom prst="rect">
              <a:avLst/>
            </a:prstGeom>
          </p:spPr>
        </p:pic>
        <p:sp>
          <p:nvSpPr>
            <p:cNvPr id="16" name="직사각형 15">
              <a:extLst>
                <a:ext uri="{FF2B5EF4-FFF2-40B4-BE49-F238E27FC236}">
                  <a16:creationId xmlns="" xmlns:a16="http://schemas.microsoft.com/office/drawing/2014/main" id="{F09132B0-36BF-45ED-9058-4A08B4F164B0}"/>
                </a:ext>
              </a:extLst>
            </p:cNvPr>
            <p:cNvSpPr/>
            <p:nvPr/>
          </p:nvSpPr>
          <p:spPr>
            <a:xfrm>
              <a:off x="6695379" y="342564"/>
              <a:ext cx="166154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학습지 </a:t>
              </a:r>
              <a:r>
                <a:rPr lang="en-US" altLang="ko-KR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1</a:t>
              </a:r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쪽</a:t>
              </a:r>
              <a:endParaRPr lang="en-US" altLang="ko-KR" sz="2800" dirty="0"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0809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1" grpId="1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벡터그래픽이(가) 표시된 사진&#10;&#10;자동 생성된 설명">
            <a:extLst>
              <a:ext uri="{FF2B5EF4-FFF2-40B4-BE49-F238E27FC236}">
                <a16:creationId xmlns="" xmlns:a16="http://schemas.microsoft.com/office/drawing/2014/main" id="{589A43CA-880E-401A-A564-8EB694A3727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50"/>
          <a:stretch/>
        </p:blipFill>
        <p:spPr>
          <a:xfrm>
            <a:off x="20" y="0"/>
            <a:ext cx="9143980" cy="5143500"/>
          </a:xfrm>
          <a:prstGeom prst="rect">
            <a:avLst/>
          </a:prstGeom>
        </p:spPr>
      </p:pic>
      <p:sp>
        <p:nvSpPr>
          <p:cNvPr id="6" name="사각형: 둥근 모서리 5">
            <a:extLst>
              <a:ext uri="{FF2B5EF4-FFF2-40B4-BE49-F238E27FC236}">
                <a16:creationId xmlns="" xmlns:a16="http://schemas.microsoft.com/office/drawing/2014/main" id="{BDF46041-5BDE-4192-9603-B84AD9160E85}"/>
              </a:ext>
            </a:extLst>
          </p:cNvPr>
          <p:cNvSpPr/>
          <p:nvPr/>
        </p:nvSpPr>
        <p:spPr>
          <a:xfrm>
            <a:off x="21" y="104373"/>
            <a:ext cx="9143980" cy="667788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선생님께 드리는 안내서 </a:t>
            </a:r>
            <a:endParaRPr lang="ko-KR" altLang="en-US" sz="1400" dirty="0"/>
          </a:p>
        </p:txBody>
      </p:sp>
      <p:cxnSp>
        <p:nvCxnSpPr>
          <p:cNvPr id="7" name="직선 연결선 6">
            <a:extLst>
              <a:ext uri="{FF2B5EF4-FFF2-40B4-BE49-F238E27FC236}">
                <a16:creationId xmlns="" xmlns:a16="http://schemas.microsoft.com/office/drawing/2014/main" id="{C5DFBA9B-8625-4419-BD9A-23578A1DA745}"/>
              </a:ext>
            </a:extLst>
          </p:cNvPr>
          <p:cNvCxnSpPr>
            <a:cxnSpLocks/>
          </p:cNvCxnSpPr>
          <p:nvPr/>
        </p:nvCxnSpPr>
        <p:spPr>
          <a:xfrm>
            <a:off x="0" y="772161"/>
            <a:ext cx="9144000" cy="0"/>
          </a:xfrm>
          <a:prstGeom prst="line">
            <a:avLst/>
          </a:prstGeom>
          <a:ln w="793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8" t="9218" r="6354" b="8807"/>
          <a:stretch/>
        </p:blipFill>
        <p:spPr>
          <a:xfrm>
            <a:off x="1405466" y="876534"/>
            <a:ext cx="6333068" cy="4216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851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/>
        </p:nvSpPr>
        <p:spPr>
          <a:xfrm>
            <a:off x="0" y="2287430"/>
            <a:ext cx="9144000" cy="2856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 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1)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삼각형의 구성 요소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그림 5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78" t="20236" r="36147" b="64633"/>
          <a:stretch/>
        </p:blipFill>
        <p:spPr>
          <a:xfrm>
            <a:off x="174661" y="318471"/>
            <a:ext cx="832659" cy="589477"/>
          </a:xfrm>
          <a:prstGeom prst="rect">
            <a:avLst/>
          </a:prstGeom>
        </p:spPr>
      </p:pic>
      <p:cxnSp>
        <p:nvCxnSpPr>
          <p:cNvPr id="5" name="직선 연결선 4"/>
          <p:cNvCxnSpPr/>
          <p:nvPr/>
        </p:nvCxnSpPr>
        <p:spPr>
          <a:xfrm>
            <a:off x="1807359" y="4601395"/>
            <a:ext cx="5686400" cy="14028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모서리가 둥근 사각형 설명선 9"/>
          <p:cNvSpPr/>
          <p:nvPr/>
        </p:nvSpPr>
        <p:spPr>
          <a:xfrm>
            <a:off x="4935754" y="2500500"/>
            <a:ext cx="1458410" cy="740780"/>
          </a:xfrm>
          <a:prstGeom prst="wedgeRoundRectCallout">
            <a:avLst>
              <a:gd name="adj1" fmla="val -50991"/>
              <a:gd name="adj2" fmla="val 84375"/>
              <a:gd name="adj3" fmla="val 16667"/>
            </a:avLst>
          </a:prstGeom>
          <a:solidFill>
            <a:schemeClr val="bg1"/>
          </a:solidFill>
          <a:ln w="571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높이</a:t>
            </a:r>
            <a:endParaRPr lang="ko-KR" altLang="en-US" sz="32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1807359" y="1134878"/>
            <a:ext cx="506455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8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표시한 변과 마주 보는 </a:t>
            </a:r>
            <a:r>
              <a:rPr lang="ko-KR" altLang="en-US" sz="2800" dirty="0" err="1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꼭짓점에서</a:t>
            </a:r>
            <a:r>
              <a:rPr lang="ko-KR" altLang="en-US" sz="28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 </a:t>
            </a:r>
            <a:endParaRPr lang="en-US" altLang="ko-KR" sz="2800" dirty="0" smtClean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/>
            <a:r>
              <a:rPr lang="ko-KR" altLang="en-US" sz="28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이 변에 수직인 선분을 </a:t>
            </a:r>
            <a:r>
              <a:rPr lang="ko-KR" altLang="en-US" sz="28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그어 봅시다</a:t>
            </a:r>
            <a:r>
              <a:rPr lang="en-US" altLang="ko-KR" sz="28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.</a:t>
            </a:r>
            <a:endParaRPr lang="en-US" altLang="ko-KR" sz="2800" dirty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1552860" y="1210345"/>
            <a:ext cx="55735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8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이 선분의 길이를</a:t>
            </a:r>
            <a:r>
              <a:rPr lang="en-US" altLang="ko-KR" sz="2800" dirty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 </a:t>
            </a:r>
            <a:r>
              <a:rPr lang="ko-KR" altLang="en-US" sz="28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무엇이라고 부를까요</a:t>
            </a:r>
            <a:r>
              <a:rPr lang="en-US" altLang="ko-KR" sz="28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?</a:t>
            </a:r>
            <a:endParaRPr lang="en-US" altLang="ko-KR" sz="2800" dirty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grpSp>
        <p:nvGrpSpPr>
          <p:cNvPr id="15" name="그룹 14"/>
          <p:cNvGrpSpPr/>
          <p:nvPr/>
        </p:nvGrpSpPr>
        <p:grpSpPr>
          <a:xfrm>
            <a:off x="6464736" y="55176"/>
            <a:ext cx="2679264" cy="974971"/>
            <a:chOff x="5677658" y="89432"/>
            <a:chExt cx="2679264" cy="974971"/>
          </a:xfrm>
        </p:grpSpPr>
        <p:pic>
          <p:nvPicPr>
            <p:cNvPr id="16" name="그림 15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77658" y="89432"/>
              <a:ext cx="1261863" cy="974971"/>
            </a:xfrm>
            <a:prstGeom prst="rect">
              <a:avLst/>
            </a:prstGeom>
          </p:spPr>
        </p:pic>
        <p:sp>
          <p:nvSpPr>
            <p:cNvPr id="17" name="직사각형 16">
              <a:extLst>
                <a:ext uri="{FF2B5EF4-FFF2-40B4-BE49-F238E27FC236}">
                  <a16:creationId xmlns="" xmlns:a16="http://schemas.microsoft.com/office/drawing/2014/main" id="{F09132B0-36BF-45ED-9058-4A08B4F164B0}"/>
                </a:ext>
              </a:extLst>
            </p:cNvPr>
            <p:cNvSpPr/>
            <p:nvPr/>
          </p:nvSpPr>
          <p:spPr>
            <a:xfrm>
              <a:off x="6695379" y="342564"/>
              <a:ext cx="166154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학습지 </a:t>
              </a:r>
              <a:r>
                <a:rPr lang="en-US" altLang="ko-KR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1</a:t>
              </a:r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쪽</a:t>
              </a:r>
              <a:endParaRPr lang="en-US" altLang="ko-KR" sz="2800" dirty="0"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endParaRPr>
            </a:p>
          </p:txBody>
        </p:sp>
      </p:grpSp>
      <p:sp>
        <p:nvSpPr>
          <p:cNvPr id="18" name="이등변 삼각형 17"/>
          <p:cNvSpPr/>
          <p:nvPr/>
        </p:nvSpPr>
        <p:spPr>
          <a:xfrm>
            <a:off x="1790615" y="2811494"/>
            <a:ext cx="5691842" cy="1807942"/>
          </a:xfrm>
          <a:prstGeom prst="triangle">
            <a:avLst>
              <a:gd name="adj" fmla="val 50178"/>
            </a:avLst>
          </a:prstGeom>
          <a:solidFill>
            <a:srgbClr val="C9925B">
              <a:alpha val="36078"/>
            </a:srgb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cxnSp>
        <p:nvCxnSpPr>
          <p:cNvPr id="13" name="직선 연결선 12"/>
          <p:cNvCxnSpPr/>
          <p:nvPr/>
        </p:nvCxnSpPr>
        <p:spPr>
          <a:xfrm flipH="1">
            <a:off x="4650559" y="2787650"/>
            <a:ext cx="11669" cy="1879602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63325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1" grpId="1"/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894842"/>
              </p:ext>
            </p:extLst>
          </p:nvPr>
        </p:nvGraphicFramePr>
        <p:xfrm>
          <a:off x="1249675" y="1547845"/>
          <a:ext cx="6543400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7170">
                  <a:extLst>
                    <a:ext uri="{9D8B030D-6E8A-4147-A177-3AD203B41FA5}">
                      <a16:colId xmlns="" xmlns:a16="http://schemas.microsoft.com/office/drawing/2014/main" val="900842015"/>
                    </a:ext>
                  </a:extLst>
                </a:gridCol>
                <a:gridCol w="327170">
                  <a:extLst>
                    <a:ext uri="{9D8B030D-6E8A-4147-A177-3AD203B41FA5}">
                      <a16:colId xmlns="" xmlns:a16="http://schemas.microsoft.com/office/drawing/2014/main" val="2082219491"/>
                    </a:ext>
                  </a:extLst>
                </a:gridCol>
                <a:gridCol w="327170">
                  <a:extLst>
                    <a:ext uri="{9D8B030D-6E8A-4147-A177-3AD203B41FA5}">
                      <a16:colId xmlns="" xmlns:a16="http://schemas.microsoft.com/office/drawing/2014/main" val="1971557806"/>
                    </a:ext>
                  </a:extLst>
                </a:gridCol>
                <a:gridCol w="327170">
                  <a:extLst>
                    <a:ext uri="{9D8B030D-6E8A-4147-A177-3AD203B41FA5}">
                      <a16:colId xmlns="" xmlns:a16="http://schemas.microsoft.com/office/drawing/2014/main" val="454849008"/>
                    </a:ext>
                  </a:extLst>
                </a:gridCol>
                <a:gridCol w="327170">
                  <a:extLst>
                    <a:ext uri="{9D8B030D-6E8A-4147-A177-3AD203B41FA5}">
                      <a16:colId xmlns="" xmlns:a16="http://schemas.microsoft.com/office/drawing/2014/main" val="3083355257"/>
                    </a:ext>
                  </a:extLst>
                </a:gridCol>
                <a:gridCol w="327170">
                  <a:extLst>
                    <a:ext uri="{9D8B030D-6E8A-4147-A177-3AD203B41FA5}">
                      <a16:colId xmlns="" xmlns:a16="http://schemas.microsoft.com/office/drawing/2014/main" val="2069093933"/>
                    </a:ext>
                  </a:extLst>
                </a:gridCol>
                <a:gridCol w="327170">
                  <a:extLst>
                    <a:ext uri="{9D8B030D-6E8A-4147-A177-3AD203B41FA5}">
                      <a16:colId xmlns="" xmlns:a16="http://schemas.microsoft.com/office/drawing/2014/main" val="1737606301"/>
                    </a:ext>
                  </a:extLst>
                </a:gridCol>
                <a:gridCol w="327170">
                  <a:extLst>
                    <a:ext uri="{9D8B030D-6E8A-4147-A177-3AD203B41FA5}">
                      <a16:colId xmlns="" xmlns:a16="http://schemas.microsoft.com/office/drawing/2014/main" val="1672416895"/>
                    </a:ext>
                  </a:extLst>
                </a:gridCol>
                <a:gridCol w="327170">
                  <a:extLst>
                    <a:ext uri="{9D8B030D-6E8A-4147-A177-3AD203B41FA5}">
                      <a16:colId xmlns="" xmlns:a16="http://schemas.microsoft.com/office/drawing/2014/main" val="92068784"/>
                    </a:ext>
                  </a:extLst>
                </a:gridCol>
                <a:gridCol w="327170">
                  <a:extLst>
                    <a:ext uri="{9D8B030D-6E8A-4147-A177-3AD203B41FA5}">
                      <a16:colId xmlns="" xmlns:a16="http://schemas.microsoft.com/office/drawing/2014/main" val="3528302890"/>
                    </a:ext>
                  </a:extLst>
                </a:gridCol>
                <a:gridCol w="327170">
                  <a:extLst>
                    <a:ext uri="{9D8B030D-6E8A-4147-A177-3AD203B41FA5}">
                      <a16:colId xmlns="" xmlns:a16="http://schemas.microsoft.com/office/drawing/2014/main" val="304208151"/>
                    </a:ext>
                  </a:extLst>
                </a:gridCol>
                <a:gridCol w="327170">
                  <a:extLst>
                    <a:ext uri="{9D8B030D-6E8A-4147-A177-3AD203B41FA5}">
                      <a16:colId xmlns="" xmlns:a16="http://schemas.microsoft.com/office/drawing/2014/main" val="4223996953"/>
                    </a:ext>
                  </a:extLst>
                </a:gridCol>
                <a:gridCol w="327170">
                  <a:extLst>
                    <a:ext uri="{9D8B030D-6E8A-4147-A177-3AD203B41FA5}">
                      <a16:colId xmlns="" xmlns:a16="http://schemas.microsoft.com/office/drawing/2014/main" val="2635432474"/>
                    </a:ext>
                  </a:extLst>
                </a:gridCol>
                <a:gridCol w="327170">
                  <a:extLst>
                    <a:ext uri="{9D8B030D-6E8A-4147-A177-3AD203B41FA5}">
                      <a16:colId xmlns="" xmlns:a16="http://schemas.microsoft.com/office/drawing/2014/main" val="4163961796"/>
                    </a:ext>
                  </a:extLst>
                </a:gridCol>
                <a:gridCol w="327170">
                  <a:extLst>
                    <a:ext uri="{9D8B030D-6E8A-4147-A177-3AD203B41FA5}">
                      <a16:colId xmlns="" xmlns:a16="http://schemas.microsoft.com/office/drawing/2014/main" val="1496471866"/>
                    </a:ext>
                  </a:extLst>
                </a:gridCol>
                <a:gridCol w="327170">
                  <a:extLst>
                    <a:ext uri="{9D8B030D-6E8A-4147-A177-3AD203B41FA5}">
                      <a16:colId xmlns="" xmlns:a16="http://schemas.microsoft.com/office/drawing/2014/main" val="2793749896"/>
                    </a:ext>
                  </a:extLst>
                </a:gridCol>
                <a:gridCol w="327170">
                  <a:extLst>
                    <a:ext uri="{9D8B030D-6E8A-4147-A177-3AD203B41FA5}">
                      <a16:colId xmlns="" xmlns:a16="http://schemas.microsoft.com/office/drawing/2014/main" val="1337337450"/>
                    </a:ext>
                  </a:extLst>
                </a:gridCol>
                <a:gridCol w="327170">
                  <a:extLst>
                    <a:ext uri="{9D8B030D-6E8A-4147-A177-3AD203B41FA5}">
                      <a16:colId xmlns="" xmlns:a16="http://schemas.microsoft.com/office/drawing/2014/main" val="958910007"/>
                    </a:ext>
                  </a:extLst>
                </a:gridCol>
                <a:gridCol w="327170">
                  <a:extLst>
                    <a:ext uri="{9D8B030D-6E8A-4147-A177-3AD203B41FA5}">
                      <a16:colId xmlns="" xmlns:a16="http://schemas.microsoft.com/office/drawing/2014/main" val="2714302050"/>
                    </a:ext>
                  </a:extLst>
                </a:gridCol>
                <a:gridCol w="327170">
                  <a:extLst>
                    <a:ext uri="{9D8B030D-6E8A-4147-A177-3AD203B41FA5}">
                      <a16:colId xmlns="" xmlns:a16="http://schemas.microsoft.com/office/drawing/2014/main" val="751319617"/>
                    </a:ext>
                  </a:extLst>
                </a:gridCol>
              </a:tblGrid>
              <a:tr h="336375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213022990"/>
                  </a:ext>
                </a:extLst>
              </a:tr>
              <a:tr h="336375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59954775"/>
                  </a:ext>
                </a:extLst>
              </a:tr>
              <a:tr h="336375"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39141752"/>
                  </a:ext>
                </a:extLst>
              </a:tr>
              <a:tr h="336375"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5239789"/>
                  </a:ext>
                </a:extLst>
              </a:tr>
              <a:tr h="336375"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22344977"/>
                  </a:ext>
                </a:extLst>
              </a:tr>
              <a:tr h="336375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71586980"/>
                  </a:ext>
                </a:extLst>
              </a:tr>
              <a:tr h="336375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33232513"/>
                  </a:ext>
                </a:extLst>
              </a:tr>
              <a:tr h="336375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22025388"/>
                  </a:ext>
                </a:extLst>
              </a:tr>
            </a:tbl>
          </a:graphicData>
        </a:graphic>
      </p:graphicFrame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 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2)1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㎠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를 이용하여 구하기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그림 5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78" t="20236" r="36147" b="64633"/>
          <a:stretch/>
        </p:blipFill>
        <p:spPr>
          <a:xfrm>
            <a:off x="174661" y="318471"/>
            <a:ext cx="832659" cy="589477"/>
          </a:xfrm>
          <a:prstGeom prst="rect">
            <a:avLst/>
          </a:prstGeom>
        </p:spPr>
      </p:pic>
      <p:grpSp>
        <p:nvGrpSpPr>
          <p:cNvPr id="16" name="그룹 15"/>
          <p:cNvGrpSpPr/>
          <p:nvPr/>
        </p:nvGrpSpPr>
        <p:grpSpPr>
          <a:xfrm>
            <a:off x="1556084" y="1859280"/>
            <a:ext cx="5893921" cy="2206459"/>
            <a:chOff x="1726079" y="2194526"/>
            <a:chExt cx="5691842" cy="1787165"/>
          </a:xfrm>
          <a:solidFill>
            <a:srgbClr val="000000">
              <a:alpha val="47059"/>
            </a:srgbClr>
          </a:solidFill>
        </p:grpSpPr>
        <p:sp>
          <p:nvSpPr>
            <p:cNvPr id="7" name="이등변 삼각형 6"/>
            <p:cNvSpPr/>
            <p:nvPr/>
          </p:nvSpPr>
          <p:spPr>
            <a:xfrm>
              <a:off x="1726079" y="2194526"/>
              <a:ext cx="5691842" cy="1773137"/>
            </a:xfrm>
            <a:prstGeom prst="triangle">
              <a:avLst>
                <a:gd name="adj" fmla="val 50311"/>
              </a:avLst>
            </a:prstGeom>
            <a:solidFill>
              <a:srgbClr val="C9925B">
                <a:alpha val="38039"/>
              </a:srgb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cxnSp>
          <p:nvCxnSpPr>
            <p:cNvPr id="5" name="직선 연결선 4"/>
            <p:cNvCxnSpPr>
              <a:stCxn id="7" idx="2"/>
            </p:cNvCxnSpPr>
            <p:nvPr/>
          </p:nvCxnSpPr>
          <p:spPr>
            <a:xfrm>
              <a:off x="1726079" y="3967663"/>
              <a:ext cx="5686400" cy="14028"/>
            </a:xfrm>
            <a:prstGeom prst="line">
              <a:avLst/>
            </a:prstGeom>
            <a:grpFill/>
            <a:ln w="762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직선 연결선 12"/>
            <p:cNvCxnSpPr>
              <a:stCxn id="7" idx="0"/>
              <a:endCxn id="7" idx="3"/>
            </p:cNvCxnSpPr>
            <p:nvPr/>
          </p:nvCxnSpPr>
          <p:spPr>
            <a:xfrm>
              <a:off x="4589702" y="2194526"/>
              <a:ext cx="0" cy="1773137"/>
            </a:xfrm>
            <a:prstGeom prst="line">
              <a:avLst/>
            </a:prstGeom>
            <a:grpFill/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모서리가 둥근 사각형 설명선 28"/>
          <p:cNvSpPr/>
          <p:nvPr/>
        </p:nvSpPr>
        <p:spPr>
          <a:xfrm>
            <a:off x="6429735" y="1443789"/>
            <a:ext cx="2113864" cy="1307349"/>
          </a:xfrm>
          <a:prstGeom prst="wedgeRoundRectCallout">
            <a:avLst>
              <a:gd name="adj1" fmla="val -26242"/>
              <a:gd name="adj2" fmla="val 35650"/>
              <a:gd name="adj3" fmla="val 16667"/>
            </a:avLst>
          </a:prstGeom>
          <a:solidFill>
            <a:schemeClr val="bg1"/>
          </a:solidFill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800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45</a:t>
            </a:r>
            <a:r>
              <a:rPr lang="ko-KR" altLang="en-US" sz="4800" dirty="0">
                <a:solidFill>
                  <a:schemeClr val="bg2">
                    <a:lumMod val="25000"/>
                  </a:schemeClr>
                </a:solidFill>
                <a:latin typeface="+mj-ea"/>
              </a:rPr>
              <a:t> ㎠</a:t>
            </a:r>
            <a:endParaRPr lang="ko-KR" altLang="en-US" sz="48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1" name="그룹 10"/>
          <p:cNvGrpSpPr/>
          <p:nvPr/>
        </p:nvGrpSpPr>
        <p:grpSpPr>
          <a:xfrm>
            <a:off x="6464736" y="55176"/>
            <a:ext cx="2679264" cy="974971"/>
            <a:chOff x="5677658" y="89432"/>
            <a:chExt cx="2679264" cy="974971"/>
          </a:xfrm>
        </p:grpSpPr>
        <p:pic>
          <p:nvPicPr>
            <p:cNvPr id="12" name="그림 11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77658" y="89432"/>
              <a:ext cx="1261863" cy="974971"/>
            </a:xfrm>
            <a:prstGeom prst="rect">
              <a:avLst/>
            </a:prstGeom>
          </p:spPr>
        </p:pic>
        <p:sp>
          <p:nvSpPr>
            <p:cNvPr id="14" name="직사각형 13">
              <a:extLst>
                <a:ext uri="{FF2B5EF4-FFF2-40B4-BE49-F238E27FC236}">
                  <a16:creationId xmlns="" xmlns:a16="http://schemas.microsoft.com/office/drawing/2014/main" id="{F09132B0-36BF-45ED-9058-4A08B4F164B0}"/>
                </a:ext>
              </a:extLst>
            </p:cNvPr>
            <p:cNvSpPr/>
            <p:nvPr/>
          </p:nvSpPr>
          <p:spPr>
            <a:xfrm>
              <a:off x="6695379" y="342564"/>
              <a:ext cx="166154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학습지 </a:t>
              </a:r>
              <a:r>
                <a:rPr lang="en-US" altLang="ko-KR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1</a:t>
              </a:r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쪽</a:t>
              </a:r>
              <a:endParaRPr lang="en-US" altLang="ko-KR" sz="2800" dirty="0"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18716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직사각형 20"/>
          <p:cNvSpPr/>
          <p:nvPr/>
        </p:nvSpPr>
        <p:spPr>
          <a:xfrm>
            <a:off x="0" y="2025216"/>
            <a:ext cx="9155754" cy="31182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 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그림 5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78" t="20236" r="36147" b="64633"/>
          <a:stretch/>
        </p:blipFill>
        <p:spPr>
          <a:xfrm>
            <a:off x="174661" y="318471"/>
            <a:ext cx="832659" cy="589477"/>
          </a:xfrm>
          <a:prstGeom prst="rect">
            <a:avLst/>
          </a:prstGeom>
        </p:spPr>
      </p:pic>
      <p:grpSp>
        <p:nvGrpSpPr>
          <p:cNvPr id="16" name="그룹 15"/>
          <p:cNvGrpSpPr/>
          <p:nvPr/>
        </p:nvGrpSpPr>
        <p:grpSpPr>
          <a:xfrm>
            <a:off x="1280160" y="2304230"/>
            <a:ext cx="4879525" cy="1582780"/>
            <a:chOff x="1726079" y="2194526"/>
            <a:chExt cx="5691842" cy="1787165"/>
          </a:xfrm>
          <a:solidFill>
            <a:srgbClr val="C9925B">
              <a:alpha val="50196"/>
            </a:srgbClr>
          </a:solidFill>
        </p:grpSpPr>
        <p:sp>
          <p:nvSpPr>
            <p:cNvPr id="7" name="이등변 삼각형 6"/>
            <p:cNvSpPr/>
            <p:nvPr/>
          </p:nvSpPr>
          <p:spPr>
            <a:xfrm>
              <a:off x="1726079" y="2194526"/>
              <a:ext cx="5691842" cy="1773137"/>
            </a:xfrm>
            <a:prstGeom prst="triangle">
              <a:avLst>
                <a:gd name="adj" fmla="val 50311"/>
              </a:avLst>
            </a:prstGeom>
            <a:grpFill/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cxnSp>
          <p:nvCxnSpPr>
            <p:cNvPr id="5" name="직선 연결선 4"/>
            <p:cNvCxnSpPr>
              <a:stCxn id="7" idx="2"/>
            </p:cNvCxnSpPr>
            <p:nvPr/>
          </p:nvCxnSpPr>
          <p:spPr>
            <a:xfrm>
              <a:off x="1726079" y="3967663"/>
              <a:ext cx="5686400" cy="14028"/>
            </a:xfrm>
            <a:prstGeom prst="line">
              <a:avLst/>
            </a:prstGeom>
            <a:grpFill/>
            <a:ln w="762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직선 연결선 12"/>
            <p:cNvCxnSpPr>
              <a:stCxn id="7" idx="0"/>
              <a:endCxn id="7" idx="3"/>
            </p:cNvCxnSpPr>
            <p:nvPr/>
          </p:nvCxnSpPr>
          <p:spPr>
            <a:xfrm>
              <a:off x="4589702" y="2194526"/>
              <a:ext cx="0" cy="1773137"/>
            </a:xfrm>
            <a:prstGeom prst="line">
              <a:avLst/>
            </a:prstGeom>
            <a:grpFill/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직사각형 8"/>
          <p:cNvSpPr/>
          <p:nvPr/>
        </p:nvSpPr>
        <p:spPr>
          <a:xfrm>
            <a:off x="1007320" y="295012"/>
            <a:ext cx="58448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3600" dirty="0" smtClean="0">
                <a:solidFill>
                  <a:srgbClr val="E7E6E6">
                    <a:lumMod val="25000"/>
                  </a:srgb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3) </a:t>
            </a:r>
            <a:r>
              <a:rPr lang="ko-KR" altLang="en-US" sz="3600" dirty="0" smtClean="0">
                <a:solidFill>
                  <a:srgbClr val="E7E6E6">
                    <a:lumMod val="25000"/>
                  </a:srgb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삼각형 </a:t>
            </a:r>
            <a:r>
              <a:rPr lang="en-US" altLang="ko-KR" sz="3600" dirty="0" smtClean="0">
                <a:solidFill>
                  <a:srgbClr val="E7E6E6">
                    <a:lumMod val="25000"/>
                  </a:srgb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</a:t>
            </a:r>
            <a:r>
              <a:rPr lang="ko-KR" altLang="en-US" sz="3600" dirty="0" smtClean="0">
                <a:solidFill>
                  <a:srgbClr val="E7E6E6">
                    <a:lumMod val="25000"/>
                  </a:srgb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개를 이용해서 구하기</a:t>
            </a:r>
            <a:endParaRPr lang="ko-KR" altLang="en-US" dirty="0"/>
          </a:p>
        </p:txBody>
      </p:sp>
      <p:grpSp>
        <p:nvGrpSpPr>
          <p:cNvPr id="14" name="그룹 13"/>
          <p:cNvGrpSpPr/>
          <p:nvPr/>
        </p:nvGrpSpPr>
        <p:grpSpPr>
          <a:xfrm rot="10800000">
            <a:off x="3750274" y="2291806"/>
            <a:ext cx="4879525" cy="1582780"/>
            <a:chOff x="1726079" y="2194526"/>
            <a:chExt cx="5691842" cy="1787165"/>
          </a:xfrm>
          <a:solidFill>
            <a:srgbClr val="C9925B">
              <a:alpha val="50196"/>
            </a:srgbClr>
          </a:solidFill>
        </p:grpSpPr>
        <p:sp>
          <p:nvSpPr>
            <p:cNvPr id="15" name="이등변 삼각형 14"/>
            <p:cNvSpPr/>
            <p:nvPr/>
          </p:nvSpPr>
          <p:spPr>
            <a:xfrm>
              <a:off x="1726079" y="2194526"/>
              <a:ext cx="5691842" cy="1773137"/>
            </a:xfrm>
            <a:prstGeom prst="triangle">
              <a:avLst>
                <a:gd name="adj" fmla="val 50311"/>
              </a:avLst>
            </a:prstGeom>
            <a:grpFill/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cxnSp>
          <p:nvCxnSpPr>
            <p:cNvPr id="17" name="직선 연결선 16"/>
            <p:cNvCxnSpPr>
              <a:stCxn id="15" idx="2"/>
            </p:cNvCxnSpPr>
            <p:nvPr/>
          </p:nvCxnSpPr>
          <p:spPr>
            <a:xfrm>
              <a:off x="1726079" y="3967663"/>
              <a:ext cx="5686400" cy="14028"/>
            </a:xfrm>
            <a:prstGeom prst="line">
              <a:avLst/>
            </a:prstGeom>
            <a:grpFill/>
            <a:ln w="762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직선 연결선 17"/>
            <p:cNvCxnSpPr>
              <a:stCxn id="15" idx="0"/>
              <a:endCxn id="15" idx="3"/>
            </p:cNvCxnSpPr>
            <p:nvPr/>
          </p:nvCxnSpPr>
          <p:spPr>
            <a:xfrm>
              <a:off x="4589702" y="2194526"/>
              <a:ext cx="0" cy="1773137"/>
            </a:xfrm>
            <a:prstGeom prst="line">
              <a:avLst/>
            </a:prstGeom>
            <a:grpFill/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직사각형 18"/>
          <p:cNvSpPr/>
          <p:nvPr/>
        </p:nvSpPr>
        <p:spPr>
          <a:xfrm>
            <a:off x="2621801" y="1396735"/>
            <a:ext cx="32592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28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어떤 도형이 만들어지나요</a:t>
            </a:r>
            <a:r>
              <a:rPr lang="en-US" altLang="ko-KR" sz="28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?</a:t>
            </a:r>
            <a:endParaRPr lang="en-US" altLang="ko-KR" sz="2800" dirty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20" name="모서리가 둥근 사각형 설명선 19"/>
          <p:cNvSpPr/>
          <p:nvPr/>
        </p:nvSpPr>
        <p:spPr>
          <a:xfrm>
            <a:off x="3302000" y="4064000"/>
            <a:ext cx="3150177" cy="922338"/>
          </a:xfrm>
          <a:prstGeom prst="wedgeRoundRectCallout">
            <a:avLst>
              <a:gd name="adj1" fmla="val -26242"/>
              <a:gd name="adj2" fmla="val 35650"/>
              <a:gd name="adj3" fmla="val 16667"/>
            </a:avLst>
          </a:prstGeom>
          <a:solidFill>
            <a:schemeClr val="bg1"/>
          </a:solidFill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dirty="0" err="1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평행사변형</a:t>
            </a:r>
            <a:endParaRPr lang="ko-KR" altLang="en-US" sz="48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22" name="그룹 21"/>
          <p:cNvGrpSpPr/>
          <p:nvPr/>
        </p:nvGrpSpPr>
        <p:grpSpPr>
          <a:xfrm>
            <a:off x="6464736" y="55176"/>
            <a:ext cx="2679264" cy="974971"/>
            <a:chOff x="5677658" y="89432"/>
            <a:chExt cx="2679264" cy="974971"/>
          </a:xfrm>
        </p:grpSpPr>
        <p:pic>
          <p:nvPicPr>
            <p:cNvPr id="23" name="그림 22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77658" y="89432"/>
              <a:ext cx="1261863" cy="974971"/>
            </a:xfrm>
            <a:prstGeom prst="rect">
              <a:avLst/>
            </a:prstGeom>
          </p:spPr>
        </p:pic>
        <p:sp>
          <p:nvSpPr>
            <p:cNvPr id="24" name="직사각형 23">
              <a:extLst>
                <a:ext uri="{FF2B5EF4-FFF2-40B4-BE49-F238E27FC236}">
                  <a16:creationId xmlns="" xmlns:a16="http://schemas.microsoft.com/office/drawing/2014/main" id="{F09132B0-36BF-45ED-9058-4A08B4F164B0}"/>
                </a:ext>
              </a:extLst>
            </p:cNvPr>
            <p:cNvSpPr/>
            <p:nvPr/>
          </p:nvSpPr>
          <p:spPr>
            <a:xfrm>
              <a:off x="6695379" y="342564"/>
              <a:ext cx="166154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학습지 </a:t>
              </a:r>
              <a:r>
                <a:rPr lang="en-US" altLang="ko-KR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2</a:t>
              </a:r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쪽</a:t>
              </a:r>
              <a:endParaRPr lang="en-US" altLang="ko-KR" sz="2800" dirty="0"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97289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직사각형 20"/>
          <p:cNvSpPr/>
          <p:nvPr/>
        </p:nvSpPr>
        <p:spPr>
          <a:xfrm>
            <a:off x="0" y="2025216"/>
            <a:ext cx="9155754" cy="31182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 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그림 5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78" t="20236" r="36147" b="64633"/>
          <a:stretch/>
        </p:blipFill>
        <p:spPr>
          <a:xfrm>
            <a:off x="174661" y="318471"/>
            <a:ext cx="832659" cy="589477"/>
          </a:xfrm>
          <a:prstGeom prst="rect">
            <a:avLst/>
          </a:prstGeom>
        </p:spPr>
      </p:pic>
      <p:grpSp>
        <p:nvGrpSpPr>
          <p:cNvPr id="16" name="그룹 15"/>
          <p:cNvGrpSpPr/>
          <p:nvPr/>
        </p:nvGrpSpPr>
        <p:grpSpPr>
          <a:xfrm>
            <a:off x="1280160" y="2304230"/>
            <a:ext cx="4879525" cy="1582780"/>
            <a:chOff x="1726079" y="2194526"/>
            <a:chExt cx="5691842" cy="1787165"/>
          </a:xfrm>
          <a:solidFill>
            <a:srgbClr val="C9925B">
              <a:alpha val="50196"/>
            </a:srgbClr>
          </a:solidFill>
        </p:grpSpPr>
        <p:sp>
          <p:nvSpPr>
            <p:cNvPr id="7" name="이등변 삼각형 6"/>
            <p:cNvSpPr/>
            <p:nvPr/>
          </p:nvSpPr>
          <p:spPr>
            <a:xfrm>
              <a:off x="1726079" y="2194526"/>
              <a:ext cx="5691842" cy="1773137"/>
            </a:xfrm>
            <a:prstGeom prst="triangle">
              <a:avLst>
                <a:gd name="adj" fmla="val 50311"/>
              </a:avLst>
            </a:prstGeom>
            <a:grpFill/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cxnSp>
          <p:nvCxnSpPr>
            <p:cNvPr id="5" name="직선 연결선 4"/>
            <p:cNvCxnSpPr>
              <a:stCxn id="7" idx="2"/>
            </p:cNvCxnSpPr>
            <p:nvPr/>
          </p:nvCxnSpPr>
          <p:spPr>
            <a:xfrm>
              <a:off x="1726079" y="3967663"/>
              <a:ext cx="5686400" cy="14028"/>
            </a:xfrm>
            <a:prstGeom prst="line">
              <a:avLst/>
            </a:prstGeom>
            <a:grpFill/>
            <a:ln w="762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직선 연결선 12"/>
            <p:cNvCxnSpPr>
              <a:stCxn id="7" idx="0"/>
              <a:endCxn id="7" idx="3"/>
            </p:cNvCxnSpPr>
            <p:nvPr/>
          </p:nvCxnSpPr>
          <p:spPr>
            <a:xfrm>
              <a:off x="4589702" y="2194526"/>
              <a:ext cx="0" cy="1773137"/>
            </a:xfrm>
            <a:prstGeom prst="line">
              <a:avLst/>
            </a:prstGeom>
            <a:grpFill/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직사각형 8"/>
          <p:cNvSpPr/>
          <p:nvPr/>
        </p:nvSpPr>
        <p:spPr>
          <a:xfrm>
            <a:off x="1007320" y="295012"/>
            <a:ext cx="58448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3600" dirty="0" smtClean="0">
                <a:solidFill>
                  <a:srgbClr val="E7E6E6">
                    <a:lumMod val="25000"/>
                  </a:srgb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3) </a:t>
            </a:r>
            <a:r>
              <a:rPr lang="ko-KR" altLang="en-US" sz="3600" dirty="0" smtClean="0">
                <a:solidFill>
                  <a:srgbClr val="E7E6E6">
                    <a:lumMod val="25000"/>
                  </a:srgb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삼각형 </a:t>
            </a:r>
            <a:r>
              <a:rPr lang="en-US" altLang="ko-KR" sz="3600" dirty="0" smtClean="0">
                <a:solidFill>
                  <a:srgbClr val="E7E6E6">
                    <a:lumMod val="25000"/>
                  </a:srgb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</a:t>
            </a:r>
            <a:r>
              <a:rPr lang="ko-KR" altLang="en-US" sz="3600" dirty="0" smtClean="0">
                <a:solidFill>
                  <a:srgbClr val="E7E6E6">
                    <a:lumMod val="25000"/>
                  </a:srgb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개를 이용해서 구하기</a:t>
            </a:r>
            <a:endParaRPr lang="ko-KR" altLang="en-US" dirty="0"/>
          </a:p>
        </p:txBody>
      </p:sp>
      <p:grpSp>
        <p:nvGrpSpPr>
          <p:cNvPr id="14" name="그룹 13"/>
          <p:cNvGrpSpPr/>
          <p:nvPr/>
        </p:nvGrpSpPr>
        <p:grpSpPr>
          <a:xfrm rot="10800000">
            <a:off x="3750274" y="2291806"/>
            <a:ext cx="4879525" cy="1582780"/>
            <a:chOff x="1726079" y="2194526"/>
            <a:chExt cx="5691842" cy="1787165"/>
          </a:xfrm>
          <a:solidFill>
            <a:srgbClr val="C9925B">
              <a:alpha val="50196"/>
            </a:srgbClr>
          </a:solidFill>
        </p:grpSpPr>
        <p:sp>
          <p:nvSpPr>
            <p:cNvPr id="15" name="이등변 삼각형 14"/>
            <p:cNvSpPr/>
            <p:nvPr/>
          </p:nvSpPr>
          <p:spPr>
            <a:xfrm>
              <a:off x="1726079" y="2194526"/>
              <a:ext cx="5691842" cy="1773137"/>
            </a:xfrm>
            <a:prstGeom prst="triangle">
              <a:avLst>
                <a:gd name="adj" fmla="val 50311"/>
              </a:avLst>
            </a:prstGeom>
            <a:grpFill/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cxnSp>
          <p:nvCxnSpPr>
            <p:cNvPr id="17" name="직선 연결선 16"/>
            <p:cNvCxnSpPr>
              <a:stCxn id="15" idx="2"/>
            </p:cNvCxnSpPr>
            <p:nvPr/>
          </p:nvCxnSpPr>
          <p:spPr>
            <a:xfrm>
              <a:off x="1726079" y="3967663"/>
              <a:ext cx="5686400" cy="14028"/>
            </a:xfrm>
            <a:prstGeom prst="line">
              <a:avLst/>
            </a:prstGeom>
            <a:grpFill/>
            <a:ln w="762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직선 연결선 17"/>
            <p:cNvCxnSpPr>
              <a:stCxn id="15" idx="0"/>
              <a:endCxn id="15" idx="3"/>
            </p:cNvCxnSpPr>
            <p:nvPr/>
          </p:nvCxnSpPr>
          <p:spPr>
            <a:xfrm>
              <a:off x="4589702" y="2194526"/>
              <a:ext cx="0" cy="1773137"/>
            </a:xfrm>
            <a:prstGeom prst="line">
              <a:avLst/>
            </a:prstGeom>
            <a:grpFill/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직사각형 18"/>
          <p:cNvSpPr/>
          <p:nvPr/>
        </p:nvSpPr>
        <p:spPr>
          <a:xfrm>
            <a:off x="1840901" y="1326064"/>
            <a:ext cx="48397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28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어떻게 삼각형 넓이를 구할 수 있을까요</a:t>
            </a:r>
            <a:r>
              <a:rPr lang="en-US" altLang="ko-KR" sz="28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?</a:t>
            </a:r>
            <a:endParaRPr lang="en-US" altLang="ko-KR" sz="2800" dirty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20" name="모서리가 둥근 사각형 설명선 19"/>
          <p:cNvSpPr/>
          <p:nvPr/>
        </p:nvSpPr>
        <p:spPr>
          <a:xfrm>
            <a:off x="444500" y="4064000"/>
            <a:ext cx="8420100" cy="922338"/>
          </a:xfrm>
          <a:prstGeom prst="wedgeRoundRectCallout">
            <a:avLst>
              <a:gd name="adj1" fmla="val -26242"/>
              <a:gd name="adj2" fmla="val 35650"/>
              <a:gd name="adj3" fmla="val 16667"/>
            </a:avLst>
          </a:prstGeom>
          <a:solidFill>
            <a:schemeClr val="bg1"/>
          </a:solidFill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err="1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평행사변형</a:t>
            </a:r>
            <a:r>
              <a:rPr lang="ko-KR" altLang="en-US" sz="4000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넓이를 구해서 반으로 나눕니다</a:t>
            </a:r>
            <a:r>
              <a:rPr lang="en-US" altLang="ko-KR" sz="4000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83987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7844680"/>
              </p:ext>
            </p:extLst>
          </p:nvPr>
        </p:nvGraphicFramePr>
        <p:xfrm>
          <a:off x="869753" y="1242039"/>
          <a:ext cx="7501933" cy="256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6171">
                  <a:extLst>
                    <a:ext uri="{9D8B030D-6E8A-4147-A177-3AD203B41FA5}">
                      <a16:colId xmlns="" xmlns:a16="http://schemas.microsoft.com/office/drawing/2014/main" val="900842015"/>
                    </a:ext>
                  </a:extLst>
                </a:gridCol>
                <a:gridCol w="326171">
                  <a:extLst>
                    <a:ext uri="{9D8B030D-6E8A-4147-A177-3AD203B41FA5}">
                      <a16:colId xmlns="" xmlns:a16="http://schemas.microsoft.com/office/drawing/2014/main" val="2082219491"/>
                    </a:ext>
                  </a:extLst>
                </a:gridCol>
                <a:gridCol w="326171">
                  <a:extLst>
                    <a:ext uri="{9D8B030D-6E8A-4147-A177-3AD203B41FA5}">
                      <a16:colId xmlns="" xmlns:a16="http://schemas.microsoft.com/office/drawing/2014/main" val="1971557806"/>
                    </a:ext>
                  </a:extLst>
                </a:gridCol>
                <a:gridCol w="326171">
                  <a:extLst>
                    <a:ext uri="{9D8B030D-6E8A-4147-A177-3AD203B41FA5}">
                      <a16:colId xmlns="" xmlns:a16="http://schemas.microsoft.com/office/drawing/2014/main" val="454849008"/>
                    </a:ext>
                  </a:extLst>
                </a:gridCol>
                <a:gridCol w="326171">
                  <a:extLst>
                    <a:ext uri="{9D8B030D-6E8A-4147-A177-3AD203B41FA5}">
                      <a16:colId xmlns="" xmlns:a16="http://schemas.microsoft.com/office/drawing/2014/main" val="3083355257"/>
                    </a:ext>
                  </a:extLst>
                </a:gridCol>
                <a:gridCol w="326171">
                  <a:extLst>
                    <a:ext uri="{9D8B030D-6E8A-4147-A177-3AD203B41FA5}">
                      <a16:colId xmlns="" xmlns:a16="http://schemas.microsoft.com/office/drawing/2014/main" val="2069093933"/>
                    </a:ext>
                  </a:extLst>
                </a:gridCol>
                <a:gridCol w="326171">
                  <a:extLst>
                    <a:ext uri="{9D8B030D-6E8A-4147-A177-3AD203B41FA5}">
                      <a16:colId xmlns="" xmlns:a16="http://schemas.microsoft.com/office/drawing/2014/main" val="1737606301"/>
                    </a:ext>
                  </a:extLst>
                </a:gridCol>
                <a:gridCol w="326171">
                  <a:extLst>
                    <a:ext uri="{9D8B030D-6E8A-4147-A177-3AD203B41FA5}">
                      <a16:colId xmlns="" xmlns:a16="http://schemas.microsoft.com/office/drawing/2014/main" val="1672416895"/>
                    </a:ext>
                  </a:extLst>
                </a:gridCol>
                <a:gridCol w="326171">
                  <a:extLst>
                    <a:ext uri="{9D8B030D-6E8A-4147-A177-3AD203B41FA5}">
                      <a16:colId xmlns="" xmlns:a16="http://schemas.microsoft.com/office/drawing/2014/main" val="92068784"/>
                    </a:ext>
                  </a:extLst>
                </a:gridCol>
                <a:gridCol w="326171">
                  <a:extLst>
                    <a:ext uri="{9D8B030D-6E8A-4147-A177-3AD203B41FA5}">
                      <a16:colId xmlns="" xmlns:a16="http://schemas.microsoft.com/office/drawing/2014/main" val="3528302890"/>
                    </a:ext>
                  </a:extLst>
                </a:gridCol>
                <a:gridCol w="326171">
                  <a:extLst>
                    <a:ext uri="{9D8B030D-6E8A-4147-A177-3AD203B41FA5}">
                      <a16:colId xmlns="" xmlns:a16="http://schemas.microsoft.com/office/drawing/2014/main" val="304208151"/>
                    </a:ext>
                  </a:extLst>
                </a:gridCol>
                <a:gridCol w="326171">
                  <a:extLst>
                    <a:ext uri="{9D8B030D-6E8A-4147-A177-3AD203B41FA5}">
                      <a16:colId xmlns="" xmlns:a16="http://schemas.microsoft.com/office/drawing/2014/main" val="4223996953"/>
                    </a:ext>
                  </a:extLst>
                </a:gridCol>
                <a:gridCol w="326171">
                  <a:extLst>
                    <a:ext uri="{9D8B030D-6E8A-4147-A177-3AD203B41FA5}">
                      <a16:colId xmlns="" xmlns:a16="http://schemas.microsoft.com/office/drawing/2014/main" val="2635432474"/>
                    </a:ext>
                  </a:extLst>
                </a:gridCol>
                <a:gridCol w="326171">
                  <a:extLst>
                    <a:ext uri="{9D8B030D-6E8A-4147-A177-3AD203B41FA5}">
                      <a16:colId xmlns="" xmlns:a16="http://schemas.microsoft.com/office/drawing/2014/main" val="4163961796"/>
                    </a:ext>
                  </a:extLst>
                </a:gridCol>
                <a:gridCol w="326171">
                  <a:extLst>
                    <a:ext uri="{9D8B030D-6E8A-4147-A177-3AD203B41FA5}">
                      <a16:colId xmlns="" xmlns:a16="http://schemas.microsoft.com/office/drawing/2014/main" val="1496471866"/>
                    </a:ext>
                  </a:extLst>
                </a:gridCol>
                <a:gridCol w="326171">
                  <a:extLst>
                    <a:ext uri="{9D8B030D-6E8A-4147-A177-3AD203B41FA5}">
                      <a16:colId xmlns="" xmlns:a16="http://schemas.microsoft.com/office/drawing/2014/main" val="2793749896"/>
                    </a:ext>
                  </a:extLst>
                </a:gridCol>
                <a:gridCol w="326171">
                  <a:extLst>
                    <a:ext uri="{9D8B030D-6E8A-4147-A177-3AD203B41FA5}">
                      <a16:colId xmlns="" xmlns:a16="http://schemas.microsoft.com/office/drawing/2014/main" val="1337337450"/>
                    </a:ext>
                  </a:extLst>
                </a:gridCol>
                <a:gridCol w="326171">
                  <a:extLst>
                    <a:ext uri="{9D8B030D-6E8A-4147-A177-3AD203B41FA5}">
                      <a16:colId xmlns="" xmlns:a16="http://schemas.microsoft.com/office/drawing/2014/main" val="958910007"/>
                    </a:ext>
                  </a:extLst>
                </a:gridCol>
                <a:gridCol w="326171">
                  <a:extLst>
                    <a:ext uri="{9D8B030D-6E8A-4147-A177-3AD203B41FA5}">
                      <a16:colId xmlns="" xmlns:a16="http://schemas.microsoft.com/office/drawing/2014/main" val="2714302050"/>
                    </a:ext>
                  </a:extLst>
                </a:gridCol>
                <a:gridCol w="326171">
                  <a:extLst>
                    <a:ext uri="{9D8B030D-6E8A-4147-A177-3AD203B41FA5}">
                      <a16:colId xmlns="" xmlns:a16="http://schemas.microsoft.com/office/drawing/2014/main" val="751319617"/>
                    </a:ext>
                  </a:extLst>
                </a:gridCol>
                <a:gridCol w="326171">
                  <a:extLst>
                    <a:ext uri="{9D8B030D-6E8A-4147-A177-3AD203B41FA5}">
                      <a16:colId xmlns="" xmlns:a16="http://schemas.microsoft.com/office/drawing/2014/main" val="3296356546"/>
                    </a:ext>
                  </a:extLst>
                </a:gridCol>
                <a:gridCol w="326171">
                  <a:extLst>
                    <a:ext uri="{9D8B030D-6E8A-4147-A177-3AD203B41FA5}">
                      <a16:colId xmlns="" xmlns:a16="http://schemas.microsoft.com/office/drawing/2014/main" val="1068342438"/>
                    </a:ext>
                  </a:extLst>
                </a:gridCol>
                <a:gridCol w="326171">
                  <a:extLst>
                    <a:ext uri="{9D8B030D-6E8A-4147-A177-3AD203B41FA5}">
                      <a16:colId xmlns="" xmlns:a16="http://schemas.microsoft.com/office/drawing/2014/main" val="2767209907"/>
                    </a:ext>
                  </a:extLst>
                </a:gridCol>
              </a:tblGrid>
              <a:tr h="336375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59954775"/>
                  </a:ext>
                </a:extLst>
              </a:tr>
              <a:tr h="336375"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39141752"/>
                  </a:ext>
                </a:extLst>
              </a:tr>
              <a:tr h="336375"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5239789"/>
                  </a:ext>
                </a:extLst>
              </a:tr>
              <a:tr h="336375"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22344977"/>
                  </a:ext>
                </a:extLst>
              </a:tr>
              <a:tr h="336375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71586980"/>
                  </a:ext>
                </a:extLst>
              </a:tr>
              <a:tr h="336375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516124"/>
                  </a:ext>
                </a:extLst>
              </a:tr>
              <a:tr h="336375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604328514"/>
                  </a:ext>
                </a:extLst>
              </a:tr>
            </a:tbl>
          </a:graphicData>
        </a:graphic>
      </p:graphicFrame>
      <p:sp>
        <p:nvSpPr>
          <p:cNvPr id="18" name="이등변 삼각형 17"/>
          <p:cNvSpPr/>
          <p:nvPr/>
        </p:nvSpPr>
        <p:spPr>
          <a:xfrm rot="10800000">
            <a:off x="5364480" y="2335744"/>
            <a:ext cx="3007207" cy="1068048"/>
          </a:xfrm>
          <a:prstGeom prst="triangle">
            <a:avLst>
              <a:gd name="adj" fmla="val 50311"/>
            </a:avLst>
          </a:prstGeom>
          <a:solidFill>
            <a:srgbClr val="C9925B">
              <a:alpha val="45882"/>
            </a:srgb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사다리꼴 7"/>
          <p:cNvSpPr/>
          <p:nvPr/>
        </p:nvSpPr>
        <p:spPr>
          <a:xfrm>
            <a:off x="917347" y="2303186"/>
            <a:ext cx="5888286" cy="1082223"/>
          </a:xfrm>
          <a:prstGeom prst="trapezoid">
            <a:avLst>
              <a:gd name="adj" fmla="val 132963"/>
            </a:avLst>
          </a:prstGeom>
          <a:solidFill>
            <a:srgbClr val="C9925B">
              <a:alpha val="45882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 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4)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반 잘라서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구해 보기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그림 5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78" t="20236" r="36147" b="64633"/>
          <a:stretch/>
        </p:blipFill>
        <p:spPr>
          <a:xfrm>
            <a:off x="174661" y="318471"/>
            <a:ext cx="832659" cy="589477"/>
          </a:xfrm>
          <a:prstGeom prst="rect">
            <a:avLst/>
          </a:prstGeom>
        </p:spPr>
      </p:pic>
      <p:grpSp>
        <p:nvGrpSpPr>
          <p:cNvPr id="16" name="그룹 15"/>
          <p:cNvGrpSpPr/>
          <p:nvPr/>
        </p:nvGrpSpPr>
        <p:grpSpPr>
          <a:xfrm rot="10800000">
            <a:off x="869750" y="2303184"/>
            <a:ext cx="5935884" cy="1089311"/>
            <a:chOff x="4589702" y="2147462"/>
            <a:chExt cx="11605952" cy="916061"/>
          </a:xfrm>
          <a:solidFill>
            <a:srgbClr val="000000">
              <a:alpha val="47059"/>
            </a:srgbClr>
          </a:solidFill>
        </p:grpSpPr>
        <p:cxnSp>
          <p:nvCxnSpPr>
            <p:cNvPr id="5" name="직선 연결선 4"/>
            <p:cNvCxnSpPr/>
            <p:nvPr/>
          </p:nvCxnSpPr>
          <p:spPr>
            <a:xfrm rot="10800000" flipH="1">
              <a:off x="4589704" y="2147462"/>
              <a:ext cx="11605950" cy="0"/>
            </a:xfrm>
            <a:prstGeom prst="line">
              <a:avLst/>
            </a:prstGeom>
            <a:grpFill/>
            <a:ln w="762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직선 연결선 12"/>
            <p:cNvCxnSpPr/>
            <p:nvPr/>
          </p:nvCxnSpPr>
          <p:spPr>
            <a:xfrm rot="10800000" flipH="1" flipV="1">
              <a:off x="4589702" y="2194525"/>
              <a:ext cx="2" cy="841618"/>
            </a:xfrm>
            <a:prstGeom prst="line">
              <a:avLst/>
            </a:prstGeom>
            <a:grpFill/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직선 연결선 13"/>
            <p:cNvCxnSpPr>
              <a:endCxn id="8" idx="0"/>
            </p:cNvCxnSpPr>
            <p:nvPr/>
          </p:nvCxnSpPr>
          <p:spPr>
            <a:xfrm rot="10800000" flipV="1">
              <a:off x="10346148" y="2182763"/>
              <a:ext cx="0" cy="880760"/>
            </a:xfrm>
            <a:prstGeom prst="line">
              <a:avLst/>
            </a:prstGeom>
            <a:grpFill/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이등변 삼각형 16"/>
          <p:cNvSpPr/>
          <p:nvPr/>
        </p:nvSpPr>
        <p:spPr>
          <a:xfrm>
            <a:off x="2334087" y="1242039"/>
            <a:ext cx="3007207" cy="1068048"/>
          </a:xfrm>
          <a:prstGeom prst="triangle">
            <a:avLst>
              <a:gd name="adj" fmla="val 49635"/>
            </a:avLst>
          </a:prstGeom>
          <a:solidFill>
            <a:srgbClr val="C9925B">
              <a:alpha val="47843"/>
            </a:srgb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cxnSp>
        <p:nvCxnSpPr>
          <p:cNvPr id="20" name="직선 연결선 19"/>
          <p:cNvCxnSpPr/>
          <p:nvPr/>
        </p:nvCxnSpPr>
        <p:spPr>
          <a:xfrm flipH="1" flipV="1">
            <a:off x="2357273" y="2309999"/>
            <a:ext cx="3078480" cy="7089"/>
          </a:xfrm>
          <a:prstGeom prst="line">
            <a:avLst/>
          </a:prstGeom>
          <a:solidFill>
            <a:srgbClr val="000000">
              <a:alpha val="47059"/>
            </a:srgbClr>
          </a:solidFill>
          <a:ln w="762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모서리가 둥근 사각형 설명선 22"/>
          <p:cNvSpPr/>
          <p:nvPr/>
        </p:nvSpPr>
        <p:spPr>
          <a:xfrm>
            <a:off x="444500" y="4064000"/>
            <a:ext cx="8420100" cy="922338"/>
          </a:xfrm>
          <a:prstGeom prst="wedgeRoundRectCallout">
            <a:avLst>
              <a:gd name="adj1" fmla="val -26242"/>
              <a:gd name="adj2" fmla="val 35650"/>
              <a:gd name="adj3" fmla="val 16667"/>
            </a:avLst>
          </a:prstGeom>
          <a:solidFill>
            <a:schemeClr val="bg1"/>
          </a:solidFill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err="1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평행사변형</a:t>
            </a:r>
            <a:r>
              <a:rPr lang="ko-KR" altLang="en-US" sz="4000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넓이를 </a:t>
            </a:r>
            <a:r>
              <a:rPr lang="ko-KR" altLang="en-US" sz="4000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구해 봅니다</a:t>
            </a:r>
            <a:r>
              <a:rPr lang="en-US" altLang="ko-KR" sz="4000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2" name="평행 사변형 21"/>
          <p:cNvSpPr/>
          <p:nvPr/>
        </p:nvSpPr>
        <p:spPr>
          <a:xfrm>
            <a:off x="869751" y="2331172"/>
            <a:ext cx="7438872" cy="1068137"/>
          </a:xfrm>
          <a:prstGeom prst="parallelogram">
            <a:avLst>
              <a:gd name="adj" fmla="val 132863"/>
            </a:avLst>
          </a:prstGeom>
          <a:noFill/>
          <a:ln w="76200">
            <a:solidFill>
              <a:srgbClr val="FF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9" name="그룹 18"/>
          <p:cNvGrpSpPr/>
          <p:nvPr/>
        </p:nvGrpSpPr>
        <p:grpSpPr>
          <a:xfrm>
            <a:off x="6464736" y="55176"/>
            <a:ext cx="2679264" cy="974971"/>
            <a:chOff x="5677658" y="89432"/>
            <a:chExt cx="2679264" cy="974971"/>
          </a:xfrm>
        </p:grpSpPr>
        <p:pic>
          <p:nvPicPr>
            <p:cNvPr id="21" name="그림 20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77658" y="89432"/>
              <a:ext cx="1261863" cy="974971"/>
            </a:xfrm>
            <a:prstGeom prst="rect">
              <a:avLst/>
            </a:prstGeom>
          </p:spPr>
        </p:pic>
        <p:sp>
          <p:nvSpPr>
            <p:cNvPr id="24" name="직사각형 23">
              <a:extLst>
                <a:ext uri="{FF2B5EF4-FFF2-40B4-BE49-F238E27FC236}">
                  <a16:creationId xmlns="" xmlns:a16="http://schemas.microsoft.com/office/drawing/2014/main" id="{F09132B0-36BF-45ED-9058-4A08B4F164B0}"/>
                </a:ext>
              </a:extLst>
            </p:cNvPr>
            <p:cNvSpPr/>
            <p:nvPr/>
          </p:nvSpPr>
          <p:spPr>
            <a:xfrm>
              <a:off x="6695379" y="342564"/>
              <a:ext cx="166154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학습지 </a:t>
              </a:r>
              <a:r>
                <a:rPr lang="en-US" altLang="ko-KR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2</a:t>
              </a:r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쪽</a:t>
              </a:r>
              <a:endParaRPr lang="en-US" altLang="ko-KR" sz="2800" dirty="0"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69961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1" animBg="1"/>
      <p:bldP spid="17" grpId="0" animBg="1"/>
      <p:bldP spid="23" grpId="0" animBg="1"/>
      <p:bldP spid="2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 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그림 5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78" t="20236" r="36147" b="64633"/>
          <a:stretch/>
        </p:blipFill>
        <p:spPr>
          <a:xfrm>
            <a:off x="174661" y="318471"/>
            <a:ext cx="832659" cy="589477"/>
          </a:xfrm>
          <a:prstGeom prst="rect">
            <a:avLst/>
          </a:prstGeom>
        </p:spPr>
      </p:pic>
      <p:sp>
        <p:nvSpPr>
          <p:cNvPr id="9" name="직사각형 8"/>
          <p:cNvSpPr/>
          <p:nvPr/>
        </p:nvSpPr>
        <p:spPr>
          <a:xfrm>
            <a:off x="1007320" y="295012"/>
            <a:ext cx="44759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확인</a:t>
            </a:r>
            <a:r>
              <a:rPr lang="en-US" altLang="ko-KR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삼각형 넓이 구하기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  <a:latin typeface="+mj-ea"/>
            </a:endParaRPr>
          </a:p>
        </p:txBody>
      </p:sp>
      <p:sp>
        <p:nvSpPr>
          <p:cNvPr id="20" name="모서리가 둥근 사각형 설명선 19"/>
          <p:cNvSpPr/>
          <p:nvPr/>
        </p:nvSpPr>
        <p:spPr>
          <a:xfrm>
            <a:off x="2893695" y="1662334"/>
            <a:ext cx="3356610" cy="922338"/>
          </a:xfrm>
          <a:prstGeom prst="wedgeRoundRectCallout">
            <a:avLst>
              <a:gd name="adj1" fmla="val -26242"/>
              <a:gd name="adj2" fmla="val 35650"/>
              <a:gd name="adj3" fmla="val 16667"/>
            </a:avLst>
          </a:prstGeom>
          <a:solidFill>
            <a:schemeClr val="bg1"/>
          </a:solidFill>
          <a:ln w="571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삼각형의 넓이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1" name="모서리가 둥근 사각형 설명선 20"/>
          <p:cNvSpPr/>
          <p:nvPr/>
        </p:nvSpPr>
        <p:spPr>
          <a:xfrm>
            <a:off x="1124390" y="3309920"/>
            <a:ext cx="2922435" cy="922338"/>
          </a:xfrm>
          <a:prstGeom prst="wedgeRoundRectCallout">
            <a:avLst>
              <a:gd name="adj1" fmla="val -26242"/>
              <a:gd name="adj2" fmla="val 35650"/>
              <a:gd name="adj3" fmla="val 16667"/>
            </a:avLst>
          </a:prstGeom>
          <a:solidFill>
            <a:schemeClr val="bg1"/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2" name="모서리가 둥근 사각형 설명선 21"/>
          <p:cNvSpPr/>
          <p:nvPr/>
        </p:nvSpPr>
        <p:spPr>
          <a:xfrm>
            <a:off x="5045183" y="3309920"/>
            <a:ext cx="1740729" cy="922338"/>
          </a:xfrm>
          <a:prstGeom prst="wedgeRoundRectCallout">
            <a:avLst>
              <a:gd name="adj1" fmla="val -26242"/>
              <a:gd name="adj2" fmla="val 35650"/>
              <a:gd name="adj3" fmla="val 16667"/>
            </a:avLst>
          </a:prstGeom>
          <a:solidFill>
            <a:schemeClr val="bg1"/>
          </a:solidFill>
          <a:ln w="5715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3" name="모서리가 둥근 사각형 설명선 22"/>
          <p:cNvSpPr/>
          <p:nvPr/>
        </p:nvSpPr>
        <p:spPr>
          <a:xfrm>
            <a:off x="7784271" y="3309920"/>
            <a:ext cx="948250" cy="922338"/>
          </a:xfrm>
          <a:prstGeom prst="wedgeRoundRectCallout">
            <a:avLst>
              <a:gd name="adj1" fmla="val -26242"/>
              <a:gd name="adj2" fmla="val 35650"/>
              <a:gd name="adj3" fmla="val 16667"/>
            </a:avLst>
          </a:prstGeom>
          <a:solidFill>
            <a:schemeClr val="bg1"/>
          </a:solidFill>
          <a:ln w="571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45083" y="3217091"/>
            <a:ext cx="147828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6600" dirty="0" smtClean="0">
                <a:solidFill>
                  <a:schemeClr val="bg1"/>
                </a:solidFill>
              </a:rPr>
              <a:t>X</a:t>
            </a:r>
            <a:endParaRPr lang="ko-KR" altLang="en-US" sz="6600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852190" y="3218542"/>
            <a:ext cx="147828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6600" dirty="0" smtClean="0">
                <a:solidFill>
                  <a:schemeClr val="bg1"/>
                </a:solidFill>
              </a:rPr>
              <a:t>÷</a:t>
            </a:r>
            <a:endParaRPr lang="ko-KR" altLang="en-US" sz="6600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18972" y="3192031"/>
            <a:ext cx="147828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6600" dirty="0" smtClean="0">
                <a:solidFill>
                  <a:schemeClr val="bg1"/>
                </a:solidFill>
              </a:rPr>
              <a:t>=</a:t>
            </a:r>
            <a:endParaRPr lang="ko-KR" altLang="en-US" sz="6600" dirty="0">
              <a:solidFill>
                <a:schemeClr val="bg1"/>
              </a:solidFill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1364599" y="3392086"/>
            <a:ext cx="241444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4000" dirty="0" smtClean="0">
                <a:solidFill>
                  <a:prstClr val="black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밑변의 길이</a:t>
            </a:r>
            <a:endParaRPr lang="ko-KR" altLang="en-US" dirty="0"/>
          </a:p>
        </p:txBody>
      </p:sp>
      <p:sp>
        <p:nvSpPr>
          <p:cNvPr id="26" name="직사각형 25"/>
          <p:cNvSpPr/>
          <p:nvPr/>
        </p:nvSpPr>
        <p:spPr>
          <a:xfrm>
            <a:off x="5495268" y="3417146"/>
            <a:ext cx="100700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4000" smtClean="0">
                <a:solidFill>
                  <a:prstClr val="black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높이</a:t>
            </a:r>
            <a:endParaRPr lang="ko-KR" altLang="en-US" dirty="0"/>
          </a:p>
        </p:txBody>
      </p:sp>
      <p:grpSp>
        <p:nvGrpSpPr>
          <p:cNvPr id="15" name="그룹 14"/>
          <p:cNvGrpSpPr/>
          <p:nvPr/>
        </p:nvGrpSpPr>
        <p:grpSpPr>
          <a:xfrm>
            <a:off x="6464736" y="55176"/>
            <a:ext cx="2679264" cy="974971"/>
            <a:chOff x="5677658" y="89432"/>
            <a:chExt cx="2679264" cy="974971"/>
          </a:xfrm>
        </p:grpSpPr>
        <p:pic>
          <p:nvPicPr>
            <p:cNvPr id="16" name="그림 15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77658" y="89432"/>
              <a:ext cx="1261863" cy="974971"/>
            </a:xfrm>
            <a:prstGeom prst="rect">
              <a:avLst/>
            </a:prstGeom>
          </p:spPr>
        </p:pic>
        <p:sp>
          <p:nvSpPr>
            <p:cNvPr id="17" name="직사각형 16">
              <a:extLst>
                <a:ext uri="{FF2B5EF4-FFF2-40B4-BE49-F238E27FC236}">
                  <a16:creationId xmlns="" xmlns:a16="http://schemas.microsoft.com/office/drawing/2014/main" id="{F09132B0-36BF-45ED-9058-4A08B4F164B0}"/>
                </a:ext>
              </a:extLst>
            </p:cNvPr>
            <p:cNvSpPr/>
            <p:nvPr/>
          </p:nvSpPr>
          <p:spPr>
            <a:xfrm>
              <a:off x="6695379" y="342564"/>
              <a:ext cx="166154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학습지 </a:t>
              </a:r>
              <a:r>
                <a:rPr lang="en-US" altLang="ko-KR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2</a:t>
              </a:r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쪽</a:t>
              </a:r>
              <a:endParaRPr lang="en-US" altLang="ko-KR" sz="2800" dirty="0"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39122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8558079"/>
              </p:ext>
            </p:extLst>
          </p:nvPr>
        </p:nvGraphicFramePr>
        <p:xfrm>
          <a:off x="1300300" y="1071909"/>
          <a:ext cx="6543400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7170">
                  <a:extLst>
                    <a:ext uri="{9D8B030D-6E8A-4147-A177-3AD203B41FA5}">
                      <a16:colId xmlns="" xmlns:a16="http://schemas.microsoft.com/office/drawing/2014/main" val="900842015"/>
                    </a:ext>
                  </a:extLst>
                </a:gridCol>
                <a:gridCol w="327170">
                  <a:extLst>
                    <a:ext uri="{9D8B030D-6E8A-4147-A177-3AD203B41FA5}">
                      <a16:colId xmlns="" xmlns:a16="http://schemas.microsoft.com/office/drawing/2014/main" val="2082219491"/>
                    </a:ext>
                  </a:extLst>
                </a:gridCol>
                <a:gridCol w="327170">
                  <a:extLst>
                    <a:ext uri="{9D8B030D-6E8A-4147-A177-3AD203B41FA5}">
                      <a16:colId xmlns="" xmlns:a16="http://schemas.microsoft.com/office/drawing/2014/main" val="1971557806"/>
                    </a:ext>
                  </a:extLst>
                </a:gridCol>
                <a:gridCol w="327170">
                  <a:extLst>
                    <a:ext uri="{9D8B030D-6E8A-4147-A177-3AD203B41FA5}">
                      <a16:colId xmlns="" xmlns:a16="http://schemas.microsoft.com/office/drawing/2014/main" val="454849008"/>
                    </a:ext>
                  </a:extLst>
                </a:gridCol>
                <a:gridCol w="327170">
                  <a:extLst>
                    <a:ext uri="{9D8B030D-6E8A-4147-A177-3AD203B41FA5}">
                      <a16:colId xmlns="" xmlns:a16="http://schemas.microsoft.com/office/drawing/2014/main" val="3083355257"/>
                    </a:ext>
                  </a:extLst>
                </a:gridCol>
                <a:gridCol w="327170">
                  <a:extLst>
                    <a:ext uri="{9D8B030D-6E8A-4147-A177-3AD203B41FA5}">
                      <a16:colId xmlns="" xmlns:a16="http://schemas.microsoft.com/office/drawing/2014/main" val="2069093933"/>
                    </a:ext>
                  </a:extLst>
                </a:gridCol>
                <a:gridCol w="327170">
                  <a:extLst>
                    <a:ext uri="{9D8B030D-6E8A-4147-A177-3AD203B41FA5}">
                      <a16:colId xmlns="" xmlns:a16="http://schemas.microsoft.com/office/drawing/2014/main" val="1737606301"/>
                    </a:ext>
                  </a:extLst>
                </a:gridCol>
                <a:gridCol w="327170">
                  <a:extLst>
                    <a:ext uri="{9D8B030D-6E8A-4147-A177-3AD203B41FA5}">
                      <a16:colId xmlns="" xmlns:a16="http://schemas.microsoft.com/office/drawing/2014/main" val="1672416895"/>
                    </a:ext>
                  </a:extLst>
                </a:gridCol>
                <a:gridCol w="327170">
                  <a:extLst>
                    <a:ext uri="{9D8B030D-6E8A-4147-A177-3AD203B41FA5}">
                      <a16:colId xmlns="" xmlns:a16="http://schemas.microsoft.com/office/drawing/2014/main" val="92068784"/>
                    </a:ext>
                  </a:extLst>
                </a:gridCol>
                <a:gridCol w="327170">
                  <a:extLst>
                    <a:ext uri="{9D8B030D-6E8A-4147-A177-3AD203B41FA5}">
                      <a16:colId xmlns="" xmlns:a16="http://schemas.microsoft.com/office/drawing/2014/main" val="3528302890"/>
                    </a:ext>
                  </a:extLst>
                </a:gridCol>
                <a:gridCol w="327170">
                  <a:extLst>
                    <a:ext uri="{9D8B030D-6E8A-4147-A177-3AD203B41FA5}">
                      <a16:colId xmlns="" xmlns:a16="http://schemas.microsoft.com/office/drawing/2014/main" val="304208151"/>
                    </a:ext>
                  </a:extLst>
                </a:gridCol>
                <a:gridCol w="327170">
                  <a:extLst>
                    <a:ext uri="{9D8B030D-6E8A-4147-A177-3AD203B41FA5}">
                      <a16:colId xmlns="" xmlns:a16="http://schemas.microsoft.com/office/drawing/2014/main" val="4223996953"/>
                    </a:ext>
                  </a:extLst>
                </a:gridCol>
                <a:gridCol w="327170">
                  <a:extLst>
                    <a:ext uri="{9D8B030D-6E8A-4147-A177-3AD203B41FA5}">
                      <a16:colId xmlns="" xmlns:a16="http://schemas.microsoft.com/office/drawing/2014/main" val="2635432474"/>
                    </a:ext>
                  </a:extLst>
                </a:gridCol>
                <a:gridCol w="327170">
                  <a:extLst>
                    <a:ext uri="{9D8B030D-6E8A-4147-A177-3AD203B41FA5}">
                      <a16:colId xmlns="" xmlns:a16="http://schemas.microsoft.com/office/drawing/2014/main" val="4163961796"/>
                    </a:ext>
                  </a:extLst>
                </a:gridCol>
                <a:gridCol w="327170">
                  <a:extLst>
                    <a:ext uri="{9D8B030D-6E8A-4147-A177-3AD203B41FA5}">
                      <a16:colId xmlns="" xmlns:a16="http://schemas.microsoft.com/office/drawing/2014/main" val="1496471866"/>
                    </a:ext>
                  </a:extLst>
                </a:gridCol>
                <a:gridCol w="327170">
                  <a:extLst>
                    <a:ext uri="{9D8B030D-6E8A-4147-A177-3AD203B41FA5}">
                      <a16:colId xmlns="" xmlns:a16="http://schemas.microsoft.com/office/drawing/2014/main" val="2793749896"/>
                    </a:ext>
                  </a:extLst>
                </a:gridCol>
                <a:gridCol w="327170">
                  <a:extLst>
                    <a:ext uri="{9D8B030D-6E8A-4147-A177-3AD203B41FA5}">
                      <a16:colId xmlns="" xmlns:a16="http://schemas.microsoft.com/office/drawing/2014/main" val="1337337450"/>
                    </a:ext>
                  </a:extLst>
                </a:gridCol>
                <a:gridCol w="327170">
                  <a:extLst>
                    <a:ext uri="{9D8B030D-6E8A-4147-A177-3AD203B41FA5}">
                      <a16:colId xmlns="" xmlns:a16="http://schemas.microsoft.com/office/drawing/2014/main" val="958910007"/>
                    </a:ext>
                  </a:extLst>
                </a:gridCol>
                <a:gridCol w="327170">
                  <a:extLst>
                    <a:ext uri="{9D8B030D-6E8A-4147-A177-3AD203B41FA5}">
                      <a16:colId xmlns="" xmlns:a16="http://schemas.microsoft.com/office/drawing/2014/main" val="2714302050"/>
                    </a:ext>
                  </a:extLst>
                </a:gridCol>
                <a:gridCol w="327170">
                  <a:extLst>
                    <a:ext uri="{9D8B030D-6E8A-4147-A177-3AD203B41FA5}">
                      <a16:colId xmlns="" xmlns:a16="http://schemas.microsoft.com/office/drawing/2014/main" val="751319617"/>
                    </a:ext>
                  </a:extLst>
                </a:gridCol>
              </a:tblGrid>
              <a:tr h="336375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213022990"/>
                  </a:ext>
                </a:extLst>
              </a:tr>
              <a:tr h="336375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59954775"/>
                  </a:ext>
                </a:extLst>
              </a:tr>
              <a:tr h="336375"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39141752"/>
                  </a:ext>
                </a:extLst>
              </a:tr>
              <a:tr h="336375"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5239789"/>
                  </a:ext>
                </a:extLst>
              </a:tr>
              <a:tr h="336375"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22344977"/>
                  </a:ext>
                </a:extLst>
              </a:tr>
              <a:tr h="336375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71586980"/>
                  </a:ext>
                </a:extLst>
              </a:tr>
              <a:tr h="336375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33232513"/>
                  </a:ext>
                </a:extLst>
              </a:tr>
              <a:tr h="336375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562027744"/>
                  </a:ext>
                </a:extLst>
              </a:tr>
            </a:tbl>
          </a:graphicData>
        </a:graphic>
      </p:graphicFrame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확인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삼각형 넓이 구하기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그림 5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78" t="20236" r="36147" b="64633"/>
          <a:stretch/>
        </p:blipFill>
        <p:spPr>
          <a:xfrm>
            <a:off x="174661" y="318471"/>
            <a:ext cx="832659" cy="589477"/>
          </a:xfrm>
          <a:prstGeom prst="rect">
            <a:avLst/>
          </a:prstGeom>
        </p:spPr>
      </p:pic>
      <p:grpSp>
        <p:nvGrpSpPr>
          <p:cNvPr id="16" name="그룹 15"/>
          <p:cNvGrpSpPr/>
          <p:nvPr/>
        </p:nvGrpSpPr>
        <p:grpSpPr>
          <a:xfrm>
            <a:off x="1596693" y="1442720"/>
            <a:ext cx="5893921" cy="2220239"/>
            <a:chOff x="1726079" y="2194526"/>
            <a:chExt cx="5691842" cy="1787165"/>
          </a:xfrm>
          <a:solidFill>
            <a:srgbClr val="000000">
              <a:alpha val="47059"/>
            </a:srgbClr>
          </a:solidFill>
        </p:grpSpPr>
        <p:sp>
          <p:nvSpPr>
            <p:cNvPr id="7" name="이등변 삼각형 6"/>
            <p:cNvSpPr/>
            <p:nvPr/>
          </p:nvSpPr>
          <p:spPr>
            <a:xfrm>
              <a:off x="1726079" y="2194526"/>
              <a:ext cx="5691842" cy="1773137"/>
            </a:xfrm>
            <a:prstGeom prst="triangle">
              <a:avLst>
                <a:gd name="adj" fmla="val 50311"/>
              </a:avLst>
            </a:prstGeom>
            <a:solidFill>
              <a:srgbClr val="C9925B">
                <a:alpha val="47843"/>
              </a:srgb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cxnSp>
          <p:nvCxnSpPr>
            <p:cNvPr id="5" name="직선 연결선 4"/>
            <p:cNvCxnSpPr>
              <a:stCxn id="7" idx="2"/>
            </p:cNvCxnSpPr>
            <p:nvPr/>
          </p:nvCxnSpPr>
          <p:spPr>
            <a:xfrm>
              <a:off x="1726079" y="3967663"/>
              <a:ext cx="5686400" cy="14028"/>
            </a:xfrm>
            <a:prstGeom prst="line">
              <a:avLst/>
            </a:prstGeom>
            <a:grpFill/>
            <a:ln w="762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직선 연결선 12"/>
            <p:cNvCxnSpPr>
              <a:stCxn id="7" idx="0"/>
              <a:endCxn id="7" idx="3"/>
            </p:cNvCxnSpPr>
            <p:nvPr/>
          </p:nvCxnSpPr>
          <p:spPr>
            <a:xfrm>
              <a:off x="4589702" y="2194526"/>
              <a:ext cx="0" cy="1773137"/>
            </a:xfrm>
            <a:prstGeom prst="line">
              <a:avLst/>
            </a:prstGeom>
            <a:grpFill/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모서리가 둥근 사각형 설명선 10"/>
          <p:cNvSpPr/>
          <p:nvPr/>
        </p:nvSpPr>
        <p:spPr>
          <a:xfrm>
            <a:off x="962548" y="4045988"/>
            <a:ext cx="1268290" cy="922338"/>
          </a:xfrm>
          <a:prstGeom prst="wedgeRoundRectCallout">
            <a:avLst>
              <a:gd name="adj1" fmla="val -26242"/>
              <a:gd name="adj2" fmla="val 35650"/>
              <a:gd name="adj3" fmla="val 16667"/>
            </a:avLst>
          </a:prstGeom>
          <a:solidFill>
            <a:schemeClr val="bg1"/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2" name="모서리가 둥근 사각형 설명선 11"/>
          <p:cNvSpPr/>
          <p:nvPr/>
        </p:nvSpPr>
        <p:spPr>
          <a:xfrm>
            <a:off x="3392974" y="4043678"/>
            <a:ext cx="958404" cy="922338"/>
          </a:xfrm>
          <a:prstGeom prst="wedgeRoundRectCallout">
            <a:avLst>
              <a:gd name="adj1" fmla="val -26242"/>
              <a:gd name="adj2" fmla="val 35650"/>
              <a:gd name="adj3" fmla="val 16667"/>
            </a:avLst>
          </a:prstGeom>
          <a:solidFill>
            <a:schemeClr val="bg1"/>
          </a:solidFill>
          <a:ln w="5715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4" name="모서리가 둥근 사각형 설명선 13"/>
          <p:cNvSpPr/>
          <p:nvPr/>
        </p:nvSpPr>
        <p:spPr>
          <a:xfrm>
            <a:off x="5502369" y="4022307"/>
            <a:ext cx="948250" cy="922338"/>
          </a:xfrm>
          <a:prstGeom prst="wedgeRoundRectCallout">
            <a:avLst>
              <a:gd name="adj1" fmla="val -26242"/>
              <a:gd name="adj2" fmla="val 35650"/>
              <a:gd name="adj3" fmla="val 16667"/>
            </a:avLst>
          </a:prstGeom>
          <a:solidFill>
            <a:schemeClr val="bg1"/>
          </a:solidFill>
          <a:ln w="571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632889" y="3952300"/>
            <a:ext cx="147828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6600" dirty="0" smtClean="0">
                <a:solidFill>
                  <a:schemeClr val="bg1"/>
                </a:solidFill>
              </a:rPr>
              <a:t>X</a:t>
            </a:r>
            <a:endParaRPr lang="ko-KR" altLang="en-US" sz="6600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570288" y="3930929"/>
            <a:ext cx="147828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6600" dirty="0" smtClean="0">
                <a:solidFill>
                  <a:schemeClr val="bg1"/>
                </a:solidFill>
              </a:rPr>
              <a:t>÷</a:t>
            </a:r>
            <a:endParaRPr lang="ko-KR" altLang="en-US" sz="6600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18972" y="3925789"/>
            <a:ext cx="147828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6600" dirty="0" smtClean="0">
                <a:solidFill>
                  <a:schemeClr val="bg1"/>
                </a:solidFill>
              </a:rPr>
              <a:t>=</a:t>
            </a:r>
            <a:endParaRPr lang="ko-KR" altLang="en-US" sz="6600" dirty="0">
              <a:solidFill>
                <a:schemeClr val="bg1"/>
              </a:solidFill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1364599" y="4125844"/>
            <a:ext cx="69442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4000" dirty="0" smtClean="0">
                <a:solidFill>
                  <a:prstClr val="black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18</a:t>
            </a:r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3653164" y="4150904"/>
            <a:ext cx="50206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4000" dirty="0" smtClean="0">
                <a:solidFill>
                  <a:prstClr val="black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6</a:t>
            </a:r>
            <a:endParaRPr lang="ko-KR" alt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6754143" y="3945203"/>
            <a:ext cx="147828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6600" dirty="0" smtClean="0">
                <a:solidFill>
                  <a:schemeClr val="bg1"/>
                </a:solidFill>
              </a:rPr>
              <a:t>=</a:t>
            </a:r>
            <a:endParaRPr lang="ko-KR" altLang="en-US" sz="6600" dirty="0">
              <a:solidFill>
                <a:schemeClr val="bg1"/>
              </a:solidFill>
            </a:endParaRPr>
          </a:p>
        </p:txBody>
      </p:sp>
      <p:sp>
        <p:nvSpPr>
          <p:cNvPr id="22" name="모서리가 둥근 사각형 설명선 21"/>
          <p:cNvSpPr/>
          <p:nvPr/>
        </p:nvSpPr>
        <p:spPr>
          <a:xfrm>
            <a:off x="7543753" y="4012145"/>
            <a:ext cx="948250" cy="922338"/>
          </a:xfrm>
          <a:prstGeom prst="wedgeRoundRectCallout">
            <a:avLst>
              <a:gd name="adj1" fmla="val -26242"/>
              <a:gd name="adj2" fmla="val 35650"/>
              <a:gd name="adj3" fmla="val 16667"/>
            </a:avLst>
          </a:prstGeom>
          <a:solidFill>
            <a:schemeClr val="bg1"/>
          </a:solidFill>
          <a:ln w="571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7616165" y="4119371"/>
            <a:ext cx="80342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4000" dirty="0" smtClean="0">
                <a:solidFill>
                  <a:prstClr val="black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54</a:t>
            </a:r>
            <a:endParaRPr lang="ko-KR" altLang="en-US" dirty="0"/>
          </a:p>
        </p:txBody>
      </p:sp>
      <p:grpSp>
        <p:nvGrpSpPr>
          <p:cNvPr id="24" name="그룹 23"/>
          <p:cNvGrpSpPr/>
          <p:nvPr/>
        </p:nvGrpSpPr>
        <p:grpSpPr>
          <a:xfrm>
            <a:off x="6464736" y="55176"/>
            <a:ext cx="2679264" cy="974971"/>
            <a:chOff x="5677658" y="89432"/>
            <a:chExt cx="2679264" cy="974971"/>
          </a:xfrm>
        </p:grpSpPr>
        <p:pic>
          <p:nvPicPr>
            <p:cNvPr id="25" name="그림 24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77658" y="89432"/>
              <a:ext cx="1261863" cy="974971"/>
            </a:xfrm>
            <a:prstGeom prst="rect">
              <a:avLst/>
            </a:prstGeom>
          </p:spPr>
        </p:pic>
        <p:sp>
          <p:nvSpPr>
            <p:cNvPr id="26" name="직사각형 25">
              <a:extLst>
                <a:ext uri="{FF2B5EF4-FFF2-40B4-BE49-F238E27FC236}">
                  <a16:creationId xmlns="" xmlns:a16="http://schemas.microsoft.com/office/drawing/2014/main" id="{F09132B0-36BF-45ED-9058-4A08B4F164B0}"/>
                </a:ext>
              </a:extLst>
            </p:cNvPr>
            <p:cNvSpPr/>
            <p:nvPr/>
          </p:nvSpPr>
          <p:spPr>
            <a:xfrm>
              <a:off x="6695379" y="342564"/>
              <a:ext cx="166154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학습지 </a:t>
              </a:r>
              <a:r>
                <a:rPr lang="en-US" altLang="ko-KR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2</a:t>
              </a:r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쪽</a:t>
              </a:r>
              <a:endParaRPr lang="en-US" altLang="ko-KR" sz="2800" dirty="0"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2901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알아야할 것</a:t>
            </a:r>
            <a:r>
              <a:rPr lang="en-US" altLang="ko-KR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2 -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사다리꼴의 넓이 구하기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그림 5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78" t="20236" r="36147" b="64633"/>
          <a:stretch/>
        </p:blipFill>
        <p:spPr>
          <a:xfrm>
            <a:off x="174661" y="318471"/>
            <a:ext cx="832659" cy="589477"/>
          </a:xfrm>
          <a:prstGeom prst="rect">
            <a:avLst/>
          </a:prstGeom>
        </p:spPr>
      </p:pic>
      <p:sp>
        <p:nvSpPr>
          <p:cNvPr id="9" name="이등변 삼각형 8"/>
          <p:cNvSpPr/>
          <p:nvPr/>
        </p:nvSpPr>
        <p:spPr>
          <a:xfrm>
            <a:off x="445844" y="1421704"/>
            <a:ext cx="3420301" cy="1106905"/>
          </a:xfrm>
          <a:prstGeom prst="triangle">
            <a:avLst>
              <a:gd name="adj" fmla="val 48428"/>
            </a:avLst>
          </a:prstGeom>
          <a:solidFill>
            <a:srgbClr val="C9925B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4" name="그룹 3"/>
          <p:cNvGrpSpPr/>
          <p:nvPr/>
        </p:nvGrpSpPr>
        <p:grpSpPr>
          <a:xfrm>
            <a:off x="1077164" y="2428240"/>
            <a:ext cx="2094564" cy="2440456"/>
            <a:chOff x="1077164" y="2428240"/>
            <a:chExt cx="2094564" cy="2440456"/>
          </a:xfrm>
        </p:grpSpPr>
        <p:sp>
          <p:nvSpPr>
            <p:cNvPr id="8" name="사다리꼴 7"/>
            <p:cNvSpPr/>
            <p:nvPr/>
          </p:nvSpPr>
          <p:spPr>
            <a:xfrm rot="10800000">
              <a:off x="1077164" y="2510507"/>
              <a:ext cx="2013284" cy="2358189"/>
            </a:xfrm>
            <a:prstGeom prst="trapezoid">
              <a:avLst>
                <a:gd name="adj" fmla="val 20618"/>
              </a:avLst>
            </a:prstGeom>
            <a:solidFill>
              <a:srgbClr val="F6E5C2"/>
            </a:solidFill>
            <a:ln w="762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7" name="그림 6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136" t="60645" r="54313" b="12020"/>
            <a:stretch/>
          </p:blipFill>
          <p:spPr>
            <a:xfrm>
              <a:off x="1494473" y="2428240"/>
              <a:ext cx="1677255" cy="15544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19013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7.40741E-7 L 0.26771 -0.1416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85" y="-709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직사각형 19"/>
          <p:cNvSpPr/>
          <p:nvPr/>
        </p:nvSpPr>
        <p:spPr>
          <a:xfrm>
            <a:off x="0" y="1751138"/>
            <a:ext cx="9155754" cy="33923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1)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사다리꼴의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구성 요소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8" name="직선 연결선 7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그림 8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82" t="4197" r="58143" b="80672"/>
          <a:stretch/>
        </p:blipFill>
        <p:spPr>
          <a:xfrm>
            <a:off x="174661" y="318471"/>
            <a:ext cx="832659" cy="589477"/>
          </a:xfrm>
          <a:prstGeom prst="rect">
            <a:avLst/>
          </a:prstGeom>
        </p:spPr>
      </p:pic>
      <p:sp>
        <p:nvSpPr>
          <p:cNvPr id="10" name="사다리꼴 9"/>
          <p:cNvSpPr/>
          <p:nvPr/>
        </p:nvSpPr>
        <p:spPr>
          <a:xfrm rot="10800000">
            <a:off x="3153445" y="1884600"/>
            <a:ext cx="2837110" cy="3077536"/>
          </a:xfrm>
          <a:prstGeom prst="trapezoid">
            <a:avLst>
              <a:gd name="adj" fmla="val 20618"/>
            </a:avLst>
          </a:prstGeom>
          <a:solidFill>
            <a:srgbClr val="F6E5C2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/>
          <p:cNvSpPr/>
          <p:nvPr/>
        </p:nvSpPr>
        <p:spPr>
          <a:xfrm>
            <a:off x="1989257" y="1248444"/>
            <a:ext cx="52774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280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사다리꼴에서 평행한 두 변을 표시해 봅시다</a:t>
            </a:r>
            <a:r>
              <a:rPr lang="en-US" altLang="ko-KR" sz="28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.</a:t>
            </a:r>
            <a:endParaRPr lang="en-US" altLang="ko-KR" sz="2800" dirty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2883337" y="1218010"/>
            <a:ext cx="32095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28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두 변을 뭐라고 부를까요</a:t>
            </a:r>
            <a:r>
              <a:rPr lang="en-US" altLang="ko-KR" sz="28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?</a:t>
            </a:r>
            <a:endParaRPr lang="en-US" altLang="ko-KR" sz="2800" dirty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cxnSp>
        <p:nvCxnSpPr>
          <p:cNvPr id="13" name="직선 연결선 12"/>
          <p:cNvCxnSpPr/>
          <p:nvPr/>
        </p:nvCxnSpPr>
        <p:spPr>
          <a:xfrm>
            <a:off x="3147355" y="1884600"/>
            <a:ext cx="2843200" cy="0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직선 연결선 13"/>
          <p:cNvCxnSpPr/>
          <p:nvPr/>
        </p:nvCxnSpPr>
        <p:spPr>
          <a:xfrm>
            <a:off x="3744107" y="4948489"/>
            <a:ext cx="1684420" cy="13648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모서리가 둥근 사각형 설명선 14"/>
          <p:cNvSpPr/>
          <p:nvPr/>
        </p:nvSpPr>
        <p:spPr>
          <a:xfrm>
            <a:off x="5808254" y="2102898"/>
            <a:ext cx="1458410" cy="740780"/>
          </a:xfrm>
          <a:prstGeom prst="wedgeRoundRectCallout">
            <a:avLst>
              <a:gd name="adj1" fmla="val -68451"/>
              <a:gd name="adj2" fmla="val -53125"/>
              <a:gd name="adj3" fmla="val 16667"/>
            </a:avLst>
          </a:prstGeom>
          <a:solidFill>
            <a:schemeClr val="bg1"/>
          </a:solidFill>
          <a:ln w="571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밑변</a:t>
            </a:r>
            <a:endParaRPr lang="ko-KR" altLang="en-US" sz="32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6" name="모서리가 둥근 사각형 설명선 15"/>
          <p:cNvSpPr/>
          <p:nvPr/>
        </p:nvSpPr>
        <p:spPr>
          <a:xfrm>
            <a:off x="5625953" y="4010271"/>
            <a:ext cx="1458410" cy="740780"/>
          </a:xfrm>
          <a:prstGeom prst="wedgeRoundRectCallout">
            <a:avLst>
              <a:gd name="adj1" fmla="val -84324"/>
              <a:gd name="adj2" fmla="val 68751"/>
              <a:gd name="adj3" fmla="val 16667"/>
            </a:avLst>
          </a:prstGeom>
          <a:solidFill>
            <a:schemeClr val="bg1"/>
          </a:solidFill>
          <a:ln w="571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밑변</a:t>
            </a:r>
            <a:endParaRPr lang="ko-KR" altLang="en-US" sz="32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7" name="모서리가 둥근 사각형 설명선 16"/>
          <p:cNvSpPr/>
          <p:nvPr/>
        </p:nvSpPr>
        <p:spPr>
          <a:xfrm>
            <a:off x="5808254" y="2102898"/>
            <a:ext cx="1458410" cy="740780"/>
          </a:xfrm>
          <a:prstGeom prst="wedgeRoundRectCallout">
            <a:avLst>
              <a:gd name="adj1" fmla="val -68451"/>
              <a:gd name="adj2" fmla="val -53125"/>
              <a:gd name="adj3" fmla="val 16667"/>
            </a:avLst>
          </a:prstGeom>
          <a:solidFill>
            <a:schemeClr val="bg1"/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윗변</a:t>
            </a:r>
            <a:endParaRPr lang="ko-KR" altLang="en-US" sz="32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8" name="모서리가 둥근 사각형 설명선 17"/>
          <p:cNvSpPr/>
          <p:nvPr/>
        </p:nvSpPr>
        <p:spPr>
          <a:xfrm>
            <a:off x="5625953" y="4010271"/>
            <a:ext cx="1458410" cy="740780"/>
          </a:xfrm>
          <a:prstGeom prst="wedgeRoundRectCallout">
            <a:avLst>
              <a:gd name="adj1" fmla="val -84324"/>
              <a:gd name="adj2" fmla="val 68751"/>
              <a:gd name="adj3" fmla="val 16667"/>
            </a:avLst>
          </a:prstGeom>
          <a:solidFill>
            <a:schemeClr val="bg1"/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err="1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아랫변</a:t>
            </a:r>
            <a:endParaRPr lang="ko-KR" altLang="en-US" sz="32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21" name="그룹 20"/>
          <p:cNvGrpSpPr/>
          <p:nvPr/>
        </p:nvGrpSpPr>
        <p:grpSpPr>
          <a:xfrm>
            <a:off x="6464736" y="55176"/>
            <a:ext cx="2679264" cy="974971"/>
            <a:chOff x="5677658" y="89432"/>
            <a:chExt cx="2679264" cy="974971"/>
          </a:xfrm>
        </p:grpSpPr>
        <p:pic>
          <p:nvPicPr>
            <p:cNvPr id="22" name="그림 21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77658" y="89432"/>
              <a:ext cx="1261863" cy="974971"/>
            </a:xfrm>
            <a:prstGeom prst="rect">
              <a:avLst/>
            </a:prstGeom>
          </p:spPr>
        </p:pic>
        <p:sp>
          <p:nvSpPr>
            <p:cNvPr id="23" name="직사각형 22">
              <a:extLst>
                <a:ext uri="{FF2B5EF4-FFF2-40B4-BE49-F238E27FC236}">
                  <a16:creationId xmlns="" xmlns:a16="http://schemas.microsoft.com/office/drawing/2014/main" id="{F09132B0-36BF-45ED-9058-4A08B4F164B0}"/>
                </a:ext>
              </a:extLst>
            </p:cNvPr>
            <p:cNvSpPr/>
            <p:nvPr/>
          </p:nvSpPr>
          <p:spPr>
            <a:xfrm>
              <a:off x="6695379" y="342564"/>
              <a:ext cx="166154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학습지 </a:t>
              </a:r>
              <a:r>
                <a:rPr lang="en-US" altLang="ko-KR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3</a:t>
              </a:r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쪽</a:t>
              </a:r>
              <a:endParaRPr lang="en-US" altLang="ko-KR" sz="2800" dirty="0"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21840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  <p:bldP spid="15" grpId="0" animBg="1"/>
      <p:bldP spid="16" grpId="0" animBg="1"/>
      <p:bldP spid="17" grpId="0" animBg="1"/>
      <p:bldP spid="1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/>
        </p:nvSpPr>
        <p:spPr>
          <a:xfrm>
            <a:off x="0" y="1751138"/>
            <a:ext cx="9155754" cy="33923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1)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사다리꼴의 </a:t>
            </a:r>
            <a:r>
              <a:rPr lang="ko-KR" altLang="en-US" sz="3600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구성 요소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cxnSp>
        <p:nvCxnSpPr>
          <p:cNvPr id="8" name="직선 연결선 7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그림 8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82" t="4197" r="58143" b="80672"/>
          <a:stretch/>
        </p:blipFill>
        <p:spPr>
          <a:xfrm>
            <a:off x="174661" y="318471"/>
            <a:ext cx="832659" cy="589477"/>
          </a:xfrm>
          <a:prstGeom prst="rect">
            <a:avLst/>
          </a:prstGeom>
        </p:spPr>
      </p:pic>
      <p:sp>
        <p:nvSpPr>
          <p:cNvPr id="10" name="사다리꼴 9"/>
          <p:cNvSpPr/>
          <p:nvPr/>
        </p:nvSpPr>
        <p:spPr>
          <a:xfrm rot="10800000">
            <a:off x="3153445" y="1884600"/>
            <a:ext cx="2837110" cy="3077536"/>
          </a:xfrm>
          <a:prstGeom prst="trapezoid">
            <a:avLst>
              <a:gd name="adj" fmla="val 20618"/>
            </a:avLst>
          </a:prstGeom>
          <a:solidFill>
            <a:srgbClr val="F6E5C2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/>
          <p:cNvSpPr/>
          <p:nvPr/>
        </p:nvSpPr>
        <p:spPr>
          <a:xfrm>
            <a:off x="803187" y="1227918"/>
            <a:ext cx="72296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80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두 밑변 사이의 거리를 무엇이라고 하면 좋을까요</a:t>
            </a:r>
            <a:r>
              <a:rPr lang="en-US" altLang="ko-KR" sz="28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?</a:t>
            </a:r>
            <a:endParaRPr lang="en-US" altLang="ko-KR" sz="2800" dirty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cxnSp>
        <p:nvCxnSpPr>
          <p:cNvPr id="13" name="직선 연결선 12"/>
          <p:cNvCxnSpPr/>
          <p:nvPr/>
        </p:nvCxnSpPr>
        <p:spPr>
          <a:xfrm>
            <a:off x="3147355" y="1884600"/>
            <a:ext cx="2843200" cy="0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직선 연결선 13"/>
          <p:cNvCxnSpPr/>
          <p:nvPr/>
        </p:nvCxnSpPr>
        <p:spPr>
          <a:xfrm>
            <a:off x="3744107" y="4948489"/>
            <a:ext cx="1684420" cy="13648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모서리가 둥근 사각형 설명선 18"/>
          <p:cNvSpPr/>
          <p:nvPr/>
        </p:nvSpPr>
        <p:spPr>
          <a:xfrm>
            <a:off x="4931424" y="2440536"/>
            <a:ext cx="1458410" cy="740780"/>
          </a:xfrm>
          <a:prstGeom prst="wedgeRoundRectCallout">
            <a:avLst>
              <a:gd name="adj1" fmla="val -50991"/>
              <a:gd name="adj2" fmla="val 84375"/>
              <a:gd name="adj3" fmla="val 16667"/>
            </a:avLst>
          </a:prstGeom>
          <a:solidFill>
            <a:schemeClr val="bg1"/>
          </a:solidFill>
          <a:ln w="57150">
            <a:solidFill>
              <a:srgbClr val="CCC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높이</a:t>
            </a:r>
            <a:endParaRPr lang="ko-KR" altLang="en-US" sz="32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cxnSp>
        <p:nvCxnSpPr>
          <p:cNvPr id="20" name="직선 연결선 19"/>
          <p:cNvCxnSpPr>
            <a:endCxn id="10" idx="0"/>
          </p:cNvCxnSpPr>
          <p:nvPr/>
        </p:nvCxnSpPr>
        <p:spPr>
          <a:xfrm flipH="1">
            <a:off x="4572000" y="1884599"/>
            <a:ext cx="57969" cy="3077537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그룹 14"/>
          <p:cNvGrpSpPr/>
          <p:nvPr/>
        </p:nvGrpSpPr>
        <p:grpSpPr>
          <a:xfrm>
            <a:off x="6464736" y="55176"/>
            <a:ext cx="2679264" cy="974971"/>
            <a:chOff x="5677658" y="89432"/>
            <a:chExt cx="2679264" cy="974971"/>
          </a:xfrm>
        </p:grpSpPr>
        <p:pic>
          <p:nvPicPr>
            <p:cNvPr id="16" name="그림 15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77658" y="89432"/>
              <a:ext cx="1261863" cy="974971"/>
            </a:xfrm>
            <a:prstGeom prst="rect">
              <a:avLst/>
            </a:prstGeom>
          </p:spPr>
        </p:pic>
        <p:sp>
          <p:nvSpPr>
            <p:cNvPr id="17" name="직사각형 16">
              <a:extLst>
                <a:ext uri="{FF2B5EF4-FFF2-40B4-BE49-F238E27FC236}">
                  <a16:creationId xmlns="" xmlns:a16="http://schemas.microsoft.com/office/drawing/2014/main" id="{F09132B0-36BF-45ED-9058-4A08B4F164B0}"/>
                </a:ext>
              </a:extLst>
            </p:cNvPr>
            <p:cNvSpPr/>
            <p:nvPr/>
          </p:nvSpPr>
          <p:spPr>
            <a:xfrm>
              <a:off x="6695379" y="342564"/>
              <a:ext cx="166154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학습지 </a:t>
              </a:r>
              <a:r>
                <a:rPr lang="en-US" altLang="ko-KR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3</a:t>
              </a:r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쪽</a:t>
              </a:r>
              <a:endParaRPr lang="en-US" altLang="ko-KR" sz="2800" dirty="0"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0480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="" xmlns:a16="http://schemas.microsoft.com/office/drawing/2014/main" id="{08AA798B-33D3-417A-B0A7-DE922C3D2E3B}"/>
              </a:ext>
            </a:extLst>
          </p:cNvPr>
          <p:cNvSpPr/>
          <p:nvPr/>
        </p:nvSpPr>
        <p:spPr>
          <a:xfrm>
            <a:off x="-10274" y="-1342"/>
            <a:ext cx="9164548" cy="5143500"/>
          </a:xfrm>
          <a:prstGeom prst="rect">
            <a:avLst/>
          </a:prstGeom>
          <a:solidFill>
            <a:srgbClr val="00003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>
            <a:extLst>
              <a:ext uri="{FF2B5EF4-FFF2-40B4-BE49-F238E27FC236}">
                <a16:creationId xmlns="" xmlns:a16="http://schemas.microsoft.com/office/drawing/2014/main" id="{609CFCF4-7A61-4E46-91D2-E51A2370C44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28" t="29644" r="26404"/>
          <a:stretch/>
        </p:blipFill>
        <p:spPr>
          <a:xfrm>
            <a:off x="6742857" y="3332680"/>
            <a:ext cx="2540039" cy="1810820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="" xmlns:a16="http://schemas.microsoft.com/office/drawing/2014/main" id="{1A98EC1D-A239-4F10-8B96-925E143AD80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" t="52310" r="63258" b="2674"/>
          <a:stretch/>
        </p:blipFill>
        <p:spPr>
          <a:xfrm rot="576953">
            <a:off x="-177464" y="-34374"/>
            <a:ext cx="1990575" cy="1613072"/>
          </a:xfrm>
          <a:prstGeom prst="rect">
            <a:avLst/>
          </a:prstGeom>
        </p:spPr>
      </p:pic>
      <p:sp>
        <p:nvSpPr>
          <p:cNvPr id="9" name="사각형: 둥근 모서리 5">
            <a:extLst>
              <a:ext uri="{FF2B5EF4-FFF2-40B4-BE49-F238E27FC236}">
                <a16:creationId xmlns="" xmlns:a16="http://schemas.microsoft.com/office/drawing/2014/main" id="{BDF46041-5BDE-4192-9603-B84AD9160E85}"/>
              </a:ext>
            </a:extLst>
          </p:cNvPr>
          <p:cNvSpPr/>
          <p:nvPr/>
        </p:nvSpPr>
        <p:spPr>
          <a:xfrm>
            <a:off x="3056873" y="121504"/>
            <a:ext cx="3030253" cy="667788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그림책 </a:t>
            </a:r>
            <a:r>
              <a:rPr lang="ko-KR" altLang="en-US" sz="3600" dirty="0" err="1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로드맵</a:t>
            </a:r>
            <a:endParaRPr lang="ko-KR" altLang="en-US" sz="1400" dirty="0"/>
          </a:p>
        </p:txBody>
      </p:sp>
      <p:cxnSp>
        <p:nvCxnSpPr>
          <p:cNvPr id="10" name="직선 연결선 9">
            <a:extLst>
              <a:ext uri="{FF2B5EF4-FFF2-40B4-BE49-F238E27FC236}">
                <a16:creationId xmlns="" xmlns:a16="http://schemas.microsoft.com/office/drawing/2014/main" id="{C5DFBA9B-8625-4419-BD9A-23578A1DA745}"/>
              </a:ext>
            </a:extLst>
          </p:cNvPr>
          <p:cNvCxnSpPr>
            <a:cxnSpLocks/>
          </p:cNvCxnSpPr>
          <p:nvPr/>
        </p:nvCxnSpPr>
        <p:spPr>
          <a:xfrm>
            <a:off x="3056873" y="789292"/>
            <a:ext cx="3030253" cy="0"/>
          </a:xfrm>
          <a:prstGeom prst="line">
            <a:avLst/>
          </a:prstGeom>
          <a:ln w="793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직선 연결선 17"/>
          <p:cNvCxnSpPr/>
          <p:nvPr/>
        </p:nvCxnSpPr>
        <p:spPr>
          <a:xfrm flipV="1">
            <a:off x="4407463" y="3843960"/>
            <a:ext cx="961238" cy="416741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>
            <a:stCxn id="21" idx="1"/>
            <a:endCxn id="31" idx="3"/>
          </p:cNvCxnSpPr>
          <p:nvPr/>
        </p:nvCxnSpPr>
        <p:spPr>
          <a:xfrm flipH="1" flipV="1">
            <a:off x="2107888" y="2294835"/>
            <a:ext cx="346929" cy="250303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직선 연결선 22"/>
          <p:cNvCxnSpPr>
            <a:endCxn id="21" idx="3"/>
          </p:cNvCxnSpPr>
          <p:nvPr/>
        </p:nvCxnSpPr>
        <p:spPr>
          <a:xfrm flipH="1">
            <a:off x="3192781" y="2545138"/>
            <a:ext cx="843858" cy="0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직선 연결선 23"/>
          <p:cNvCxnSpPr>
            <a:endCxn id="20" idx="1"/>
          </p:cNvCxnSpPr>
          <p:nvPr/>
        </p:nvCxnSpPr>
        <p:spPr>
          <a:xfrm flipV="1">
            <a:off x="4136039" y="2078811"/>
            <a:ext cx="1059302" cy="340942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직선 연결선 26"/>
          <p:cNvCxnSpPr/>
          <p:nvPr/>
        </p:nvCxnSpPr>
        <p:spPr>
          <a:xfrm>
            <a:off x="6243852" y="3714857"/>
            <a:ext cx="1136257" cy="584298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직선 연결선 27"/>
          <p:cNvCxnSpPr/>
          <p:nvPr/>
        </p:nvCxnSpPr>
        <p:spPr>
          <a:xfrm flipH="1">
            <a:off x="5528569" y="1618772"/>
            <a:ext cx="359797" cy="441927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32" name="직선 연결선 31"/>
          <p:cNvCxnSpPr>
            <a:endCxn id="88" idx="1"/>
          </p:cNvCxnSpPr>
          <p:nvPr/>
        </p:nvCxnSpPr>
        <p:spPr>
          <a:xfrm flipV="1">
            <a:off x="6992323" y="590002"/>
            <a:ext cx="637253" cy="532570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  <a:tailEnd type="arrow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34" name="모서리가 둥근 직사각형 33"/>
          <p:cNvSpPr/>
          <p:nvPr/>
        </p:nvSpPr>
        <p:spPr>
          <a:xfrm>
            <a:off x="1661184" y="918155"/>
            <a:ext cx="1767801" cy="1098053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5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경험과 알고 있는 것을 떠올려 이야기 읽고 정리하기</a:t>
            </a:r>
            <a:endParaRPr lang="en-US" altLang="ko-KR" sz="1600" dirty="0" smtClean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cxnSp>
        <p:nvCxnSpPr>
          <p:cNvPr id="35" name="직선 연결선 34"/>
          <p:cNvCxnSpPr/>
          <p:nvPr/>
        </p:nvCxnSpPr>
        <p:spPr>
          <a:xfrm flipV="1">
            <a:off x="873333" y="3409700"/>
            <a:ext cx="435210" cy="398466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  <a:head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직선 연결선 36"/>
          <p:cNvCxnSpPr/>
          <p:nvPr/>
        </p:nvCxnSpPr>
        <p:spPr>
          <a:xfrm flipH="1">
            <a:off x="1214175" y="1572204"/>
            <a:ext cx="445314" cy="496554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  <a:head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모서리가 둥근 직사각형 37"/>
          <p:cNvSpPr/>
          <p:nvPr/>
        </p:nvSpPr>
        <p:spPr>
          <a:xfrm>
            <a:off x="311404" y="3933872"/>
            <a:ext cx="1123858" cy="974111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5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버섯의 맛을 살려 반찬 개발하기</a:t>
            </a:r>
            <a:endParaRPr lang="en-US" altLang="ko-KR" sz="1600" dirty="0" smtClean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46" name="모서리가 둥근 직사각형 45"/>
          <p:cNvSpPr/>
          <p:nvPr/>
        </p:nvSpPr>
        <p:spPr>
          <a:xfrm>
            <a:off x="5212567" y="3486839"/>
            <a:ext cx="1384984" cy="432048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현대 미술</a:t>
            </a:r>
            <a:endParaRPr lang="ko-KR" altLang="en-US" sz="1600" dirty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31" name="모서리가 둥근 직사각형 30"/>
          <p:cNvSpPr/>
          <p:nvPr/>
        </p:nvSpPr>
        <p:spPr>
          <a:xfrm>
            <a:off x="410168" y="2078811"/>
            <a:ext cx="1697720" cy="43204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국어</a:t>
            </a:r>
            <a:endParaRPr lang="en-US" altLang="ko-KR" sz="1600" dirty="0" smtClean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>
              <a:defRPr/>
            </a:pPr>
            <a:r>
              <a:rPr lang="ko-KR" altLang="en-US" sz="16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배경지식과 요약</a:t>
            </a:r>
            <a:endParaRPr lang="ko-KR" altLang="en-US" sz="1600" dirty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cxnSp>
        <p:nvCxnSpPr>
          <p:cNvPr id="58" name="직선 연결선 57"/>
          <p:cNvCxnSpPr/>
          <p:nvPr/>
        </p:nvCxnSpPr>
        <p:spPr>
          <a:xfrm flipH="1">
            <a:off x="2226720" y="2571750"/>
            <a:ext cx="412585" cy="519319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모서리가 둥근 직사각형 20"/>
          <p:cNvSpPr/>
          <p:nvPr/>
        </p:nvSpPr>
        <p:spPr>
          <a:xfrm>
            <a:off x="2454817" y="2329114"/>
            <a:ext cx="737964" cy="432048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경험</a:t>
            </a:r>
            <a:endParaRPr lang="ko-KR" altLang="en-US" sz="1600" dirty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65" name="모서리가 둥근 직사각형 64"/>
          <p:cNvSpPr/>
          <p:nvPr/>
        </p:nvSpPr>
        <p:spPr>
          <a:xfrm>
            <a:off x="633531" y="2960628"/>
            <a:ext cx="1697720" cy="43204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실과</a:t>
            </a:r>
            <a:endParaRPr lang="en-US" altLang="ko-KR" sz="1600" dirty="0" smtClean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>
              <a:defRPr/>
            </a:pPr>
            <a:r>
              <a:rPr lang="ko-KR" altLang="en-US" sz="16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다양한 식재료</a:t>
            </a:r>
            <a:endParaRPr lang="ko-KR" altLang="en-US" sz="1600" dirty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cxnSp>
        <p:nvCxnSpPr>
          <p:cNvPr id="68" name="직선 연결선 67"/>
          <p:cNvCxnSpPr/>
          <p:nvPr/>
        </p:nvCxnSpPr>
        <p:spPr>
          <a:xfrm flipH="1">
            <a:off x="4856507" y="4560137"/>
            <a:ext cx="431336" cy="1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  <a:head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직선 연결선 70"/>
          <p:cNvCxnSpPr/>
          <p:nvPr/>
        </p:nvCxnSpPr>
        <p:spPr>
          <a:xfrm>
            <a:off x="6644666" y="4565189"/>
            <a:ext cx="403110" cy="0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  <a:head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모서리가 둥근 직사각형 28"/>
          <p:cNvSpPr/>
          <p:nvPr/>
        </p:nvSpPr>
        <p:spPr>
          <a:xfrm>
            <a:off x="6914449" y="4294125"/>
            <a:ext cx="1702208" cy="59887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미술</a:t>
            </a:r>
            <a:endParaRPr lang="en-US" altLang="ko-KR" sz="1600" dirty="0" smtClean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>
              <a:defRPr/>
            </a:pPr>
            <a:r>
              <a:rPr lang="ko-KR" altLang="en-US" sz="16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조형 원리 적용</a:t>
            </a:r>
            <a:endParaRPr lang="en-US" altLang="ko-KR" sz="1600" dirty="0" smtClean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47" name="모서리가 둥근 직사각형 46"/>
          <p:cNvSpPr/>
          <p:nvPr/>
        </p:nvSpPr>
        <p:spPr>
          <a:xfrm>
            <a:off x="3257308" y="4260701"/>
            <a:ext cx="1702208" cy="59887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미술</a:t>
            </a:r>
            <a:endParaRPr lang="en-US" altLang="ko-KR" sz="1600" dirty="0" smtClean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>
              <a:defRPr/>
            </a:pPr>
            <a:r>
              <a:rPr lang="ko-KR" altLang="en-US" sz="16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시각적 </a:t>
            </a:r>
            <a:r>
              <a:rPr lang="ko-KR" altLang="en-US" sz="16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특징 발견</a:t>
            </a:r>
            <a:endParaRPr lang="en-US" altLang="ko-KR" sz="1600" dirty="0" smtClean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73" name="모서리가 둥근 직사각형 72"/>
          <p:cNvSpPr/>
          <p:nvPr/>
        </p:nvSpPr>
        <p:spPr>
          <a:xfrm>
            <a:off x="5281214" y="4240127"/>
            <a:ext cx="1371824" cy="692066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5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현대적인</a:t>
            </a:r>
            <a:endParaRPr lang="en-US" altLang="ko-KR" sz="1600" dirty="0" smtClean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>
              <a:defRPr/>
            </a:pPr>
            <a:r>
              <a:rPr lang="ko-KR" altLang="en-US" sz="16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버섯 작품</a:t>
            </a:r>
            <a:endParaRPr lang="en-US" altLang="ko-KR" sz="1600" dirty="0" smtClean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>
              <a:defRPr/>
            </a:pPr>
            <a:r>
              <a:rPr lang="ko-KR" altLang="en-US" sz="16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만들기</a:t>
            </a:r>
            <a:endParaRPr lang="en-US" altLang="ko-KR" sz="1600" dirty="0" smtClean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cxnSp>
        <p:nvCxnSpPr>
          <p:cNvPr id="76" name="직선 연결선 75"/>
          <p:cNvCxnSpPr/>
          <p:nvPr/>
        </p:nvCxnSpPr>
        <p:spPr>
          <a:xfrm flipH="1" flipV="1">
            <a:off x="1622506" y="3400883"/>
            <a:ext cx="466672" cy="458063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  <a:head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모서리가 둥근 직사각형 78"/>
          <p:cNvSpPr/>
          <p:nvPr/>
        </p:nvSpPr>
        <p:spPr>
          <a:xfrm>
            <a:off x="1642040" y="3946800"/>
            <a:ext cx="1123858" cy="974111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5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버섯 </a:t>
            </a:r>
            <a:endParaRPr lang="en-US" altLang="ko-KR" sz="1600" dirty="0" smtClean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>
              <a:defRPr/>
            </a:pPr>
            <a:r>
              <a:rPr lang="ko-KR" altLang="en-US" sz="16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홍보 자료</a:t>
            </a:r>
            <a:endParaRPr lang="en-US" altLang="ko-KR" sz="1600" dirty="0" smtClean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>
              <a:defRPr/>
            </a:pPr>
            <a:r>
              <a:rPr lang="ko-KR" altLang="en-US" sz="16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만들기</a:t>
            </a:r>
            <a:endParaRPr lang="en-US" altLang="ko-KR" sz="1600" dirty="0" smtClean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88" name="모서리가 둥근 직사각형 87"/>
          <p:cNvSpPr/>
          <p:nvPr/>
        </p:nvSpPr>
        <p:spPr>
          <a:xfrm>
            <a:off x="7629576" y="289934"/>
            <a:ext cx="1386788" cy="600135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5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우리 주변의 다양한 생물</a:t>
            </a:r>
            <a:endParaRPr lang="en-US" altLang="ko-KR" sz="1600" dirty="0" smtClean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cxnSp>
        <p:nvCxnSpPr>
          <p:cNvPr id="92" name="직선 연결선 91"/>
          <p:cNvCxnSpPr/>
          <p:nvPr/>
        </p:nvCxnSpPr>
        <p:spPr>
          <a:xfrm>
            <a:off x="7061446" y="1544198"/>
            <a:ext cx="524955" cy="10422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  <a:tailEnd type="arrow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96" name="모서리가 둥근 직사각형 95"/>
          <p:cNvSpPr/>
          <p:nvPr/>
        </p:nvSpPr>
        <p:spPr>
          <a:xfrm>
            <a:off x="7644539" y="1209655"/>
            <a:ext cx="1371824" cy="692066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5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곰팡이와 버섯의 특징</a:t>
            </a:r>
            <a:endParaRPr lang="en-US" altLang="ko-KR" sz="1600" dirty="0" smtClean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26" name="모서리가 둥근 직사각형 25"/>
          <p:cNvSpPr/>
          <p:nvPr/>
        </p:nvSpPr>
        <p:spPr>
          <a:xfrm>
            <a:off x="5782703" y="972093"/>
            <a:ext cx="1363202" cy="69424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과학</a:t>
            </a:r>
            <a:endParaRPr lang="en-US" altLang="ko-KR" sz="1600" dirty="0" smtClean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>
              <a:defRPr/>
            </a:pPr>
            <a:r>
              <a:rPr lang="ko-KR" altLang="en-US" sz="16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다양한 생물의 특징</a:t>
            </a:r>
            <a:endParaRPr lang="en-US" altLang="ko-KR" sz="1600" dirty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cxnSp>
        <p:nvCxnSpPr>
          <p:cNvPr id="104" name="직선 연결선 103"/>
          <p:cNvCxnSpPr/>
          <p:nvPr/>
        </p:nvCxnSpPr>
        <p:spPr>
          <a:xfrm flipH="1" flipV="1">
            <a:off x="5639641" y="2151790"/>
            <a:ext cx="251414" cy="363519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20" name="모서리가 둥근 직사각형 19"/>
          <p:cNvSpPr/>
          <p:nvPr/>
        </p:nvSpPr>
        <p:spPr>
          <a:xfrm>
            <a:off x="5195341" y="1862787"/>
            <a:ext cx="693025" cy="432048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버섯</a:t>
            </a:r>
            <a:endParaRPr lang="ko-KR" altLang="en-US" sz="1600" dirty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cxnSp>
        <p:nvCxnSpPr>
          <p:cNvPr id="108" name="직선 연결선 107"/>
          <p:cNvCxnSpPr/>
          <p:nvPr/>
        </p:nvCxnSpPr>
        <p:spPr>
          <a:xfrm>
            <a:off x="6947853" y="2900632"/>
            <a:ext cx="623585" cy="8901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  <a:tailEnd type="arrow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09" name="모서리가 둥근 직사각형 108"/>
          <p:cNvSpPr/>
          <p:nvPr/>
        </p:nvSpPr>
        <p:spPr>
          <a:xfrm>
            <a:off x="7629576" y="2419752"/>
            <a:ext cx="1371824" cy="836881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5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삼각형</a:t>
            </a:r>
            <a:r>
              <a:rPr lang="en-US" altLang="ko-KR" sz="16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, </a:t>
            </a:r>
            <a:r>
              <a:rPr lang="ko-KR" altLang="en-US" sz="16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사다리꼴의 넓이</a:t>
            </a:r>
            <a:endParaRPr lang="en-US" altLang="ko-KR" sz="1600" dirty="0" smtClean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107" name="모서리가 둥근 직사각형 106"/>
          <p:cNvSpPr/>
          <p:nvPr/>
        </p:nvSpPr>
        <p:spPr>
          <a:xfrm>
            <a:off x="5797771" y="2419752"/>
            <a:ext cx="1363202" cy="91235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수학</a:t>
            </a:r>
            <a:endParaRPr lang="en-US" altLang="ko-KR" sz="1600" dirty="0" smtClean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>
              <a:defRPr/>
            </a:pPr>
            <a:r>
              <a:rPr lang="ko-KR" altLang="en-US" sz="16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여러 가지 </a:t>
            </a:r>
            <a:r>
              <a:rPr lang="ko-KR" altLang="en-US" sz="16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도형의 넓이 구하기</a:t>
            </a:r>
            <a:endParaRPr lang="en-US" altLang="ko-KR" sz="1600" dirty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cxnSp>
        <p:nvCxnSpPr>
          <p:cNvPr id="112" name="직선 연결선 111"/>
          <p:cNvCxnSpPr/>
          <p:nvPr/>
        </p:nvCxnSpPr>
        <p:spPr>
          <a:xfrm>
            <a:off x="4288439" y="2572153"/>
            <a:ext cx="1080262" cy="1007359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8" name="그림 4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04899" y="1851390"/>
            <a:ext cx="1384015" cy="1790871"/>
          </a:xfrm>
          <a:prstGeom prst="rect">
            <a:avLst/>
          </a:prstGeom>
          <a:ln>
            <a:solidFill>
              <a:schemeClr val="accent5">
                <a:lumMod val="40000"/>
                <a:lumOff val="6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372863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직사각형 17"/>
          <p:cNvSpPr/>
          <p:nvPr/>
        </p:nvSpPr>
        <p:spPr>
          <a:xfrm>
            <a:off x="0" y="1628939"/>
            <a:ext cx="9144000" cy="35145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2)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사다리꼴 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개를 이용하기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cxnSp>
        <p:nvCxnSpPr>
          <p:cNvPr id="8" name="직선 연결선 7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그림 8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82" t="4197" r="58143" b="80672"/>
          <a:stretch/>
        </p:blipFill>
        <p:spPr>
          <a:xfrm>
            <a:off x="174661" y="318471"/>
            <a:ext cx="832659" cy="589477"/>
          </a:xfrm>
          <a:prstGeom prst="rect">
            <a:avLst/>
          </a:prstGeom>
        </p:spPr>
      </p:pic>
      <p:sp>
        <p:nvSpPr>
          <p:cNvPr id="10" name="사다리꼴 9"/>
          <p:cNvSpPr/>
          <p:nvPr/>
        </p:nvSpPr>
        <p:spPr>
          <a:xfrm rot="10800000">
            <a:off x="2088574" y="1852739"/>
            <a:ext cx="2837110" cy="3077536"/>
          </a:xfrm>
          <a:prstGeom prst="trapezoid">
            <a:avLst>
              <a:gd name="adj" fmla="val 20618"/>
            </a:avLst>
          </a:prstGeom>
          <a:solidFill>
            <a:srgbClr val="F6E5C2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/>
          <p:cNvSpPr/>
          <p:nvPr/>
        </p:nvSpPr>
        <p:spPr>
          <a:xfrm>
            <a:off x="874307" y="1088067"/>
            <a:ext cx="72296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8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어떤 도형이 만들어지나요</a:t>
            </a:r>
            <a:r>
              <a:rPr lang="en-US" altLang="ko-KR" sz="28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?</a:t>
            </a:r>
            <a:endParaRPr lang="en-US" altLang="ko-KR" sz="2800" dirty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cxnSp>
        <p:nvCxnSpPr>
          <p:cNvPr id="13" name="직선 연결선 12"/>
          <p:cNvCxnSpPr/>
          <p:nvPr/>
        </p:nvCxnSpPr>
        <p:spPr>
          <a:xfrm>
            <a:off x="2082484" y="1852739"/>
            <a:ext cx="2843200" cy="0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직선 연결선 13"/>
          <p:cNvCxnSpPr/>
          <p:nvPr/>
        </p:nvCxnSpPr>
        <p:spPr>
          <a:xfrm>
            <a:off x="2679236" y="4916628"/>
            <a:ext cx="1684420" cy="13648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직선 연결선 19"/>
          <p:cNvCxnSpPr>
            <a:endCxn id="10" idx="0"/>
          </p:cNvCxnSpPr>
          <p:nvPr/>
        </p:nvCxnSpPr>
        <p:spPr>
          <a:xfrm flipH="1">
            <a:off x="3507129" y="1852738"/>
            <a:ext cx="57969" cy="3077537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그룹 4"/>
          <p:cNvGrpSpPr/>
          <p:nvPr/>
        </p:nvGrpSpPr>
        <p:grpSpPr>
          <a:xfrm rot="10800000">
            <a:off x="4363656" y="1839090"/>
            <a:ext cx="2843200" cy="3077538"/>
            <a:chOff x="1598276" y="2035222"/>
            <a:chExt cx="2843200" cy="3077538"/>
          </a:xfrm>
        </p:grpSpPr>
        <p:sp>
          <p:nvSpPr>
            <p:cNvPr id="12" name="사다리꼴 11"/>
            <p:cNvSpPr/>
            <p:nvPr/>
          </p:nvSpPr>
          <p:spPr>
            <a:xfrm rot="10800000">
              <a:off x="1604366" y="2035223"/>
              <a:ext cx="2837110" cy="3077536"/>
            </a:xfrm>
            <a:prstGeom prst="trapezoid">
              <a:avLst>
                <a:gd name="adj" fmla="val 20618"/>
              </a:avLst>
            </a:prstGeom>
            <a:solidFill>
              <a:srgbClr val="F6E5C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15" name="직선 연결선 14"/>
            <p:cNvCxnSpPr/>
            <p:nvPr/>
          </p:nvCxnSpPr>
          <p:spPr>
            <a:xfrm>
              <a:off x="1598276" y="2035223"/>
              <a:ext cx="2843200" cy="0"/>
            </a:xfrm>
            <a:prstGeom prst="line">
              <a:avLst/>
            </a:prstGeom>
            <a:ln w="762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직선 연결선 15"/>
            <p:cNvCxnSpPr/>
            <p:nvPr/>
          </p:nvCxnSpPr>
          <p:spPr>
            <a:xfrm>
              <a:off x="2195028" y="5099112"/>
              <a:ext cx="1684420" cy="13648"/>
            </a:xfrm>
            <a:prstGeom prst="line">
              <a:avLst/>
            </a:prstGeom>
            <a:ln w="762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직선 연결선 16"/>
            <p:cNvCxnSpPr>
              <a:endCxn id="12" idx="0"/>
            </p:cNvCxnSpPr>
            <p:nvPr/>
          </p:nvCxnSpPr>
          <p:spPr>
            <a:xfrm flipH="1">
              <a:off x="3022921" y="2035222"/>
              <a:ext cx="57969" cy="3077537"/>
            </a:xfrm>
            <a:prstGeom prst="line">
              <a:avLst/>
            </a:prstGeom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모서리가 둥근 사각형 설명선 20"/>
          <p:cNvSpPr/>
          <p:nvPr/>
        </p:nvSpPr>
        <p:spPr>
          <a:xfrm>
            <a:off x="3060893" y="2916690"/>
            <a:ext cx="3150177" cy="922338"/>
          </a:xfrm>
          <a:prstGeom prst="wedgeRoundRectCallout">
            <a:avLst>
              <a:gd name="adj1" fmla="val -26242"/>
              <a:gd name="adj2" fmla="val 35650"/>
              <a:gd name="adj3" fmla="val 16667"/>
            </a:avLst>
          </a:prstGeom>
          <a:solidFill>
            <a:schemeClr val="bg1"/>
          </a:solidFill>
          <a:ln w="571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dirty="0" err="1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평행사변형</a:t>
            </a:r>
            <a:endParaRPr lang="ko-KR" altLang="en-US" sz="48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19" name="그룹 18"/>
          <p:cNvGrpSpPr/>
          <p:nvPr/>
        </p:nvGrpSpPr>
        <p:grpSpPr>
          <a:xfrm>
            <a:off x="6383713" y="104270"/>
            <a:ext cx="2679264" cy="974971"/>
            <a:chOff x="5677658" y="89432"/>
            <a:chExt cx="2679264" cy="974971"/>
          </a:xfrm>
        </p:grpSpPr>
        <p:pic>
          <p:nvPicPr>
            <p:cNvPr id="22" name="그림 21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77658" y="89432"/>
              <a:ext cx="1261863" cy="974971"/>
            </a:xfrm>
            <a:prstGeom prst="rect">
              <a:avLst/>
            </a:prstGeom>
          </p:spPr>
        </p:pic>
        <p:sp>
          <p:nvSpPr>
            <p:cNvPr id="23" name="직사각형 22">
              <a:extLst>
                <a:ext uri="{FF2B5EF4-FFF2-40B4-BE49-F238E27FC236}">
                  <a16:creationId xmlns="" xmlns:a16="http://schemas.microsoft.com/office/drawing/2014/main" id="{F09132B0-36BF-45ED-9058-4A08B4F164B0}"/>
                </a:ext>
              </a:extLst>
            </p:cNvPr>
            <p:cNvSpPr/>
            <p:nvPr/>
          </p:nvSpPr>
          <p:spPr>
            <a:xfrm>
              <a:off x="6695379" y="342564"/>
              <a:ext cx="166154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학습지 </a:t>
              </a:r>
              <a:r>
                <a:rPr lang="en-US" altLang="ko-KR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3</a:t>
              </a:r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쪽</a:t>
              </a:r>
              <a:endParaRPr lang="en-US" altLang="ko-KR" sz="2800" dirty="0"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7560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직사각형 18"/>
          <p:cNvSpPr/>
          <p:nvPr/>
        </p:nvSpPr>
        <p:spPr>
          <a:xfrm>
            <a:off x="0" y="1751138"/>
            <a:ext cx="9155754" cy="33923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2)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사다리꼴 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개를 이용하기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cxnSp>
        <p:nvCxnSpPr>
          <p:cNvPr id="8" name="직선 연결선 7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그림 8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82" t="4197" r="58143" b="80672"/>
          <a:stretch/>
        </p:blipFill>
        <p:spPr>
          <a:xfrm>
            <a:off x="174661" y="318471"/>
            <a:ext cx="832659" cy="589477"/>
          </a:xfrm>
          <a:prstGeom prst="rect">
            <a:avLst/>
          </a:prstGeom>
        </p:spPr>
      </p:pic>
      <p:sp>
        <p:nvSpPr>
          <p:cNvPr id="10" name="사다리꼴 9"/>
          <p:cNvSpPr/>
          <p:nvPr/>
        </p:nvSpPr>
        <p:spPr>
          <a:xfrm rot="10800000">
            <a:off x="2088574" y="1923859"/>
            <a:ext cx="2837110" cy="3077536"/>
          </a:xfrm>
          <a:prstGeom prst="trapezoid">
            <a:avLst>
              <a:gd name="adj" fmla="val 20618"/>
            </a:avLst>
          </a:prstGeom>
          <a:solidFill>
            <a:srgbClr val="F6E5C2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/>
          <p:cNvSpPr/>
          <p:nvPr/>
        </p:nvSpPr>
        <p:spPr>
          <a:xfrm>
            <a:off x="803187" y="1227918"/>
            <a:ext cx="72296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8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사다리꼴의 넓이를 어떻게 구할 수 있을까요</a:t>
            </a:r>
            <a:r>
              <a:rPr lang="en-US" altLang="ko-KR" sz="28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?</a:t>
            </a:r>
            <a:endParaRPr lang="en-US" altLang="ko-KR" sz="2800" dirty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cxnSp>
        <p:nvCxnSpPr>
          <p:cNvPr id="13" name="직선 연결선 12"/>
          <p:cNvCxnSpPr/>
          <p:nvPr/>
        </p:nvCxnSpPr>
        <p:spPr>
          <a:xfrm>
            <a:off x="2082484" y="1923859"/>
            <a:ext cx="2843200" cy="0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직선 연결선 13"/>
          <p:cNvCxnSpPr/>
          <p:nvPr/>
        </p:nvCxnSpPr>
        <p:spPr>
          <a:xfrm>
            <a:off x="2679236" y="4987748"/>
            <a:ext cx="1684420" cy="13648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그룹 4"/>
          <p:cNvGrpSpPr/>
          <p:nvPr/>
        </p:nvGrpSpPr>
        <p:grpSpPr>
          <a:xfrm rot="10800000">
            <a:off x="4363656" y="1910210"/>
            <a:ext cx="2843200" cy="3077538"/>
            <a:chOff x="1598276" y="2035222"/>
            <a:chExt cx="2843200" cy="3077538"/>
          </a:xfrm>
        </p:grpSpPr>
        <p:sp>
          <p:nvSpPr>
            <p:cNvPr id="12" name="사다리꼴 11"/>
            <p:cNvSpPr/>
            <p:nvPr/>
          </p:nvSpPr>
          <p:spPr>
            <a:xfrm rot="10800000">
              <a:off x="1604366" y="2035223"/>
              <a:ext cx="2837110" cy="3077536"/>
            </a:xfrm>
            <a:prstGeom prst="trapezoid">
              <a:avLst>
                <a:gd name="adj" fmla="val 20618"/>
              </a:avLst>
            </a:prstGeom>
            <a:solidFill>
              <a:srgbClr val="F6E5C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15" name="직선 연결선 14"/>
            <p:cNvCxnSpPr/>
            <p:nvPr/>
          </p:nvCxnSpPr>
          <p:spPr>
            <a:xfrm>
              <a:off x="1598276" y="2035223"/>
              <a:ext cx="2843200" cy="0"/>
            </a:xfrm>
            <a:prstGeom prst="line">
              <a:avLst/>
            </a:prstGeom>
            <a:ln w="762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직선 연결선 15"/>
            <p:cNvCxnSpPr/>
            <p:nvPr/>
          </p:nvCxnSpPr>
          <p:spPr>
            <a:xfrm>
              <a:off x="2195028" y="5099112"/>
              <a:ext cx="1684420" cy="13648"/>
            </a:xfrm>
            <a:prstGeom prst="line">
              <a:avLst/>
            </a:prstGeom>
            <a:ln w="762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직선 연결선 16"/>
            <p:cNvCxnSpPr>
              <a:endCxn id="12" idx="0"/>
            </p:cNvCxnSpPr>
            <p:nvPr/>
          </p:nvCxnSpPr>
          <p:spPr>
            <a:xfrm flipH="1">
              <a:off x="3022921" y="2035222"/>
              <a:ext cx="57969" cy="3077537"/>
            </a:xfrm>
            <a:prstGeom prst="line">
              <a:avLst/>
            </a:prstGeom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모서리가 둥근 사각형 설명선 20"/>
          <p:cNvSpPr/>
          <p:nvPr/>
        </p:nvSpPr>
        <p:spPr>
          <a:xfrm>
            <a:off x="2308538" y="2966135"/>
            <a:ext cx="4717294" cy="992981"/>
          </a:xfrm>
          <a:prstGeom prst="wedgeRoundRectCallout">
            <a:avLst>
              <a:gd name="adj1" fmla="val -26242"/>
              <a:gd name="adj2" fmla="val 35650"/>
              <a:gd name="adj3" fmla="val 16667"/>
            </a:avLst>
          </a:prstGeom>
          <a:solidFill>
            <a:schemeClr val="bg1"/>
          </a:solidFill>
          <a:ln w="571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힌트</a:t>
            </a:r>
            <a:r>
              <a:rPr lang="en-US" altLang="ko-KR" sz="4800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: </a:t>
            </a:r>
            <a:r>
              <a:rPr lang="ko-KR" altLang="en-US" sz="4800" dirty="0" err="1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평행사변형</a:t>
            </a:r>
            <a:endParaRPr lang="ko-KR" altLang="en-US" sz="48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20" name="그룹 19"/>
          <p:cNvGrpSpPr/>
          <p:nvPr/>
        </p:nvGrpSpPr>
        <p:grpSpPr>
          <a:xfrm>
            <a:off x="6464736" y="55176"/>
            <a:ext cx="2679264" cy="974971"/>
            <a:chOff x="5677658" y="89432"/>
            <a:chExt cx="2679264" cy="974971"/>
          </a:xfrm>
        </p:grpSpPr>
        <p:pic>
          <p:nvPicPr>
            <p:cNvPr id="22" name="그림 21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77658" y="89432"/>
              <a:ext cx="1261863" cy="974971"/>
            </a:xfrm>
            <a:prstGeom prst="rect">
              <a:avLst/>
            </a:prstGeom>
          </p:spPr>
        </p:pic>
        <p:sp>
          <p:nvSpPr>
            <p:cNvPr id="23" name="직사각형 22">
              <a:extLst>
                <a:ext uri="{FF2B5EF4-FFF2-40B4-BE49-F238E27FC236}">
                  <a16:creationId xmlns="" xmlns:a16="http://schemas.microsoft.com/office/drawing/2014/main" id="{F09132B0-36BF-45ED-9058-4A08B4F164B0}"/>
                </a:ext>
              </a:extLst>
            </p:cNvPr>
            <p:cNvSpPr/>
            <p:nvPr/>
          </p:nvSpPr>
          <p:spPr>
            <a:xfrm>
              <a:off x="6695379" y="342564"/>
              <a:ext cx="166154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학습지 </a:t>
              </a:r>
              <a:r>
                <a:rPr lang="en-US" altLang="ko-KR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3</a:t>
              </a:r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쪽</a:t>
              </a:r>
              <a:endParaRPr lang="en-US" altLang="ko-KR" sz="2800" dirty="0"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93811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직사각형 19"/>
          <p:cNvSpPr/>
          <p:nvPr/>
        </p:nvSpPr>
        <p:spPr>
          <a:xfrm>
            <a:off x="0" y="1361440"/>
            <a:ext cx="9155754" cy="37820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2)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사다리꼴 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개를 이용하기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cxnSp>
        <p:nvCxnSpPr>
          <p:cNvPr id="8" name="직선 연결선 7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그림 8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82" t="4197" r="58143" b="80672"/>
          <a:stretch/>
        </p:blipFill>
        <p:spPr>
          <a:xfrm>
            <a:off x="174661" y="318471"/>
            <a:ext cx="832659" cy="589477"/>
          </a:xfrm>
          <a:prstGeom prst="rect">
            <a:avLst/>
          </a:prstGeom>
        </p:spPr>
      </p:pic>
      <p:sp>
        <p:nvSpPr>
          <p:cNvPr id="10" name="사다리꼴 9"/>
          <p:cNvSpPr/>
          <p:nvPr/>
        </p:nvSpPr>
        <p:spPr>
          <a:xfrm rot="10800000">
            <a:off x="2088574" y="1727995"/>
            <a:ext cx="2837110" cy="3077536"/>
          </a:xfrm>
          <a:prstGeom prst="trapezoid">
            <a:avLst>
              <a:gd name="adj" fmla="val 20618"/>
            </a:avLst>
          </a:prstGeom>
          <a:solidFill>
            <a:srgbClr val="F6E5C2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3" name="직선 연결선 12"/>
          <p:cNvCxnSpPr/>
          <p:nvPr/>
        </p:nvCxnSpPr>
        <p:spPr>
          <a:xfrm>
            <a:off x="2082484" y="1727995"/>
            <a:ext cx="2843200" cy="0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그룹 4"/>
          <p:cNvGrpSpPr/>
          <p:nvPr/>
        </p:nvGrpSpPr>
        <p:grpSpPr>
          <a:xfrm rot="10800000">
            <a:off x="4363656" y="1714346"/>
            <a:ext cx="2843200" cy="3077538"/>
            <a:chOff x="1598276" y="2035222"/>
            <a:chExt cx="2843200" cy="3077538"/>
          </a:xfrm>
        </p:grpSpPr>
        <p:sp>
          <p:nvSpPr>
            <p:cNvPr id="12" name="사다리꼴 11"/>
            <p:cNvSpPr/>
            <p:nvPr/>
          </p:nvSpPr>
          <p:spPr>
            <a:xfrm rot="10800000">
              <a:off x="1604366" y="2035223"/>
              <a:ext cx="2837110" cy="3077536"/>
            </a:xfrm>
            <a:prstGeom prst="trapezoid">
              <a:avLst>
                <a:gd name="adj" fmla="val 20618"/>
              </a:avLst>
            </a:prstGeom>
            <a:solidFill>
              <a:srgbClr val="F6E5C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15" name="직선 연결선 14"/>
            <p:cNvCxnSpPr/>
            <p:nvPr/>
          </p:nvCxnSpPr>
          <p:spPr>
            <a:xfrm>
              <a:off x="1598276" y="2035223"/>
              <a:ext cx="2843200" cy="0"/>
            </a:xfrm>
            <a:prstGeom prst="line">
              <a:avLst/>
            </a:prstGeom>
            <a:ln w="762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직선 연결선 15"/>
            <p:cNvCxnSpPr/>
            <p:nvPr/>
          </p:nvCxnSpPr>
          <p:spPr>
            <a:xfrm>
              <a:off x="2195028" y="5099112"/>
              <a:ext cx="1684420" cy="13648"/>
            </a:xfrm>
            <a:prstGeom prst="line">
              <a:avLst/>
            </a:prstGeom>
            <a:ln w="762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직선 연결선 16"/>
            <p:cNvCxnSpPr>
              <a:endCxn id="12" idx="0"/>
            </p:cNvCxnSpPr>
            <p:nvPr/>
          </p:nvCxnSpPr>
          <p:spPr>
            <a:xfrm flipH="1">
              <a:off x="3022921" y="2035222"/>
              <a:ext cx="57969" cy="3077537"/>
            </a:xfrm>
            <a:prstGeom prst="line">
              <a:avLst/>
            </a:prstGeom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모서리가 둥근 사각형 설명선 20"/>
          <p:cNvSpPr/>
          <p:nvPr/>
        </p:nvSpPr>
        <p:spPr>
          <a:xfrm>
            <a:off x="3060893" y="2791946"/>
            <a:ext cx="3150177" cy="922338"/>
          </a:xfrm>
          <a:prstGeom prst="wedgeRoundRectCallout">
            <a:avLst>
              <a:gd name="adj1" fmla="val -26242"/>
              <a:gd name="adj2" fmla="val 35650"/>
              <a:gd name="adj3" fmla="val 16667"/>
            </a:avLst>
          </a:prstGeom>
          <a:solidFill>
            <a:schemeClr val="bg1"/>
          </a:solidFill>
          <a:ln w="571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dirty="0" err="1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평행사변형</a:t>
            </a:r>
            <a:endParaRPr lang="ko-KR" altLang="en-US" sz="48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8" name="모서리가 둥근 사각형 설명선 17"/>
          <p:cNvSpPr/>
          <p:nvPr/>
        </p:nvSpPr>
        <p:spPr>
          <a:xfrm>
            <a:off x="5863124" y="2790495"/>
            <a:ext cx="948250" cy="922338"/>
          </a:xfrm>
          <a:prstGeom prst="wedgeRoundRectCallout">
            <a:avLst>
              <a:gd name="adj1" fmla="val -26242"/>
              <a:gd name="adj2" fmla="val 35650"/>
              <a:gd name="adj3" fmla="val 16667"/>
            </a:avLst>
          </a:prstGeom>
          <a:solidFill>
            <a:schemeClr val="bg1"/>
          </a:solidFill>
          <a:ln w="571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931043" y="2699117"/>
            <a:ext cx="147828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6600" dirty="0" smtClean="0"/>
              <a:t>÷</a:t>
            </a:r>
            <a:endParaRPr lang="ko-KR" altLang="en-US" sz="6600" dirty="0"/>
          </a:p>
        </p:txBody>
      </p:sp>
      <p:grpSp>
        <p:nvGrpSpPr>
          <p:cNvPr id="22" name="그룹 21"/>
          <p:cNvGrpSpPr/>
          <p:nvPr/>
        </p:nvGrpSpPr>
        <p:grpSpPr>
          <a:xfrm>
            <a:off x="6464736" y="55176"/>
            <a:ext cx="2679264" cy="974971"/>
            <a:chOff x="5677658" y="89432"/>
            <a:chExt cx="2679264" cy="974971"/>
          </a:xfrm>
        </p:grpSpPr>
        <p:pic>
          <p:nvPicPr>
            <p:cNvPr id="23" name="그림 22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77658" y="89432"/>
              <a:ext cx="1261863" cy="974971"/>
            </a:xfrm>
            <a:prstGeom prst="rect">
              <a:avLst/>
            </a:prstGeom>
          </p:spPr>
        </p:pic>
        <p:sp>
          <p:nvSpPr>
            <p:cNvPr id="24" name="직사각형 23">
              <a:extLst>
                <a:ext uri="{FF2B5EF4-FFF2-40B4-BE49-F238E27FC236}">
                  <a16:creationId xmlns="" xmlns:a16="http://schemas.microsoft.com/office/drawing/2014/main" id="{F09132B0-36BF-45ED-9058-4A08B4F164B0}"/>
                </a:ext>
              </a:extLst>
            </p:cNvPr>
            <p:cNvSpPr/>
            <p:nvPr/>
          </p:nvSpPr>
          <p:spPr>
            <a:xfrm>
              <a:off x="6695379" y="342564"/>
              <a:ext cx="166154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학습지 </a:t>
              </a:r>
              <a:r>
                <a:rPr lang="en-US" altLang="ko-KR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3</a:t>
              </a:r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쪽</a:t>
              </a:r>
              <a:endParaRPr lang="en-US" altLang="ko-KR" sz="2800" dirty="0"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25177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2.59259E-6 L -0.15885 0.0046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51" y="2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18" grpId="0" animBg="1"/>
      <p:bldP spid="1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표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7549535"/>
              </p:ext>
            </p:extLst>
          </p:nvPr>
        </p:nvGraphicFramePr>
        <p:xfrm>
          <a:off x="451539" y="1306524"/>
          <a:ext cx="3598870" cy="3657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7170">
                  <a:extLst>
                    <a:ext uri="{9D8B030D-6E8A-4147-A177-3AD203B41FA5}">
                      <a16:colId xmlns="" xmlns:a16="http://schemas.microsoft.com/office/drawing/2014/main" val="2082219491"/>
                    </a:ext>
                  </a:extLst>
                </a:gridCol>
                <a:gridCol w="327170">
                  <a:extLst>
                    <a:ext uri="{9D8B030D-6E8A-4147-A177-3AD203B41FA5}">
                      <a16:colId xmlns="" xmlns:a16="http://schemas.microsoft.com/office/drawing/2014/main" val="1971557806"/>
                    </a:ext>
                  </a:extLst>
                </a:gridCol>
                <a:gridCol w="327170">
                  <a:extLst>
                    <a:ext uri="{9D8B030D-6E8A-4147-A177-3AD203B41FA5}">
                      <a16:colId xmlns="" xmlns:a16="http://schemas.microsoft.com/office/drawing/2014/main" val="454849008"/>
                    </a:ext>
                  </a:extLst>
                </a:gridCol>
                <a:gridCol w="327170">
                  <a:extLst>
                    <a:ext uri="{9D8B030D-6E8A-4147-A177-3AD203B41FA5}">
                      <a16:colId xmlns="" xmlns:a16="http://schemas.microsoft.com/office/drawing/2014/main" val="3083355257"/>
                    </a:ext>
                  </a:extLst>
                </a:gridCol>
                <a:gridCol w="327170">
                  <a:extLst>
                    <a:ext uri="{9D8B030D-6E8A-4147-A177-3AD203B41FA5}">
                      <a16:colId xmlns="" xmlns:a16="http://schemas.microsoft.com/office/drawing/2014/main" val="2069093933"/>
                    </a:ext>
                  </a:extLst>
                </a:gridCol>
                <a:gridCol w="327170">
                  <a:extLst>
                    <a:ext uri="{9D8B030D-6E8A-4147-A177-3AD203B41FA5}">
                      <a16:colId xmlns="" xmlns:a16="http://schemas.microsoft.com/office/drawing/2014/main" val="1737606301"/>
                    </a:ext>
                  </a:extLst>
                </a:gridCol>
                <a:gridCol w="327170">
                  <a:extLst>
                    <a:ext uri="{9D8B030D-6E8A-4147-A177-3AD203B41FA5}">
                      <a16:colId xmlns="" xmlns:a16="http://schemas.microsoft.com/office/drawing/2014/main" val="1672416895"/>
                    </a:ext>
                  </a:extLst>
                </a:gridCol>
                <a:gridCol w="327170">
                  <a:extLst>
                    <a:ext uri="{9D8B030D-6E8A-4147-A177-3AD203B41FA5}">
                      <a16:colId xmlns="" xmlns:a16="http://schemas.microsoft.com/office/drawing/2014/main" val="92068784"/>
                    </a:ext>
                  </a:extLst>
                </a:gridCol>
                <a:gridCol w="327170">
                  <a:extLst>
                    <a:ext uri="{9D8B030D-6E8A-4147-A177-3AD203B41FA5}">
                      <a16:colId xmlns="" xmlns:a16="http://schemas.microsoft.com/office/drawing/2014/main" val="3528302890"/>
                    </a:ext>
                  </a:extLst>
                </a:gridCol>
                <a:gridCol w="327170">
                  <a:extLst>
                    <a:ext uri="{9D8B030D-6E8A-4147-A177-3AD203B41FA5}">
                      <a16:colId xmlns="" xmlns:a16="http://schemas.microsoft.com/office/drawing/2014/main" val="304208151"/>
                    </a:ext>
                  </a:extLst>
                </a:gridCol>
                <a:gridCol w="327170">
                  <a:extLst>
                    <a:ext uri="{9D8B030D-6E8A-4147-A177-3AD203B41FA5}">
                      <a16:colId xmlns="" xmlns:a16="http://schemas.microsoft.com/office/drawing/2014/main" val="4223996953"/>
                    </a:ext>
                  </a:extLst>
                </a:gridCol>
              </a:tblGrid>
              <a:tr h="361130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213022990"/>
                  </a:ext>
                </a:extLst>
              </a:tr>
              <a:tr h="361130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59954775"/>
                  </a:ext>
                </a:extLst>
              </a:tr>
              <a:tr h="361130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39141752"/>
                  </a:ext>
                </a:extLst>
              </a:tr>
              <a:tr h="361130"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5239789"/>
                  </a:ext>
                </a:extLst>
              </a:tr>
              <a:tr h="361130"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22344977"/>
                  </a:ext>
                </a:extLst>
              </a:tr>
              <a:tr h="361130"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71586980"/>
                  </a:ext>
                </a:extLst>
              </a:tr>
              <a:tr h="361130"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33232513"/>
                  </a:ext>
                </a:extLst>
              </a:tr>
              <a:tr h="361130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31013080"/>
                  </a:ext>
                </a:extLst>
              </a:tr>
              <a:tr h="361130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63507488"/>
                  </a:ext>
                </a:extLst>
              </a:tr>
              <a:tr h="361130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110945837"/>
                  </a:ext>
                </a:extLst>
              </a:tr>
            </a:tbl>
          </a:graphicData>
        </a:graphic>
      </p:graphicFrame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 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직사각형 8"/>
          <p:cNvSpPr/>
          <p:nvPr/>
        </p:nvSpPr>
        <p:spPr>
          <a:xfrm>
            <a:off x="1007320" y="295012"/>
            <a:ext cx="360707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3600" dirty="0" smtClean="0">
                <a:solidFill>
                  <a:srgbClr val="E7E6E6">
                    <a:lumMod val="25000"/>
                  </a:srgb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3) </a:t>
            </a:r>
            <a:r>
              <a:rPr lang="ko-KR" altLang="en-US" sz="3600" dirty="0" smtClean="0">
                <a:solidFill>
                  <a:srgbClr val="E7E6E6">
                    <a:lumMod val="25000"/>
                  </a:srgb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반 잘라서 구하기</a:t>
            </a:r>
            <a:endParaRPr lang="ko-KR" altLang="en-US" dirty="0"/>
          </a:p>
        </p:txBody>
      </p:sp>
      <p:pic>
        <p:nvPicPr>
          <p:cNvPr id="15" name="그림 14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82" t="4197" r="58143" b="80672"/>
          <a:stretch/>
        </p:blipFill>
        <p:spPr>
          <a:xfrm>
            <a:off x="174661" y="318471"/>
            <a:ext cx="832659" cy="589477"/>
          </a:xfrm>
          <a:prstGeom prst="rect">
            <a:avLst/>
          </a:prstGeom>
        </p:spPr>
      </p:pic>
      <p:sp>
        <p:nvSpPr>
          <p:cNvPr id="16" name="사다리꼴 15"/>
          <p:cNvSpPr/>
          <p:nvPr/>
        </p:nvSpPr>
        <p:spPr>
          <a:xfrm rot="10800000">
            <a:off x="760003" y="1628940"/>
            <a:ext cx="2988026" cy="1542523"/>
          </a:xfrm>
          <a:prstGeom prst="trapezoid">
            <a:avLst>
              <a:gd name="adj" fmla="val 20618"/>
            </a:avLst>
          </a:prstGeom>
          <a:solidFill>
            <a:srgbClr val="F6E5C2">
              <a:alpha val="69804"/>
            </a:srgb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7" name="직선 연결선 16"/>
          <p:cNvCxnSpPr/>
          <p:nvPr/>
        </p:nvCxnSpPr>
        <p:spPr>
          <a:xfrm>
            <a:off x="760003" y="1668454"/>
            <a:ext cx="2988026" cy="0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그룹 9"/>
          <p:cNvGrpSpPr/>
          <p:nvPr/>
        </p:nvGrpSpPr>
        <p:grpSpPr>
          <a:xfrm>
            <a:off x="1100994" y="3121834"/>
            <a:ext cx="2362800" cy="1509982"/>
            <a:chOff x="1100994" y="3121834"/>
            <a:chExt cx="2362800" cy="1509982"/>
          </a:xfrm>
          <a:solidFill>
            <a:srgbClr val="F6E5C2">
              <a:alpha val="69804"/>
            </a:srgbClr>
          </a:solidFill>
        </p:grpSpPr>
        <p:sp>
          <p:nvSpPr>
            <p:cNvPr id="25" name="사다리꼴 24"/>
            <p:cNvSpPr/>
            <p:nvPr/>
          </p:nvSpPr>
          <p:spPr>
            <a:xfrm rot="10800000">
              <a:off x="1100994" y="3121834"/>
              <a:ext cx="2362800" cy="1501438"/>
            </a:xfrm>
            <a:prstGeom prst="trapezoid">
              <a:avLst>
                <a:gd name="adj" fmla="val 20618"/>
              </a:avLst>
            </a:prstGeom>
            <a:grpFill/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18" name="직선 연결선 17"/>
            <p:cNvCxnSpPr/>
            <p:nvPr/>
          </p:nvCxnSpPr>
          <p:spPr>
            <a:xfrm>
              <a:off x="1429171" y="4618168"/>
              <a:ext cx="1684420" cy="13648"/>
            </a:xfrm>
            <a:prstGeom prst="line">
              <a:avLst/>
            </a:prstGeom>
            <a:grpFill/>
            <a:ln w="762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7" name="직선 연결선 26"/>
          <p:cNvCxnSpPr/>
          <p:nvPr/>
        </p:nvCxnSpPr>
        <p:spPr>
          <a:xfrm flipH="1">
            <a:off x="2250974" y="1668453"/>
            <a:ext cx="14501" cy="1487362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5541380" y="1097571"/>
            <a:ext cx="147828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6600" dirty="0" smtClean="0">
                <a:solidFill>
                  <a:schemeClr val="bg1"/>
                </a:solidFill>
              </a:rPr>
              <a:t>=</a:t>
            </a:r>
            <a:endParaRPr lang="ko-KR" altLang="en-US" sz="6600" dirty="0">
              <a:solidFill>
                <a:schemeClr val="bg1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211423" y="3802954"/>
            <a:ext cx="147828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6600" dirty="0" smtClean="0">
                <a:solidFill>
                  <a:schemeClr val="bg1"/>
                </a:solidFill>
              </a:rPr>
              <a:t>=</a:t>
            </a:r>
            <a:endParaRPr lang="ko-KR" altLang="en-US" sz="6600" dirty="0">
              <a:solidFill>
                <a:schemeClr val="bg1"/>
              </a:solidFill>
            </a:endParaRPr>
          </a:p>
        </p:txBody>
      </p:sp>
      <p:sp>
        <p:nvSpPr>
          <p:cNvPr id="38" name="모서리가 둥근 사각형 설명선 37"/>
          <p:cNvSpPr/>
          <p:nvPr/>
        </p:nvSpPr>
        <p:spPr>
          <a:xfrm>
            <a:off x="8001033" y="3869896"/>
            <a:ext cx="948250" cy="922338"/>
          </a:xfrm>
          <a:prstGeom prst="wedgeRoundRectCallout">
            <a:avLst>
              <a:gd name="adj1" fmla="val -26242"/>
              <a:gd name="adj2" fmla="val 35650"/>
              <a:gd name="adj3" fmla="val 16667"/>
            </a:avLst>
          </a:prstGeom>
          <a:solidFill>
            <a:schemeClr val="bg1"/>
          </a:solidFill>
          <a:ln w="571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39" name="직사각형 38"/>
          <p:cNvSpPr/>
          <p:nvPr/>
        </p:nvSpPr>
        <p:spPr>
          <a:xfrm>
            <a:off x="8073445" y="3977122"/>
            <a:ext cx="79861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4000" dirty="0" smtClean="0">
                <a:solidFill>
                  <a:prstClr val="black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56</a:t>
            </a:r>
            <a:endParaRPr lang="ko-KR" altLang="en-US" dirty="0"/>
          </a:p>
        </p:txBody>
      </p:sp>
      <p:graphicFrame>
        <p:nvGraphicFramePr>
          <p:cNvPr id="22" name="표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1379818"/>
              </p:ext>
            </p:extLst>
          </p:nvPr>
        </p:nvGraphicFramePr>
        <p:xfrm>
          <a:off x="4056492" y="1300121"/>
          <a:ext cx="1963020" cy="3657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7170">
                  <a:extLst>
                    <a:ext uri="{9D8B030D-6E8A-4147-A177-3AD203B41FA5}">
                      <a16:colId xmlns="" xmlns:a16="http://schemas.microsoft.com/office/drawing/2014/main" val="2082219491"/>
                    </a:ext>
                  </a:extLst>
                </a:gridCol>
                <a:gridCol w="327170">
                  <a:extLst>
                    <a:ext uri="{9D8B030D-6E8A-4147-A177-3AD203B41FA5}">
                      <a16:colId xmlns="" xmlns:a16="http://schemas.microsoft.com/office/drawing/2014/main" val="1971557806"/>
                    </a:ext>
                  </a:extLst>
                </a:gridCol>
                <a:gridCol w="327170">
                  <a:extLst>
                    <a:ext uri="{9D8B030D-6E8A-4147-A177-3AD203B41FA5}">
                      <a16:colId xmlns="" xmlns:a16="http://schemas.microsoft.com/office/drawing/2014/main" val="454849008"/>
                    </a:ext>
                  </a:extLst>
                </a:gridCol>
                <a:gridCol w="327170">
                  <a:extLst>
                    <a:ext uri="{9D8B030D-6E8A-4147-A177-3AD203B41FA5}">
                      <a16:colId xmlns="" xmlns:a16="http://schemas.microsoft.com/office/drawing/2014/main" val="3083355257"/>
                    </a:ext>
                  </a:extLst>
                </a:gridCol>
                <a:gridCol w="327170">
                  <a:extLst>
                    <a:ext uri="{9D8B030D-6E8A-4147-A177-3AD203B41FA5}">
                      <a16:colId xmlns="" xmlns:a16="http://schemas.microsoft.com/office/drawing/2014/main" val="2069093933"/>
                    </a:ext>
                  </a:extLst>
                </a:gridCol>
                <a:gridCol w="327170">
                  <a:extLst>
                    <a:ext uri="{9D8B030D-6E8A-4147-A177-3AD203B41FA5}">
                      <a16:colId xmlns="" xmlns:a16="http://schemas.microsoft.com/office/drawing/2014/main" val="1737606301"/>
                    </a:ext>
                  </a:extLst>
                </a:gridCol>
              </a:tblGrid>
              <a:tr h="361130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213022990"/>
                  </a:ext>
                </a:extLst>
              </a:tr>
              <a:tr h="361130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59954775"/>
                  </a:ext>
                </a:extLst>
              </a:tr>
              <a:tr h="361130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39141752"/>
                  </a:ext>
                </a:extLst>
              </a:tr>
              <a:tr h="361130"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5239789"/>
                  </a:ext>
                </a:extLst>
              </a:tr>
              <a:tr h="361130"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22344977"/>
                  </a:ext>
                </a:extLst>
              </a:tr>
              <a:tr h="361130"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71586980"/>
                  </a:ext>
                </a:extLst>
              </a:tr>
              <a:tr h="361130"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33232513"/>
                  </a:ext>
                </a:extLst>
              </a:tr>
              <a:tr h="361130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31013080"/>
                  </a:ext>
                </a:extLst>
              </a:tr>
              <a:tr h="361130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63507488"/>
                  </a:ext>
                </a:extLst>
              </a:tr>
              <a:tr h="361130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110945837"/>
                  </a:ext>
                </a:extLst>
              </a:tr>
            </a:tbl>
          </a:graphicData>
        </a:graphic>
      </p:graphicFrame>
      <p:cxnSp>
        <p:nvCxnSpPr>
          <p:cNvPr id="23" name="직선 연결선 22"/>
          <p:cNvCxnSpPr/>
          <p:nvPr/>
        </p:nvCxnSpPr>
        <p:spPr>
          <a:xfrm flipH="1">
            <a:off x="1044172" y="3121834"/>
            <a:ext cx="2419622" cy="0"/>
          </a:xfrm>
          <a:prstGeom prst="line">
            <a:avLst/>
          </a:prstGeom>
          <a:solidFill>
            <a:srgbClr val="000000">
              <a:alpha val="47059"/>
            </a:srgbClr>
          </a:solidFill>
          <a:ln w="762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그룹 39"/>
          <p:cNvGrpSpPr/>
          <p:nvPr/>
        </p:nvGrpSpPr>
        <p:grpSpPr>
          <a:xfrm rot="10800000">
            <a:off x="3432998" y="1667885"/>
            <a:ext cx="2362800" cy="1509982"/>
            <a:chOff x="1100994" y="3121834"/>
            <a:chExt cx="2362800" cy="1509982"/>
          </a:xfrm>
          <a:solidFill>
            <a:srgbClr val="F6E5C2">
              <a:alpha val="69804"/>
            </a:srgbClr>
          </a:solidFill>
        </p:grpSpPr>
        <p:sp>
          <p:nvSpPr>
            <p:cNvPr id="41" name="사다리꼴 40"/>
            <p:cNvSpPr/>
            <p:nvPr/>
          </p:nvSpPr>
          <p:spPr>
            <a:xfrm rot="10800000">
              <a:off x="1100994" y="3121834"/>
              <a:ext cx="2362800" cy="1501438"/>
            </a:xfrm>
            <a:prstGeom prst="trapezoid">
              <a:avLst>
                <a:gd name="adj" fmla="val 20618"/>
              </a:avLst>
            </a:prstGeom>
            <a:grpFill/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42" name="직선 연결선 41"/>
            <p:cNvCxnSpPr/>
            <p:nvPr/>
          </p:nvCxnSpPr>
          <p:spPr>
            <a:xfrm>
              <a:off x="1429171" y="4618168"/>
              <a:ext cx="1684420" cy="13648"/>
            </a:xfrm>
            <a:prstGeom prst="line">
              <a:avLst/>
            </a:prstGeom>
            <a:grpFill/>
            <a:ln w="762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평행 사변형 43"/>
          <p:cNvSpPr/>
          <p:nvPr/>
        </p:nvSpPr>
        <p:spPr>
          <a:xfrm flipH="1">
            <a:off x="747934" y="1664802"/>
            <a:ext cx="5070967" cy="1479489"/>
          </a:xfrm>
          <a:prstGeom prst="parallelogram">
            <a:avLst>
              <a:gd name="adj" fmla="val 23689"/>
            </a:avLst>
          </a:prstGeom>
          <a:noFill/>
          <a:ln w="76200">
            <a:solidFill>
              <a:srgbClr val="FF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모서리가 둥근 사각형 설명선 28"/>
          <p:cNvSpPr/>
          <p:nvPr/>
        </p:nvSpPr>
        <p:spPr>
          <a:xfrm>
            <a:off x="858792" y="3786664"/>
            <a:ext cx="1985487" cy="922338"/>
          </a:xfrm>
          <a:prstGeom prst="wedgeRoundRectCallout">
            <a:avLst>
              <a:gd name="adj1" fmla="val -26242"/>
              <a:gd name="adj2" fmla="val 35650"/>
              <a:gd name="adj3" fmla="val 16667"/>
            </a:avLst>
          </a:prstGeom>
          <a:solidFill>
            <a:schemeClr val="bg1"/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30" name="모서리가 둥근 사각형 설명선 29"/>
          <p:cNvSpPr/>
          <p:nvPr/>
        </p:nvSpPr>
        <p:spPr>
          <a:xfrm>
            <a:off x="3655994" y="3799747"/>
            <a:ext cx="958404" cy="922338"/>
          </a:xfrm>
          <a:prstGeom prst="wedgeRoundRectCallout">
            <a:avLst>
              <a:gd name="adj1" fmla="val -26242"/>
              <a:gd name="adj2" fmla="val 35650"/>
              <a:gd name="adj3" fmla="val 16667"/>
            </a:avLst>
          </a:prstGeom>
          <a:solidFill>
            <a:schemeClr val="bg1"/>
          </a:solidFill>
          <a:ln w="5715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895909" y="3708369"/>
            <a:ext cx="147828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6600" dirty="0" smtClean="0"/>
              <a:t>X</a:t>
            </a:r>
            <a:endParaRPr lang="ko-KR" altLang="en-US" sz="6600" dirty="0"/>
          </a:p>
        </p:txBody>
      </p:sp>
      <p:sp>
        <p:nvSpPr>
          <p:cNvPr id="35" name="직사각형 34"/>
          <p:cNvSpPr/>
          <p:nvPr/>
        </p:nvSpPr>
        <p:spPr>
          <a:xfrm>
            <a:off x="1090853" y="3893890"/>
            <a:ext cx="164828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4000" dirty="0" smtClean="0">
                <a:solidFill>
                  <a:prstClr val="black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(7+7)</a:t>
            </a:r>
            <a:endParaRPr lang="ko-KR" altLang="en-US" dirty="0"/>
          </a:p>
        </p:txBody>
      </p:sp>
      <p:sp>
        <p:nvSpPr>
          <p:cNvPr id="36" name="직사각형 35"/>
          <p:cNvSpPr/>
          <p:nvPr/>
        </p:nvSpPr>
        <p:spPr>
          <a:xfrm>
            <a:off x="3916184" y="3906973"/>
            <a:ext cx="48122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4000" dirty="0" smtClean="0">
                <a:solidFill>
                  <a:prstClr val="black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8</a:t>
            </a:r>
            <a:endParaRPr lang="ko-KR" altLang="en-US" dirty="0"/>
          </a:p>
        </p:txBody>
      </p:sp>
      <p:sp>
        <p:nvSpPr>
          <p:cNvPr id="31" name="모서리가 둥근 사각형 설명선 30"/>
          <p:cNvSpPr/>
          <p:nvPr/>
        </p:nvSpPr>
        <p:spPr>
          <a:xfrm>
            <a:off x="5870309" y="3799747"/>
            <a:ext cx="948250" cy="922338"/>
          </a:xfrm>
          <a:prstGeom prst="wedgeRoundRectCallout">
            <a:avLst>
              <a:gd name="adj1" fmla="val -26242"/>
              <a:gd name="adj2" fmla="val 35650"/>
              <a:gd name="adj3" fmla="val 16667"/>
            </a:avLst>
          </a:prstGeom>
          <a:solidFill>
            <a:schemeClr val="bg1"/>
          </a:solidFill>
          <a:ln w="571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938228" y="3708369"/>
            <a:ext cx="147828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6600" dirty="0" smtClean="0"/>
              <a:t>÷</a:t>
            </a:r>
            <a:endParaRPr lang="ko-KR" altLang="en-US" sz="6600" dirty="0"/>
          </a:p>
        </p:txBody>
      </p:sp>
      <p:grpSp>
        <p:nvGrpSpPr>
          <p:cNvPr id="43" name="그룹 42"/>
          <p:cNvGrpSpPr/>
          <p:nvPr/>
        </p:nvGrpSpPr>
        <p:grpSpPr>
          <a:xfrm>
            <a:off x="6464736" y="55176"/>
            <a:ext cx="2679264" cy="974971"/>
            <a:chOff x="5677658" y="89432"/>
            <a:chExt cx="2679264" cy="974971"/>
          </a:xfrm>
        </p:grpSpPr>
        <p:pic>
          <p:nvPicPr>
            <p:cNvPr id="45" name="그림 44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77658" y="89432"/>
              <a:ext cx="1261863" cy="974971"/>
            </a:xfrm>
            <a:prstGeom prst="rect">
              <a:avLst/>
            </a:prstGeom>
          </p:spPr>
        </p:pic>
        <p:sp>
          <p:nvSpPr>
            <p:cNvPr id="46" name="직사각형 45">
              <a:extLst>
                <a:ext uri="{FF2B5EF4-FFF2-40B4-BE49-F238E27FC236}">
                  <a16:creationId xmlns="" xmlns:a16="http://schemas.microsoft.com/office/drawing/2014/main" id="{F09132B0-36BF-45ED-9058-4A08B4F164B0}"/>
                </a:ext>
              </a:extLst>
            </p:cNvPr>
            <p:cNvSpPr/>
            <p:nvPr/>
          </p:nvSpPr>
          <p:spPr>
            <a:xfrm>
              <a:off x="6695379" y="342564"/>
              <a:ext cx="166154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학습지 </a:t>
              </a:r>
              <a:r>
                <a:rPr lang="en-US" altLang="ko-KR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3</a:t>
              </a:r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쪽</a:t>
              </a:r>
              <a:endParaRPr lang="en-US" altLang="ko-KR" sz="2800" dirty="0"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64367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 animBg="1"/>
      <p:bldP spid="39" grpId="0"/>
      <p:bldP spid="44" grpId="0" animBg="1"/>
      <p:bldP spid="29" grpId="0" animBg="1"/>
      <p:bldP spid="30" grpId="0" animBg="1"/>
      <p:bldP spid="32" grpId="0"/>
      <p:bldP spid="35" grpId="0"/>
      <p:bldP spid="36" grpId="0"/>
      <p:bldP spid="31" grpId="0" animBg="1"/>
      <p:bldP spid="3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 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직사각형 8"/>
          <p:cNvSpPr/>
          <p:nvPr/>
        </p:nvSpPr>
        <p:spPr>
          <a:xfrm>
            <a:off x="1007320" y="295012"/>
            <a:ext cx="44759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확인</a:t>
            </a:r>
            <a:r>
              <a:rPr lang="en-US" altLang="ko-KR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삼각형 넓이 구하기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  <a:latin typeface="+mj-ea"/>
            </a:endParaRPr>
          </a:p>
        </p:txBody>
      </p:sp>
      <p:sp>
        <p:nvSpPr>
          <p:cNvPr id="20" name="모서리가 둥근 사각형 설명선 19"/>
          <p:cNvSpPr/>
          <p:nvPr/>
        </p:nvSpPr>
        <p:spPr>
          <a:xfrm>
            <a:off x="2893695" y="1662334"/>
            <a:ext cx="3356610" cy="922338"/>
          </a:xfrm>
          <a:prstGeom prst="wedgeRoundRectCallout">
            <a:avLst>
              <a:gd name="adj1" fmla="val -26242"/>
              <a:gd name="adj2" fmla="val 35650"/>
              <a:gd name="adj3" fmla="val 16667"/>
            </a:avLst>
          </a:prstGeom>
          <a:solidFill>
            <a:schemeClr val="bg1"/>
          </a:solidFill>
          <a:ln w="571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사다리꼴의 넓이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1" name="모서리가 둥근 사각형 설명선 20"/>
          <p:cNvSpPr/>
          <p:nvPr/>
        </p:nvSpPr>
        <p:spPr>
          <a:xfrm>
            <a:off x="1124390" y="3309920"/>
            <a:ext cx="2922435" cy="922338"/>
          </a:xfrm>
          <a:prstGeom prst="wedgeRoundRectCallout">
            <a:avLst>
              <a:gd name="adj1" fmla="val -26242"/>
              <a:gd name="adj2" fmla="val 35650"/>
              <a:gd name="adj3" fmla="val 16667"/>
            </a:avLst>
          </a:prstGeom>
          <a:solidFill>
            <a:schemeClr val="bg1"/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2" name="모서리가 둥근 사각형 설명선 21"/>
          <p:cNvSpPr/>
          <p:nvPr/>
        </p:nvSpPr>
        <p:spPr>
          <a:xfrm>
            <a:off x="5045183" y="3309920"/>
            <a:ext cx="1740729" cy="922338"/>
          </a:xfrm>
          <a:prstGeom prst="wedgeRoundRectCallout">
            <a:avLst>
              <a:gd name="adj1" fmla="val -26242"/>
              <a:gd name="adj2" fmla="val 35650"/>
              <a:gd name="adj3" fmla="val 16667"/>
            </a:avLst>
          </a:prstGeom>
          <a:solidFill>
            <a:schemeClr val="bg1"/>
          </a:solidFill>
          <a:ln w="5715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3" name="모서리가 둥근 사각형 설명선 22"/>
          <p:cNvSpPr/>
          <p:nvPr/>
        </p:nvSpPr>
        <p:spPr>
          <a:xfrm>
            <a:off x="7784271" y="3309920"/>
            <a:ext cx="948250" cy="922338"/>
          </a:xfrm>
          <a:prstGeom prst="wedgeRoundRectCallout">
            <a:avLst>
              <a:gd name="adj1" fmla="val -26242"/>
              <a:gd name="adj2" fmla="val 35650"/>
              <a:gd name="adj3" fmla="val 16667"/>
            </a:avLst>
          </a:prstGeom>
          <a:solidFill>
            <a:schemeClr val="bg1"/>
          </a:solidFill>
          <a:ln w="571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45083" y="3217091"/>
            <a:ext cx="147828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6600" dirty="0" smtClean="0">
                <a:solidFill>
                  <a:schemeClr val="bg1"/>
                </a:solidFill>
              </a:rPr>
              <a:t>X</a:t>
            </a:r>
            <a:endParaRPr lang="ko-KR" altLang="en-US" sz="6600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852190" y="3218542"/>
            <a:ext cx="147828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6600" dirty="0" smtClean="0">
                <a:solidFill>
                  <a:schemeClr val="bg1"/>
                </a:solidFill>
              </a:rPr>
              <a:t>÷</a:t>
            </a:r>
            <a:endParaRPr lang="ko-KR" altLang="en-US" sz="6600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18972" y="3192031"/>
            <a:ext cx="147828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6600" dirty="0" smtClean="0">
                <a:solidFill>
                  <a:schemeClr val="bg1"/>
                </a:solidFill>
              </a:rPr>
              <a:t>=</a:t>
            </a:r>
            <a:endParaRPr lang="ko-KR" altLang="en-US" sz="6600" dirty="0">
              <a:solidFill>
                <a:schemeClr val="bg1"/>
              </a:solidFill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1136202" y="3431335"/>
            <a:ext cx="294824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4000" dirty="0" smtClean="0">
                <a:solidFill>
                  <a:prstClr val="black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(</a:t>
            </a:r>
            <a:r>
              <a:rPr lang="ko-KR" altLang="en-US" sz="4000" dirty="0" smtClean="0">
                <a:solidFill>
                  <a:schemeClr val="accent2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윗변</a:t>
            </a:r>
            <a:r>
              <a:rPr lang="en-US" altLang="ko-KR" sz="4000" dirty="0" smtClean="0">
                <a:solidFill>
                  <a:prstClr val="black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+</a:t>
            </a:r>
            <a:r>
              <a:rPr lang="ko-KR" altLang="en-US" sz="4000" dirty="0" err="1" smtClean="0">
                <a:solidFill>
                  <a:srgbClr val="C0000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아랫변</a:t>
            </a:r>
            <a:r>
              <a:rPr lang="en-US" altLang="ko-KR" sz="4000" dirty="0" smtClean="0">
                <a:solidFill>
                  <a:prstClr val="black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)</a:t>
            </a:r>
            <a:endParaRPr lang="ko-KR" altLang="en-US" dirty="0"/>
          </a:p>
        </p:txBody>
      </p:sp>
      <p:sp>
        <p:nvSpPr>
          <p:cNvPr id="26" name="직사각형 25"/>
          <p:cNvSpPr/>
          <p:nvPr/>
        </p:nvSpPr>
        <p:spPr>
          <a:xfrm>
            <a:off x="5495268" y="3417146"/>
            <a:ext cx="100700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4000" smtClean="0">
                <a:solidFill>
                  <a:prstClr val="black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높이</a:t>
            </a:r>
            <a:endParaRPr lang="ko-KR" altLang="en-US" dirty="0"/>
          </a:p>
        </p:txBody>
      </p:sp>
      <p:pic>
        <p:nvPicPr>
          <p:cNvPr id="15" name="그림 14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82" t="4197" r="58143" b="80672"/>
          <a:stretch/>
        </p:blipFill>
        <p:spPr>
          <a:xfrm>
            <a:off x="174661" y="318471"/>
            <a:ext cx="832659" cy="589477"/>
          </a:xfrm>
          <a:prstGeom prst="rect">
            <a:avLst/>
          </a:prstGeom>
        </p:spPr>
      </p:pic>
      <p:grpSp>
        <p:nvGrpSpPr>
          <p:cNvPr id="16" name="그룹 15"/>
          <p:cNvGrpSpPr/>
          <p:nvPr/>
        </p:nvGrpSpPr>
        <p:grpSpPr>
          <a:xfrm>
            <a:off x="6464736" y="55176"/>
            <a:ext cx="2679264" cy="974971"/>
            <a:chOff x="5677658" y="89432"/>
            <a:chExt cx="2679264" cy="974971"/>
          </a:xfrm>
        </p:grpSpPr>
        <p:pic>
          <p:nvPicPr>
            <p:cNvPr id="17" name="그림 16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77658" y="89432"/>
              <a:ext cx="1261863" cy="974971"/>
            </a:xfrm>
            <a:prstGeom prst="rect">
              <a:avLst/>
            </a:prstGeom>
          </p:spPr>
        </p:pic>
        <p:sp>
          <p:nvSpPr>
            <p:cNvPr id="18" name="직사각형 17">
              <a:extLst>
                <a:ext uri="{FF2B5EF4-FFF2-40B4-BE49-F238E27FC236}">
                  <a16:creationId xmlns="" xmlns:a16="http://schemas.microsoft.com/office/drawing/2014/main" id="{F09132B0-36BF-45ED-9058-4A08B4F164B0}"/>
                </a:ext>
              </a:extLst>
            </p:cNvPr>
            <p:cNvSpPr/>
            <p:nvPr/>
          </p:nvSpPr>
          <p:spPr>
            <a:xfrm>
              <a:off x="6695379" y="342564"/>
              <a:ext cx="166154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학습지 </a:t>
              </a:r>
              <a:r>
                <a:rPr lang="en-US" altLang="ko-KR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4</a:t>
              </a:r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쪽</a:t>
              </a:r>
              <a:endParaRPr lang="en-US" altLang="ko-KR" sz="2800" dirty="0"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15832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표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6062893"/>
              </p:ext>
            </p:extLst>
          </p:nvPr>
        </p:nvGraphicFramePr>
        <p:xfrm>
          <a:off x="453821" y="1306524"/>
          <a:ext cx="3598870" cy="35145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7170">
                  <a:extLst>
                    <a:ext uri="{9D8B030D-6E8A-4147-A177-3AD203B41FA5}">
                      <a16:colId xmlns="" xmlns:a16="http://schemas.microsoft.com/office/drawing/2014/main" val="2082219491"/>
                    </a:ext>
                  </a:extLst>
                </a:gridCol>
                <a:gridCol w="327170">
                  <a:extLst>
                    <a:ext uri="{9D8B030D-6E8A-4147-A177-3AD203B41FA5}">
                      <a16:colId xmlns="" xmlns:a16="http://schemas.microsoft.com/office/drawing/2014/main" val="1971557806"/>
                    </a:ext>
                  </a:extLst>
                </a:gridCol>
                <a:gridCol w="327170">
                  <a:extLst>
                    <a:ext uri="{9D8B030D-6E8A-4147-A177-3AD203B41FA5}">
                      <a16:colId xmlns="" xmlns:a16="http://schemas.microsoft.com/office/drawing/2014/main" val="454849008"/>
                    </a:ext>
                  </a:extLst>
                </a:gridCol>
                <a:gridCol w="327170">
                  <a:extLst>
                    <a:ext uri="{9D8B030D-6E8A-4147-A177-3AD203B41FA5}">
                      <a16:colId xmlns="" xmlns:a16="http://schemas.microsoft.com/office/drawing/2014/main" val="3083355257"/>
                    </a:ext>
                  </a:extLst>
                </a:gridCol>
                <a:gridCol w="327170">
                  <a:extLst>
                    <a:ext uri="{9D8B030D-6E8A-4147-A177-3AD203B41FA5}">
                      <a16:colId xmlns="" xmlns:a16="http://schemas.microsoft.com/office/drawing/2014/main" val="2069093933"/>
                    </a:ext>
                  </a:extLst>
                </a:gridCol>
                <a:gridCol w="327170">
                  <a:extLst>
                    <a:ext uri="{9D8B030D-6E8A-4147-A177-3AD203B41FA5}">
                      <a16:colId xmlns="" xmlns:a16="http://schemas.microsoft.com/office/drawing/2014/main" val="1737606301"/>
                    </a:ext>
                  </a:extLst>
                </a:gridCol>
                <a:gridCol w="327170">
                  <a:extLst>
                    <a:ext uri="{9D8B030D-6E8A-4147-A177-3AD203B41FA5}">
                      <a16:colId xmlns="" xmlns:a16="http://schemas.microsoft.com/office/drawing/2014/main" val="1672416895"/>
                    </a:ext>
                  </a:extLst>
                </a:gridCol>
                <a:gridCol w="327170">
                  <a:extLst>
                    <a:ext uri="{9D8B030D-6E8A-4147-A177-3AD203B41FA5}">
                      <a16:colId xmlns="" xmlns:a16="http://schemas.microsoft.com/office/drawing/2014/main" val="92068784"/>
                    </a:ext>
                  </a:extLst>
                </a:gridCol>
                <a:gridCol w="327170">
                  <a:extLst>
                    <a:ext uri="{9D8B030D-6E8A-4147-A177-3AD203B41FA5}">
                      <a16:colId xmlns="" xmlns:a16="http://schemas.microsoft.com/office/drawing/2014/main" val="3528302890"/>
                    </a:ext>
                  </a:extLst>
                </a:gridCol>
                <a:gridCol w="327170">
                  <a:extLst>
                    <a:ext uri="{9D8B030D-6E8A-4147-A177-3AD203B41FA5}">
                      <a16:colId xmlns="" xmlns:a16="http://schemas.microsoft.com/office/drawing/2014/main" val="304208151"/>
                    </a:ext>
                  </a:extLst>
                </a:gridCol>
                <a:gridCol w="327170">
                  <a:extLst>
                    <a:ext uri="{9D8B030D-6E8A-4147-A177-3AD203B41FA5}">
                      <a16:colId xmlns="" xmlns:a16="http://schemas.microsoft.com/office/drawing/2014/main" val="4223996953"/>
                    </a:ext>
                  </a:extLst>
                </a:gridCol>
              </a:tblGrid>
              <a:tr h="351459"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213022990"/>
                  </a:ext>
                </a:extLst>
              </a:tr>
              <a:tr h="351459"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59954775"/>
                  </a:ext>
                </a:extLst>
              </a:tr>
              <a:tr h="351459"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39141752"/>
                  </a:ext>
                </a:extLst>
              </a:tr>
              <a:tr h="351459">
                <a:tc>
                  <a:txBody>
                    <a:bodyPr/>
                    <a:lstStyle/>
                    <a:p>
                      <a:pPr latinLnBrk="1"/>
                      <a:endParaRPr lang="ko-KR" altLang="en-US" sz="160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5239789"/>
                  </a:ext>
                </a:extLst>
              </a:tr>
              <a:tr h="351459">
                <a:tc>
                  <a:txBody>
                    <a:bodyPr/>
                    <a:lstStyle/>
                    <a:p>
                      <a:pPr latinLnBrk="1"/>
                      <a:endParaRPr lang="ko-KR" altLang="en-US" sz="160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22344977"/>
                  </a:ext>
                </a:extLst>
              </a:tr>
              <a:tr h="351459">
                <a:tc>
                  <a:txBody>
                    <a:bodyPr/>
                    <a:lstStyle/>
                    <a:p>
                      <a:pPr latinLnBrk="1"/>
                      <a:endParaRPr lang="ko-KR" altLang="en-US" sz="160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71586980"/>
                  </a:ext>
                </a:extLst>
              </a:tr>
              <a:tr h="351459">
                <a:tc>
                  <a:txBody>
                    <a:bodyPr/>
                    <a:lstStyle/>
                    <a:p>
                      <a:pPr latinLnBrk="1"/>
                      <a:endParaRPr lang="ko-KR" altLang="en-US" sz="160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33232513"/>
                  </a:ext>
                </a:extLst>
              </a:tr>
              <a:tr h="351459"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31013080"/>
                  </a:ext>
                </a:extLst>
              </a:tr>
              <a:tr h="351459"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63507488"/>
                  </a:ext>
                </a:extLst>
              </a:tr>
              <a:tr h="351459"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110945837"/>
                  </a:ext>
                </a:extLst>
              </a:tr>
            </a:tbl>
          </a:graphicData>
        </a:graphic>
      </p:graphicFrame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 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직사각형 8"/>
          <p:cNvSpPr/>
          <p:nvPr/>
        </p:nvSpPr>
        <p:spPr>
          <a:xfrm>
            <a:off x="1007320" y="295012"/>
            <a:ext cx="480291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3600" dirty="0" smtClean="0">
                <a:solidFill>
                  <a:srgbClr val="E7E6E6">
                    <a:lumMod val="25000"/>
                  </a:srgb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확인</a:t>
            </a:r>
            <a:r>
              <a:rPr lang="en-US" altLang="ko-KR" sz="3600" dirty="0" smtClean="0">
                <a:solidFill>
                  <a:srgbClr val="E7E6E6">
                    <a:lumMod val="25000"/>
                  </a:srgb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r>
              <a:rPr lang="ko-KR" altLang="en-US" sz="3600" dirty="0" smtClean="0">
                <a:solidFill>
                  <a:srgbClr val="E7E6E6">
                    <a:lumMod val="25000"/>
                  </a:srgb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사다리꼴 넓이 구하기</a:t>
            </a:r>
            <a:endParaRPr lang="ko-KR" altLang="en-US" dirty="0"/>
          </a:p>
        </p:txBody>
      </p:sp>
      <p:pic>
        <p:nvPicPr>
          <p:cNvPr id="15" name="그림 14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82" t="4197" r="58143" b="80672"/>
          <a:stretch/>
        </p:blipFill>
        <p:spPr>
          <a:xfrm>
            <a:off x="174661" y="318471"/>
            <a:ext cx="832659" cy="589477"/>
          </a:xfrm>
          <a:prstGeom prst="rect">
            <a:avLst/>
          </a:prstGeom>
        </p:spPr>
      </p:pic>
      <p:sp>
        <p:nvSpPr>
          <p:cNvPr id="16" name="사다리꼴 15"/>
          <p:cNvSpPr/>
          <p:nvPr/>
        </p:nvSpPr>
        <p:spPr>
          <a:xfrm rot="10800000">
            <a:off x="760003" y="1628940"/>
            <a:ext cx="2988026" cy="2799930"/>
          </a:xfrm>
          <a:prstGeom prst="trapezoid">
            <a:avLst>
              <a:gd name="adj" fmla="val 23666"/>
            </a:avLst>
          </a:prstGeom>
          <a:solidFill>
            <a:srgbClr val="F6E5C2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7" name="직선 연결선 16"/>
          <p:cNvCxnSpPr/>
          <p:nvPr/>
        </p:nvCxnSpPr>
        <p:spPr>
          <a:xfrm>
            <a:off x="760003" y="1668454"/>
            <a:ext cx="2988026" cy="0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직선 연결선 17"/>
          <p:cNvCxnSpPr/>
          <p:nvPr/>
        </p:nvCxnSpPr>
        <p:spPr>
          <a:xfrm>
            <a:off x="1411046" y="4408399"/>
            <a:ext cx="1684420" cy="13648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직선 연결선 26"/>
          <p:cNvCxnSpPr>
            <a:endCxn id="16" idx="0"/>
          </p:cNvCxnSpPr>
          <p:nvPr/>
        </p:nvCxnSpPr>
        <p:spPr>
          <a:xfrm flipH="1">
            <a:off x="2254016" y="1628939"/>
            <a:ext cx="54928" cy="2799931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모서리가 둥근 사각형 설명선 28"/>
          <p:cNvSpPr/>
          <p:nvPr/>
        </p:nvSpPr>
        <p:spPr>
          <a:xfrm>
            <a:off x="5088084" y="1424413"/>
            <a:ext cx="1985487" cy="922338"/>
          </a:xfrm>
          <a:prstGeom prst="wedgeRoundRectCallout">
            <a:avLst>
              <a:gd name="adj1" fmla="val -26242"/>
              <a:gd name="adj2" fmla="val 35650"/>
              <a:gd name="adj3" fmla="val 16667"/>
            </a:avLst>
          </a:prstGeom>
          <a:solidFill>
            <a:schemeClr val="bg1"/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30" name="모서리가 둥근 사각형 설명선 29"/>
          <p:cNvSpPr/>
          <p:nvPr/>
        </p:nvSpPr>
        <p:spPr>
          <a:xfrm>
            <a:off x="7906070" y="1449538"/>
            <a:ext cx="958404" cy="922338"/>
          </a:xfrm>
          <a:prstGeom prst="wedgeRoundRectCallout">
            <a:avLst>
              <a:gd name="adj1" fmla="val -26242"/>
              <a:gd name="adj2" fmla="val 35650"/>
              <a:gd name="adj3" fmla="val 16667"/>
            </a:avLst>
          </a:prstGeom>
          <a:solidFill>
            <a:schemeClr val="bg1"/>
          </a:solidFill>
          <a:ln w="5715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31" name="모서리가 둥근 사각형 설명선 30"/>
          <p:cNvSpPr/>
          <p:nvPr/>
        </p:nvSpPr>
        <p:spPr>
          <a:xfrm>
            <a:off x="6742319" y="2675423"/>
            <a:ext cx="948250" cy="922338"/>
          </a:xfrm>
          <a:prstGeom prst="wedgeRoundRectCallout">
            <a:avLst>
              <a:gd name="adj1" fmla="val -26242"/>
              <a:gd name="adj2" fmla="val 35650"/>
              <a:gd name="adj3" fmla="val 16667"/>
            </a:avLst>
          </a:prstGeom>
          <a:solidFill>
            <a:schemeClr val="bg1"/>
          </a:solidFill>
          <a:ln w="571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</a:t>
            </a:r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145985" y="1358160"/>
            <a:ext cx="147828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6600" dirty="0" smtClean="0">
                <a:solidFill>
                  <a:schemeClr val="bg1"/>
                </a:solidFill>
              </a:rPr>
              <a:t>X</a:t>
            </a:r>
            <a:endParaRPr lang="ko-KR" altLang="en-US" sz="6600" dirty="0">
              <a:solidFill>
                <a:schemeClr val="bg1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810238" y="2584045"/>
            <a:ext cx="147828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6600" dirty="0" smtClean="0">
                <a:solidFill>
                  <a:schemeClr val="bg1"/>
                </a:solidFill>
              </a:rPr>
              <a:t>÷</a:t>
            </a:r>
            <a:endParaRPr lang="ko-KR" altLang="en-US" sz="6600" dirty="0">
              <a:solidFill>
                <a:schemeClr val="bg1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282666" y="1306524"/>
            <a:ext cx="147828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6600" dirty="0" smtClean="0">
                <a:solidFill>
                  <a:schemeClr val="bg1"/>
                </a:solidFill>
              </a:rPr>
              <a:t>=</a:t>
            </a:r>
            <a:endParaRPr lang="ko-KR" altLang="en-US" sz="6600" dirty="0">
              <a:solidFill>
                <a:schemeClr val="bg1"/>
              </a:solidFill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5320145" y="1531639"/>
            <a:ext cx="164828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4000" smtClean="0">
                <a:solidFill>
                  <a:prstClr val="black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(9+5)</a:t>
            </a:r>
            <a:endParaRPr lang="ko-KR" altLang="en-US" dirty="0"/>
          </a:p>
        </p:txBody>
      </p:sp>
      <p:sp>
        <p:nvSpPr>
          <p:cNvPr id="36" name="직사각형 35"/>
          <p:cNvSpPr/>
          <p:nvPr/>
        </p:nvSpPr>
        <p:spPr>
          <a:xfrm>
            <a:off x="8166260" y="1556764"/>
            <a:ext cx="48122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4000" dirty="0" smtClean="0">
                <a:solidFill>
                  <a:prstClr val="black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8</a:t>
            </a:r>
            <a:endParaRPr lang="ko-KR" alt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5952709" y="4011907"/>
            <a:ext cx="147828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6600" dirty="0" smtClean="0">
                <a:solidFill>
                  <a:schemeClr val="bg1"/>
                </a:solidFill>
              </a:rPr>
              <a:t>=</a:t>
            </a:r>
            <a:endParaRPr lang="ko-KR" altLang="en-US" sz="6600" dirty="0">
              <a:solidFill>
                <a:schemeClr val="bg1"/>
              </a:solidFill>
            </a:endParaRPr>
          </a:p>
        </p:txBody>
      </p:sp>
      <p:sp>
        <p:nvSpPr>
          <p:cNvPr id="38" name="모서리가 둥근 사각형 설명선 37"/>
          <p:cNvSpPr/>
          <p:nvPr/>
        </p:nvSpPr>
        <p:spPr>
          <a:xfrm>
            <a:off x="6742319" y="4078849"/>
            <a:ext cx="948250" cy="922338"/>
          </a:xfrm>
          <a:prstGeom prst="wedgeRoundRectCallout">
            <a:avLst>
              <a:gd name="adj1" fmla="val -26242"/>
              <a:gd name="adj2" fmla="val 35650"/>
              <a:gd name="adj3" fmla="val 16667"/>
            </a:avLst>
          </a:prstGeom>
          <a:solidFill>
            <a:schemeClr val="bg1"/>
          </a:solidFill>
          <a:ln w="571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40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39" name="직사각형 38"/>
          <p:cNvSpPr/>
          <p:nvPr/>
        </p:nvSpPr>
        <p:spPr>
          <a:xfrm>
            <a:off x="6814731" y="4186075"/>
            <a:ext cx="79861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4000" dirty="0" smtClean="0">
                <a:solidFill>
                  <a:prstClr val="black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56</a:t>
            </a:r>
            <a:endParaRPr lang="ko-KR" altLang="en-US" dirty="0"/>
          </a:p>
        </p:txBody>
      </p:sp>
      <p:grpSp>
        <p:nvGrpSpPr>
          <p:cNvPr id="22" name="그룹 21"/>
          <p:cNvGrpSpPr/>
          <p:nvPr/>
        </p:nvGrpSpPr>
        <p:grpSpPr>
          <a:xfrm>
            <a:off x="6464736" y="55176"/>
            <a:ext cx="2679264" cy="974971"/>
            <a:chOff x="5677658" y="89432"/>
            <a:chExt cx="2679264" cy="974971"/>
          </a:xfrm>
        </p:grpSpPr>
        <p:pic>
          <p:nvPicPr>
            <p:cNvPr id="23" name="그림 22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77658" y="89432"/>
              <a:ext cx="1261863" cy="974971"/>
            </a:xfrm>
            <a:prstGeom prst="rect">
              <a:avLst/>
            </a:prstGeom>
          </p:spPr>
        </p:pic>
        <p:sp>
          <p:nvSpPr>
            <p:cNvPr id="24" name="직사각형 23">
              <a:extLst>
                <a:ext uri="{FF2B5EF4-FFF2-40B4-BE49-F238E27FC236}">
                  <a16:creationId xmlns="" xmlns:a16="http://schemas.microsoft.com/office/drawing/2014/main" id="{F09132B0-36BF-45ED-9058-4A08B4F164B0}"/>
                </a:ext>
              </a:extLst>
            </p:cNvPr>
            <p:cNvSpPr/>
            <p:nvPr/>
          </p:nvSpPr>
          <p:spPr>
            <a:xfrm>
              <a:off x="6695379" y="342564"/>
              <a:ext cx="166154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학습지 </a:t>
              </a:r>
              <a:r>
                <a:rPr lang="en-US" altLang="ko-KR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4</a:t>
              </a:r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쪽</a:t>
              </a:r>
              <a:endParaRPr lang="en-US" altLang="ko-KR" sz="2800" dirty="0"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08599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9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장난감, 레고이(가) 표시된 사진&#10;&#10;자동 생성된 설명">
            <a:extLst>
              <a:ext uri="{FF2B5EF4-FFF2-40B4-BE49-F238E27FC236}">
                <a16:creationId xmlns="" xmlns:a16="http://schemas.microsoft.com/office/drawing/2014/main" id="{6EBAE2C4-730F-4DBD-BA50-5E159AA6BA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1508" y="677016"/>
            <a:ext cx="4180983" cy="1633361"/>
          </a:xfrm>
          <a:prstGeom prst="rect">
            <a:avLst/>
          </a:prstGeom>
        </p:spPr>
      </p:pic>
      <p:sp>
        <p:nvSpPr>
          <p:cNvPr id="6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0" y="2405403"/>
            <a:ext cx="9154274" cy="1305560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dirty="0" smtClean="0">
                <a:solidFill>
                  <a:schemeClr val="accent4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활동</a:t>
            </a:r>
            <a:r>
              <a:rPr lang="en-US" altLang="ko-KR" sz="5400" dirty="0" smtClean="0">
                <a:solidFill>
                  <a:schemeClr val="accent4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3. </a:t>
            </a:r>
            <a:r>
              <a:rPr lang="ko-KR" altLang="en-US" sz="5400" dirty="0" smtClean="0">
                <a:solidFill>
                  <a:schemeClr val="accent4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얼마나 커졌어요</a:t>
            </a:r>
            <a:r>
              <a:rPr lang="en-US" altLang="ko-KR" sz="5400" dirty="0" smtClean="0">
                <a:solidFill>
                  <a:schemeClr val="accent4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2400" dirty="0">
              <a:solidFill>
                <a:schemeClr val="accent4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cxnSp>
        <p:nvCxnSpPr>
          <p:cNvPr id="7" name="직선 연결선 6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3604848"/>
            <a:ext cx="9154274" cy="0"/>
          </a:xfrm>
          <a:prstGeom prst="line">
            <a:avLst/>
          </a:prstGeom>
          <a:ln w="476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직선 연결선 7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-10274" y="3305849"/>
            <a:ext cx="9154274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36725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사각형 9"/>
          <p:cNvSpPr/>
          <p:nvPr/>
        </p:nvSpPr>
        <p:spPr>
          <a:xfrm>
            <a:off x="0" y="1751138"/>
            <a:ext cx="9155754" cy="339236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  얼마나 커지셨어요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8" name="직선 연결선 7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그림 8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58" t="3598" r="28267" b="81271"/>
          <a:stretch/>
        </p:blipFill>
        <p:spPr>
          <a:xfrm>
            <a:off x="105213" y="229667"/>
            <a:ext cx="832659" cy="711676"/>
          </a:xfrm>
          <a:prstGeom prst="rect">
            <a:avLst/>
          </a:prstGeom>
        </p:spPr>
      </p:pic>
      <p:pic>
        <p:nvPicPr>
          <p:cNvPr id="11" name="그림 10" descr="장난감이(가) 표시된 사진&#10;&#10;자동 생성된 설명">
            <a:extLst>
              <a:ext uri="{FF2B5EF4-FFF2-40B4-BE49-F238E27FC236}">
                <a16:creationId xmlns="" xmlns:a16="http://schemas.microsoft.com/office/drawing/2014/main" id="{426FF3DF-E42E-449C-AED9-D5D2739916B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64262">
            <a:off x="6965233" y="3002907"/>
            <a:ext cx="2135196" cy="1843353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620973" y="4194758"/>
            <a:ext cx="23697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마른 표고버섯</a:t>
            </a:r>
            <a:endParaRPr lang="en-US" altLang="ko-KR" sz="2400" dirty="0" smtClean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/>
            <a:r>
              <a:rPr lang="ko-KR" altLang="en-US" sz="24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할아버지</a:t>
            </a:r>
            <a:endParaRPr lang="ko-KR" altLang="en-US" sz="2400" dirty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98020" y="4185805"/>
            <a:ext cx="22094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마른 표고버섯</a:t>
            </a:r>
            <a:endParaRPr lang="en-US" altLang="ko-KR" sz="2400" dirty="0" smtClean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/>
            <a:r>
              <a:rPr lang="ko-KR" altLang="en-US" sz="24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할머니</a:t>
            </a:r>
            <a:endParaRPr lang="ko-KR" altLang="en-US" sz="2400" dirty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803187" y="1227918"/>
            <a:ext cx="72296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32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다양한 방법으로 </a:t>
            </a:r>
            <a:r>
              <a:rPr lang="ko-KR" altLang="en-US" sz="32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구해 봅시다</a:t>
            </a:r>
            <a:r>
              <a:rPr lang="en-US" altLang="ko-KR" sz="32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.</a:t>
            </a:r>
            <a:endParaRPr lang="en-US" altLang="ko-KR" sz="3200" dirty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" t="21690" r="46457" b="48840"/>
          <a:stretch/>
        </p:blipFill>
        <p:spPr>
          <a:xfrm>
            <a:off x="1381348" y="1930437"/>
            <a:ext cx="2609348" cy="2081791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12" name="그림 1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79" t="21546" r="10560" b="48583"/>
          <a:stretch/>
        </p:blipFill>
        <p:spPr>
          <a:xfrm>
            <a:off x="5118043" y="1931389"/>
            <a:ext cx="1769431" cy="211009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grpSp>
        <p:nvGrpSpPr>
          <p:cNvPr id="13" name="그룹 12"/>
          <p:cNvGrpSpPr/>
          <p:nvPr/>
        </p:nvGrpSpPr>
        <p:grpSpPr>
          <a:xfrm>
            <a:off x="6464736" y="55176"/>
            <a:ext cx="2679264" cy="974971"/>
            <a:chOff x="5677658" y="89432"/>
            <a:chExt cx="2679264" cy="974971"/>
          </a:xfrm>
        </p:grpSpPr>
        <p:pic>
          <p:nvPicPr>
            <p:cNvPr id="14" name="그림 13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77658" y="89432"/>
              <a:ext cx="1261863" cy="974971"/>
            </a:xfrm>
            <a:prstGeom prst="rect">
              <a:avLst/>
            </a:prstGeom>
          </p:spPr>
        </p:pic>
        <p:sp>
          <p:nvSpPr>
            <p:cNvPr id="16" name="직사각형 15">
              <a:extLst>
                <a:ext uri="{FF2B5EF4-FFF2-40B4-BE49-F238E27FC236}">
                  <a16:creationId xmlns="" xmlns:a16="http://schemas.microsoft.com/office/drawing/2014/main" id="{F09132B0-36BF-45ED-9058-4A08B4F164B0}"/>
                </a:ext>
              </a:extLst>
            </p:cNvPr>
            <p:cNvSpPr/>
            <p:nvPr/>
          </p:nvSpPr>
          <p:spPr>
            <a:xfrm>
              <a:off x="6695379" y="342564"/>
              <a:ext cx="166154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학습지 </a:t>
              </a:r>
              <a:r>
                <a:rPr lang="en-US" altLang="ko-KR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4</a:t>
              </a:r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쪽</a:t>
              </a:r>
              <a:endParaRPr lang="en-US" altLang="ko-KR" sz="2800" dirty="0"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8793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사각형 9"/>
          <p:cNvSpPr/>
          <p:nvPr/>
        </p:nvSpPr>
        <p:spPr>
          <a:xfrm>
            <a:off x="0" y="1751138"/>
            <a:ext cx="9155754" cy="339236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1" name="그림 10" descr="장난감이(가) 표시된 사진&#10;&#10;자동 생성된 설명">
            <a:extLst>
              <a:ext uri="{FF2B5EF4-FFF2-40B4-BE49-F238E27FC236}">
                <a16:creationId xmlns="" xmlns:a16="http://schemas.microsoft.com/office/drawing/2014/main" id="{426FF3DF-E42E-449C-AED9-D5D2739916B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64262">
            <a:off x="6965233" y="3002907"/>
            <a:ext cx="2135196" cy="1843353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620973" y="4194758"/>
            <a:ext cx="23697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불린 표고버섯</a:t>
            </a:r>
            <a:endParaRPr lang="en-US" altLang="ko-KR" sz="2400" dirty="0" smtClean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/>
            <a:r>
              <a:rPr lang="ko-KR" altLang="en-US" sz="24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할아버지</a:t>
            </a:r>
            <a:endParaRPr lang="ko-KR" altLang="en-US" sz="2400" dirty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98020" y="4185805"/>
            <a:ext cx="22094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불린 표고버섯</a:t>
            </a:r>
            <a:endParaRPr lang="en-US" altLang="ko-KR" sz="2400" dirty="0" smtClean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/>
            <a:r>
              <a:rPr lang="ko-KR" altLang="en-US" sz="24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할머니</a:t>
            </a:r>
            <a:endParaRPr lang="ko-KR" altLang="en-US" sz="2400" dirty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521542" y="1157048"/>
            <a:ext cx="822905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32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앞에서 활용한 방법 이외의 방법으로 문제를 해결해 봅시다</a:t>
            </a:r>
            <a:r>
              <a:rPr lang="en-US" altLang="ko-KR" sz="32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.</a:t>
            </a:r>
            <a:endParaRPr lang="en-US" altLang="ko-KR" sz="3200" dirty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7" t="16965" r="48299" b="44100"/>
          <a:stretch/>
        </p:blipFill>
        <p:spPr>
          <a:xfrm>
            <a:off x="2023872" y="2029968"/>
            <a:ext cx="1822704" cy="20026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14" name="그림 1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01" t="15113" r="8247" b="43924"/>
          <a:stretch/>
        </p:blipFill>
        <p:spPr>
          <a:xfrm>
            <a:off x="5091407" y="1977390"/>
            <a:ext cx="1438933" cy="210693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16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  얼마나 커지셨어요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17" name="직선 연결선 16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그림 17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58" t="3598" r="28267" b="81271"/>
          <a:stretch/>
        </p:blipFill>
        <p:spPr>
          <a:xfrm>
            <a:off x="105213" y="229667"/>
            <a:ext cx="832659" cy="711676"/>
          </a:xfrm>
          <a:prstGeom prst="rect">
            <a:avLst/>
          </a:prstGeom>
        </p:spPr>
      </p:pic>
      <p:grpSp>
        <p:nvGrpSpPr>
          <p:cNvPr id="19" name="그룹 18"/>
          <p:cNvGrpSpPr/>
          <p:nvPr/>
        </p:nvGrpSpPr>
        <p:grpSpPr>
          <a:xfrm>
            <a:off x="6464736" y="55176"/>
            <a:ext cx="2679264" cy="974971"/>
            <a:chOff x="5677658" y="89432"/>
            <a:chExt cx="2679264" cy="974971"/>
          </a:xfrm>
        </p:grpSpPr>
        <p:pic>
          <p:nvPicPr>
            <p:cNvPr id="22" name="그림 21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77658" y="89432"/>
              <a:ext cx="1261863" cy="974971"/>
            </a:xfrm>
            <a:prstGeom prst="rect">
              <a:avLst/>
            </a:prstGeom>
          </p:spPr>
        </p:pic>
        <p:sp>
          <p:nvSpPr>
            <p:cNvPr id="23" name="직사각형 22">
              <a:extLst>
                <a:ext uri="{FF2B5EF4-FFF2-40B4-BE49-F238E27FC236}">
                  <a16:creationId xmlns="" xmlns:a16="http://schemas.microsoft.com/office/drawing/2014/main" id="{F09132B0-36BF-45ED-9058-4A08B4F164B0}"/>
                </a:ext>
              </a:extLst>
            </p:cNvPr>
            <p:cNvSpPr/>
            <p:nvPr/>
          </p:nvSpPr>
          <p:spPr>
            <a:xfrm>
              <a:off x="6695379" y="342564"/>
              <a:ext cx="166154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학습지 </a:t>
              </a:r>
              <a:r>
                <a:rPr lang="en-US" altLang="ko-KR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5</a:t>
              </a:r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쪽</a:t>
              </a:r>
              <a:endParaRPr lang="en-US" altLang="ko-KR" sz="2800" dirty="0"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96902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꼬마 </a:t>
            </a:r>
            <a:r>
              <a:rPr lang="ko-KR" altLang="en-US" sz="3600" dirty="0" err="1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수학선생님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활동하기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8" name="직선 연결선 7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그림 8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58" t="3598" r="28267" b="81271"/>
          <a:stretch/>
        </p:blipFill>
        <p:spPr>
          <a:xfrm>
            <a:off x="105213" y="229667"/>
            <a:ext cx="832659" cy="711676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872" y="1653019"/>
            <a:ext cx="4032331" cy="4032331"/>
          </a:xfrm>
          <a:prstGeom prst="rect">
            <a:avLst/>
          </a:prstGeom>
        </p:spPr>
      </p:pic>
      <p:sp>
        <p:nvSpPr>
          <p:cNvPr id="12" name="직사각형 11"/>
          <p:cNvSpPr/>
          <p:nvPr/>
        </p:nvSpPr>
        <p:spPr>
          <a:xfrm>
            <a:off x="578734" y="1227918"/>
            <a:ext cx="745409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32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내가 활용한 방법을 친구에게 설명하여 </a:t>
            </a:r>
            <a:r>
              <a:rPr lang="ko-KR" altLang="en-US" sz="32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공유해 봅시다</a:t>
            </a:r>
            <a:r>
              <a:rPr lang="en-US" altLang="ko-KR" sz="32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.</a:t>
            </a:r>
          </a:p>
        </p:txBody>
      </p:sp>
      <p:sp>
        <p:nvSpPr>
          <p:cNvPr id="5" name="구름 4"/>
          <p:cNvSpPr/>
          <p:nvPr/>
        </p:nvSpPr>
        <p:spPr>
          <a:xfrm rot="1138994">
            <a:off x="4905128" y="2048788"/>
            <a:ext cx="2824223" cy="2338086"/>
          </a:xfrm>
          <a:prstGeom prst="cloud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이등변 삼각형 9"/>
          <p:cNvSpPr/>
          <p:nvPr/>
        </p:nvSpPr>
        <p:spPr>
          <a:xfrm rot="14713861">
            <a:off x="4795946" y="3361316"/>
            <a:ext cx="490978" cy="775412"/>
          </a:xfrm>
          <a:prstGeom prst="triangle">
            <a:avLst>
              <a:gd name="adj" fmla="val 46498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직사각형 14"/>
          <p:cNvSpPr/>
          <p:nvPr/>
        </p:nvSpPr>
        <p:spPr>
          <a:xfrm>
            <a:off x="5041435" y="2639552"/>
            <a:ext cx="259931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32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나는 삼각형 </a:t>
            </a:r>
            <a:endParaRPr lang="en-US" altLang="ko-KR" sz="3200" dirty="0" smtClean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/>
            <a:r>
              <a:rPr lang="ko-KR" altLang="en-US" sz="32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두 </a:t>
            </a:r>
            <a:r>
              <a:rPr lang="ko-KR" altLang="en-US" sz="32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개를 </a:t>
            </a:r>
            <a:r>
              <a:rPr lang="ko-KR" altLang="en-US" sz="32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이어서</a:t>
            </a:r>
            <a:r>
              <a:rPr lang="en-US" altLang="ko-KR" sz="32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...</a:t>
            </a:r>
            <a:endParaRPr lang="en-US" altLang="ko-KR" sz="3200" dirty="0" smtClean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44818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="" xmlns:a16="http://schemas.microsoft.com/office/drawing/2014/main" id="{08AA798B-33D3-417A-B0A7-DE922C3D2E3B}"/>
              </a:ext>
            </a:extLst>
          </p:cNvPr>
          <p:cNvSpPr/>
          <p:nvPr/>
        </p:nvSpPr>
        <p:spPr>
          <a:xfrm>
            <a:off x="-10274" y="1"/>
            <a:ext cx="9164548" cy="5143500"/>
          </a:xfrm>
          <a:prstGeom prst="rect">
            <a:avLst/>
          </a:prstGeom>
          <a:solidFill>
            <a:srgbClr val="00003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사각형: 둥근 모서리 5">
            <a:extLst>
              <a:ext uri="{FF2B5EF4-FFF2-40B4-BE49-F238E27FC236}">
                <a16:creationId xmlns="" xmlns:a16="http://schemas.microsoft.com/office/drawing/2014/main" id="{BDF46041-5BDE-4192-9603-B84AD9160E85}"/>
              </a:ext>
            </a:extLst>
          </p:cNvPr>
          <p:cNvSpPr/>
          <p:nvPr/>
        </p:nvSpPr>
        <p:spPr>
          <a:xfrm>
            <a:off x="4502409" y="136744"/>
            <a:ext cx="4534911" cy="667788"/>
          </a:xfrm>
          <a:prstGeom prst="roundRect">
            <a:avLst>
              <a:gd name="adj" fmla="val 0"/>
            </a:avLst>
          </a:prstGeom>
          <a:solidFill>
            <a:srgbClr val="9191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선생님께 드리는 안내서 </a:t>
            </a:r>
            <a:r>
              <a:rPr lang="en-US" altLang="ko-KR" sz="3600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</a:t>
            </a:r>
            <a:endParaRPr lang="ko-KR" altLang="en-US" sz="1400" dirty="0"/>
          </a:p>
        </p:txBody>
      </p:sp>
      <p:sp>
        <p:nvSpPr>
          <p:cNvPr id="11" name="직사각형 10">
            <a:extLst>
              <a:ext uri="{FF2B5EF4-FFF2-40B4-BE49-F238E27FC236}">
                <a16:creationId xmlns="" xmlns:a16="http://schemas.microsoft.com/office/drawing/2014/main" id="{08AA798B-33D3-417A-B0A7-DE922C3D2E3B}"/>
              </a:ext>
            </a:extLst>
          </p:cNvPr>
          <p:cNvSpPr/>
          <p:nvPr/>
        </p:nvSpPr>
        <p:spPr>
          <a:xfrm>
            <a:off x="118349" y="136744"/>
            <a:ext cx="8918971" cy="4831496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0" name="직선 연결선 9">
            <a:extLst>
              <a:ext uri="{FF2B5EF4-FFF2-40B4-BE49-F238E27FC236}">
                <a16:creationId xmlns="" xmlns:a16="http://schemas.microsoft.com/office/drawing/2014/main" id="{C5DFBA9B-8625-4419-BD9A-23578A1DA745}"/>
              </a:ext>
            </a:extLst>
          </p:cNvPr>
          <p:cNvCxnSpPr>
            <a:cxnSpLocks/>
          </p:cNvCxnSpPr>
          <p:nvPr/>
        </p:nvCxnSpPr>
        <p:spPr>
          <a:xfrm>
            <a:off x="4502409" y="789292"/>
            <a:ext cx="4534911" cy="0"/>
          </a:xfrm>
          <a:prstGeom prst="line">
            <a:avLst/>
          </a:prstGeom>
          <a:ln w="793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 12">
            <a:extLst>
              <a:ext uri="{FF2B5EF4-FFF2-40B4-BE49-F238E27FC236}">
                <a16:creationId xmlns="" xmlns:a16="http://schemas.microsoft.com/office/drawing/2014/main" id="{C5DFBA9B-8625-4419-BD9A-23578A1DA745}"/>
              </a:ext>
            </a:extLst>
          </p:cNvPr>
          <p:cNvCxnSpPr>
            <a:cxnSpLocks/>
          </p:cNvCxnSpPr>
          <p:nvPr/>
        </p:nvCxnSpPr>
        <p:spPr>
          <a:xfrm>
            <a:off x="4539498" y="121504"/>
            <a:ext cx="0" cy="667788"/>
          </a:xfrm>
          <a:prstGeom prst="line">
            <a:avLst/>
          </a:prstGeom>
          <a:ln w="793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사각형: 둥근 모서리 5">
            <a:extLst>
              <a:ext uri="{FF2B5EF4-FFF2-40B4-BE49-F238E27FC236}">
                <a16:creationId xmlns="" xmlns:a16="http://schemas.microsoft.com/office/drawing/2014/main" id="{2AB7AB33-E0F5-4271-9CEB-1C5A78278B26}"/>
              </a:ext>
            </a:extLst>
          </p:cNvPr>
          <p:cNvSpPr/>
          <p:nvPr/>
        </p:nvSpPr>
        <p:spPr>
          <a:xfrm>
            <a:off x="418852" y="1061816"/>
            <a:ext cx="8366333" cy="3649140"/>
          </a:xfrm>
          <a:prstGeom prst="roundRect">
            <a:avLst>
              <a:gd name="adj" fmla="val 4303"/>
            </a:avLst>
          </a:prstGeom>
          <a:solidFill>
            <a:srgbClr val="FFFFFF">
              <a:alpha val="8313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8" name="직사각형 17">
            <a:extLst>
              <a:ext uri="{FF2B5EF4-FFF2-40B4-BE49-F238E27FC236}">
                <a16:creationId xmlns="" xmlns:a16="http://schemas.microsoft.com/office/drawing/2014/main" id="{7D366B1B-53AF-4A8C-82F6-2F5DD70781FD}"/>
              </a:ext>
            </a:extLst>
          </p:cNvPr>
          <p:cNvSpPr/>
          <p:nvPr/>
        </p:nvSpPr>
        <p:spPr>
          <a:xfrm>
            <a:off x="1199678" y="1443207"/>
            <a:ext cx="1729961" cy="5847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rPr>
              <a:t>[</a:t>
            </a:r>
            <a:r>
              <a:rPr kumimoji="0" lang="ko-KR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rPr>
              <a:t>관련 교과</a:t>
            </a:r>
            <a:r>
              <a:rPr kumimoji="0" lang="en-US" altLang="ko-K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rPr>
              <a:t>]</a:t>
            </a:r>
            <a:endParaRPr kumimoji="0" lang="ko-KR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highlight>
                <a:srgbClr val="FFFF9F"/>
              </a:highlight>
              <a:uLnTx/>
              <a:uFillTx/>
              <a:latin typeface="배달의민족 연성" panose="020B0600000101010101" pitchFamily="50" charset="-127"/>
              <a:ea typeface="배달의민족 연성" panose="020B0600000101010101" pitchFamily="50" charset="-127"/>
              <a:cs typeface="다온 청춘고딕(B)" panose="02020603020101020101" pitchFamily="18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="" xmlns:a16="http://schemas.microsoft.com/office/drawing/2014/main" id="{81499E9E-6BA4-4F4B-933D-6F2A60CBDA0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18" r="40674" b="77092"/>
          <a:stretch/>
        </p:blipFill>
        <p:spPr>
          <a:xfrm rot="2591417">
            <a:off x="23493" y="3624680"/>
            <a:ext cx="1900536" cy="1226817"/>
          </a:xfrm>
          <a:prstGeom prst="rect">
            <a:avLst/>
          </a:prstGeom>
        </p:spPr>
      </p:pic>
      <p:grpSp>
        <p:nvGrpSpPr>
          <p:cNvPr id="19" name="그룹 18">
            <a:extLst>
              <a:ext uri="{FF2B5EF4-FFF2-40B4-BE49-F238E27FC236}">
                <a16:creationId xmlns="" xmlns:a16="http://schemas.microsoft.com/office/drawing/2014/main" id="{038BB0D9-09F9-43B4-81AB-308FBD0C3D18}"/>
              </a:ext>
            </a:extLst>
          </p:cNvPr>
          <p:cNvGrpSpPr/>
          <p:nvPr/>
        </p:nvGrpSpPr>
        <p:grpSpPr>
          <a:xfrm>
            <a:off x="1132714" y="2264726"/>
            <a:ext cx="7720133" cy="2134581"/>
            <a:chOff x="569136" y="3538611"/>
            <a:chExt cx="7319203" cy="2644753"/>
          </a:xfrm>
          <a:noFill/>
        </p:grpSpPr>
        <p:sp>
          <p:nvSpPr>
            <p:cNvPr id="20" name="직사각형 19">
              <a:extLst>
                <a:ext uri="{FF2B5EF4-FFF2-40B4-BE49-F238E27FC236}">
                  <a16:creationId xmlns="" xmlns:a16="http://schemas.microsoft.com/office/drawing/2014/main" id="{158C9E33-DD00-4540-9D8B-9F901552EA9D}"/>
                </a:ext>
              </a:extLst>
            </p:cNvPr>
            <p:cNvSpPr/>
            <p:nvPr/>
          </p:nvSpPr>
          <p:spPr>
            <a:xfrm>
              <a:off x="569136" y="4238550"/>
              <a:ext cx="7319203" cy="1944814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>
              <a:spAutoFit/>
            </a:bodyPr>
            <a:lstStyle/>
            <a:p>
              <a:pPr fontAlgn="base" latinLnBrk="1"/>
              <a:r>
                <a:rPr lang="en-US" altLang="ko-KR" sz="3200" dirty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[6</a:t>
              </a:r>
              <a:r>
                <a:rPr lang="ko-KR" altLang="en-US" sz="3200" dirty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수</a:t>
              </a:r>
              <a:r>
                <a:rPr lang="en-US" altLang="ko-KR" sz="3200" dirty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03-06]</a:t>
              </a:r>
              <a:r>
                <a:rPr lang="ko-KR" altLang="en-US" sz="3200" dirty="0" err="1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평행사변형</a:t>
              </a:r>
              <a:r>
                <a:rPr lang="en-US" altLang="ko-KR" sz="3200" dirty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, </a:t>
              </a:r>
              <a:r>
                <a:rPr lang="ko-KR" altLang="en-US" sz="3200" dirty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삼각형</a:t>
              </a:r>
              <a:r>
                <a:rPr lang="en-US" altLang="ko-KR" sz="3200" dirty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, </a:t>
              </a:r>
              <a:r>
                <a:rPr lang="ko-KR" altLang="en-US" sz="3200" dirty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사다리꼴</a:t>
              </a:r>
              <a:r>
                <a:rPr lang="en-US" altLang="ko-KR" sz="3200" dirty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, </a:t>
              </a:r>
              <a:r>
                <a:rPr lang="ko-KR" altLang="en-US" sz="3200" dirty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마름모의 </a:t>
              </a:r>
              <a:endParaRPr lang="en-US" altLang="ko-KR" sz="32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endParaRPr>
            </a:p>
            <a:p>
              <a:pPr fontAlgn="base" latinLnBrk="1"/>
              <a:r>
                <a:rPr lang="ko-KR" altLang="en-US" sz="32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넓이를 </a:t>
              </a:r>
              <a:r>
                <a:rPr lang="ko-KR" altLang="en-US" sz="3200" dirty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구하는 방법을 다양하게 추론하고</a:t>
              </a:r>
              <a:r>
                <a:rPr lang="en-US" altLang="ko-KR" sz="3200" dirty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, </a:t>
              </a:r>
              <a:r>
                <a:rPr lang="ko-KR" altLang="en-US" sz="3200" dirty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이와 관련된 </a:t>
              </a:r>
              <a:endParaRPr lang="en-US" altLang="ko-KR" sz="32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endParaRPr>
            </a:p>
            <a:p>
              <a:pPr fontAlgn="base" latinLnBrk="1"/>
              <a:r>
                <a:rPr lang="ko-KR" altLang="en-US" sz="32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문제를 </a:t>
              </a:r>
              <a:r>
                <a:rPr lang="ko-KR" altLang="en-US" sz="3200" dirty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해결할 수 있다</a:t>
              </a:r>
              <a:r>
                <a:rPr lang="en-US" altLang="ko-KR" sz="3200" dirty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.</a:t>
              </a:r>
              <a:endParaRPr lang="ko-KR" altLang="en-US" sz="3200" dirty="0">
                <a:latin typeface="배달의민족 연성" panose="020B0600000101010101" pitchFamily="50" charset="-127"/>
                <a:ea typeface="배달의민족 연성" panose="020B0600000101010101" pitchFamily="50" charset="-127"/>
              </a:endParaRPr>
            </a:p>
          </p:txBody>
        </p:sp>
        <p:sp>
          <p:nvSpPr>
            <p:cNvPr id="21" name="직사각형 20">
              <a:extLst>
                <a:ext uri="{FF2B5EF4-FFF2-40B4-BE49-F238E27FC236}">
                  <a16:creationId xmlns="" xmlns:a16="http://schemas.microsoft.com/office/drawing/2014/main" id="{2D0D08BA-8FBB-41F8-ABA3-8C329CD6578B}"/>
                </a:ext>
              </a:extLst>
            </p:cNvPr>
            <p:cNvSpPr/>
            <p:nvPr/>
          </p:nvSpPr>
          <p:spPr>
            <a:xfrm>
              <a:off x="626932" y="3538611"/>
              <a:ext cx="2117322" cy="724539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[</a:t>
              </a:r>
              <a:r>
                <a:rPr kumimoji="0" lang="ko-KR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관련 성취기준</a:t>
              </a:r>
              <a:r>
                <a:rPr kumimoji="0" lang="en-US" altLang="ko-KR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]</a:t>
              </a:r>
              <a:endParaRPr kumimoji="0" lang="ko-KR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endParaRPr>
            </a:p>
          </p:txBody>
        </p:sp>
      </p:grpSp>
      <p:pic>
        <p:nvPicPr>
          <p:cNvPr id="4" name="그림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291" y="1317043"/>
            <a:ext cx="1164624" cy="879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242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벡터그래픽이(가) 표시된 사진&#10;&#10;자동 생성된 설명">
            <a:extLst>
              <a:ext uri="{FF2B5EF4-FFF2-40B4-BE49-F238E27FC236}">
                <a16:creationId xmlns="" xmlns:a16="http://schemas.microsoft.com/office/drawing/2014/main" id="{589A43CA-880E-401A-A564-8EB694A3727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50" b="27798"/>
          <a:stretch/>
        </p:blipFill>
        <p:spPr>
          <a:xfrm>
            <a:off x="3096762" y="162046"/>
            <a:ext cx="2957090" cy="1130361"/>
          </a:xfrm>
          <a:prstGeom prst="ellipse">
            <a:avLst/>
          </a:prstGeom>
        </p:spPr>
      </p:pic>
      <p:sp>
        <p:nvSpPr>
          <p:cNvPr id="4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261257" y="1856290"/>
            <a:ext cx="8628100" cy="3074525"/>
          </a:xfrm>
          <a:prstGeom prst="roundRect">
            <a:avLst>
              <a:gd name="adj" fmla="val 0"/>
            </a:avLst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solidFill>
                  <a:srgbClr val="122836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이번 시간에는 삼각형과 사다리꼴의 넓이를 구하는 다양한 </a:t>
            </a:r>
            <a:r>
              <a:rPr lang="ko-KR" altLang="en-US" sz="4000" smtClean="0">
                <a:solidFill>
                  <a:srgbClr val="122836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방법을 </a:t>
            </a:r>
            <a:r>
              <a:rPr lang="ko-KR" altLang="en-US" sz="4000" smtClean="0">
                <a:solidFill>
                  <a:srgbClr val="122836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알아 보고</a:t>
            </a:r>
            <a:r>
              <a:rPr lang="en-US" altLang="ko-KR" sz="4000" dirty="0" smtClean="0">
                <a:solidFill>
                  <a:srgbClr val="122836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4000" dirty="0" smtClean="0">
                <a:solidFill>
                  <a:srgbClr val="122836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직접 구하여 설명해 보았습니다</a:t>
            </a:r>
            <a:r>
              <a:rPr lang="en-US" altLang="ko-KR" sz="4000" dirty="0" smtClean="0">
                <a:solidFill>
                  <a:srgbClr val="122836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 </a:t>
            </a:r>
            <a:r>
              <a:rPr lang="ko-KR" altLang="en-US" sz="4000" dirty="0" smtClean="0">
                <a:solidFill>
                  <a:srgbClr val="122836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다음 시간에는 버섯으로 음식 만들기를</a:t>
            </a:r>
            <a:r>
              <a:rPr lang="en-US" altLang="ko-KR" sz="4000" dirty="0">
                <a:solidFill>
                  <a:srgbClr val="122836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4000" dirty="0" smtClean="0">
                <a:solidFill>
                  <a:srgbClr val="122836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계획해 보겠습니다</a:t>
            </a:r>
            <a:r>
              <a:rPr lang="en-US" altLang="ko-KR" sz="4000" dirty="0" smtClean="0">
                <a:solidFill>
                  <a:srgbClr val="122836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1600" dirty="0">
              <a:solidFill>
                <a:srgbClr val="122836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5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261257" y="1140830"/>
            <a:ext cx="2238875" cy="715460"/>
          </a:xfrm>
          <a:prstGeom prst="roundRect">
            <a:avLst>
              <a:gd name="adj" fmla="val 0"/>
            </a:avLst>
          </a:prstGeom>
          <a:solidFill>
            <a:srgbClr val="9191A8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마무리하며</a:t>
            </a:r>
            <a:endParaRPr lang="ko-KR" altLang="en-US" sz="1400" dirty="0">
              <a:solidFill>
                <a:schemeClr val="bg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82547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="" xmlns:a16="http://schemas.microsoft.com/office/drawing/2014/main" id="{08AA798B-33D3-417A-B0A7-DE922C3D2E3B}"/>
              </a:ext>
            </a:extLst>
          </p:cNvPr>
          <p:cNvSpPr/>
          <p:nvPr/>
        </p:nvSpPr>
        <p:spPr>
          <a:xfrm>
            <a:off x="-10274" y="1"/>
            <a:ext cx="9164548" cy="5143500"/>
          </a:xfrm>
          <a:prstGeom prst="rect">
            <a:avLst/>
          </a:prstGeom>
          <a:solidFill>
            <a:srgbClr val="00003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사각형: 둥근 모서리 5">
            <a:extLst>
              <a:ext uri="{FF2B5EF4-FFF2-40B4-BE49-F238E27FC236}">
                <a16:creationId xmlns="" xmlns:a16="http://schemas.microsoft.com/office/drawing/2014/main" id="{BDF46041-5BDE-4192-9603-B84AD9160E85}"/>
              </a:ext>
            </a:extLst>
          </p:cNvPr>
          <p:cNvSpPr/>
          <p:nvPr/>
        </p:nvSpPr>
        <p:spPr>
          <a:xfrm>
            <a:off x="4502409" y="136744"/>
            <a:ext cx="4534911" cy="667788"/>
          </a:xfrm>
          <a:prstGeom prst="roundRect">
            <a:avLst>
              <a:gd name="adj" fmla="val 0"/>
            </a:avLst>
          </a:prstGeom>
          <a:solidFill>
            <a:srgbClr val="9191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선생님께 드리는 안내서 </a:t>
            </a:r>
            <a:r>
              <a:rPr lang="en-US" altLang="ko-KR" sz="3600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</a:t>
            </a:r>
            <a:endParaRPr lang="ko-KR" altLang="en-US" sz="1400" dirty="0"/>
          </a:p>
        </p:txBody>
      </p:sp>
      <p:sp>
        <p:nvSpPr>
          <p:cNvPr id="11" name="직사각형 10">
            <a:extLst>
              <a:ext uri="{FF2B5EF4-FFF2-40B4-BE49-F238E27FC236}">
                <a16:creationId xmlns="" xmlns:a16="http://schemas.microsoft.com/office/drawing/2014/main" id="{08AA798B-33D3-417A-B0A7-DE922C3D2E3B}"/>
              </a:ext>
            </a:extLst>
          </p:cNvPr>
          <p:cNvSpPr/>
          <p:nvPr/>
        </p:nvSpPr>
        <p:spPr>
          <a:xfrm>
            <a:off x="118349" y="136744"/>
            <a:ext cx="8918971" cy="4831496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0" name="직선 연결선 9">
            <a:extLst>
              <a:ext uri="{FF2B5EF4-FFF2-40B4-BE49-F238E27FC236}">
                <a16:creationId xmlns="" xmlns:a16="http://schemas.microsoft.com/office/drawing/2014/main" id="{C5DFBA9B-8625-4419-BD9A-23578A1DA745}"/>
              </a:ext>
            </a:extLst>
          </p:cNvPr>
          <p:cNvCxnSpPr>
            <a:cxnSpLocks/>
          </p:cNvCxnSpPr>
          <p:nvPr/>
        </p:nvCxnSpPr>
        <p:spPr>
          <a:xfrm>
            <a:off x="4502409" y="789292"/>
            <a:ext cx="4534911" cy="0"/>
          </a:xfrm>
          <a:prstGeom prst="line">
            <a:avLst/>
          </a:prstGeom>
          <a:ln w="793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 12">
            <a:extLst>
              <a:ext uri="{FF2B5EF4-FFF2-40B4-BE49-F238E27FC236}">
                <a16:creationId xmlns="" xmlns:a16="http://schemas.microsoft.com/office/drawing/2014/main" id="{C5DFBA9B-8625-4419-BD9A-23578A1DA745}"/>
              </a:ext>
            </a:extLst>
          </p:cNvPr>
          <p:cNvCxnSpPr>
            <a:cxnSpLocks/>
          </p:cNvCxnSpPr>
          <p:nvPr/>
        </p:nvCxnSpPr>
        <p:spPr>
          <a:xfrm>
            <a:off x="4539498" y="121504"/>
            <a:ext cx="0" cy="667788"/>
          </a:xfrm>
          <a:prstGeom prst="line">
            <a:avLst/>
          </a:prstGeom>
          <a:ln w="793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사각형: 둥근 모서리 5">
            <a:extLst>
              <a:ext uri="{FF2B5EF4-FFF2-40B4-BE49-F238E27FC236}">
                <a16:creationId xmlns="" xmlns:a16="http://schemas.microsoft.com/office/drawing/2014/main" id="{2AB7AB33-E0F5-4271-9CEB-1C5A78278B26}"/>
              </a:ext>
            </a:extLst>
          </p:cNvPr>
          <p:cNvSpPr/>
          <p:nvPr/>
        </p:nvSpPr>
        <p:spPr>
          <a:xfrm>
            <a:off x="418852" y="1061816"/>
            <a:ext cx="8366333" cy="3649140"/>
          </a:xfrm>
          <a:prstGeom prst="roundRect">
            <a:avLst>
              <a:gd name="adj" fmla="val 4303"/>
            </a:avLst>
          </a:prstGeom>
          <a:solidFill>
            <a:srgbClr val="FFFFFF">
              <a:alpha val="8313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2000" dirty="0"/>
          </a:p>
        </p:txBody>
      </p:sp>
      <p:grpSp>
        <p:nvGrpSpPr>
          <p:cNvPr id="22" name="그룹 21">
            <a:extLst>
              <a:ext uri="{FF2B5EF4-FFF2-40B4-BE49-F238E27FC236}">
                <a16:creationId xmlns="" xmlns:a16="http://schemas.microsoft.com/office/drawing/2014/main" id="{A6C055A6-174B-41EA-8105-80085EB68DB5}"/>
              </a:ext>
            </a:extLst>
          </p:cNvPr>
          <p:cNvGrpSpPr/>
          <p:nvPr/>
        </p:nvGrpSpPr>
        <p:grpSpPr>
          <a:xfrm>
            <a:off x="1009063" y="1352432"/>
            <a:ext cx="5723478" cy="669520"/>
            <a:chOff x="881246" y="2137506"/>
            <a:chExt cx="5723478" cy="669520"/>
          </a:xfrm>
        </p:grpSpPr>
        <p:sp>
          <p:nvSpPr>
            <p:cNvPr id="23" name="직사각형 22">
              <a:extLst>
                <a:ext uri="{FF2B5EF4-FFF2-40B4-BE49-F238E27FC236}">
                  <a16:creationId xmlns="" xmlns:a16="http://schemas.microsoft.com/office/drawing/2014/main" id="{950C6EA1-2A45-4C99-A69A-EA66946648B8}"/>
                </a:ext>
              </a:extLst>
            </p:cNvPr>
            <p:cNvSpPr/>
            <p:nvPr/>
          </p:nvSpPr>
          <p:spPr>
            <a:xfrm>
              <a:off x="1169024" y="2171611"/>
              <a:ext cx="197201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3200" dirty="0">
                  <a:highlight>
                    <a:srgbClr val="FFFF9F"/>
                  </a:highlight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[</a:t>
              </a:r>
              <a:r>
                <a:rPr lang="ko-KR" altLang="en-US" sz="3200" dirty="0">
                  <a:highlight>
                    <a:srgbClr val="FFFF9F"/>
                  </a:highlight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사용한 글꼴</a:t>
              </a:r>
              <a:r>
                <a:rPr lang="en-US" altLang="ko-KR" sz="3200" dirty="0">
                  <a:highlight>
                    <a:srgbClr val="FFFF9F"/>
                  </a:highlight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]</a:t>
              </a:r>
              <a:endParaRPr lang="ko-KR" altLang="en-US" sz="3200" dirty="0">
                <a:highlight>
                  <a:srgbClr val="FFFF9F"/>
                </a:highlight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endParaRPr>
            </a:p>
          </p:txBody>
        </p:sp>
        <p:pic>
          <p:nvPicPr>
            <p:cNvPr id="24" name="그림 23">
              <a:extLst>
                <a:ext uri="{FF2B5EF4-FFF2-40B4-BE49-F238E27FC236}">
                  <a16:creationId xmlns="" xmlns:a16="http://schemas.microsoft.com/office/drawing/2014/main" id="{5F5E51FD-4434-45B0-B93F-75CEA44B1D2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2778179">
              <a:off x="881246" y="2137506"/>
              <a:ext cx="261731" cy="669520"/>
            </a:xfrm>
            <a:prstGeom prst="rect">
              <a:avLst/>
            </a:prstGeom>
          </p:spPr>
        </p:pic>
        <p:sp>
          <p:nvSpPr>
            <p:cNvPr id="25" name="직사각형 24">
              <a:extLst>
                <a:ext uri="{FF2B5EF4-FFF2-40B4-BE49-F238E27FC236}">
                  <a16:creationId xmlns="" xmlns:a16="http://schemas.microsoft.com/office/drawing/2014/main" id="{0D9D4BFD-45C1-40D9-993B-BE9F0A8C1A47}"/>
                </a:ext>
              </a:extLst>
            </p:cNvPr>
            <p:cNvSpPr/>
            <p:nvPr/>
          </p:nvSpPr>
          <p:spPr>
            <a:xfrm>
              <a:off x="3167565" y="2236194"/>
              <a:ext cx="3437159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배달의 민족 </a:t>
              </a:r>
              <a:r>
                <a:rPr lang="ko-KR" altLang="en-US" sz="2800" dirty="0" err="1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연성체</a:t>
              </a:r>
              <a:r>
                <a:rPr lang="en-US" altLang="ko-KR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, </a:t>
              </a:r>
              <a:r>
                <a:rPr lang="ko-KR" altLang="en-US" sz="2800" dirty="0" err="1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주아체</a:t>
              </a:r>
              <a:endParaRPr lang="ko-KR" altLang="en-US" sz="2800" dirty="0"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endParaRPr>
            </a:p>
          </p:txBody>
        </p:sp>
      </p:grpSp>
      <p:grpSp>
        <p:nvGrpSpPr>
          <p:cNvPr id="26" name="그룹 25"/>
          <p:cNvGrpSpPr/>
          <p:nvPr/>
        </p:nvGrpSpPr>
        <p:grpSpPr>
          <a:xfrm>
            <a:off x="668873" y="1905749"/>
            <a:ext cx="8244934" cy="2661865"/>
            <a:chOff x="450126" y="2529982"/>
            <a:chExt cx="8244934" cy="2661865"/>
          </a:xfrm>
        </p:grpSpPr>
        <p:pic>
          <p:nvPicPr>
            <p:cNvPr id="27" name="그림 26">
              <a:extLst>
                <a:ext uri="{FF2B5EF4-FFF2-40B4-BE49-F238E27FC236}">
                  <a16:creationId xmlns="" xmlns:a16="http://schemas.microsoft.com/office/drawing/2014/main" id="{95BC2CC4-31B2-41CA-AE79-1940BC04656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50126" y="2529982"/>
              <a:ext cx="737191" cy="986454"/>
            </a:xfrm>
            <a:prstGeom prst="rect">
              <a:avLst/>
            </a:prstGeom>
          </p:spPr>
        </p:pic>
        <p:sp>
          <p:nvSpPr>
            <p:cNvPr id="28" name="직사각형 27">
              <a:extLst>
                <a:ext uri="{FF2B5EF4-FFF2-40B4-BE49-F238E27FC236}">
                  <a16:creationId xmlns="" xmlns:a16="http://schemas.microsoft.com/office/drawing/2014/main" id="{B619B5D5-E48B-4AE4-9083-7CA260342328}"/>
                </a:ext>
              </a:extLst>
            </p:cNvPr>
            <p:cNvSpPr/>
            <p:nvPr/>
          </p:nvSpPr>
          <p:spPr>
            <a:xfrm>
              <a:off x="1081420" y="2742730"/>
              <a:ext cx="175721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3200" dirty="0">
                  <a:highlight>
                    <a:srgbClr val="FFFF9F"/>
                  </a:highlight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[</a:t>
              </a:r>
              <a:r>
                <a:rPr lang="ko-KR" altLang="en-US" sz="3200" dirty="0">
                  <a:highlight>
                    <a:srgbClr val="FFFF9F"/>
                  </a:highlight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차시 안내</a:t>
              </a:r>
              <a:r>
                <a:rPr lang="en-US" altLang="ko-KR" sz="3200" dirty="0">
                  <a:highlight>
                    <a:srgbClr val="FFFF9F"/>
                  </a:highlight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]</a:t>
              </a:r>
              <a:endParaRPr lang="ko-KR" altLang="en-US" sz="3200" dirty="0">
                <a:highlight>
                  <a:srgbClr val="FFFF9F"/>
                </a:highlight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endParaRPr>
            </a:p>
          </p:txBody>
        </p:sp>
        <p:sp>
          <p:nvSpPr>
            <p:cNvPr id="29" name="직사각형 28">
              <a:extLst>
                <a:ext uri="{FF2B5EF4-FFF2-40B4-BE49-F238E27FC236}">
                  <a16:creationId xmlns="" xmlns:a16="http://schemas.microsoft.com/office/drawing/2014/main" id="{F09132B0-36BF-45ED-9058-4A08B4F164B0}"/>
                </a:ext>
              </a:extLst>
            </p:cNvPr>
            <p:cNvSpPr/>
            <p:nvPr/>
          </p:nvSpPr>
          <p:spPr>
            <a:xfrm>
              <a:off x="1078093" y="3406743"/>
              <a:ext cx="7616967" cy="17851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3300"/>
                </a:lnSpc>
                <a:defRPr/>
              </a:pPr>
              <a:r>
                <a:rPr lang="ko-KR" altLang="en-US" sz="2800" dirty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이번 </a:t>
              </a:r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차시는 이야기 속 주인공 표고버섯 할아버지와 할머니의 넓이를 </a:t>
              </a:r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여러 가지 </a:t>
              </a:r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도형의 넓이를 구하는 방법을 활용해 </a:t>
              </a:r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계산해 보는 </a:t>
              </a:r>
              <a:r>
                <a:rPr lang="ko-KR" altLang="en-US" sz="2800" dirty="0" err="1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차시입니다</a:t>
              </a:r>
              <a:r>
                <a:rPr lang="en-US" altLang="ko-KR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. &lt;</a:t>
              </a:r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활동</a:t>
              </a:r>
              <a:r>
                <a:rPr lang="en-US" altLang="ko-KR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1&gt;</a:t>
              </a:r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에서는 표고버섯 노부부가 말렸을 때와 불었을 때 얼마나 차이가 나는지 실제 버섯을 </a:t>
              </a:r>
              <a:r>
                <a:rPr lang="ko-KR" altLang="en-US" sz="2800" dirty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불려서 </a:t>
              </a:r>
              <a:endParaRPr lang="en-US" altLang="ko-KR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endParaRPr>
            </a:p>
          </p:txBody>
        </p:sp>
      </p:grpSp>
      <p:pic>
        <p:nvPicPr>
          <p:cNvPr id="30" name="그림 29">
            <a:extLst>
              <a:ext uri="{FF2B5EF4-FFF2-40B4-BE49-F238E27FC236}">
                <a16:creationId xmlns="" xmlns:a16="http://schemas.microsoft.com/office/drawing/2014/main" id="{81499E9E-6BA4-4F4B-933D-6F2A60CBDA0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18" r="40674" b="77092"/>
          <a:stretch/>
        </p:blipFill>
        <p:spPr>
          <a:xfrm rot="2591417">
            <a:off x="23493" y="3624680"/>
            <a:ext cx="1900536" cy="1226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055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="" xmlns:a16="http://schemas.microsoft.com/office/drawing/2014/main" id="{08AA798B-33D3-417A-B0A7-DE922C3D2E3B}"/>
              </a:ext>
            </a:extLst>
          </p:cNvPr>
          <p:cNvSpPr/>
          <p:nvPr/>
        </p:nvSpPr>
        <p:spPr>
          <a:xfrm>
            <a:off x="-10274" y="1"/>
            <a:ext cx="9164548" cy="5143500"/>
          </a:xfrm>
          <a:prstGeom prst="rect">
            <a:avLst/>
          </a:prstGeom>
          <a:solidFill>
            <a:srgbClr val="00003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사각형: 둥근 모서리 5">
            <a:extLst>
              <a:ext uri="{FF2B5EF4-FFF2-40B4-BE49-F238E27FC236}">
                <a16:creationId xmlns="" xmlns:a16="http://schemas.microsoft.com/office/drawing/2014/main" id="{BDF46041-5BDE-4192-9603-B84AD9160E85}"/>
              </a:ext>
            </a:extLst>
          </p:cNvPr>
          <p:cNvSpPr/>
          <p:nvPr/>
        </p:nvSpPr>
        <p:spPr>
          <a:xfrm>
            <a:off x="4502409" y="136744"/>
            <a:ext cx="4534911" cy="667788"/>
          </a:xfrm>
          <a:prstGeom prst="roundRect">
            <a:avLst>
              <a:gd name="adj" fmla="val 0"/>
            </a:avLst>
          </a:prstGeom>
          <a:solidFill>
            <a:srgbClr val="9191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선생님께 드리는 안내서 </a:t>
            </a:r>
            <a:r>
              <a:rPr lang="en-US" altLang="ko-KR" sz="3600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endParaRPr lang="ko-KR" altLang="en-US" sz="1400" dirty="0"/>
          </a:p>
        </p:txBody>
      </p:sp>
      <p:sp>
        <p:nvSpPr>
          <p:cNvPr id="11" name="직사각형 10">
            <a:extLst>
              <a:ext uri="{FF2B5EF4-FFF2-40B4-BE49-F238E27FC236}">
                <a16:creationId xmlns="" xmlns:a16="http://schemas.microsoft.com/office/drawing/2014/main" id="{08AA798B-33D3-417A-B0A7-DE922C3D2E3B}"/>
              </a:ext>
            </a:extLst>
          </p:cNvPr>
          <p:cNvSpPr/>
          <p:nvPr/>
        </p:nvSpPr>
        <p:spPr>
          <a:xfrm>
            <a:off x="118349" y="136744"/>
            <a:ext cx="8918971" cy="4831496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0" name="직선 연결선 9">
            <a:extLst>
              <a:ext uri="{FF2B5EF4-FFF2-40B4-BE49-F238E27FC236}">
                <a16:creationId xmlns="" xmlns:a16="http://schemas.microsoft.com/office/drawing/2014/main" id="{C5DFBA9B-8625-4419-BD9A-23578A1DA745}"/>
              </a:ext>
            </a:extLst>
          </p:cNvPr>
          <p:cNvCxnSpPr>
            <a:cxnSpLocks/>
          </p:cNvCxnSpPr>
          <p:nvPr/>
        </p:nvCxnSpPr>
        <p:spPr>
          <a:xfrm>
            <a:off x="4502409" y="789292"/>
            <a:ext cx="4534911" cy="0"/>
          </a:xfrm>
          <a:prstGeom prst="line">
            <a:avLst/>
          </a:prstGeom>
          <a:ln w="793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 12">
            <a:extLst>
              <a:ext uri="{FF2B5EF4-FFF2-40B4-BE49-F238E27FC236}">
                <a16:creationId xmlns="" xmlns:a16="http://schemas.microsoft.com/office/drawing/2014/main" id="{C5DFBA9B-8625-4419-BD9A-23578A1DA745}"/>
              </a:ext>
            </a:extLst>
          </p:cNvPr>
          <p:cNvCxnSpPr>
            <a:cxnSpLocks/>
          </p:cNvCxnSpPr>
          <p:nvPr/>
        </p:nvCxnSpPr>
        <p:spPr>
          <a:xfrm>
            <a:off x="4539498" y="121504"/>
            <a:ext cx="0" cy="667788"/>
          </a:xfrm>
          <a:prstGeom prst="line">
            <a:avLst/>
          </a:prstGeom>
          <a:ln w="793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사각형: 둥근 모서리 5">
            <a:extLst>
              <a:ext uri="{FF2B5EF4-FFF2-40B4-BE49-F238E27FC236}">
                <a16:creationId xmlns="" xmlns:a16="http://schemas.microsoft.com/office/drawing/2014/main" id="{2AB7AB33-E0F5-4271-9CEB-1C5A78278B26}"/>
              </a:ext>
            </a:extLst>
          </p:cNvPr>
          <p:cNvSpPr/>
          <p:nvPr/>
        </p:nvSpPr>
        <p:spPr>
          <a:xfrm>
            <a:off x="418852" y="1061816"/>
            <a:ext cx="8366333" cy="3649140"/>
          </a:xfrm>
          <a:prstGeom prst="roundRect">
            <a:avLst>
              <a:gd name="adj" fmla="val 4303"/>
            </a:avLst>
          </a:prstGeom>
          <a:solidFill>
            <a:srgbClr val="FFFFFF">
              <a:alpha val="8313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2000" dirty="0"/>
          </a:p>
        </p:txBody>
      </p:sp>
      <p:sp>
        <p:nvSpPr>
          <p:cNvPr id="29" name="직사각형 28">
            <a:extLst>
              <a:ext uri="{FF2B5EF4-FFF2-40B4-BE49-F238E27FC236}">
                <a16:creationId xmlns="" xmlns:a16="http://schemas.microsoft.com/office/drawing/2014/main" id="{F09132B0-36BF-45ED-9058-4A08B4F164B0}"/>
              </a:ext>
            </a:extLst>
          </p:cNvPr>
          <p:cNvSpPr/>
          <p:nvPr/>
        </p:nvSpPr>
        <p:spPr>
          <a:xfrm>
            <a:off x="795325" y="1206023"/>
            <a:ext cx="7923005" cy="1361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300"/>
              </a:lnSpc>
              <a:defRPr/>
            </a:pPr>
            <a:r>
              <a:rPr lang="ko-KR" altLang="en-US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추측해 봅니다</a:t>
            </a:r>
            <a:r>
              <a:rPr lang="en-US" altLang="ko-KR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. &lt;</a:t>
            </a:r>
            <a:r>
              <a:rPr lang="ko-KR" altLang="en-US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활동</a:t>
            </a:r>
            <a:r>
              <a:rPr lang="en-US" altLang="ko-KR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2&gt;</a:t>
            </a:r>
            <a:r>
              <a:rPr lang="ko-KR" altLang="en-US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에서는 삼각형</a:t>
            </a:r>
            <a:r>
              <a:rPr lang="en-US" altLang="ko-KR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, </a:t>
            </a:r>
            <a:r>
              <a:rPr lang="ko-KR" altLang="en-US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사다리꼴의 넓이 구하는 방법을 익히는 것에 집중합니다</a:t>
            </a:r>
            <a:r>
              <a:rPr lang="en-US" altLang="ko-KR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. &lt;</a:t>
            </a:r>
            <a:r>
              <a:rPr lang="ko-KR" altLang="en-US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활동</a:t>
            </a:r>
            <a:r>
              <a:rPr lang="en-US" altLang="ko-KR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3&gt;</a:t>
            </a:r>
            <a:r>
              <a:rPr lang="ko-KR" altLang="en-US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에서는 </a:t>
            </a:r>
            <a:r>
              <a:rPr lang="ko-KR" altLang="en-US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표고버섯 </a:t>
            </a:r>
            <a:r>
              <a:rPr lang="ko-KR" altLang="en-US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노부부의 넓이를 </a:t>
            </a:r>
            <a:r>
              <a:rPr lang="ko-KR" altLang="en-US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구해 보고 </a:t>
            </a:r>
            <a:r>
              <a:rPr lang="ko-KR" altLang="en-US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변화된 정도를 발표해 봅니다</a:t>
            </a:r>
            <a:r>
              <a:rPr lang="en-US" altLang="ko-KR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.</a:t>
            </a:r>
            <a:endParaRPr lang="en-US" altLang="ko-KR" sz="2800" dirty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pic>
        <p:nvPicPr>
          <p:cNvPr id="30" name="그림 29">
            <a:extLst>
              <a:ext uri="{FF2B5EF4-FFF2-40B4-BE49-F238E27FC236}">
                <a16:creationId xmlns="" xmlns:a16="http://schemas.microsoft.com/office/drawing/2014/main" id="{81499E9E-6BA4-4F4B-933D-6F2A60CBDA0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18" r="40674" b="77092"/>
          <a:stretch/>
        </p:blipFill>
        <p:spPr>
          <a:xfrm rot="2591417">
            <a:off x="23493" y="3624680"/>
            <a:ext cx="1900536" cy="1226817"/>
          </a:xfrm>
          <a:prstGeom prst="rect">
            <a:avLst/>
          </a:prstGeom>
        </p:spPr>
      </p:pic>
      <p:sp>
        <p:nvSpPr>
          <p:cNvPr id="14" name="직사각형 13">
            <a:extLst>
              <a:ext uri="{FF2B5EF4-FFF2-40B4-BE49-F238E27FC236}">
                <a16:creationId xmlns="" xmlns:a16="http://schemas.microsoft.com/office/drawing/2014/main" id="{C10C8A98-6467-41A2-94F9-F062CD54E31A}"/>
              </a:ext>
            </a:extLst>
          </p:cNvPr>
          <p:cNvSpPr/>
          <p:nvPr/>
        </p:nvSpPr>
        <p:spPr>
          <a:xfrm>
            <a:off x="2476771" y="3961690"/>
            <a:ext cx="46233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3200" dirty="0">
                <a:highlight>
                  <a:srgbClr val="FFFF9F"/>
                </a:highlight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rPr>
              <a:t>슬라이드 노트를 꼭 확인해주세요</a:t>
            </a:r>
            <a:r>
              <a:rPr lang="en-US" altLang="ko-KR" sz="3200" dirty="0">
                <a:highlight>
                  <a:srgbClr val="FFFF9F"/>
                </a:highlight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rPr>
              <a:t>!</a:t>
            </a:r>
            <a:endParaRPr lang="ko-KR" altLang="en-US" sz="3200" dirty="0">
              <a:highlight>
                <a:srgbClr val="FFFF9F"/>
              </a:highlight>
              <a:latin typeface="배달의민족 연성" panose="020B0600000101010101" pitchFamily="50" charset="-127"/>
              <a:ea typeface="배달의민족 연성" panose="020B0600000101010101" pitchFamily="50" charset="-127"/>
              <a:cs typeface="다온 청춘고딕(B)" panose="02020603020101020101" pitchFamily="18" charset="-127"/>
            </a:endParaRPr>
          </a:p>
        </p:txBody>
      </p:sp>
      <p:pic>
        <p:nvPicPr>
          <p:cNvPr id="16" name="그림 15" descr="식물, 꽃이(가) 표시된 사진&#10;&#10;자동 생성된 설명">
            <a:extLst>
              <a:ext uri="{FF2B5EF4-FFF2-40B4-BE49-F238E27FC236}">
                <a16:creationId xmlns="" xmlns:a16="http://schemas.microsoft.com/office/drawing/2014/main" id="{0BE7CEC6-9E4D-48D9-87CC-E10830F08C4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46014" y="3963181"/>
            <a:ext cx="630757" cy="584775"/>
          </a:xfrm>
          <a:prstGeom prst="rect">
            <a:avLst/>
          </a:prstGeom>
        </p:spPr>
      </p:pic>
      <p:sp>
        <p:nvSpPr>
          <p:cNvPr id="17" name="직사각형 16">
            <a:extLst>
              <a:ext uri="{FF2B5EF4-FFF2-40B4-BE49-F238E27FC236}">
                <a16:creationId xmlns="" xmlns:a16="http://schemas.microsoft.com/office/drawing/2014/main" id="{B619B5D5-E48B-4AE4-9083-7CA260342328}"/>
              </a:ext>
            </a:extLst>
          </p:cNvPr>
          <p:cNvSpPr/>
          <p:nvPr/>
        </p:nvSpPr>
        <p:spPr>
          <a:xfrm>
            <a:off x="795326" y="2530043"/>
            <a:ext cx="19575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3200" dirty="0">
                <a:highlight>
                  <a:srgbClr val="FFFF9F"/>
                </a:highlight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rPr>
              <a:t>[</a:t>
            </a:r>
            <a:r>
              <a:rPr lang="ko-KR" altLang="en-US" sz="3200" dirty="0">
                <a:highlight>
                  <a:srgbClr val="FFFF9F"/>
                </a:highlight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rPr>
              <a:t>아이콘 설명</a:t>
            </a:r>
            <a:r>
              <a:rPr lang="en-US" altLang="ko-KR" sz="3200" dirty="0">
                <a:highlight>
                  <a:srgbClr val="FFFF9F"/>
                </a:highlight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rPr>
              <a:t>]</a:t>
            </a:r>
            <a:endParaRPr lang="ko-KR" altLang="en-US" sz="3200" dirty="0">
              <a:highlight>
                <a:srgbClr val="FFFF9F"/>
              </a:highlight>
              <a:latin typeface="배달의민족 연성" panose="020B0600000101010101" pitchFamily="50" charset="-127"/>
              <a:ea typeface="배달의민족 연성" panose="020B0600000101010101" pitchFamily="50" charset="-127"/>
              <a:cs typeface="다온 청춘고딕(B)" panose="02020603020101020101" pitchFamily="18" charset="-127"/>
            </a:endParaRPr>
          </a:p>
        </p:txBody>
      </p:sp>
      <p:grpSp>
        <p:nvGrpSpPr>
          <p:cNvPr id="18" name="그룹 17"/>
          <p:cNvGrpSpPr/>
          <p:nvPr/>
        </p:nvGrpSpPr>
        <p:grpSpPr>
          <a:xfrm>
            <a:off x="692408" y="2919838"/>
            <a:ext cx="3916106" cy="974971"/>
            <a:chOff x="980533" y="4810884"/>
            <a:chExt cx="2805154" cy="1238035"/>
          </a:xfrm>
        </p:grpSpPr>
        <p:sp>
          <p:nvSpPr>
            <p:cNvPr id="19" name="모서리가 둥근 직사각형 18"/>
            <p:cNvSpPr/>
            <p:nvPr/>
          </p:nvSpPr>
          <p:spPr>
            <a:xfrm>
              <a:off x="1109432" y="5015856"/>
              <a:ext cx="2676255" cy="768495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배달의민족 연성" panose="020B0600000101010101" pitchFamily="50" charset="-127"/>
                <a:ea typeface="배달의민족 연성" panose="020B0600000101010101" pitchFamily="50" charset="-127"/>
              </a:endParaRPr>
            </a:p>
          </p:txBody>
        </p:sp>
        <p:pic>
          <p:nvPicPr>
            <p:cNvPr id="20" name="그림 19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80533" y="4810884"/>
              <a:ext cx="903888" cy="1238035"/>
            </a:xfrm>
            <a:prstGeom prst="rect">
              <a:avLst/>
            </a:prstGeom>
          </p:spPr>
        </p:pic>
        <p:sp>
          <p:nvSpPr>
            <p:cNvPr id="21" name="직사각형 20">
              <a:extLst>
                <a:ext uri="{FF2B5EF4-FFF2-40B4-BE49-F238E27FC236}">
                  <a16:creationId xmlns="" xmlns:a16="http://schemas.microsoft.com/office/drawing/2014/main" id="{F09132B0-36BF-45ED-9058-4A08B4F164B0}"/>
                </a:ext>
              </a:extLst>
            </p:cNvPr>
            <p:cNvSpPr/>
            <p:nvPr/>
          </p:nvSpPr>
          <p:spPr>
            <a:xfrm>
              <a:off x="1709539" y="5132316"/>
              <a:ext cx="1969268" cy="523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ko-KR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=</a:t>
              </a:r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학습지가 </a:t>
              </a:r>
              <a:r>
                <a:rPr lang="ko-KR" altLang="en-US" sz="2800" dirty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있는 활동</a:t>
              </a:r>
              <a:endParaRPr lang="en-US" altLang="ko-KR" sz="2800" dirty="0"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endParaRPr>
            </a:p>
          </p:txBody>
        </p:sp>
      </p:grpSp>
      <p:sp>
        <p:nvSpPr>
          <p:cNvPr id="22" name="모서리가 둥근 직사각형 21"/>
          <p:cNvSpPr/>
          <p:nvPr/>
        </p:nvSpPr>
        <p:spPr>
          <a:xfrm>
            <a:off x="4788462" y="3095277"/>
            <a:ext cx="2390944" cy="62877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24" name="직사각형 23">
            <a:extLst>
              <a:ext uri="{FF2B5EF4-FFF2-40B4-BE49-F238E27FC236}">
                <a16:creationId xmlns="" xmlns:a16="http://schemas.microsoft.com/office/drawing/2014/main" id="{F09132B0-36BF-45ED-9058-4A08B4F164B0}"/>
              </a:ext>
            </a:extLst>
          </p:cNvPr>
          <p:cNvSpPr/>
          <p:nvPr/>
        </p:nvSpPr>
        <p:spPr>
          <a:xfrm>
            <a:off x="5653831" y="3200832"/>
            <a:ext cx="22254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rPr>
              <a:t>=</a:t>
            </a:r>
            <a:r>
              <a:rPr lang="ko-KR" altLang="en-US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rPr>
              <a:t>관련 교과</a:t>
            </a:r>
            <a:endParaRPr lang="en-US" altLang="ko-KR" sz="2800" dirty="0">
              <a:latin typeface="배달의민족 연성" panose="020B0600000101010101" pitchFamily="50" charset="-127"/>
              <a:ea typeface="배달의민족 연성" panose="020B0600000101010101" pitchFamily="50" charset="-127"/>
              <a:cs typeface="다온 청춘고딕(B)" panose="02020603020101020101" pitchFamily="18" charset="-127"/>
            </a:endParaRPr>
          </a:p>
        </p:txBody>
      </p:sp>
      <p:pic>
        <p:nvPicPr>
          <p:cNvPr id="23" name="그림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2841" y="3095277"/>
            <a:ext cx="868474" cy="655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5078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벡터그래픽이(가) 표시된 사진&#10;&#10;자동 생성된 설명">
            <a:extLst>
              <a:ext uri="{FF2B5EF4-FFF2-40B4-BE49-F238E27FC236}">
                <a16:creationId xmlns="" xmlns:a16="http://schemas.microsoft.com/office/drawing/2014/main" id="{589A43CA-880E-401A-A564-8EB694A3727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50" b="27798"/>
          <a:stretch/>
        </p:blipFill>
        <p:spPr>
          <a:xfrm>
            <a:off x="1420038" y="162046"/>
            <a:ext cx="6303924" cy="2409704"/>
          </a:xfrm>
          <a:prstGeom prst="ellipse">
            <a:avLst/>
          </a:prstGeom>
        </p:spPr>
      </p:pic>
      <p:sp>
        <p:nvSpPr>
          <p:cNvPr id="3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261257" y="2571750"/>
            <a:ext cx="2238875" cy="715460"/>
          </a:xfrm>
          <a:prstGeom prst="roundRect">
            <a:avLst>
              <a:gd name="adj" fmla="val 0"/>
            </a:avLst>
          </a:prstGeom>
          <a:solidFill>
            <a:srgbClr val="9191A8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학습문제</a:t>
            </a:r>
            <a:endParaRPr lang="ko-KR" altLang="en-US" sz="1400" dirty="0">
              <a:solidFill>
                <a:schemeClr val="bg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4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261257" y="3287210"/>
            <a:ext cx="8628100" cy="1643605"/>
          </a:xfrm>
          <a:prstGeom prst="roundRect">
            <a:avLst>
              <a:gd name="adj" fmla="val 0"/>
            </a:avLst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solidFill>
                  <a:srgbClr val="122836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표고버섯 할아버지와 할머니의 크기를</a:t>
            </a:r>
            <a:endParaRPr lang="en-US" altLang="ko-KR" sz="1600" dirty="0">
              <a:solidFill>
                <a:srgbClr val="122836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pPr algn="ctr"/>
            <a:r>
              <a:rPr lang="ko-KR" altLang="en-US" sz="4000" dirty="0" smtClean="0">
                <a:solidFill>
                  <a:srgbClr val="122836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계산하여 봅시다</a:t>
            </a:r>
            <a:r>
              <a:rPr lang="en-US" altLang="ko-KR" sz="4000" dirty="0" smtClean="0">
                <a:solidFill>
                  <a:srgbClr val="122836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62805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장난감, 레고이(가) 표시된 사진&#10;&#10;자동 생성된 설명">
            <a:extLst>
              <a:ext uri="{FF2B5EF4-FFF2-40B4-BE49-F238E27FC236}">
                <a16:creationId xmlns="" xmlns:a16="http://schemas.microsoft.com/office/drawing/2014/main" id="{6EBAE2C4-730F-4DBD-BA50-5E159AA6BA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1508" y="677016"/>
            <a:ext cx="4180983" cy="1633361"/>
          </a:xfrm>
          <a:prstGeom prst="rect">
            <a:avLst/>
          </a:prstGeom>
        </p:spPr>
      </p:pic>
      <p:sp>
        <p:nvSpPr>
          <p:cNvPr id="6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0" y="2405403"/>
            <a:ext cx="9154274" cy="1305560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dirty="0" smtClean="0">
                <a:solidFill>
                  <a:schemeClr val="accent4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활동</a:t>
            </a:r>
            <a:r>
              <a:rPr lang="en-US" altLang="ko-KR" sz="5400" dirty="0" smtClean="0">
                <a:solidFill>
                  <a:schemeClr val="accent4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1. </a:t>
            </a:r>
            <a:r>
              <a:rPr lang="ko-KR" altLang="en-US" sz="5400" dirty="0" smtClean="0">
                <a:solidFill>
                  <a:schemeClr val="accent4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늘어나라</a:t>
            </a:r>
            <a:r>
              <a:rPr lang="en-US" altLang="ko-KR" sz="5400" dirty="0" smtClean="0">
                <a:solidFill>
                  <a:schemeClr val="accent4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</a:t>
            </a:r>
            <a:r>
              <a:rPr lang="ko-KR" altLang="en-US" sz="5400" dirty="0" smtClean="0">
                <a:solidFill>
                  <a:schemeClr val="accent4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 smtClean="0">
                <a:solidFill>
                  <a:schemeClr val="accent4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버섯버섯</a:t>
            </a:r>
            <a:r>
              <a:rPr lang="en-US" altLang="ko-KR" sz="5400" dirty="0" smtClean="0">
                <a:solidFill>
                  <a:schemeClr val="accent4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2400" dirty="0">
              <a:solidFill>
                <a:schemeClr val="accent4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cxnSp>
        <p:nvCxnSpPr>
          <p:cNvPr id="7" name="직선 연결선 6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3604848"/>
            <a:ext cx="9154274" cy="0"/>
          </a:xfrm>
          <a:prstGeom prst="line">
            <a:avLst/>
          </a:prstGeom>
          <a:ln w="476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직선 연결선 7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-10274" y="3305849"/>
            <a:ext cx="9154274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5433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2673001" y="522474"/>
            <a:ext cx="3707962" cy="5470870"/>
          </a:xfrm>
          <a:prstGeom prst="rect">
            <a:avLst/>
          </a:prstGeom>
        </p:spPr>
      </p:pic>
      <p:sp>
        <p:nvSpPr>
          <p:cNvPr id="7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말린 표고버섯의 크기는 얼마 정도 일까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8" name="직선 연결선 7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그림 8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78" t="20236" r="36147" b="64633"/>
          <a:stretch/>
        </p:blipFill>
        <p:spPr>
          <a:xfrm>
            <a:off x="174661" y="318471"/>
            <a:ext cx="832659" cy="589477"/>
          </a:xfrm>
          <a:prstGeom prst="rect">
            <a:avLst/>
          </a:prstGeom>
        </p:spPr>
      </p:pic>
      <p:grpSp>
        <p:nvGrpSpPr>
          <p:cNvPr id="28" name="그룹 27"/>
          <p:cNvGrpSpPr/>
          <p:nvPr/>
        </p:nvGrpSpPr>
        <p:grpSpPr>
          <a:xfrm>
            <a:off x="0" y="2713896"/>
            <a:ext cx="3279099" cy="2232463"/>
            <a:chOff x="0" y="957874"/>
            <a:chExt cx="4542158" cy="3231802"/>
          </a:xfrm>
        </p:grpSpPr>
        <p:grpSp>
          <p:nvGrpSpPr>
            <p:cNvPr id="29" name="그룹 28"/>
            <p:cNvGrpSpPr/>
            <p:nvPr/>
          </p:nvGrpSpPr>
          <p:grpSpPr>
            <a:xfrm>
              <a:off x="159180" y="957874"/>
              <a:ext cx="4382978" cy="3162163"/>
              <a:chOff x="159180" y="957874"/>
              <a:chExt cx="4382978" cy="3162163"/>
            </a:xfrm>
            <a:solidFill>
              <a:srgbClr val="D7CAF2"/>
            </a:solidFill>
          </p:grpSpPr>
          <p:sp>
            <p:nvSpPr>
              <p:cNvPr id="31" name="구름 30"/>
              <p:cNvSpPr/>
              <p:nvPr/>
            </p:nvSpPr>
            <p:spPr>
              <a:xfrm rot="483479">
                <a:off x="159180" y="957874"/>
                <a:ext cx="3917468" cy="3162163"/>
              </a:xfrm>
              <a:prstGeom prst="clou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2" name="이등변 삼각형 31"/>
              <p:cNvSpPr/>
              <p:nvPr/>
            </p:nvSpPr>
            <p:spPr>
              <a:xfrm rot="4280793">
                <a:off x="3882699" y="1710798"/>
                <a:ext cx="618381" cy="70053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30" name="사각형: 둥근 모서리 1">
              <a:extLst>
                <a:ext uri="{FF2B5EF4-FFF2-40B4-BE49-F238E27FC236}">
                  <a16:creationId xmlns="" xmlns:a16="http://schemas.microsoft.com/office/drawing/2014/main" id="{DD1553A6-6146-49BD-BD2F-88308EF7C9B0}"/>
                </a:ext>
              </a:extLst>
            </p:cNvPr>
            <p:cNvSpPr/>
            <p:nvPr/>
          </p:nvSpPr>
          <p:spPr>
            <a:xfrm>
              <a:off x="0" y="1033574"/>
              <a:ext cx="4145279" cy="3156102"/>
            </a:xfrm>
            <a:prstGeom prst="roundRect">
              <a:avLst>
                <a:gd name="adj" fmla="val 13024"/>
              </a:avLst>
            </a:prstGeom>
            <a:noFill/>
            <a:ln w="3810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3200" dirty="0" smtClean="0">
                  <a:solidFill>
                    <a:schemeClr val="tx1"/>
                  </a:solidFill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우리 모자의 크기는 </a:t>
              </a:r>
              <a:r>
                <a:rPr lang="ko-KR" altLang="en-US" sz="3200" dirty="0" err="1" smtClean="0">
                  <a:solidFill>
                    <a:schemeClr val="tx1"/>
                  </a:solidFill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얼마일꼬</a:t>
              </a:r>
              <a:r>
                <a:rPr lang="en-US" altLang="ko-KR" sz="3200" dirty="0" smtClean="0">
                  <a:solidFill>
                    <a:schemeClr val="tx1"/>
                  </a:solidFill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....</a:t>
              </a:r>
              <a:endParaRPr lang="ko-KR" altLang="en-US" sz="3200" dirty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endParaRPr>
            </a:p>
          </p:txBody>
        </p:sp>
      </p:grpSp>
      <p:grpSp>
        <p:nvGrpSpPr>
          <p:cNvPr id="33" name="그룹 32"/>
          <p:cNvGrpSpPr/>
          <p:nvPr/>
        </p:nvGrpSpPr>
        <p:grpSpPr>
          <a:xfrm>
            <a:off x="6207760" y="2911037"/>
            <a:ext cx="3130819" cy="2118163"/>
            <a:chOff x="0" y="957874"/>
            <a:chExt cx="4145279" cy="3231802"/>
          </a:xfrm>
        </p:grpSpPr>
        <p:grpSp>
          <p:nvGrpSpPr>
            <p:cNvPr id="34" name="그룹 33"/>
            <p:cNvGrpSpPr/>
            <p:nvPr/>
          </p:nvGrpSpPr>
          <p:grpSpPr>
            <a:xfrm>
              <a:off x="159180" y="957874"/>
              <a:ext cx="3917468" cy="3162163"/>
              <a:chOff x="159180" y="957874"/>
              <a:chExt cx="3917468" cy="3162163"/>
            </a:xfrm>
            <a:solidFill>
              <a:srgbClr val="D7CAF2"/>
            </a:solidFill>
          </p:grpSpPr>
          <p:sp>
            <p:nvSpPr>
              <p:cNvPr id="36" name="구름 35"/>
              <p:cNvSpPr/>
              <p:nvPr/>
            </p:nvSpPr>
            <p:spPr>
              <a:xfrm rot="483479">
                <a:off x="159180" y="957874"/>
                <a:ext cx="3917468" cy="3162163"/>
              </a:xfrm>
              <a:prstGeom prst="cloud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7" name="이등변 삼각형 36"/>
              <p:cNvSpPr/>
              <p:nvPr/>
            </p:nvSpPr>
            <p:spPr>
              <a:xfrm rot="17996113">
                <a:off x="163522" y="1266190"/>
                <a:ext cx="626441" cy="569635"/>
              </a:xfrm>
              <a:prstGeom prst="triangl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35" name="사각형: 둥근 모서리 1">
              <a:extLst>
                <a:ext uri="{FF2B5EF4-FFF2-40B4-BE49-F238E27FC236}">
                  <a16:creationId xmlns="" xmlns:a16="http://schemas.microsoft.com/office/drawing/2014/main" id="{DD1553A6-6146-49BD-BD2F-88308EF7C9B0}"/>
                </a:ext>
              </a:extLst>
            </p:cNvPr>
            <p:cNvSpPr/>
            <p:nvPr/>
          </p:nvSpPr>
          <p:spPr>
            <a:xfrm>
              <a:off x="0" y="1033574"/>
              <a:ext cx="4145279" cy="3156102"/>
            </a:xfrm>
            <a:prstGeom prst="roundRect">
              <a:avLst>
                <a:gd name="adj" fmla="val 13024"/>
              </a:avLst>
            </a:prstGeom>
            <a:noFill/>
            <a:ln w="3810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3200" dirty="0" smtClean="0">
                  <a:solidFill>
                    <a:schemeClr val="tx1"/>
                  </a:solidFill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말리니까</a:t>
              </a:r>
              <a:endParaRPr lang="en-US" altLang="ko-KR" sz="32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endParaRPr>
            </a:p>
            <a:p>
              <a:pPr algn="ctr"/>
              <a:r>
                <a:rPr lang="ko-KR" altLang="en-US" sz="3200" dirty="0" smtClean="0">
                  <a:solidFill>
                    <a:schemeClr val="tx1"/>
                  </a:solidFill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키도 작아지는 거</a:t>
              </a:r>
              <a:endParaRPr lang="en-US" altLang="ko-KR" sz="32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endParaRPr>
            </a:p>
            <a:p>
              <a:pPr algn="ctr"/>
              <a:r>
                <a:rPr lang="ko-KR" altLang="en-US" sz="3200" dirty="0" smtClean="0">
                  <a:solidFill>
                    <a:schemeClr val="tx1"/>
                  </a:solidFill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같구먼</a:t>
              </a:r>
              <a:r>
                <a:rPr lang="en-US" altLang="ko-KR" sz="3200" dirty="0" smtClean="0">
                  <a:solidFill>
                    <a:schemeClr val="tx1"/>
                  </a:solidFill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~</a:t>
              </a:r>
              <a:endParaRPr lang="ko-KR" altLang="en-US" sz="3200" dirty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81161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1272</TotalTime>
  <Words>1331</Words>
  <Application>Microsoft Office PowerPoint</Application>
  <PresentationFormat>화면 슬라이드 쇼(16:9)</PresentationFormat>
  <Paragraphs>293</Paragraphs>
  <Slides>40</Slides>
  <Notes>29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40</vt:i4>
      </vt:variant>
    </vt:vector>
  </HeadingPairs>
  <TitlesOfParts>
    <vt:vector size="48" baseType="lpstr">
      <vt:lpstr>다온 청춘고딕(B)</vt:lpstr>
      <vt:lpstr>맑은 고딕</vt:lpstr>
      <vt:lpstr>배달의민족 연성</vt:lpstr>
      <vt:lpstr>배달의민족 주아</vt:lpstr>
      <vt:lpstr>Arial</vt:lpstr>
      <vt:lpstr>Calibri</vt:lpstr>
      <vt:lpstr>Calibri Light</vt:lpstr>
      <vt:lpstr>Office 테마</vt:lpstr>
      <vt:lpstr>으라차차!  버섯 할아버지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함께 책을 읽어요.</dc:title>
  <dc:creator>한지현;이주영</dc:creator>
  <cp:lastModifiedBy>Windows 사용자</cp:lastModifiedBy>
  <cp:revision>100</cp:revision>
  <dcterms:created xsi:type="dcterms:W3CDTF">2019-09-17T12:12:36Z</dcterms:created>
  <dcterms:modified xsi:type="dcterms:W3CDTF">2020-02-05T06:38:53Z</dcterms:modified>
</cp:coreProperties>
</file>