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67" r:id="rId3"/>
    <p:sldId id="266" r:id="rId4"/>
    <p:sldId id="268" r:id="rId5"/>
    <p:sldId id="269" r:id="rId6"/>
    <p:sldId id="292" r:id="rId7"/>
    <p:sldId id="270" r:id="rId8"/>
    <p:sldId id="272" r:id="rId9"/>
    <p:sldId id="291" r:id="rId10"/>
    <p:sldId id="261" r:id="rId11"/>
    <p:sldId id="293" r:id="rId12"/>
    <p:sldId id="294" r:id="rId13"/>
    <p:sldId id="295" r:id="rId14"/>
    <p:sldId id="296" r:id="rId15"/>
    <p:sldId id="297" r:id="rId16"/>
    <p:sldId id="273" r:id="rId17"/>
    <p:sldId id="298" r:id="rId18"/>
    <p:sldId id="314" r:id="rId19"/>
    <p:sldId id="299" r:id="rId20"/>
    <p:sldId id="300" r:id="rId21"/>
    <p:sldId id="274" r:id="rId22"/>
    <p:sldId id="285" r:id="rId23"/>
    <p:sldId id="303" r:id="rId24"/>
    <p:sldId id="311" r:id="rId25"/>
    <p:sldId id="312" r:id="rId26"/>
    <p:sldId id="31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290" r:id="rId35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7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88" y="6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BE393-26AD-4A04-A1AE-4435EEFC4CFE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B07D0-7FD1-427E-931C-12C9BCDBE6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1938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고양이 림책을 활용한 </a:t>
            </a:r>
            <a:r>
              <a:rPr lang="en-US" altLang="ko-KR"/>
              <a:t>3</a:t>
            </a:r>
            <a:r>
              <a:rPr lang="ko-KR" altLang="en-US"/>
              <a:t>학년 교육과정 연계 </a:t>
            </a:r>
            <a:r>
              <a:rPr lang="en-US" altLang="ko-KR"/>
              <a:t>5</a:t>
            </a:r>
            <a:r>
              <a:rPr lang="ko-KR" altLang="en-US"/>
              <a:t>차시 흐름도 입니다</a:t>
            </a:r>
            <a:r>
              <a:rPr lang="en-US" altLang="ko-KR"/>
              <a:t>. </a:t>
            </a:r>
            <a:r>
              <a:rPr lang="ko-KR" altLang="en-US"/>
              <a:t>다음 장도 있으니 꼭 참고해주세요</a:t>
            </a:r>
            <a:r>
              <a:rPr lang="en-US" altLang="ko-KR" baseline="0"/>
              <a:t> :D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856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</a:t>
            </a:r>
            <a:r>
              <a:rPr lang="en-US" altLang="ko-KR">
                <a:latin typeface="HY나무L"/>
                <a:ea typeface="HY나무L"/>
              </a:rPr>
              <a:t>7</a:t>
            </a:r>
            <a:r>
              <a:rPr lang="ko-KR" altLang="en-US">
                <a:latin typeface="HY나무L"/>
                <a:ea typeface="HY나무L"/>
              </a:rPr>
              <a:t>단원 </a:t>
            </a:r>
            <a:r>
              <a:rPr lang="en-US" altLang="ko-KR">
                <a:latin typeface="HY나무L"/>
                <a:ea typeface="HY나무L"/>
              </a:rPr>
              <a:t>‘</a:t>
            </a:r>
            <a:r>
              <a:rPr lang="ko-KR" altLang="en-US">
                <a:latin typeface="HY나무L"/>
                <a:ea typeface="HY나무L"/>
              </a:rPr>
              <a:t>반갑다</a:t>
            </a:r>
            <a:r>
              <a:rPr lang="en-US" altLang="ko-KR">
                <a:latin typeface="HY나무L"/>
                <a:ea typeface="HY나무L"/>
              </a:rPr>
              <a:t>,</a:t>
            </a:r>
            <a:r>
              <a:rPr lang="ko-KR" altLang="en-US">
                <a:latin typeface="HY나무L"/>
                <a:ea typeface="HY나무L"/>
              </a:rPr>
              <a:t> 국어사전</a:t>
            </a:r>
            <a:r>
              <a:rPr lang="en-US" altLang="ko-KR">
                <a:latin typeface="HY나무L"/>
                <a:ea typeface="HY나무L"/>
              </a:rPr>
              <a:t>’</a:t>
            </a:r>
            <a:r>
              <a:rPr lang="ko-KR" altLang="en-US">
                <a:latin typeface="HY나무L"/>
                <a:ea typeface="HY나무L"/>
              </a:rPr>
              <a:t>의 내용을 떠올리며 공부합니다</a:t>
            </a:r>
            <a:r>
              <a:rPr lang="en-US" altLang="ko-KR">
                <a:latin typeface="HY나무L"/>
                <a:ea typeface="HY나무L"/>
              </a:rPr>
              <a:t>.</a:t>
            </a:r>
            <a:r>
              <a:rPr lang="ko-KR" altLang="en-US">
                <a:latin typeface="HY나무L"/>
                <a:ea typeface="HY나무L"/>
              </a:rPr>
              <a:t> </a:t>
            </a:r>
          </a:p>
          <a:p>
            <a:pPr>
              <a:defRPr/>
            </a:pPr>
            <a:r>
              <a:rPr lang="ko-KR" altLang="en-US">
                <a:latin typeface="HY나무L"/>
                <a:ea typeface="HY나무L"/>
              </a:rPr>
              <a:t>국어사전이 필요한 까닭을 물어볼 수 있습니다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[3</a:t>
            </a:r>
            <a:r>
              <a:rPr lang="ko-KR" altLang="en-US">
                <a:latin typeface="HY나무L"/>
                <a:ea typeface="HY나무L"/>
              </a:rPr>
              <a:t>학년 </a:t>
            </a:r>
            <a:r>
              <a:rPr lang="en-US" altLang="ko-KR">
                <a:latin typeface="HY나무L"/>
                <a:ea typeface="HY나무L"/>
              </a:rPr>
              <a:t>1</a:t>
            </a:r>
            <a:r>
              <a:rPr lang="ko-KR" altLang="en-US">
                <a:latin typeface="HY나무L"/>
                <a:ea typeface="HY나무L"/>
              </a:rPr>
              <a:t>학기 지도서 내용</a:t>
            </a:r>
            <a:r>
              <a:rPr lang="en-US" altLang="ko-KR">
                <a:latin typeface="HY나무L"/>
                <a:ea typeface="HY나무L"/>
              </a:rPr>
              <a:t>]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&lt;</a:t>
            </a:r>
            <a:r>
              <a:rPr lang="ko-KR" altLang="en-US">
                <a:latin typeface="HY나무L"/>
                <a:ea typeface="HY나무L"/>
              </a:rPr>
              <a:t>국어사전이 필요한 까닭</a:t>
            </a:r>
            <a:r>
              <a:rPr lang="en-US" altLang="ko-KR">
                <a:latin typeface="HY나무L"/>
                <a:ea typeface="HY나무L"/>
              </a:rPr>
              <a:t>&gt;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낱말의 뜻을 모를 때 주변에 물어볼 사람이 없으면 알 수가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글을 정확하게 이해할 수 없다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r>
              <a:rPr lang="en-US" altLang="ko-KR">
                <a:latin typeface="HY나무L"/>
                <a:ea typeface="HY나무L"/>
              </a:rPr>
              <a:t>-</a:t>
            </a:r>
            <a:r>
              <a:rPr lang="ko-KR" altLang="en-US">
                <a:latin typeface="HY나무L"/>
                <a:ea typeface="HY나무L"/>
              </a:rPr>
              <a:t> 문장을 쓸 때 정확하게 썼는지 확인하기 어렵다</a:t>
            </a:r>
            <a:r>
              <a:rPr lang="en-US" altLang="ko-KR">
                <a:latin typeface="HY나무L"/>
                <a:ea typeface="HY나무L"/>
              </a:rPr>
              <a:t>.</a:t>
            </a:r>
          </a:p>
          <a:p>
            <a:pPr>
              <a:defRPr/>
            </a:pPr>
            <a:endParaRPr lang="en-US" altLang="ko-KR">
              <a:latin typeface="HY나무L"/>
              <a:ea typeface="HY나무L"/>
            </a:endParaRP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512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이번 활동은 그림책 표지를 보고 그림책이 어떤 이야기로 진행될지</a:t>
            </a:r>
            <a:r>
              <a:rPr lang="en-US" altLang="ko-KR"/>
              <a:t>,</a:t>
            </a:r>
            <a:r>
              <a:rPr lang="ko-KR" altLang="en-US"/>
              <a:t> 그림책 속 계절은 어떤지 알아보는 활동입니다</a:t>
            </a:r>
            <a:r>
              <a:rPr lang="en-US" altLang="ko-KR"/>
              <a:t>.</a:t>
            </a:r>
            <a:r>
              <a:rPr lang="ko-KR" altLang="en-US"/>
              <a:t> 두꺼운 옷</a:t>
            </a:r>
            <a:r>
              <a:rPr lang="en-US" altLang="ko-KR"/>
              <a:t>,</a:t>
            </a:r>
            <a:r>
              <a:rPr lang="ko-KR" altLang="en-US"/>
              <a:t> 목도리</a:t>
            </a:r>
            <a:r>
              <a:rPr lang="en-US" altLang="ko-KR"/>
              <a:t>,</a:t>
            </a:r>
            <a:r>
              <a:rPr lang="ko-KR" altLang="en-US"/>
              <a:t> 모자</a:t>
            </a:r>
            <a:r>
              <a:rPr lang="en-US" altLang="ko-KR"/>
              <a:t>,</a:t>
            </a:r>
            <a:r>
              <a:rPr lang="ko-KR" altLang="en-US"/>
              <a:t> 장갑 등을 보고 아이들이 스스로 겨울임을 알 수 있게 이끌어주세요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26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면지는 다양한 이야기를 담고 있습니다</a:t>
            </a:r>
            <a:r>
              <a:rPr lang="en-US" altLang="ko-KR"/>
              <a:t>.</a:t>
            </a:r>
            <a:r>
              <a:rPr lang="ko-KR" altLang="en-US"/>
              <a:t> 특히 이 책은 뒷면지에 이 이야기의 배경인 집이 나와있습니다</a:t>
            </a:r>
            <a:r>
              <a:rPr lang="en-US" altLang="ko-KR"/>
              <a:t>.</a:t>
            </a:r>
            <a:r>
              <a:rPr lang="ko-KR" altLang="en-US"/>
              <a:t> </a:t>
            </a:r>
          </a:p>
          <a:p>
            <a:pPr lvl="0">
              <a:defRPr/>
            </a:pPr>
            <a:r>
              <a:rPr lang="ko-KR" altLang="en-US"/>
              <a:t>이번 활동은 이야기의 배경이 되는 장소를 파악하는 활동입니다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면지에 나오는 장소를 살펴보며 </a:t>
            </a:r>
            <a:r>
              <a:rPr lang="en-US" altLang="ko-KR"/>
              <a:t>3</a:t>
            </a:r>
            <a:r>
              <a:rPr lang="ko-KR" altLang="en-US"/>
              <a:t>차시에서 배울 옛사람들의 주거 형태에 대해 이야기하게 됩니다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068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책의 제목과 면지에 나왔던 그림을 보고 책이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 특히 </a:t>
            </a:r>
            <a:r>
              <a:rPr lang="en-US" altLang="ko-KR"/>
              <a:t>‘</a:t>
            </a:r>
            <a:r>
              <a:rPr lang="ko-KR" altLang="en-US"/>
              <a:t>고양이</a:t>
            </a:r>
            <a:r>
              <a:rPr lang="en-US" altLang="ko-KR"/>
              <a:t>’</a:t>
            </a:r>
            <a:r>
              <a:rPr lang="ko-KR" altLang="en-US"/>
              <a:t>와 관련 있음을 알 수 있습니다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더 큰 범위에서 </a:t>
            </a:r>
            <a:r>
              <a:rPr lang="en-US" altLang="ko-KR"/>
              <a:t>‘</a:t>
            </a:r>
            <a:r>
              <a:rPr lang="ko-KR" altLang="en-US"/>
              <a:t>동물</a:t>
            </a:r>
            <a:r>
              <a:rPr lang="en-US" altLang="ko-KR"/>
              <a:t>’</a:t>
            </a:r>
            <a:r>
              <a:rPr lang="ko-KR" altLang="en-US"/>
              <a:t>과 관련된 나의 경험을 떠올려봅니다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702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2.png"/><Relationship Id="rId7" Type="http://schemas.openxmlformats.org/officeDocument/2006/relationships/image" Target="../media/image3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41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2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9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51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5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2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2250970" y="4674586"/>
            <a:ext cx="4151122" cy="536453"/>
            <a:chOff x="2250970" y="4674586"/>
            <a:chExt cx="4151122" cy="536453"/>
          </a:xfrm>
        </p:grpSpPr>
        <p:pic>
          <p:nvPicPr>
            <p:cNvPr id="3" name="그림 2" descr="그리기, 옅은이(가) 표시된 사진&#10;&#10;자동 생성된 설명">
              <a:extLst>
                <a:ext uri="{FF2B5EF4-FFF2-40B4-BE49-F238E27FC236}">
                  <a16:creationId xmlns="" xmlns:a16="http://schemas.microsoft.com/office/drawing/2014/main" id="{FA850F86-F86A-4CE6-B384-DA98891B4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0970" y="4674586"/>
              <a:ext cx="2176461" cy="463336"/>
            </a:xfrm>
            <a:prstGeom prst="rect">
              <a:avLst/>
            </a:prstGeom>
          </p:spPr>
        </p:pic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47343" y="4712624"/>
              <a:ext cx="325720" cy="340132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271" y="4719649"/>
              <a:ext cx="1644821" cy="491390"/>
            </a:xfrm>
            <a:prstGeom prst="rect">
              <a:avLst/>
            </a:prstGeom>
          </p:spPr>
        </p:pic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살펴보아요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450109" y="1033138"/>
            <a:ext cx="824578" cy="739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197572" y="1171255"/>
            <a:ext cx="6748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살펴봅시다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7302"/>
          <a:stretch/>
        </p:blipFill>
        <p:spPr>
          <a:xfrm>
            <a:off x="5356999" y="2923603"/>
            <a:ext cx="2775743" cy="148522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5381177" y="1495159"/>
            <a:ext cx="2047057" cy="18473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62305" y="2102645"/>
            <a:ext cx="1394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주인공의 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이름은</a:t>
            </a:r>
            <a:r>
              <a:rPr lang="en-US" altLang="ko-KR" sz="16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뭐야</a:t>
            </a:r>
            <a:r>
              <a:rPr lang="en-US" altLang="ko-KR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?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715294">
            <a:off x="7045479" y="1519012"/>
            <a:ext cx="1742144" cy="168149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258727" y="2016651"/>
            <a:ext cx="1394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무엇을 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하기로</a:t>
            </a:r>
            <a:r>
              <a:rPr lang="en-US" altLang="ko-KR" sz="16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했어</a:t>
            </a:r>
            <a:r>
              <a:rPr lang="en-US" altLang="ko-KR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?</a:t>
            </a:r>
            <a:endParaRPr lang="ko-KR" altLang="en-US" sz="16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1387"/>
            <a:ext cx="5498827" cy="255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30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599385" y="1011805"/>
            <a:ext cx="7837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무슨 계절의 그림인지 맞추어 봅시다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1151852" y="814931"/>
            <a:ext cx="595901" cy="91696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682478" y="2320342"/>
            <a:ext cx="4320290" cy="211140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5325037" y="1906727"/>
            <a:ext cx="1151068" cy="8272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77405" y="21356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겨울</a:t>
            </a:r>
            <a:endParaRPr lang="ko-KR" altLang="en-US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2056506" y="1830178"/>
            <a:ext cx="1151068" cy="82723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424291" y="205912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봄</a:t>
            </a: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3191439" y="1570471"/>
            <a:ext cx="1151068" cy="82723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443807" y="17994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여</a:t>
            </a:r>
            <a:r>
              <a:rPr lang="ko-KR" altLang="en-US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름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4326369" y="1633231"/>
            <a:ext cx="1151068" cy="82723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571999" y="190672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</a:t>
            </a:r>
            <a:endParaRPr lang="ko-KR" altLang="en-US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0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살펴보아요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3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20" b="28151"/>
          <a:stretch/>
        </p:blipFill>
        <p:spPr bwMode="auto">
          <a:xfrm>
            <a:off x="-2" y="886146"/>
            <a:ext cx="9144002" cy="4257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1565839" y="1799420"/>
            <a:ext cx="1151068" cy="82723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818207" y="202836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여</a:t>
            </a:r>
            <a:r>
              <a:rPr lang="ko-KR" altLang="en-US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름</a:t>
            </a: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4"/>
          <a:srcRect l="9070" t="25320" r="54040" b="30230"/>
          <a:stretch>
            <a:fillRect/>
          </a:stretch>
        </p:blipFill>
        <p:spPr>
          <a:xfrm>
            <a:off x="8090525" y="3961771"/>
            <a:ext cx="1053475" cy="1269351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6614045" y="2539070"/>
            <a:ext cx="2240256" cy="202173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928414" y="3265784"/>
            <a:ext cx="1438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계절과 관련된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동식물을 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찾아 보자</a:t>
            </a:r>
            <a:r>
              <a:rPr lang="en-US" altLang="ko-KR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!</a:t>
            </a:r>
          </a:p>
        </p:txBody>
      </p:sp>
      <p:sp>
        <p:nvSpPr>
          <p:cNvPr id="10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살펴보아요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7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0" b="38809"/>
          <a:stretch/>
        </p:blipFill>
        <p:spPr bwMode="auto">
          <a:xfrm>
            <a:off x="0" y="886146"/>
            <a:ext cx="9144000" cy="4257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 l="9070" t="25320" r="54040" b="30230"/>
          <a:stretch>
            <a:fillRect/>
          </a:stretch>
        </p:blipFill>
        <p:spPr>
          <a:xfrm>
            <a:off x="8090525" y="3961771"/>
            <a:ext cx="1053475" cy="126935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6112023" y="2366454"/>
            <a:ext cx="2240256" cy="20217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95115" y="3014823"/>
            <a:ext cx="1438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계절과 관련된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동식물을 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찾아 보자</a:t>
            </a:r>
            <a:r>
              <a:rPr lang="en-US" altLang="ko-KR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!</a:t>
            </a:r>
          </a:p>
        </p:txBody>
      </p:sp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살펴보아요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4326369" y="1633231"/>
            <a:ext cx="1151068" cy="82723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571999" y="190672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</a:t>
            </a:r>
            <a:endParaRPr lang="ko-KR" altLang="en-US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50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05"/>
          <a:stretch/>
        </p:blipFill>
        <p:spPr bwMode="auto">
          <a:xfrm>
            <a:off x="0" y="886146"/>
            <a:ext cx="9144000" cy="425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2367348" y="2320342"/>
            <a:ext cx="1151068" cy="8272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19716" y="254929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겨울</a:t>
            </a:r>
            <a:endParaRPr lang="ko-KR" altLang="en-US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/>
          <a:srcRect l="9070" t="25320" r="54040" b="30230"/>
          <a:stretch>
            <a:fillRect/>
          </a:stretch>
        </p:blipFill>
        <p:spPr>
          <a:xfrm>
            <a:off x="8090525" y="3961771"/>
            <a:ext cx="1053475" cy="126935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6614045" y="2539070"/>
            <a:ext cx="2240256" cy="20217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960295" y="3237209"/>
            <a:ext cx="1438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계절과 관련된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동식물을 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찾아 보자</a:t>
            </a:r>
            <a:r>
              <a:rPr lang="en-US" altLang="ko-KR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!</a:t>
            </a:r>
          </a:p>
        </p:txBody>
      </p:sp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살펴보아요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18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50"/>
          <a:stretch/>
        </p:blipFill>
        <p:spPr bwMode="auto">
          <a:xfrm>
            <a:off x="-1" y="886146"/>
            <a:ext cx="9144000" cy="4257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6" t="58566" r="30353" b="1884"/>
          <a:stretch/>
        </p:blipFill>
        <p:spPr>
          <a:xfrm>
            <a:off x="5115795" y="886146"/>
            <a:ext cx="1151068" cy="8272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83580" y="111509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봄</a:t>
            </a: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/>
          <a:srcRect l="9070" t="25320" r="54040" b="30230"/>
          <a:stretch>
            <a:fillRect/>
          </a:stretch>
        </p:blipFill>
        <p:spPr>
          <a:xfrm>
            <a:off x="8090525" y="3961771"/>
            <a:ext cx="1053475" cy="1269351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6614045" y="2539070"/>
            <a:ext cx="2240256" cy="20217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28414" y="3265784"/>
            <a:ext cx="1438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계절과 관련된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동식물을 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찾아 보자</a:t>
            </a:r>
            <a:r>
              <a:rPr lang="en-US" altLang="ko-KR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!</a:t>
            </a:r>
          </a:p>
        </p:txBody>
      </p:sp>
      <p:sp>
        <p:nvSpPr>
          <p:cNvPr id="1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살펴보아요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9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찾아 보아요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0" y="1216047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</a:t>
              </a:r>
              <a:r>
                <a:rPr lang="ko-KR" altLang="en-US" sz="3600" b="1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pic>
        <p:nvPicPr>
          <p:cNvPr id="19" name="그림 7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1364311" y="1819457"/>
            <a:ext cx="1077437" cy="1504586"/>
          </a:xfrm>
          <a:prstGeom prst="rect">
            <a:avLst/>
          </a:prstGeom>
        </p:spPr>
      </p:pic>
      <p:pic>
        <p:nvPicPr>
          <p:cNvPr id="20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2627902" y="1051175"/>
            <a:ext cx="655256" cy="84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1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찾아보아요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520198" y="112711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 속에서 가을에 볼 수 있는 것들을 찾아봅시다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75701" y="794729"/>
            <a:ext cx="595901" cy="916967"/>
          </a:xfrm>
          <a:prstGeom prst="rect">
            <a:avLst/>
          </a:prstGeom>
        </p:spPr>
      </p:pic>
      <p:pic>
        <p:nvPicPr>
          <p:cNvPr id="10" name="그림 7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03760" y="61143"/>
            <a:ext cx="677424" cy="945989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/>
        </p:blipFill>
        <p:spPr bwMode="auto">
          <a:xfrm rot="862548">
            <a:off x="4208297" y="2055659"/>
            <a:ext cx="1651402" cy="195293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6"/>
          <a:srcRect l="9070" t="25320" r="54040" b="30230"/>
          <a:stretch>
            <a:fillRect/>
          </a:stretch>
        </p:blipFill>
        <p:spPr>
          <a:xfrm>
            <a:off x="2753828" y="2221962"/>
            <a:ext cx="1683787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4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71"/>
          <a:stretch/>
        </p:blipFill>
        <p:spPr bwMode="auto">
          <a:xfrm>
            <a:off x="0" y="939933"/>
            <a:ext cx="9144000" cy="4213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찾아보아요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0" name="그림 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3760" y="61143"/>
            <a:ext cx="677424" cy="945989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468816" y="1039907"/>
            <a:ext cx="8624047" cy="67333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497073" y="106104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chemeClr val="bg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 속에서 가을에 볼 수 있는 것들을 찾아봅시다</a:t>
            </a:r>
            <a:r>
              <a:rPr lang="en-US" altLang="ko-KR" sz="2800" dirty="0" smtClean="0">
                <a:solidFill>
                  <a:schemeClr val="bg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solidFill>
                <a:schemeClr val="bg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98826" y="728659"/>
            <a:ext cx="595901" cy="9169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7700" y="3844758"/>
            <a:ext cx="1638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solidFill>
                  <a:srgbClr val="FF0000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원화 대체 </a:t>
            </a:r>
            <a:endParaRPr lang="ko-KR" altLang="en-US" sz="3200" dirty="0">
              <a:solidFill>
                <a:srgbClr val="FF0000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23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찾아보아요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520198" y="112711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가을에 볼 수 있는 것들을 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3X3</a:t>
            </a:r>
            <a:r>
              <a:rPr lang="ko-KR" altLang="en-US" sz="2800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빙고판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안에 써봅시다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75701" y="794729"/>
            <a:ext cx="595901" cy="916967"/>
          </a:xfrm>
          <a:prstGeom prst="rect">
            <a:avLst/>
          </a:prstGeom>
        </p:spPr>
      </p:pic>
      <p:pic>
        <p:nvPicPr>
          <p:cNvPr id="10" name="그림 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3760" y="61143"/>
            <a:ext cx="677424" cy="94598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7302"/>
          <a:stretch/>
        </p:blipFill>
        <p:spPr>
          <a:xfrm>
            <a:off x="2289193" y="1984122"/>
            <a:ext cx="4236171" cy="226666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723" y="1659089"/>
            <a:ext cx="2966535" cy="291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1102483" flipH="1">
            <a:off x="654273" y="1544988"/>
            <a:ext cx="2240256" cy="202173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98486" y="2271702"/>
            <a:ext cx="1178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그림책에서</a:t>
            </a:r>
            <a:endParaRPr lang="en-US" altLang="ko-KR" sz="16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algn="ctr"/>
            <a:r>
              <a:rPr lang="ko-KR" altLang="en-US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찾아볼까</a:t>
            </a:r>
            <a:r>
              <a:rPr lang="en-US" altLang="ko-KR" sz="16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8264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액자 22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15860" t="6730" r="64310"/>
          <a:stretch>
            <a:fillRect/>
          </a:stretch>
        </p:blipFill>
        <p:spPr>
          <a:xfrm>
            <a:off x="189240" y="3071091"/>
            <a:ext cx="1174615" cy="20724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9" t="8578" r="5464" b="8875"/>
          <a:stretch/>
        </p:blipFill>
        <p:spPr>
          <a:xfrm>
            <a:off x="1312633" y="676211"/>
            <a:ext cx="6447907" cy="4245843"/>
          </a:xfrm>
          <a:prstGeom prst="rect">
            <a:avLst/>
          </a:prstGeom>
        </p:spPr>
      </p:pic>
      <p:grpSp>
        <p:nvGrpSpPr>
          <p:cNvPr id="22" name="그룹 21"/>
          <p:cNvGrpSpPr/>
          <p:nvPr/>
        </p:nvGrpSpPr>
        <p:grpSpPr>
          <a:xfrm>
            <a:off x="342585" y="-354824"/>
            <a:ext cx="8071013" cy="1415537"/>
            <a:chOff x="361355" y="-492765"/>
            <a:chExt cx="8277090" cy="1887383"/>
          </a:xfrm>
        </p:grpSpPr>
        <p:grpSp>
          <p:nvGrpSpPr>
            <p:cNvPr id="5" name="그룹 4"/>
            <p:cNvGrpSpPr/>
            <p:nvPr/>
          </p:nvGrpSpPr>
          <p:grpSpPr>
            <a:xfrm>
              <a:off x="1408701" y="-19666"/>
              <a:ext cx="7229744" cy="1338063"/>
              <a:chOff x="1368153" y="229933"/>
              <a:chExt cx="6955943" cy="1287389"/>
            </a:xfrm>
          </p:grpSpPr>
          <p:sp>
            <p:nvSpPr>
              <p:cNvPr id="8" name="직사각형 7"/>
              <p:cNvSpPr/>
              <p:nvPr/>
            </p:nvSpPr>
            <p:spPr>
              <a:xfrm>
                <a:off x="1368153" y="499820"/>
                <a:ext cx="6261035" cy="5922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lang="ko-KR" altLang="en-US" sz="2400" b="1" dirty="0" err="1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봄이의</a:t>
                </a:r>
                <a:r>
                  <a:rPr lang="ko-KR" altLang="en-US" sz="2400" b="1" dirty="0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동네 관찰 일기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      </a:t>
                </a:r>
                <a:r>
                  <a:rPr lang="en-US" altLang="ko-KR" sz="2400" b="1" dirty="0" smtClean="0"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학년 </a:t>
                </a:r>
                <a:r>
                  <a:rPr kumimoji="0" lang="en-US" altLang="ko-KR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2</a:t>
                </a:r>
                <a:r>
                  <a:rPr kumimoji="0" lang="ko-KR" altLang="en-US" sz="2400" b="1" i="0" u="none" strike="noStrike" kern="1200" cap="none" spc="0" normalizeH="0" baseline="0" dirty="0" smtClean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학기 </a:t>
                </a:r>
                <a:r>
                  <a:rPr kumimoji="0" lang="ko-KR" altLang="en-US" sz="2400" b="1" i="0" u="none" strike="noStrike" kern="1200" cap="none" spc="0" normalizeH="0" baseline="0" dirty="0">
                    <a:solidFill>
                      <a:schemeClr val="tx1"/>
                    </a:solidFill>
                    <a:effectLst/>
                    <a:uLnTx/>
                    <a:uFillTx/>
                    <a:latin typeface="함초롬돋움" pitchFamily="50" charset="-127"/>
                    <a:ea typeface="함초롬돋움" pitchFamily="50" charset="-127"/>
                    <a:cs typeface="함초롬돋움" pitchFamily="50" charset="-127"/>
                  </a:rPr>
                  <a:t>흐름도</a:t>
                </a:r>
              </a:p>
            </p:txBody>
          </p:sp>
          <p:pic>
            <p:nvPicPr>
              <p:cNvPr id="7" name="그림 6" descr="P20190421_162826618_720EC0FB-8CC4-4F4F-B519-01A0B3005F69.PNG"/>
              <p:cNvPicPr>
                <a:picLocks noChangeAspect="1"/>
              </p:cNvPicPr>
              <p:nvPr/>
            </p:nvPicPr>
            <p:blipFill rotWithShape="1">
              <a:blip r:embed="rId5"/>
              <a:srcRect/>
              <a:stretch>
                <a:fillRect/>
              </a:stretch>
            </p:blipFill>
            <p:spPr>
              <a:xfrm>
                <a:off x="7275112" y="229933"/>
                <a:ext cx="1048984" cy="1287389"/>
              </a:xfrm>
              <a:prstGeom prst="rect">
                <a:avLst/>
              </a:prstGeom>
            </p:spPr>
          </p:pic>
          <p:pic>
            <p:nvPicPr>
              <p:cNvPr id="21" name="그림 20"/>
              <p:cNvPicPr>
                <a:picLocks noChangeAspect="1"/>
              </p:cNvPicPr>
              <p:nvPr/>
            </p:nvPicPr>
            <p:blipFill rotWithShape="1"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tretch>
                <a:fillRect/>
              </a:stretch>
            </p:blipFill>
            <p:spPr>
              <a:xfrm>
                <a:off x="4498670" y="682705"/>
                <a:ext cx="436892" cy="344510"/>
              </a:xfrm>
              <a:prstGeom prst="rect">
                <a:avLst/>
              </a:prstGeom>
            </p:spPr>
          </p:pic>
        </p:grpSp>
        <p:pic>
          <p:nvPicPr>
            <p:cNvPr id="6" name="그림 5" descr="P20190421_162758014_36F1E741-AE56-4747-87AD-34B5C97860C7.PNG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361355" y="-492765"/>
              <a:ext cx="1446994" cy="1887383"/>
            </a:xfrm>
            <a:prstGeom prst="rect">
              <a:avLst/>
            </a:prstGeom>
          </p:spPr>
        </p:pic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8"/>
          <a:srcRect l="38190" t="29460" r="28010"/>
          <a:stretch>
            <a:fillRect/>
          </a:stretch>
        </p:blipFill>
        <p:spPr>
          <a:xfrm>
            <a:off x="7591136" y="3927900"/>
            <a:ext cx="1552863" cy="121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3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찾아보아요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520198" y="112711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세로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대각선으로 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줄 빙고를 완성해봅시다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75701" y="794729"/>
            <a:ext cx="595901" cy="916967"/>
          </a:xfrm>
          <a:prstGeom prst="rect">
            <a:avLst/>
          </a:prstGeom>
        </p:spPr>
      </p:pic>
      <p:pic>
        <p:nvPicPr>
          <p:cNvPr id="10" name="그림 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3760" y="61143"/>
            <a:ext cx="677424" cy="94598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7302"/>
          <a:stretch/>
        </p:blipFill>
        <p:spPr>
          <a:xfrm>
            <a:off x="2289193" y="1984122"/>
            <a:ext cx="4236171" cy="226666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10" t="28358" r="2464" b="45823"/>
          <a:stretch/>
        </p:blipFill>
        <p:spPr bwMode="auto">
          <a:xfrm>
            <a:off x="981184" y="1984122"/>
            <a:ext cx="1556564" cy="94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723" y="1650339"/>
            <a:ext cx="2966535" cy="291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" t="4053" r="29848"/>
          <a:stretch/>
        </p:blipFill>
        <p:spPr bwMode="auto">
          <a:xfrm>
            <a:off x="4155646" y="1686197"/>
            <a:ext cx="2884830" cy="277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dirty="0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몸으로 말해요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19" y="1216047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</a:t>
              </a:r>
              <a:r>
                <a:rPr lang="ko-KR" altLang="en-US" sz="3600" b="1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pic>
        <p:nvPicPr>
          <p:cNvPr id="21" name="그림 11" descr="텍스트, 칠판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2662171" y="1161710"/>
            <a:ext cx="579534" cy="971917"/>
          </a:xfrm>
          <a:prstGeom prst="rect">
            <a:avLst/>
          </a:prstGeom>
        </p:spPr>
      </p:pic>
      <p:pic>
        <p:nvPicPr>
          <p:cNvPr id="22" name="그림 8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1209788" y="1755375"/>
            <a:ext cx="1211660" cy="163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92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520198" y="1127119"/>
            <a:ext cx="902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친구가 표현하는 가을에 볼 수 있는 것을 맞추어 봅시다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E20C2ED-9231-44E4-AA79-901436DE16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6" t="64428" r="37977" b="17736"/>
          <a:stretch/>
        </p:blipFill>
        <p:spPr>
          <a:xfrm rot="20567817">
            <a:off x="-75701" y="794729"/>
            <a:ext cx="595901" cy="91696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7302"/>
          <a:stretch/>
        </p:blipFill>
        <p:spPr>
          <a:xfrm>
            <a:off x="4107240" y="1808657"/>
            <a:ext cx="4236171" cy="2266665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520198" y="1931525"/>
            <a:ext cx="1315453" cy="569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err="1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상</a:t>
            </a:r>
            <a:r>
              <a:rPr lang="ko-KR" altLang="en-US" sz="2800" b="1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단계</a:t>
            </a:r>
            <a:endParaRPr lang="ko-KR" altLang="en-US" sz="28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41096" y="1979651"/>
            <a:ext cx="2149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몸으로 말해요</a:t>
            </a:r>
            <a:r>
              <a:rPr lang="en-US" altLang="ko-KR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4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36395" y="2663032"/>
            <a:ext cx="1315453" cy="569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중단계</a:t>
            </a:r>
            <a:endParaRPr lang="ko-KR" altLang="en-US" sz="28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57293" y="2711158"/>
            <a:ext cx="2149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말로 표현해요</a:t>
            </a:r>
            <a:r>
              <a:rPr lang="en-US" altLang="ko-KR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4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536394" y="3476296"/>
            <a:ext cx="1315453" cy="569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하단계</a:t>
            </a:r>
            <a:endParaRPr lang="ko-KR" altLang="en-US" sz="28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57292" y="3524422"/>
            <a:ext cx="2149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칠판에 그려요</a:t>
            </a:r>
            <a:r>
              <a:rPr lang="en-US" altLang="ko-KR" sz="24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4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350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0" grpId="0" animBg="1"/>
      <p:bldP spid="11" grpId="0"/>
      <p:bldP spid="14" grpId="0" animBg="1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4" b="27715"/>
          <a:stretch/>
        </p:blipFill>
        <p:spPr>
          <a:xfrm>
            <a:off x="2000250" y="1171073"/>
            <a:ext cx="5143500" cy="26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2" b="32462"/>
          <a:stretch/>
        </p:blipFill>
        <p:spPr>
          <a:xfrm>
            <a:off x="1353765" y="1315453"/>
            <a:ext cx="5143500" cy="267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0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3" b="27033"/>
          <a:stretch/>
        </p:blipFill>
        <p:spPr>
          <a:xfrm>
            <a:off x="2000249" y="1315453"/>
            <a:ext cx="51435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0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3" b="14111"/>
          <a:stretch/>
        </p:blipFill>
        <p:spPr>
          <a:xfrm>
            <a:off x="2000250" y="1023299"/>
            <a:ext cx="5143500" cy="3846591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0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7" b="16648"/>
          <a:stretch/>
        </p:blipFill>
        <p:spPr>
          <a:xfrm>
            <a:off x="1498966" y="1023299"/>
            <a:ext cx="5143500" cy="335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32" b="27673"/>
          <a:stretch/>
        </p:blipFill>
        <p:spPr>
          <a:xfrm>
            <a:off x="1600839" y="1240910"/>
            <a:ext cx="5143500" cy="28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16"/>
          <a:stretch/>
        </p:blipFill>
        <p:spPr>
          <a:xfrm>
            <a:off x="1879177" y="1547146"/>
            <a:ext cx="5143500" cy="334760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5365299" y="653232"/>
            <a:ext cx="823182" cy="660840"/>
            <a:chOff x="5359243" y="653232"/>
            <a:chExt cx="823182" cy="660840"/>
          </a:xfrm>
        </p:grpSpPr>
        <p:sp>
          <p:nvSpPr>
            <p:cNvPr id="1197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1198" name="직선 연결선 32"/>
            <p:cNvCxnSpPr/>
            <p:nvPr/>
          </p:nvCxnSpPr>
          <p:spPr>
            <a:xfrm rot="10800000" flipH="1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액자 70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3" name="액자 72"/>
          <p:cNvSpPr/>
          <p:nvPr/>
        </p:nvSpPr>
        <p:spPr>
          <a:xfrm>
            <a:off x="43225" y="34641"/>
            <a:ext cx="9048350" cy="5076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7" name="액자 76"/>
          <p:cNvSpPr/>
          <p:nvPr/>
        </p:nvSpPr>
        <p:spPr>
          <a:xfrm>
            <a:off x="92033" y="75599"/>
            <a:ext cx="8951133" cy="4995000"/>
          </a:xfrm>
          <a:prstGeom prst="frame">
            <a:avLst>
              <a:gd name="adj1" fmla="val 744"/>
            </a:avLst>
          </a:prstGeom>
          <a:solidFill>
            <a:srgbClr val="C9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78" name="액자 77"/>
          <p:cNvSpPr/>
          <p:nvPr/>
        </p:nvSpPr>
        <p:spPr>
          <a:xfrm>
            <a:off x="142872" y="110240"/>
            <a:ext cx="8846716" cy="4922100"/>
          </a:xfrm>
          <a:prstGeom prst="frame">
            <a:avLst>
              <a:gd name="adj1" fmla="val 744"/>
            </a:avLst>
          </a:prstGeom>
          <a:solidFill>
            <a:srgbClr val="FDD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1167" name="그룹 1166"/>
          <p:cNvGrpSpPr/>
          <p:nvPr/>
        </p:nvGrpSpPr>
        <p:grpSpPr>
          <a:xfrm>
            <a:off x="376149" y="455025"/>
            <a:ext cx="2532615" cy="1896289"/>
            <a:chOff x="462740" y="512753"/>
            <a:chExt cx="2532615" cy="1896289"/>
          </a:xfrm>
        </p:grpSpPr>
        <p:sp>
          <p:nvSpPr>
            <p:cNvPr id="1155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[1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찾아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58" name="모서리가 둥근 직사각형 9"/>
            <p:cNvSpPr/>
            <p:nvPr/>
          </p:nvSpPr>
          <p:spPr>
            <a:xfrm>
              <a:off x="492763" y="1079137"/>
              <a:ext cx="2477323" cy="1329905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표지 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보면서 내용 상상하기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그림을 보면서 </a:t>
              </a:r>
              <a:r>
                <a:rPr kumimoji="0" lang="ko-KR" altLang="en-US" sz="1400" b="0" i="0" u="none" strike="noStrike" kern="1200" cap="none" spc="-200" normalizeH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계절 맞추기 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그림책에서 가을과 관련된 것 찾기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몸으로 표현해요</a:t>
              </a: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’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놀이하기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68" name="그룹 1167"/>
          <p:cNvGrpSpPr/>
          <p:nvPr/>
        </p:nvGrpSpPr>
        <p:grpSpPr>
          <a:xfrm>
            <a:off x="367490" y="2945760"/>
            <a:ext cx="2532615" cy="1829541"/>
            <a:chOff x="462740" y="512753"/>
            <a:chExt cx="2532615" cy="1829541"/>
          </a:xfrm>
        </p:grpSpPr>
        <p:sp>
          <p:nvSpPr>
            <p:cNvPr id="1169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[2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사전을 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만들어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71" name="모서리가 둥근 직사각형 9"/>
            <p:cNvSpPr/>
            <p:nvPr/>
          </p:nvSpPr>
          <p:spPr>
            <a:xfrm>
              <a:off x="492763" y="1079136"/>
              <a:ext cx="2477323" cy="1263158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 함께 읽기</a:t>
              </a: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가을에 볼 수 있는 것 사진 찍기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특징에 따라 나누고 무리 짓기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무리 별로 가을 그림 사전 만들기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2" name="그룹 1181"/>
          <p:cNvGrpSpPr/>
          <p:nvPr/>
        </p:nvGrpSpPr>
        <p:grpSpPr>
          <a:xfrm>
            <a:off x="6211494" y="2982097"/>
            <a:ext cx="2532615" cy="1742454"/>
            <a:chOff x="462740" y="512753"/>
            <a:chExt cx="2532615" cy="1742454"/>
          </a:xfrm>
        </p:grpSpPr>
        <p:sp>
          <p:nvSpPr>
            <p:cNvPr id="1183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[5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600" b="1" spc="-15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관찰 일기를</a:t>
              </a:r>
              <a:r>
                <a:rPr lang="en-US" altLang="ko-KR" sz="1600" b="1" spc="-15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써 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5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과 관련된 노래 듣기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배우면서 기억에 남는 것 나누기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</a:t>
              </a:r>
              <a:r>
                <a:rPr lang="ko-KR" altLang="en-US" sz="1400" spc="-200" dirty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을 주제로 관찰 일기 쓰기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 관찰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일기 발표하기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186" name="그룹 1185"/>
          <p:cNvGrpSpPr/>
          <p:nvPr/>
        </p:nvGrpSpPr>
        <p:grpSpPr>
          <a:xfrm>
            <a:off x="6211494" y="439702"/>
            <a:ext cx="2532615" cy="1695267"/>
            <a:chOff x="462740" y="512753"/>
            <a:chExt cx="2532615" cy="1695267"/>
          </a:xfrm>
        </p:grpSpPr>
        <p:sp>
          <p:nvSpPr>
            <p:cNvPr id="118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[4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가을의 색을 나타내보아요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1189" name="모서리가 둥근 직사각형 9"/>
            <p:cNvSpPr/>
            <p:nvPr/>
          </p:nvSpPr>
          <p:spPr>
            <a:xfrm>
              <a:off x="492763" y="1079136"/>
              <a:ext cx="2477323" cy="1128884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우리 학교 주변의 낙엽 모으기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 속 낙엽 찾아보기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lang="ko-KR" altLang="en-US" sz="1400" spc="-200" dirty="0" smtClean="0">
                  <a:solidFill>
                    <a:prstClr val="black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낙엽을 관찰하고 특징에 따라 무리 짓기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낙엽으로 가을 표현하기</a:t>
              </a:r>
              <a:endParaRPr kumimoji="0" lang="ko-KR" altLang="en-US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53" name="그룹 52"/>
          <p:cNvGrpSpPr/>
          <p:nvPr/>
        </p:nvGrpSpPr>
        <p:grpSpPr>
          <a:xfrm flipH="1" flipV="1">
            <a:off x="5370052" y="1808397"/>
            <a:ext cx="823183" cy="1427232"/>
            <a:chOff x="2944571" y="707736"/>
            <a:chExt cx="823183" cy="1427232"/>
          </a:xfrm>
        </p:grpSpPr>
        <p:sp>
          <p:nvSpPr>
            <p:cNvPr id="54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55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053710" y="2686416"/>
            <a:ext cx="648151" cy="518687"/>
          </a:xfrm>
          <a:prstGeom prst="rect">
            <a:avLst/>
          </a:prstGeom>
          <a:ln>
            <a:noFill/>
          </a:ln>
        </p:spPr>
      </p:pic>
      <p:pic>
        <p:nvPicPr>
          <p:cNvPr id="51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2471" y="2648759"/>
            <a:ext cx="624949" cy="500120"/>
          </a:xfrm>
          <a:prstGeom prst="rect">
            <a:avLst/>
          </a:prstGeom>
          <a:ln>
            <a:noFill/>
          </a:ln>
        </p:spPr>
      </p:pic>
      <p:grpSp>
        <p:nvGrpSpPr>
          <p:cNvPr id="46" name="그룹 45"/>
          <p:cNvGrpSpPr/>
          <p:nvPr/>
        </p:nvGrpSpPr>
        <p:grpSpPr>
          <a:xfrm>
            <a:off x="3297477" y="2995069"/>
            <a:ext cx="2532615" cy="1742454"/>
            <a:chOff x="462740" y="512753"/>
            <a:chExt cx="2532615" cy="1742454"/>
          </a:xfrm>
        </p:grpSpPr>
        <p:sp>
          <p:nvSpPr>
            <p:cNvPr id="47" name="모서리가 둥근 직사각형 9"/>
            <p:cNvSpPr/>
            <p:nvPr/>
          </p:nvSpPr>
          <p:spPr>
            <a:xfrm>
              <a:off x="462740" y="512753"/>
              <a:ext cx="2532615" cy="54231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US" altLang="ko-KR" sz="1600" b="1" spc="-150" dirty="0" smtClean="0">
                  <a:solidFill>
                    <a:schemeClr val="bg1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[3</a:t>
              </a:r>
              <a:r>
                <a:rPr kumimoji="0" lang="ko-KR" altLang="en-US" sz="1600" b="1" i="0" u="none" strike="noStrike" kern="1200" cap="none" spc="-150" normalizeH="0" baseline="0" dirty="0" err="1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차시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schemeClr val="bg1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1600" b="1" i="0" u="none" strike="noStrike" kern="1200" cap="none" spc="-150" normalizeH="0" baseline="0" dirty="0">
                <a:solidFill>
                  <a:schemeClr val="bg1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ctr" defTabSz="457200" rtl="0" eaLnBrk="1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 맛보아요</a:t>
              </a:r>
              <a:r>
                <a:rPr kumimoji="0" lang="en-US" altLang="ko-KR" sz="1600" b="1" i="0" u="none" strike="noStrike" kern="1200" cap="none" spc="-15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kumimoji="0" lang="ko-KR" altLang="en-US" sz="1600" b="1" i="0" u="none" strike="noStrike" kern="1200" cap="none" spc="-15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sp>
          <p:nvSpPr>
            <p:cNvPr id="63" name="모서리가 둥근 직사각형 9"/>
            <p:cNvSpPr/>
            <p:nvPr/>
          </p:nvSpPr>
          <p:spPr>
            <a:xfrm>
              <a:off x="492763" y="1079136"/>
              <a:ext cx="2477323" cy="1176071"/>
            </a:xfrm>
            <a:prstGeom prst="roundRect">
              <a:avLst>
                <a:gd name="adj" fmla="val 3125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관찰하기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다양한 열매 맛보기</a:t>
              </a:r>
              <a:endParaRPr kumimoji="0" lang="en-US" altLang="ko-KR" sz="1400" b="0" i="0" u="none" strike="noStrike" kern="1200" cap="none" spc="-20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씨앗에서 열매가 되는 과정 살펴보기</a:t>
              </a:r>
              <a:endParaRPr lang="en-US" altLang="ko-KR" sz="1400" spc="-200" dirty="0" smtClean="0">
                <a:solidFill>
                  <a:prstClr val="black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  <a:p>
              <a:pPr marL="0" marR="0" lvl="0" indent="0" algn="just" defTabSz="4572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-</a:t>
              </a:r>
              <a:r>
                <a:rPr kumimoji="0" lang="ko-KR" altLang="en-US" sz="1400" b="0" i="0" u="none" strike="noStrike" kern="1200" cap="none" spc="-20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나만의 과일 바구니 만들기</a:t>
              </a:r>
              <a:endParaRPr kumimoji="0" lang="en-US" altLang="ko-KR" sz="1400" b="0" i="0" u="none" strike="noStrike" kern="1200" cap="none" spc="-20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65" name="그룹 64"/>
          <p:cNvGrpSpPr/>
          <p:nvPr/>
        </p:nvGrpSpPr>
        <p:grpSpPr>
          <a:xfrm flipH="1">
            <a:off x="2928150" y="653232"/>
            <a:ext cx="823182" cy="660840"/>
            <a:chOff x="5359243" y="653232"/>
            <a:chExt cx="823182" cy="660840"/>
          </a:xfrm>
        </p:grpSpPr>
        <p:sp>
          <p:nvSpPr>
            <p:cNvPr id="66" name="타원 29"/>
            <p:cNvSpPr/>
            <p:nvPr/>
          </p:nvSpPr>
          <p:spPr>
            <a:xfrm flipH="1">
              <a:off x="6031701" y="653232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67" name="직선 연결선 32"/>
            <p:cNvCxnSpPr/>
            <p:nvPr/>
          </p:nvCxnSpPr>
          <p:spPr>
            <a:xfrm rot="10800000">
              <a:off x="5359243" y="1305347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36"/>
            <p:cNvCxnSpPr/>
            <p:nvPr/>
          </p:nvCxnSpPr>
          <p:spPr>
            <a:xfrm flipV="1">
              <a:off x="5854556" y="722776"/>
              <a:ext cx="0" cy="591296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44"/>
            <p:cNvCxnSpPr/>
            <p:nvPr/>
          </p:nvCxnSpPr>
          <p:spPr>
            <a:xfrm rot="10800000" flipH="1">
              <a:off x="5855994" y="724332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그룹 69"/>
          <p:cNvGrpSpPr/>
          <p:nvPr/>
        </p:nvGrpSpPr>
        <p:grpSpPr>
          <a:xfrm flipV="1">
            <a:off x="2928149" y="1808396"/>
            <a:ext cx="823183" cy="1427232"/>
            <a:chOff x="2944571" y="707736"/>
            <a:chExt cx="823183" cy="1427232"/>
          </a:xfrm>
        </p:grpSpPr>
        <p:sp>
          <p:nvSpPr>
            <p:cNvPr id="72" name="타원 29"/>
            <p:cNvSpPr/>
            <p:nvPr/>
          </p:nvSpPr>
          <p:spPr>
            <a:xfrm>
              <a:off x="2944571" y="707736"/>
              <a:ext cx="150724" cy="15072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cxnSp>
          <p:nvCxnSpPr>
            <p:cNvPr id="74" name="직선 연결선 32"/>
            <p:cNvCxnSpPr/>
            <p:nvPr/>
          </p:nvCxnSpPr>
          <p:spPr>
            <a:xfrm rot="10800000">
              <a:off x="3259741" y="2134968"/>
              <a:ext cx="508012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36"/>
            <p:cNvCxnSpPr/>
            <p:nvPr/>
          </p:nvCxnSpPr>
          <p:spPr>
            <a:xfrm rot="16200000">
              <a:off x="2590563" y="1456900"/>
              <a:ext cx="1345609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44"/>
            <p:cNvCxnSpPr/>
            <p:nvPr/>
          </p:nvCxnSpPr>
          <p:spPr>
            <a:xfrm rot="10800000">
              <a:off x="2987175" y="778836"/>
              <a:ext cx="283827" cy="0"/>
            </a:xfrm>
            <a:prstGeom prst="line">
              <a:avLst/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타원 29"/>
          <p:cNvSpPr/>
          <p:nvPr/>
        </p:nvSpPr>
        <p:spPr>
          <a:xfrm flipH="1">
            <a:off x="4470093" y="2792145"/>
            <a:ext cx="150724" cy="15072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cxnSp>
        <p:nvCxnSpPr>
          <p:cNvPr id="82" name="직선 연결선 36"/>
          <p:cNvCxnSpPr/>
          <p:nvPr/>
        </p:nvCxnSpPr>
        <p:spPr>
          <a:xfrm flipV="1">
            <a:off x="4545455" y="2275642"/>
            <a:ext cx="0" cy="59129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/>
        </p:blipFill>
        <p:spPr bwMode="auto">
          <a:xfrm>
            <a:off x="3477662" y="252081"/>
            <a:ext cx="2135587" cy="231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71" y="2698095"/>
            <a:ext cx="683392" cy="386809"/>
          </a:xfrm>
          <a:prstGeom prst="rect">
            <a:avLst/>
          </a:prstGeom>
        </p:spPr>
      </p:pic>
      <p:pic>
        <p:nvPicPr>
          <p:cNvPr id="84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93945" y="274715"/>
            <a:ext cx="624949" cy="500120"/>
          </a:xfrm>
          <a:prstGeom prst="rect">
            <a:avLst/>
          </a:prstGeom>
          <a:ln>
            <a:noFill/>
          </a:ln>
        </p:spPr>
      </p:pic>
      <p:pic>
        <p:nvPicPr>
          <p:cNvPr id="85" name="그림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45" y="324051"/>
            <a:ext cx="683392" cy="386809"/>
          </a:xfrm>
          <a:prstGeom prst="rect">
            <a:avLst/>
          </a:prstGeom>
        </p:spPr>
      </p:pic>
      <p:pic>
        <p:nvPicPr>
          <p:cNvPr id="86" name="그림 8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320" y="2867507"/>
            <a:ext cx="683392" cy="386809"/>
          </a:xfrm>
          <a:prstGeom prst="rect">
            <a:avLst/>
          </a:prstGeom>
        </p:spPr>
      </p:pic>
      <p:pic>
        <p:nvPicPr>
          <p:cNvPr id="87" name="그림 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119" y="280815"/>
            <a:ext cx="683392" cy="386809"/>
          </a:xfrm>
          <a:prstGeom prst="rect">
            <a:avLst/>
          </a:prstGeom>
        </p:spPr>
      </p:pic>
      <p:pic>
        <p:nvPicPr>
          <p:cNvPr id="88" name="그림 8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135" y="2777719"/>
            <a:ext cx="683392" cy="38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22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6" b="26126"/>
          <a:stretch/>
        </p:blipFill>
        <p:spPr>
          <a:xfrm>
            <a:off x="1868756" y="1023299"/>
            <a:ext cx="5143500" cy="312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55"/>
          <a:stretch/>
        </p:blipFill>
        <p:spPr>
          <a:xfrm>
            <a:off x="1837918" y="886146"/>
            <a:ext cx="5143500" cy="407086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94" b="31493"/>
          <a:stretch/>
        </p:blipFill>
        <p:spPr>
          <a:xfrm>
            <a:off x="1781281" y="1475873"/>
            <a:ext cx="5143500" cy="2310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활동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3.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몸으로 말해요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09333" y="-104983"/>
            <a:ext cx="837296" cy="112828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9" b="13918"/>
          <a:stretch/>
        </p:blipFill>
        <p:spPr>
          <a:xfrm>
            <a:off x="2000250" y="1023299"/>
            <a:ext cx="5143500" cy="354147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182131"/>
            <a:ext cx="9729627" cy="704015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   다음 시간에 공부할 내용은</a:t>
            </a:r>
            <a:r>
              <a:rPr lang="en-US" altLang="ko-KR" sz="36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?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292814" y="1193945"/>
            <a:ext cx="9574825" cy="3710255"/>
          </a:xfrm>
          <a:prstGeom prst="roundRect">
            <a:avLst>
              <a:gd name="adj" fmla="val 16667"/>
            </a:avLst>
          </a:prstGeom>
          <a:solidFill>
            <a:srgbClr val="A0B4E6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974" y="2055217"/>
            <a:ext cx="79076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읽고 가을에 볼 수 있는 것들로</a:t>
            </a:r>
            <a:endParaRPr lang="en-US" altLang="ko-KR" sz="2800" b="1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lvl="0" algn="ctr">
              <a:defRPr/>
            </a:pPr>
            <a:r>
              <a:rPr lang="ko-KR" altLang="en-US" sz="28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 사전을 만들어봅시다</a:t>
            </a:r>
            <a:r>
              <a:rPr lang="en-US" altLang="ko-KR" sz="28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!</a:t>
            </a:r>
            <a:endParaRPr lang="en-US" altLang="ko-KR" sz="28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2"/>
          <a:srcRect l="9070" t="25320" r="54040" b="30230"/>
          <a:stretch>
            <a:fillRect/>
          </a:stretch>
        </p:blipFill>
        <p:spPr>
          <a:xfrm>
            <a:off x="173005" y="0"/>
            <a:ext cx="1053475" cy="1269351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rcRect l="9010" t="39680" r="21780"/>
          <a:stretch>
            <a:fillRect/>
          </a:stretch>
        </p:blipFill>
        <p:spPr>
          <a:xfrm>
            <a:off x="2759811" y="3248557"/>
            <a:ext cx="3828483" cy="189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81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</a:t>
            </a:r>
            <a:r>
              <a:rPr lang="ko-KR" altLang="en-US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선생님께 드리는 안내서 </a:t>
            </a:r>
            <a:r>
              <a:rPr lang="en-US" altLang="ko-KR" sz="44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</a:t>
            </a:r>
            <a:endParaRPr lang="ko-KR" altLang="en-US" sz="44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332073">
            <a:off x="5162559" y="862318"/>
            <a:ext cx="3912701" cy="1912205"/>
          </a:xfrm>
          <a:prstGeom prst="rect">
            <a:avLst/>
          </a:prstGeom>
        </p:spPr>
      </p:pic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/>
          <a:srcRect l="2460" t="63270" r="84270" b="28060"/>
          <a:stretch>
            <a:fillRect/>
          </a:stretch>
        </p:blipFill>
        <p:spPr>
          <a:xfrm>
            <a:off x="618862" y="1679898"/>
            <a:ext cx="545807" cy="521104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087377" y="1739337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관련 교과</a:t>
            </a: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]</a:t>
            </a:r>
            <a:endParaRPr kumimoji="0" lang="ko-KR" altLang="en-US" sz="2400" b="1" i="0" u="none" strike="noStrike" kern="1200" cap="none" spc="0" normalizeH="0" baseline="0" dirty="0">
              <a:solidFill>
                <a:prstClr val="black"/>
              </a:solidFill>
              <a:effectLst/>
              <a:uLnTx/>
              <a:uFillTx/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6" name="직사각형 6"/>
          <p:cNvSpPr/>
          <p:nvPr/>
        </p:nvSpPr>
        <p:spPr>
          <a:xfrm>
            <a:off x="1210828" y="2861471"/>
            <a:ext cx="7556319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err="1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즐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06-02]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가을과 관련된 놀이를 한다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</a:p>
          <a:p>
            <a:pPr fontAlgn="base" latinLnBrk="1"/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[2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국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01-05]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말하는 이와 말의 내용에 집중하며 듣는다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fontAlgn="base" latinLnBrk="1"/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fontAlgn="base" latinLnBrk="1"/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591236" y="2379764"/>
            <a:ext cx="3258899" cy="461665"/>
            <a:chOff x="628995" y="2571750"/>
            <a:chExt cx="3258899" cy="461665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4"/>
            <a:srcRect l="4100" t="21750" r="80990" b="67900"/>
            <a:stretch>
              <a:fillRect/>
            </a:stretch>
          </p:blipFill>
          <p:spPr>
            <a:xfrm>
              <a:off x="628995" y="2571750"/>
              <a:ext cx="417974" cy="424126"/>
            </a:xfrm>
            <a:prstGeom prst="rect">
              <a:avLst/>
            </a:prstGeom>
          </p:spPr>
        </p:pic>
        <p:sp>
          <p:nvSpPr>
            <p:cNvPr id="27" name="직사각형 11"/>
            <p:cNvSpPr/>
            <p:nvPr/>
          </p:nvSpPr>
          <p:spPr>
            <a:xfrm>
              <a:off x="1111088" y="2571750"/>
              <a:ext cx="2776806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관련 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성취기준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endPara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49950" y="3954300"/>
            <a:ext cx="7327301" cy="641528"/>
            <a:chOff x="676547" y="4083191"/>
            <a:chExt cx="7327301" cy="641528"/>
          </a:xfrm>
        </p:grpSpPr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4"/>
            <a:srcRect l="2260" t="85020" r="84270"/>
            <a:stretch>
              <a:fillRect/>
            </a:stretch>
          </p:blipFill>
          <p:spPr>
            <a:xfrm>
              <a:off x="676547" y="4083191"/>
              <a:ext cx="394826" cy="641528"/>
            </a:xfrm>
            <a:prstGeom prst="rect">
              <a:avLst/>
            </a:prstGeom>
          </p:spPr>
        </p:pic>
        <p:sp>
          <p:nvSpPr>
            <p:cNvPr id="28" name="직사각형 11"/>
            <p:cNvSpPr/>
            <p:nvPr/>
          </p:nvSpPr>
          <p:spPr>
            <a:xfrm>
              <a:off x="1113974" y="4218260"/>
              <a:ext cx="6889874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[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사용 글꼴</a:t>
              </a:r>
              <a:r>
                <a:rPr kumimoji="0" lang="en-US" altLang="ko-KR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]</a:t>
              </a:r>
              <a:r>
                <a:rPr kumimoji="0" lang="ko-KR" altLang="en-US" sz="2400" b="1" i="0" u="none" strike="noStrike" kern="1200" cap="none" spc="0" normalizeH="0" baseline="0" dirty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  <a:r>
                <a:rPr kumimoji="0" lang="ko-KR" altLang="en-US" sz="2400" b="0" i="0" u="none" strike="noStrike" kern="1200" cap="none" spc="0" normalizeH="0" baseline="0" dirty="0" err="1" smtClean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함초롬돋움</a:t>
              </a:r>
              <a:endParaRPr kumimoji="0" lang="en-US" altLang="ko-KR" sz="2000" b="0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pic>
        <p:nvPicPr>
          <p:cNvPr id="19" name="그림 8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2616740" y="1536056"/>
            <a:ext cx="913553" cy="731078"/>
          </a:xfrm>
          <a:prstGeom prst="rect">
            <a:avLst/>
          </a:prstGeom>
          <a:ln>
            <a:noFill/>
          </a:ln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7" y="1679680"/>
            <a:ext cx="904283" cy="51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451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</a:t>
            </a:r>
            <a:r>
              <a:rPr lang="ko-KR" altLang="en-US" sz="44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선생님께 드리는 안내서 </a:t>
            </a:r>
            <a:r>
              <a:rPr lang="en-US" altLang="ko-KR" sz="44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2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7" name="그림 4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576398" y="35385"/>
            <a:ext cx="770949" cy="1148136"/>
          </a:xfrm>
          <a:prstGeom prst="rect">
            <a:avLst/>
          </a:prstGeom>
        </p:spPr>
      </p:pic>
      <p:sp>
        <p:nvSpPr>
          <p:cNvPr id="24" name="직사각형 9"/>
          <p:cNvSpPr/>
          <p:nvPr/>
        </p:nvSpPr>
        <p:spPr>
          <a:xfrm>
            <a:off x="1110622" y="1697372"/>
            <a:ext cx="21005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[</a:t>
            </a:r>
            <a:r>
              <a:rPr kumimoji="0" lang="ko-KR" altLang="en-US" sz="2400" b="1" i="0" u="none" strike="noStrike" kern="1200" cap="none" spc="0" normalizeH="0" baseline="0" dirty="0" err="1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차시</a:t>
            </a: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kumimoji="0" lang="ko-KR" altLang="en-US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안내</a:t>
            </a:r>
            <a:r>
              <a:rPr kumimoji="0" lang="en-US" altLang="ko-KR" sz="2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]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923870" y="2178195"/>
            <a:ext cx="7556319" cy="25545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이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책은 계절별로 볼 수 있는 것들과 관련된 책입니다</a:t>
            </a:r>
            <a:r>
              <a:rPr lang="en-US" altLang="ko-KR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다양한 나뭇잎의 모양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곤충의 종류들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꽃의 종류들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씨앗이 자라나는 방법 등 다양한 내용을 담고 있습니다</a:t>
            </a:r>
            <a:r>
              <a:rPr lang="en-US" altLang="ko-KR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사계절 중에 가을을 주제로 잡고 책 속의 가을에 볼 수 있는 것들에 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대해 공부하며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가을이라는 계절을 살펴보는 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시간을 가지고자 합니다</a:t>
            </a:r>
            <a:r>
              <a:rPr lang="en-US" altLang="ko-KR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이번 </a:t>
            </a:r>
            <a:r>
              <a:rPr lang="ko-KR" altLang="en-US" sz="2000" dirty="0" err="1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차시에서는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책의 </a:t>
            </a:r>
            <a:r>
              <a:rPr lang="ko-KR" altLang="en-US" sz="2000" dirty="0" smtClean="0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제목과 </a:t>
            </a:r>
            <a:r>
              <a:rPr lang="ko-KR" altLang="en-US" sz="2000" dirty="0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표지</a:t>
            </a:r>
            <a:r>
              <a:rPr lang="en-US" altLang="ko-KR" sz="2000" dirty="0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</a:t>
            </a:r>
            <a:r>
              <a:rPr lang="ko-KR" altLang="en-US" sz="2000" dirty="0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</a:t>
            </a:r>
            <a:r>
              <a:rPr lang="ko-KR" altLang="en-US" sz="2000" dirty="0" err="1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면지</a:t>
            </a:r>
            <a:r>
              <a:rPr lang="ko-KR" altLang="en-US" sz="2000" dirty="0" err="1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를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함께 읽고 그림책에서 </a:t>
            </a:r>
            <a:r>
              <a:rPr lang="ko-KR" altLang="en-US" sz="2000" dirty="0" smtClean="0">
                <a:effectLst>
                  <a:glow rad="63500">
                    <a:schemeClr val="accent4">
                      <a:satMod val="175000"/>
                      <a:alpha val="50000"/>
                    </a:schemeClr>
                  </a:glow>
                </a:effectLst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가을을 찾아보고 생각을 확장하여 우리 주변의 가을 찾기</a:t>
            </a:r>
            <a:r>
              <a:rPr lang="ko-KR" altLang="en-US" sz="20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를 </a:t>
            </a:r>
            <a:r>
              <a:rPr lang="ko-KR" altLang="en-US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진행합니다</a:t>
            </a:r>
            <a:r>
              <a:rPr lang="en-US" altLang="ko-KR" sz="20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</a:p>
          <a:p>
            <a:pPr lvl="0" algn="just">
              <a:defRPr/>
            </a:pPr>
            <a:endParaRPr lang="ko-KR" altLang="en-US" sz="20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31" name="그림 1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45232" y="1465694"/>
            <a:ext cx="552893" cy="869727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4"/>
          <a:srcRect l="28080" t="37040" r="37750" b="29180"/>
          <a:stretch>
            <a:fillRect/>
          </a:stretch>
        </p:blipFill>
        <p:spPr>
          <a:xfrm>
            <a:off x="7274288" y="736576"/>
            <a:ext cx="1536171" cy="113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85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302402" y="1373521"/>
            <a:ext cx="8516730" cy="3533025"/>
          </a:xfrm>
          <a:prstGeom prst="roundRect">
            <a:avLst>
              <a:gd name="adj" fmla="val 12523"/>
            </a:avLst>
          </a:prstGeom>
          <a:solidFill>
            <a:srgbClr val="FFF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2" name="사각형: 둥근 모서리 1"/>
          <p:cNvSpPr/>
          <p:nvPr/>
        </p:nvSpPr>
        <p:spPr>
          <a:xfrm>
            <a:off x="410021" y="261990"/>
            <a:ext cx="8345107" cy="832206"/>
          </a:xfrm>
          <a:prstGeom prst="roundRect">
            <a:avLst>
              <a:gd name="adj" fmla="val 16667"/>
            </a:avLst>
          </a:prstGeom>
          <a:solidFill>
            <a:srgbClr val="E2F0D9">
              <a:alpha val="64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4400" b="1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함께 공부할 문제</a:t>
            </a:r>
          </a:p>
        </p:txBody>
      </p:sp>
      <p:sp>
        <p:nvSpPr>
          <p:cNvPr id="26" name="직사각형 6"/>
          <p:cNvSpPr/>
          <p:nvPr/>
        </p:nvSpPr>
        <p:spPr>
          <a:xfrm>
            <a:off x="923870" y="1977668"/>
            <a:ext cx="7556319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</a:t>
            </a:r>
            <a:r>
              <a:rPr lang="ko-KR" altLang="en-US" sz="4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살펴보고</a:t>
            </a:r>
            <a:endParaRPr lang="en-US" altLang="ko-KR" sz="4000" b="1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pPr lvl="0" algn="ctr">
              <a:defRPr/>
            </a:pPr>
            <a:r>
              <a:rPr lang="ko-KR" altLang="en-US" sz="4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가을과 관련된 것</a:t>
            </a:r>
            <a:r>
              <a:rPr lang="ko-KR" altLang="en-US" sz="4000" b="1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들</a:t>
            </a:r>
            <a:r>
              <a:rPr lang="ko-KR" altLang="en-US" sz="4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을 찾아보자</a:t>
            </a:r>
            <a:r>
              <a:rPr lang="en-US" altLang="ko-KR" sz="4000" b="1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en-US" altLang="ko-KR" sz="4000" b="1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9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21368086">
            <a:off x="675388" y="1804559"/>
            <a:ext cx="809491" cy="968216"/>
          </a:xfrm>
          <a:prstGeom prst="rect">
            <a:avLst/>
          </a:prstGeom>
        </p:spPr>
      </p:pic>
      <p:pic>
        <p:nvPicPr>
          <p:cNvPr id="91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6031" y="-92467"/>
            <a:ext cx="1006627" cy="1356460"/>
          </a:xfrm>
          <a:prstGeom prst="rect">
            <a:avLst/>
          </a:prstGeom>
        </p:spPr>
      </p:pic>
      <p:pic>
        <p:nvPicPr>
          <p:cNvPr id="92" name="그림 10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012263" y="3515576"/>
            <a:ext cx="3131737" cy="162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949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254"/>
            <a:ext cx="9144000" cy="5140990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731373" y="1348482"/>
            <a:ext cx="7705761" cy="3533025"/>
          </a:xfrm>
          <a:prstGeom prst="roundRect">
            <a:avLst>
              <a:gd name="adj" fmla="val 7291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122314" y="3715157"/>
            <a:ext cx="7068474" cy="733471"/>
            <a:chOff x="1198108" y="4642156"/>
            <a:chExt cx="9424634" cy="977961"/>
          </a:xfrm>
        </p:grpSpPr>
        <p:sp>
          <p:nvSpPr>
            <p:cNvPr id="6" name="TextBox 5"/>
            <p:cNvSpPr txBox="1"/>
            <p:nvPr/>
          </p:nvSpPr>
          <p:spPr>
            <a:xfrm>
              <a:off x="1943235" y="4642156"/>
              <a:ext cx="8679507" cy="977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 </a:t>
              </a:r>
              <a:r>
                <a:rPr lang="en-US" altLang="ko-KR" sz="3200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3. </a:t>
              </a:r>
              <a:r>
                <a:rPr lang="ko-KR" altLang="en-US" sz="3200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몸으로 말해요</a:t>
              </a:r>
              <a:r>
                <a:rPr lang="en-US" altLang="ko-KR" sz="3200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32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1095832" y="1692584"/>
            <a:ext cx="7562270" cy="755302"/>
            <a:chOff x="1218500" y="2669518"/>
            <a:chExt cx="10083026" cy="1007071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2" y="2698626"/>
              <a:ext cx="9329174" cy="9779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 </a:t>
              </a:r>
              <a:r>
                <a:rPr lang="en-US" altLang="ko-KR" sz="3200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1. </a:t>
              </a:r>
              <a:r>
                <a:rPr lang="ko-KR" altLang="en-US" sz="3200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그림책을 살펴보아요</a:t>
              </a:r>
              <a:r>
                <a:rPr lang="en-US" altLang="ko-KR" sz="3200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320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1111607" y="2740960"/>
            <a:ext cx="6920784" cy="741034"/>
            <a:chOff x="1225255" y="3666296"/>
            <a:chExt cx="9227714" cy="988045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6" y="3676380"/>
              <a:ext cx="8509723" cy="977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200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 </a:t>
              </a:r>
              <a:r>
                <a:rPr lang="en-US" altLang="ko-KR" sz="3200" dirty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2. </a:t>
              </a:r>
              <a:r>
                <a:rPr lang="ko-KR" altLang="en-US" sz="3200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가을을 찾아 보아요</a:t>
              </a:r>
              <a:r>
                <a:rPr lang="en-US" altLang="ko-KR" sz="3200" dirty="0" smtClean="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3200" spc="0" dirty="0"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535068" y="35385"/>
            <a:ext cx="7823206" cy="1148136"/>
            <a:chOff x="-1028501" y="47180"/>
            <a:chExt cx="10430941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-351031" y="349321"/>
              <a:ext cx="9753471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공부할 순서</a:t>
              </a: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21258650">
              <a:off x="-1028501" y="47180"/>
              <a:ext cx="1027933" cy="1530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3413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286703" y="656668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1" y="2598906"/>
              <a:ext cx="6451888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1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그림책을 살펴보아요</a:t>
              </a:r>
              <a:r>
                <a:rPr lang="en-US" altLang="ko-KR" sz="4400" b="1" dirty="0" smtClean="0">
                  <a:solidFill>
                    <a:srgbClr val="40A472"/>
                  </a:solidFill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.</a:t>
              </a:r>
              <a:endParaRPr lang="ko-KR" altLang="en-US" sz="4400" b="1" dirty="0">
                <a:solidFill>
                  <a:srgbClr val="40A472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5021" y="1216048"/>
              <a:ext cx="1050287" cy="1084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1" spc="-500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활동</a:t>
              </a:r>
              <a:r>
                <a:rPr lang="ko-KR" altLang="en-US" sz="3600" b="1">
                  <a:latin typeface="함초롬돋움" pitchFamily="50" charset="-127"/>
                  <a:ea typeface="함초롬돋움" pitchFamily="50" charset="-127"/>
                  <a:cs typeface="함초롬돋움" pitchFamily="50" charset="-127"/>
                </a:rPr>
                <a:t>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 rot="619894">
              <a:off x="2180933" y="921222"/>
              <a:ext cx="771124" cy="133139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8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         활동 </a:t>
            </a:r>
            <a:r>
              <a:rPr lang="en-US" altLang="ko-KR" sz="3600" b="1" dirty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1 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그림책을 살펴보아요</a:t>
            </a:r>
            <a:r>
              <a:rPr lang="en-US" altLang="ko-KR" sz="3600" b="1" dirty="0" smtClean="0">
                <a:solidFill>
                  <a:schemeClr val="tx1"/>
                </a:solidFill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89"/>
          <a:stretch/>
        </p:blipFill>
        <p:spPr>
          <a:xfrm>
            <a:off x="0" y="3220949"/>
            <a:ext cx="9144000" cy="205967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450109" y="1033138"/>
            <a:ext cx="824578" cy="739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4068" y="73016"/>
            <a:ext cx="672202" cy="8992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197572" y="1171255"/>
            <a:ext cx="6748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그림책의 표지를 살펴봅시다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.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65"/>
          <a:stretch/>
        </p:blipFill>
        <p:spPr bwMode="auto">
          <a:xfrm>
            <a:off x="1723665" y="1833705"/>
            <a:ext cx="3096692" cy="333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CFB59453-2D6E-4882-A2F7-817E0B8172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3" t="33100" r="58539" b="32725"/>
          <a:stretch/>
        </p:blipFill>
        <p:spPr>
          <a:xfrm>
            <a:off x="5113528" y="2837664"/>
            <a:ext cx="1265828" cy="1595703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5920588" y="754525"/>
            <a:ext cx="2406016" cy="28935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09915" y="1797069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어떤 내용의 </a:t>
            </a:r>
            <a:endParaRPr lang="en-US" altLang="ko-KR" sz="2400" dirty="0" smtClean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  <a:p>
            <a:r>
              <a:rPr lang="ko-KR" altLang="en-US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그림책일까</a:t>
            </a:r>
            <a:r>
              <a:rPr lang="en-US" altLang="ko-KR" sz="24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?</a:t>
            </a:r>
            <a:endParaRPr lang="ko-KR" altLang="en-US" sz="24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40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689</TotalTime>
  <Words>839</Words>
  <Application>Microsoft Office PowerPoint</Application>
  <PresentationFormat>화면 슬라이드 쇼(16:9)</PresentationFormat>
  <Paragraphs>142</Paragraphs>
  <Slides>34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34</vt:i4>
      </vt:variant>
    </vt:vector>
  </HeadingPairs>
  <TitlesOfParts>
    <vt:vector size="41" baseType="lpstr">
      <vt:lpstr>HY나무L</vt:lpstr>
      <vt:lpstr>맑은 고딕</vt:lpstr>
      <vt:lpstr>함초롬돋움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40</cp:revision>
  <cp:lastPrinted>2020-04-09T08:47:03Z</cp:lastPrinted>
  <dcterms:created xsi:type="dcterms:W3CDTF">2019-05-01T12:57:46Z</dcterms:created>
  <dcterms:modified xsi:type="dcterms:W3CDTF">2020-04-20T01:52:56Z</dcterms:modified>
</cp:coreProperties>
</file>