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99" r:id="rId3"/>
    <p:sldId id="300" r:id="rId4"/>
    <p:sldId id="298" r:id="rId5"/>
    <p:sldId id="269" r:id="rId6"/>
    <p:sldId id="292" r:id="rId7"/>
    <p:sldId id="270" r:id="rId8"/>
    <p:sldId id="272" r:id="rId9"/>
    <p:sldId id="291" r:id="rId10"/>
    <p:sldId id="302" r:id="rId11"/>
    <p:sldId id="303" r:id="rId12"/>
    <p:sldId id="273" r:id="rId13"/>
    <p:sldId id="286" r:id="rId14"/>
    <p:sldId id="274" r:id="rId15"/>
    <p:sldId id="285" r:id="rId16"/>
    <p:sldId id="306" r:id="rId17"/>
    <p:sldId id="305" r:id="rId18"/>
    <p:sldId id="304" r:id="rId19"/>
    <p:sldId id="301" r:id="rId20"/>
    <p:sldId id="290" r:id="rId2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71" autoAdjust="0"/>
    <p:restoredTop sz="74230" autoAdjust="0"/>
  </p:normalViewPr>
  <p:slideViewPr>
    <p:cSldViewPr snapToGrid="0">
      <p:cViewPr varScale="1">
        <p:scale>
          <a:sx n="111" d="100"/>
          <a:sy n="111" d="100"/>
        </p:scale>
        <p:origin x="90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5BE393-26AD-4A04-A1AE-4435EEFC4CFE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8B07D0-7FD1-427E-931C-12C9BCDBE6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1938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1h3NxtkMZY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WL_FW-mh_Y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ObHb47aCFk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ohO9jUIJeM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고양이 림책을 활용한 </a:t>
            </a:r>
            <a:r>
              <a:rPr lang="en-US" altLang="ko-KR"/>
              <a:t>3</a:t>
            </a:r>
            <a:r>
              <a:rPr lang="ko-KR" altLang="en-US"/>
              <a:t>학년 교육과정 연계 </a:t>
            </a:r>
            <a:r>
              <a:rPr lang="en-US" altLang="ko-KR"/>
              <a:t>5</a:t>
            </a:r>
            <a:r>
              <a:rPr lang="ko-KR" altLang="en-US"/>
              <a:t>차시 흐름도 입니다</a:t>
            </a:r>
            <a:r>
              <a:rPr lang="en-US" altLang="ko-KR"/>
              <a:t>. </a:t>
            </a:r>
            <a:r>
              <a:rPr lang="ko-KR" altLang="en-US"/>
              <a:t>다음 장도 있으니 꼭 참고해주세요</a:t>
            </a:r>
            <a:r>
              <a:rPr lang="en-US" altLang="ko-KR" baseline="0"/>
              <a:t> :D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3856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>
                <a:hlinkClick r:id="rId3"/>
              </a:rPr>
              <a:t>https://www.youtube.com/watch?v=q1h3NxtkMZY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감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B07D0-7FD1-427E-931C-12C9BCDBE640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2315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3</a:t>
            </a:r>
            <a:r>
              <a:rPr lang="ko-KR" altLang="en-US">
                <a:latin typeface="HY나무L"/>
                <a:ea typeface="HY나무L"/>
              </a:rPr>
              <a:t>학년 </a:t>
            </a:r>
            <a:r>
              <a:rPr lang="en-US" altLang="ko-KR">
                <a:latin typeface="HY나무L"/>
                <a:ea typeface="HY나무L"/>
              </a:rPr>
              <a:t>1</a:t>
            </a:r>
            <a:r>
              <a:rPr lang="ko-KR" altLang="en-US">
                <a:latin typeface="HY나무L"/>
                <a:ea typeface="HY나무L"/>
              </a:rPr>
              <a:t>학기 </a:t>
            </a:r>
            <a:r>
              <a:rPr lang="en-US" altLang="ko-KR">
                <a:latin typeface="HY나무L"/>
                <a:ea typeface="HY나무L"/>
              </a:rPr>
              <a:t>7</a:t>
            </a:r>
            <a:r>
              <a:rPr lang="ko-KR" altLang="en-US">
                <a:latin typeface="HY나무L"/>
                <a:ea typeface="HY나무L"/>
              </a:rPr>
              <a:t>단원 </a:t>
            </a:r>
            <a:r>
              <a:rPr lang="en-US" altLang="ko-KR">
                <a:latin typeface="HY나무L"/>
                <a:ea typeface="HY나무L"/>
              </a:rPr>
              <a:t>‘</a:t>
            </a:r>
            <a:r>
              <a:rPr lang="ko-KR" altLang="en-US">
                <a:latin typeface="HY나무L"/>
                <a:ea typeface="HY나무L"/>
              </a:rPr>
              <a:t>반갑다</a:t>
            </a:r>
            <a:r>
              <a:rPr lang="en-US" altLang="ko-KR">
                <a:latin typeface="HY나무L"/>
                <a:ea typeface="HY나무L"/>
              </a:rPr>
              <a:t>,</a:t>
            </a:r>
            <a:r>
              <a:rPr lang="ko-KR" altLang="en-US">
                <a:latin typeface="HY나무L"/>
                <a:ea typeface="HY나무L"/>
              </a:rPr>
              <a:t> 국어사전</a:t>
            </a:r>
            <a:r>
              <a:rPr lang="en-US" altLang="ko-KR">
                <a:latin typeface="HY나무L"/>
                <a:ea typeface="HY나무L"/>
              </a:rPr>
              <a:t>’</a:t>
            </a:r>
            <a:r>
              <a:rPr lang="ko-KR" altLang="en-US">
                <a:latin typeface="HY나무L"/>
                <a:ea typeface="HY나무L"/>
              </a:rPr>
              <a:t>의 내용을 떠올리며 공부합니다</a:t>
            </a:r>
            <a:r>
              <a:rPr lang="en-US" altLang="ko-KR">
                <a:latin typeface="HY나무L"/>
                <a:ea typeface="HY나무L"/>
              </a:rPr>
              <a:t>.</a:t>
            </a:r>
            <a:r>
              <a:rPr lang="ko-KR" altLang="en-US">
                <a:latin typeface="HY나무L"/>
                <a:ea typeface="HY나무L"/>
              </a:rPr>
              <a:t> </a:t>
            </a:r>
          </a:p>
          <a:p>
            <a:pPr>
              <a:defRPr/>
            </a:pPr>
            <a:r>
              <a:rPr lang="ko-KR" altLang="en-US">
                <a:latin typeface="HY나무L"/>
                <a:ea typeface="HY나무L"/>
              </a:rPr>
              <a:t>국어사전이 필요한 까닭을 물어볼 수 있습니다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endParaRPr lang="en-US" altLang="ko-KR">
              <a:latin typeface="HY나무L"/>
              <a:ea typeface="HY나무L"/>
            </a:endParaRP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[3</a:t>
            </a:r>
            <a:r>
              <a:rPr lang="ko-KR" altLang="en-US">
                <a:latin typeface="HY나무L"/>
                <a:ea typeface="HY나무L"/>
              </a:rPr>
              <a:t>학년 </a:t>
            </a:r>
            <a:r>
              <a:rPr lang="en-US" altLang="ko-KR">
                <a:latin typeface="HY나무L"/>
                <a:ea typeface="HY나무L"/>
              </a:rPr>
              <a:t>1</a:t>
            </a:r>
            <a:r>
              <a:rPr lang="ko-KR" altLang="en-US">
                <a:latin typeface="HY나무L"/>
                <a:ea typeface="HY나무L"/>
              </a:rPr>
              <a:t>학기 지도서 내용</a:t>
            </a:r>
            <a:r>
              <a:rPr lang="en-US" altLang="ko-KR">
                <a:latin typeface="HY나무L"/>
                <a:ea typeface="HY나무L"/>
              </a:rPr>
              <a:t>]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&lt;</a:t>
            </a:r>
            <a:r>
              <a:rPr lang="ko-KR" altLang="en-US">
                <a:latin typeface="HY나무L"/>
                <a:ea typeface="HY나무L"/>
              </a:rPr>
              <a:t>국어사전이 필요한 까닭</a:t>
            </a:r>
            <a:r>
              <a:rPr lang="en-US" altLang="ko-KR">
                <a:latin typeface="HY나무L"/>
                <a:ea typeface="HY나무L"/>
              </a:rPr>
              <a:t>&gt;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-</a:t>
            </a:r>
            <a:r>
              <a:rPr lang="ko-KR" altLang="en-US">
                <a:latin typeface="HY나무L"/>
                <a:ea typeface="HY나무L"/>
              </a:rPr>
              <a:t> 낱말의 뜻을 모를 때 주변에 물어볼 사람이 없으면 알 수가 없다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-</a:t>
            </a:r>
            <a:r>
              <a:rPr lang="ko-KR" altLang="en-US">
                <a:latin typeface="HY나무L"/>
                <a:ea typeface="HY나무L"/>
              </a:rPr>
              <a:t> 글을 정확하게 이해할 수 없다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-</a:t>
            </a:r>
            <a:r>
              <a:rPr lang="ko-KR" altLang="en-US">
                <a:latin typeface="HY나무L"/>
                <a:ea typeface="HY나무L"/>
              </a:rPr>
              <a:t> 문장을 쓸 때 정확하게 썼는지 확인하기 어렵다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endParaRPr lang="en-US" altLang="ko-KR">
              <a:latin typeface="HY나무L"/>
              <a:ea typeface="HY나무L"/>
            </a:endParaRP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75226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이번 활동은 그림책 표지를 보고 그림책이 어떤 이야기로 진행될지</a:t>
            </a:r>
            <a:r>
              <a:rPr lang="en-US" altLang="ko-KR"/>
              <a:t>,</a:t>
            </a:r>
            <a:r>
              <a:rPr lang="ko-KR" altLang="en-US"/>
              <a:t> 그림책 속 계절은 어떤지 알아보는 활동입니다</a:t>
            </a:r>
            <a:r>
              <a:rPr lang="en-US" altLang="ko-KR"/>
              <a:t>.</a:t>
            </a:r>
            <a:r>
              <a:rPr lang="ko-KR" altLang="en-US"/>
              <a:t> 두꺼운 옷</a:t>
            </a:r>
            <a:r>
              <a:rPr lang="en-US" altLang="ko-KR"/>
              <a:t>,</a:t>
            </a:r>
            <a:r>
              <a:rPr lang="ko-KR" altLang="en-US"/>
              <a:t> 목도리</a:t>
            </a:r>
            <a:r>
              <a:rPr lang="en-US" altLang="ko-KR"/>
              <a:t>,</a:t>
            </a:r>
            <a:r>
              <a:rPr lang="ko-KR" altLang="en-US"/>
              <a:t> 모자</a:t>
            </a:r>
            <a:r>
              <a:rPr lang="en-US" altLang="ko-KR"/>
              <a:t>,</a:t>
            </a:r>
            <a:r>
              <a:rPr lang="ko-KR" altLang="en-US"/>
              <a:t> 장갑 등을 보고 아이들이 스스로 겨울임을 알 수 있게 이끌어주세요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0415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면지는 다양한 이야기를 담고 있습니다</a:t>
            </a:r>
            <a:r>
              <a:rPr lang="en-US" altLang="ko-KR"/>
              <a:t>.</a:t>
            </a:r>
            <a:r>
              <a:rPr lang="ko-KR" altLang="en-US"/>
              <a:t> 특히 이 책은 뒷면지에 이 이야기의 배경인 집이 나와있습니다</a:t>
            </a:r>
            <a:r>
              <a:rPr lang="en-US" altLang="ko-KR"/>
              <a:t>.</a:t>
            </a:r>
            <a:r>
              <a:rPr lang="ko-KR" altLang="en-US"/>
              <a:t> </a:t>
            </a:r>
          </a:p>
          <a:p>
            <a:pPr lvl="0">
              <a:defRPr/>
            </a:pPr>
            <a:r>
              <a:rPr lang="ko-KR" altLang="en-US"/>
              <a:t>이번 활동은 이야기의 배경이 되는 장소를 파악하는 활동입니다</a:t>
            </a:r>
            <a:r>
              <a:rPr lang="en-US" altLang="ko-KR"/>
              <a:t>.</a:t>
            </a:r>
          </a:p>
          <a:p>
            <a:pPr lvl="0">
              <a:defRPr/>
            </a:pPr>
            <a:r>
              <a:rPr lang="ko-KR" altLang="en-US"/>
              <a:t>면지에 나오는 장소를 살펴보며 </a:t>
            </a:r>
            <a:r>
              <a:rPr lang="en-US" altLang="ko-KR"/>
              <a:t>3</a:t>
            </a:r>
            <a:r>
              <a:rPr lang="ko-KR" altLang="en-US"/>
              <a:t>차시에서 배울 옛사람들의 주거 형태에 대해 이야기하게 됩니다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60634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https://youtu.be/E9vwK7ylJJM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B07D0-7FD1-427E-931C-12C9BCDBE640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46704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책의 제목과 면지에 나왔던 그림을 보고 책이 </a:t>
            </a:r>
            <a:r>
              <a:rPr lang="en-US" altLang="ko-KR"/>
              <a:t>‘</a:t>
            </a:r>
            <a:r>
              <a:rPr lang="ko-KR" altLang="en-US"/>
              <a:t>동물</a:t>
            </a:r>
            <a:r>
              <a:rPr lang="en-US" altLang="ko-KR"/>
              <a:t>’</a:t>
            </a:r>
            <a:r>
              <a:rPr lang="ko-KR" altLang="en-US"/>
              <a:t> 특히 </a:t>
            </a:r>
            <a:r>
              <a:rPr lang="en-US" altLang="ko-KR"/>
              <a:t>‘</a:t>
            </a:r>
            <a:r>
              <a:rPr lang="ko-KR" altLang="en-US"/>
              <a:t>고양이</a:t>
            </a:r>
            <a:r>
              <a:rPr lang="en-US" altLang="ko-KR"/>
              <a:t>’</a:t>
            </a:r>
            <a:r>
              <a:rPr lang="ko-KR" altLang="en-US"/>
              <a:t>와 관련 있음을 알 수 있습니다</a:t>
            </a:r>
            <a:r>
              <a:rPr lang="en-US" altLang="ko-KR"/>
              <a:t>.</a:t>
            </a:r>
          </a:p>
          <a:p>
            <a:pPr lvl="0">
              <a:defRPr/>
            </a:pPr>
            <a:r>
              <a:rPr lang="ko-KR" altLang="en-US"/>
              <a:t>더 큰 범위에서 </a:t>
            </a:r>
            <a:r>
              <a:rPr lang="en-US" altLang="ko-KR"/>
              <a:t>‘</a:t>
            </a:r>
            <a:r>
              <a:rPr lang="ko-KR" altLang="en-US"/>
              <a:t>동물</a:t>
            </a:r>
            <a:r>
              <a:rPr lang="en-US" altLang="ko-KR"/>
              <a:t>’</a:t>
            </a:r>
            <a:r>
              <a:rPr lang="ko-KR" altLang="en-US"/>
              <a:t>과 관련된 나의 경험을 떠올려봅니다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057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>
                <a:hlinkClick r:id="rId3"/>
              </a:rPr>
              <a:t>https://www.youtube.com/watch?v=iWL_FW-mh_Y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사과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B07D0-7FD1-427E-931C-12C9BCDBE640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23155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>
                <a:hlinkClick r:id="rId3"/>
              </a:rPr>
              <a:t>https://www.youtube.com/watch?v=jObHb47aCFk</a:t>
            </a:r>
            <a:endParaRPr lang="en-US" altLang="ko-KR" dirty="0" smtClean="0"/>
          </a:p>
          <a:p>
            <a:r>
              <a:rPr lang="ko-KR" altLang="en-US" dirty="0" smtClean="0"/>
              <a:t>도토리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B07D0-7FD1-427E-931C-12C9BCDBE640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23155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>
                <a:hlinkClick r:id="rId3"/>
              </a:rPr>
              <a:t>https://www.youtube.com/watch?v=WohO9jUIJeM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밤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B07D0-7FD1-427E-931C-12C9BCDBE640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2315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29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379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14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97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31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5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95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40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27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57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67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32.png"/><Relationship Id="rId7" Type="http://schemas.openxmlformats.org/officeDocument/2006/relationships/image" Target="../media/image3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9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2.png"/><Relationship Id="rId7" Type="http://schemas.openxmlformats.org/officeDocument/2006/relationships/image" Target="../media/image2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microsoft.com/office/2007/relationships/hdphoto" Target="../media/hdphoto3.wdp"/><Relationship Id="rId4" Type="http://schemas.openxmlformats.org/officeDocument/2006/relationships/image" Target="../media/image25.png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audio" Target="../media/audio2.wav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hyperlink" Target="https://youtu.be/E9vwK7ylJJM" TargetMode="Externa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audio2.wav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hyperlink" Target="https://www.youtube.com/watch?v=iWL_FW-mh_Y" TargetMode="External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hyperlink" Target="https://www.youtube.com/watch?v=jObHb47aCFk" TargetMode="External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hyperlink" Target="https://www.youtube.com/watch?v=WohO9jUIJeM" TargetMode="External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hyperlink" Target="https://www.youtube.com/watch?v=q1h3NxtkMZY" TargetMode="External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image" Target="../media/image27.png"/><Relationship Id="rId5" Type="http://schemas.microsoft.com/office/2007/relationships/hdphoto" Target="../media/hdphoto5.wdp"/><Relationship Id="rId10" Type="http://schemas.openxmlformats.org/officeDocument/2006/relationships/image" Target="../media/image53.png"/><Relationship Id="rId4" Type="http://schemas.openxmlformats.org/officeDocument/2006/relationships/image" Target="../media/image51.png"/><Relationship Id="rId9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audio" Target="../media/audio2.wav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microsoft.com/office/2007/relationships/hdphoto" Target="../media/hdphoto2.wdp"/><Relationship Id="rId5" Type="http://schemas.openxmlformats.org/officeDocument/2006/relationships/image" Target="../media/image33.png"/><Relationship Id="rId10" Type="http://schemas.openxmlformats.org/officeDocument/2006/relationships/image" Target="../media/image37.png"/><Relationship Id="rId4" Type="http://schemas.openxmlformats.org/officeDocument/2006/relationships/image" Target="../media/image25.png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2496439" y="4607047"/>
            <a:ext cx="4151122" cy="536453"/>
            <a:chOff x="2250970" y="4674586"/>
            <a:chExt cx="4151122" cy="536453"/>
          </a:xfrm>
        </p:grpSpPr>
        <p:pic>
          <p:nvPicPr>
            <p:cNvPr id="5" name="그림 4" descr="그리기, 옅은이(가) 표시된 사진&#10;&#10;자동 생성된 설명">
              <a:extLst>
                <a:ext uri="{FF2B5EF4-FFF2-40B4-BE49-F238E27FC236}">
                  <a16:creationId xmlns:a16="http://schemas.microsoft.com/office/drawing/2014/main" xmlns="" id="{FA850F86-F86A-4CE6-B384-DA98891B4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0970" y="4674586"/>
              <a:ext cx="2176461" cy="463336"/>
            </a:xfrm>
            <a:prstGeom prst="rect">
              <a:avLst/>
            </a:prstGeom>
          </p:spPr>
        </p:pic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547343" y="4712624"/>
              <a:ext cx="325720" cy="340132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7271" y="4719649"/>
              <a:ext cx="1644821" cy="491390"/>
            </a:xfrm>
            <a:prstGeom prst="rect">
              <a:avLst/>
            </a:prstGeom>
          </p:spPr>
        </p:pic>
      </p:grpSp>
      <p:pic>
        <p:nvPicPr>
          <p:cNvPr id="8" name="그림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열매를 관찰해요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64" y="1841229"/>
            <a:ext cx="4772025" cy="2819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DA088E9D-A5E0-4D9F-B8B0-5530D71FBC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9" t="67424" r="45731" b="14290"/>
          <a:stretch/>
        </p:blipFill>
        <p:spPr>
          <a:xfrm rot="21050848">
            <a:off x="56305" y="1074840"/>
            <a:ext cx="824578" cy="739695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94068" y="73016"/>
            <a:ext cx="672202" cy="89925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722378" y="1171255"/>
            <a:ext cx="8629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다양한 열매를 여러 가지 방법으로 관찰해봅시다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338" y="-297431"/>
            <a:ext cx="1729475" cy="1729475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497517">
            <a:off x="5696563" y="1420565"/>
            <a:ext cx="3130984" cy="241210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361446" y="2347626"/>
            <a:ext cx="18982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세로로 자르면</a:t>
            </a:r>
            <a:endParaRPr lang="en-US" altLang="ko-KR" sz="20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어떤 모습일까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7"/>
          <a:srcRect l="9070" t="25320" r="54040" b="30230"/>
          <a:stretch>
            <a:fillRect/>
          </a:stretch>
        </p:blipFill>
        <p:spPr>
          <a:xfrm>
            <a:off x="4801120" y="2625310"/>
            <a:ext cx="1847434" cy="2226006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-1" y="3083823"/>
            <a:ext cx="9144000" cy="205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50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열매를 관찰해요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64" y="1811249"/>
            <a:ext cx="4772025" cy="2819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DA088E9D-A5E0-4D9F-B8B0-5530D71FBC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9" t="67424" r="45731" b="14290"/>
          <a:stretch/>
        </p:blipFill>
        <p:spPr>
          <a:xfrm rot="21050848">
            <a:off x="56305" y="1074840"/>
            <a:ext cx="824578" cy="739695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94068" y="73016"/>
            <a:ext cx="672202" cy="89925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722378" y="1171255"/>
            <a:ext cx="8629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열매를 관찰하고 글과 그림으로 표현해봅시다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338" y="-297431"/>
            <a:ext cx="1729475" cy="1729475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924" y="2481876"/>
            <a:ext cx="1889924" cy="2133785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497517">
            <a:off x="6101802" y="1606912"/>
            <a:ext cx="2382794" cy="183570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633565" y="2272676"/>
            <a:ext cx="15039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밤의 껍질은</a:t>
            </a:r>
            <a:endParaRPr lang="en-US" altLang="ko-KR" sz="20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딱딱하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고</a:t>
            </a:r>
            <a:endParaRPr lang="en-US" altLang="ko-KR" sz="20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7461" b="67453" l="25000" r="381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586" t="57123" r="63348" b="30414"/>
          <a:stretch/>
        </p:blipFill>
        <p:spPr>
          <a:xfrm>
            <a:off x="1134407" y="3289480"/>
            <a:ext cx="769064" cy="11236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69426" y="4225917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밤</a:t>
            </a:r>
            <a:endParaRPr lang="ko-KR" altLang="en-US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9155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687097" y="521757"/>
            <a:ext cx="7647435" cy="2748925"/>
            <a:chOff x="983032" y="767403"/>
            <a:chExt cx="8106326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2" y="2598906"/>
              <a:ext cx="7231366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4400" b="1" dirty="0">
                <a:solidFill>
                  <a:srgbClr val="40A472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5020" y="1216047"/>
              <a:ext cx="1050287" cy="1084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1" spc="-50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</a:t>
              </a:r>
              <a:r>
                <a:rPr lang="ko-KR" altLang="en-US" sz="3600" b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308150" y="2943130"/>
            <a:ext cx="321534" cy="392987"/>
          </a:xfrm>
          <a:prstGeom prst="rect">
            <a:avLst/>
          </a:prstGeom>
        </p:spPr>
      </p:pic>
      <p:pic>
        <p:nvPicPr>
          <p:cNvPr id="19" name="그림 7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764705" y="1684546"/>
            <a:ext cx="1077437" cy="1504586"/>
          </a:xfrm>
          <a:prstGeom prst="rect">
            <a:avLst/>
          </a:prstGeom>
        </p:spPr>
      </p:pic>
      <p:pic>
        <p:nvPicPr>
          <p:cNvPr id="20" name="그림 11" descr="텍스트, 칠판이(가) 표시된 사진  자동 생성된 설명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2028296" y="916264"/>
            <a:ext cx="655256" cy="84998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14657" y="2268656"/>
            <a:ext cx="67473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000" b="1" dirty="0">
                <a:solidFill>
                  <a:srgbClr val="40A472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열매가 되는 과정을 알아봐요</a:t>
            </a:r>
            <a:r>
              <a:rPr lang="en-US" altLang="ko-KR" sz="4000" b="1" dirty="0" smtClean="0">
                <a:solidFill>
                  <a:srgbClr val="40A472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000" b="1" dirty="0">
              <a:solidFill>
                <a:srgbClr val="40A472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4751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1019888" y="1021380"/>
            <a:ext cx="7837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씨앗에서 열매가 되는 과정을 알아봅시다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E6B11ADC-28EE-43D0-9467-78827CC8C7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311408" y="824507"/>
            <a:ext cx="595901" cy="916967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열매가 되는 과정을 알아봐요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25543" y="0"/>
            <a:ext cx="702679" cy="981255"/>
          </a:xfrm>
          <a:prstGeom prst="rect">
            <a:avLst/>
          </a:prstGeom>
        </p:spPr>
      </p:pic>
      <p:pic>
        <p:nvPicPr>
          <p:cNvPr id="9218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563" y="1567086"/>
            <a:ext cx="4465383" cy="30134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520749"/>
            <a:ext cx="9144000" cy="20596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97750" y="1948721"/>
            <a:ext cx="2159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그림을 클릭하세요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!</a:t>
            </a:r>
            <a:endParaRPr lang="ko-KR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13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286703" y="656668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2" y="2598906"/>
              <a:ext cx="6451887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1" dirty="0" smtClean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과일바구니를 만들어요</a:t>
              </a:r>
              <a:r>
                <a:rPr lang="en-US" altLang="ko-KR" sz="4400" b="1" dirty="0" smtClean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4400" b="1" dirty="0">
                <a:solidFill>
                  <a:srgbClr val="40A472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5019" y="1216047"/>
              <a:ext cx="1050287" cy="1084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0" spc="-50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</a:t>
              </a:r>
              <a:r>
                <a:rPr lang="ko-KR" altLang="en-US" sz="360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  <p:pic>
        <p:nvPicPr>
          <p:cNvPr id="21" name="그림 11" descr="텍스트, 칠판이(가) 표시된 사진  자동 생성된 설명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2662171" y="1161710"/>
            <a:ext cx="579534" cy="971917"/>
          </a:xfrm>
          <a:prstGeom prst="rect">
            <a:avLst/>
          </a:prstGeom>
        </p:spPr>
      </p:pic>
      <p:pic>
        <p:nvPicPr>
          <p:cNvPr id="22" name="그림 8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1209788" y="1755375"/>
            <a:ext cx="1211660" cy="163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92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과일 바구니를 만들어요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549337" y="1180209"/>
            <a:ext cx="902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여러 가지 과일 열매를 접어봅시다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2E20C2ED-9231-44E4-AA79-901436DE16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-46562" y="847819"/>
            <a:ext cx="595901" cy="916967"/>
          </a:xfrm>
          <a:prstGeom prst="rect">
            <a:avLst/>
          </a:prstGeom>
        </p:spPr>
      </p:pic>
      <p:pic>
        <p:nvPicPr>
          <p:cNvPr id="3075" name="Picture 3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445" y="1731473"/>
            <a:ext cx="5621110" cy="3238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374177" y="1760111"/>
            <a:ext cx="14141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그림을</a:t>
            </a:r>
            <a:endParaRPr lang="en-US" altLang="ko-KR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클릭하세요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!</a:t>
            </a:r>
            <a:endParaRPr lang="ko-KR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50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과일 바구니를 만들어요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549337" y="1180209"/>
            <a:ext cx="902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여러 가지 과일 열매를 접어봅시다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2E20C2ED-9231-44E4-AA79-901436DE16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-46562" y="847819"/>
            <a:ext cx="595901" cy="916967"/>
          </a:xfrm>
          <a:prstGeom prst="rect">
            <a:avLst/>
          </a:prstGeom>
        </p:spPr>
      </p:pic>
      <p:pic>
        <p:nvPicPr>
          <p:cNvPr id="3076" name="Picture 4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966"/>
          <a:stretch/>
        </p:blipFill>
        <p:spPr bwMode="auto">
          <a:xfrm>
            <a:off x="1968082" y="1909762"/>
            <a:ext cx="5194166" cy="308196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314217" y="1910011"/>
            <a:ext cx="14141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그림을</a:t>
            </a:r>
            <a:endParaRPr lang="en-US" altLang="ko-KR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클릭하세요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!</a:t>
            </a:r>
            <a:endParaRPr lang="ko-KR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65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과일 바구니를 만들어요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549337" y="1180209"/>
            <a:ext cx="902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여러 가지 과일 열매를 접어봅시다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2E20C2ED-9231-44E4-AA79-901436DE16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-46562" y="847819"/>
            <a:ext cx="595901" cy="916967"/>
          </a:xfrm>
          <a:prstGeom prst="rect">
            <a:avLst/>
          </a:prstGeom>
        </p:spPr>
      </p:pic>
      <p:pic>
        <p:nvPicPr>
          <p:cNvPr id="3074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939" y="1738721"/>
            <a:ext cx="5258121" cy="29644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314217" y="1760111"/>
            <a:ext cx="14141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그림을</a:t>
            </a:r>
            <a:endParaRPr lang="en-US" altLang="ko-KR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클릭하세요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!</a:t>
            </a:r>
            <a:endParaRPr lang="ko-KR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06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과일 바구니를 만들어요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549337" y="1180209"/>
            <a:ext cx="902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여러 가지 과일 열매를 접어봅시다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2E20C2ED-9231-44E4-AA79-901436DE16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-46562" y="847819"/>
            <a:ext cx="595901" cy="916967"/>
          </a:xfrm>
          <a:prstGeom prst="rect">
            <a:avLst/>
          </a:prstGeom>
        </p:spPr>
      </p:pic>
      <p:pic>
        <p:nvPicPr>
          <p:cNvPr id="2050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132" y="1832397"/>
            <a:ext cx="5745930" cy="296445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-18934" y="3400411"/>
            <a:ext cx="9144000" cy="205967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05966" y="1855403"/>
            <a:ext cx="14141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그림을</a:t>
            </a:r>
            <a:endParaRPr lang="en-US" altLang="ko-KR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클릭하세요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!</a:t>
            </a:r>
            <a:endParaRPr lang="ko-KR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38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종이접기] 색종이로 밤 접기, 밤송이 접기, origami chestnut marron ...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5313" r="353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37" y="-404338"/>
            <a:ext cx="8820210" cy="4961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송송종이접기 사과종이접기 apple origami 쉬운종이접기 색종이접기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583" b="91944" l="40391" r="6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181" t="46455" r="29454" b="2933"/>
          <a:stretch/>
        </p:blipFill>
        <p:spPr bwMode="auto">
          <a:xfrm>
            <a:off x="4823296" y="1788932"/>
            <a:ext cx="2503869" cy="220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종이접기] 달콤한 감 접는 법 (색종이 한 장으로 완성!) :: 슈랄라 월드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89" b="89965" l="5172" r="529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6879"/>
          <a:stretch/>
        </p:blipFill>
        <p:spPr bwMode="auto">
          <a:xfrm>
            <a:off x="2765405" y="1513806"/>
            <a:ext cx="2934689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과일바구니를 만들어요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309497" y="1180209"/>
            <a:ext cx="902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도화지에 과일 바구니를 그리고 과일 열매를 붙여봅시다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2E20C2ED-9231-44E4-AA79-901436DE164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-106522" y="847819"/>
            <a:ext cx="595901" cy="91696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22"/>
          <a:stretch/>
        </p:blipFill>
        <p:spPr>
          <a:xfrm>
            <a:off x="-228794" y="3150689"/>
            <a:ext cx="8473384" cy="2404619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-1" y="3150689"/>
            <a:ext cx="9144000" cy="2059677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 rot="1736134">
            <a:off x="514508" y="2683239"/>
            <a:ext cx="1146629" cy="59960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 rot="4426502">
            <a:off x="1006377" y="2431937"/>
            <a:ext cx="1146629" cy="59960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 rot="17719077" flipH="1">
            <a:off x="7034922" y="2431937"/>
            <a:ext cx="1146629" cy="59960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904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액자 22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15860" t="6730" r="64310"/>
          <a:stretch>
            <a:fillRect/>
          </a:stretch>
        </p:blipFill>
        <p:spPr>
          <a:xfrm>
            <a:off x="189240" y="3071091"/>
            <a:ext cx="1174615" cy="207240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9" t="8578" r="5464" b="8875"/>
          <a:stretch/>
        </p:blipFill>
        <p:spPr>
          <a:xfrm>
            <a:off x="1312633" y="676211"/>
            <a:ext cx="6447907" cy="4245843"/>
          </a:xfrm>
          <a:prstGeom prst="rect">
            <a:avLst/>
          </a:prstGeom>
        </p:spPr>
      </p:pic>
      <p:grpSp>
        <p:nvGrpSpPr>
          <p:cNvPr id="22" name="그룹 21"/>
          <p:cNvGrpSpPr/>
          <p:nvPr/>
        </p:nvGrpSpPr>
        <p:grpSpPr>
          <a:xfrm>
            <a:off x="342585" y="-354824"/>
            <a:ext cx="8071013" cy="1415537"/>
            <a:chOff x="361355" y="-492765"/>
            <a:chExt cx="8277090" cy="1887383"/>
          </a:xfrm>
        </p:grpSpPr>
        <p:grpSp>
          <p:nvGrpSpPr>
            <p:cNvPr id="5" name="그룹 4"/>
            <p:cNvGrpSpPr/>
            <p:nvPr/>
          </p:nvGrpSpPr>
          <p:grpSpPr>
            <a:xfrm>
              <a:off x="1408701" y="-19666"/>
              <a:ext cx="7229744" cy="1338063"/>
              <a:chOff x="1368153" y="229933"/>
              <a:chExt cx="6955943" cy="1287389"/>
            </a:xfrm>
          </p:grpSpPr>
          <p:sp>
            <p:nvSpPr>
              <p:cNvPr id="8" name="직사각형 7"/>
              <p:cNvSpPr/>
              <p:nvPr/>
            </p:nvSpPr>
            <p:spPr>
              <a:xfrm>
                <a:off x="1368153" y="499820"/>
                <a:ext cx="6261035" cy="5922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None/>
                  <a:defRPr/>
                </a:pPr>
                <a:r>
                  <a:rPr lang="ko-KR" altLang="en-US" sz="2400" b="1" dirty="0" err="1" smtClean="0"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봄이의</a:t>
                </a:r>
                <a:r>
                  <a:rPr lang="ko-KR" altLang="en-US" sz="2400" b="1" dirty="0" smtClean="0"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 동네 관찰 일기</a:t>
                </a:r>
                <a:r>
                  <a:rPr kumimoji="0" lang="ko-KR" altLang="en-US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    </a:t>
                </a:r>
                <a:r>
                  <a:rPr lang="en-US" altLang="ko-KR" sz="2400" b="1" dirty="0"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2</a:t>
                </a:r>
                <a:r>
                  <a:rPr kumimoji="0" lang="ko-KR" altLang="en-US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학년 </a:t>
                </a:r>
                <a:r>
                  <a:rPr kumimoji="0" lang="en-US" altLang="ko-KR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2</a:t>
                </a:r>
                <a:r>
                  <a:rPr kumimoji="0" lang="ko-KR" altLang="en-US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학기 </a:t>
                </a:r>
                <a:r>
                  <a:rPr kumimoji="0" lang="ko-KR" altLang="en-US" sz="2400" b="1" i="0" u="none" strike="noStrike" kern="1200" cap="none" spc="0" normalizeH="0" baseline="0" dirty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흐름도</a:t>
                </a:r>
              </a:p>
            </p:txBody>
          </p:sp>
          <p:pic>
            <p:nvPicPr>
              <p:cNvPr id="7" name="그림 6" descr="P20190421_162826618_720EC0FB-8CC4-4F4F-B519-01A0B3005F69.PNG"/>
              <p:cNvPicPr>
                <a:picLocks noChangeAspect="1"/>
              </p:cNvPicPr>
              <p:nvPr/>
            </p:nvPicPr>
            <p:blipFill rotWithShape="1">
              <a:blip r:embed="rId5"/>
              <a:srcRect/>
              <a:stretch>
                <a:fillRect/>
              </a:stretch>
            </p:blipFill>
            <p:spPr>
              <a:xfrm>
                <a:off x="7275112" y="229933"/>
                <a:ext cx="1048984" cy="1287389"/>
              </a:xfrm>
              <a:prstGeom prst="rect">
                <a:avLst/>
              </a:prstGeom>
            </p:spPr>
          </p:pic>
          <p:pic>
            <p:nvPicPr>
              <p:cNvPr id="21" name="그림 20"/>
              <p:cNvPicPr>
                <a:picLocks noChangeAspect="1"/>
              </p:cNvPicPr>
              <p:nvPr/>
            </p:nvPicPr>
            <p:blipFill rotWithShape="1"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tretch>
                <a:fillRect/>
              </a:stretch>
            </p:blipFill>
            <p:spPr>
              <a:xfrm>
                <a:off x="4498670" y="682705"/>
                <a:ext cx="436892" cy="344510"/>
              </a:xfrm>
              <a:prstGeom prst="rect">
                <a:avLst/>
              </a:prstGeom>
            </p:spPr>
          </p:pic>
        </p:grpSp>
        <p:pic>
          <p:nvPicPr>
            <p:cNvPr id="6" name="그림 5" descr="P20190421_162758014_36F1E741-AE56-4747-87AD-34B5C97860C7.PNG"/>
            <p:cNvPicPr>
              <a:picLocks noChangeAspect="1"/>
            </p:cNvPicPr>
            <p:nvPr/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361355" y="-492765"/>
              <a:ext cx="1446994" cy="1887383"/>
            </a:xfrm>
            <a:prstGeom prst="rect">
              <a:avLst/>
            </a:prstGeom>
          </p:spPr>
        </p:pic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8"/>
          <a:srcRect l="38190" t="29460" r="28010"/>
          <a:stretch>
            <a:fillRect/>
          </a:stretch>
        </p:blipFill>
        <p:spPr>
          <a:xfrm>
            <a:off x="7591136" y="3927900"/>
            <a:ext cx="1552863" cy="121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10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lick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182131"/>
            <a:ext cx="9729627" cy="704015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 b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  다음 시간에 공부할 내용은</a:t>
            </a:r>
            <a:r>
              <a:rPr lang="en-US" altLang="ko-KR" sz="3600" b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171255"/>
            <a:ext cx="9215919" cy="3710255"/>
          </a:xfrm>
          <a:prstGeom prst="roundRect">
            <a:avLst>
              <a:gd name="adj" fmla="val 16667"/>
            </a:avLst>
          </a:prstGeom>
          <a:solidFill>
            <a:srgbClr val="A0B4E6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974" y="2055217"/>
            <a:ext cx="790761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낙엽을 모아 분류해보고</a:t>
            </a:r>
            <a:endParaRPr lang="en-US" altLang="ko-KR" sz="28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0" algn="ctr">
              <a:defRPr/>
            </a:pPr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낙엽으로 가을의 색을 표현해보아요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en-US" altLang="ko-KR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2"/>
          <a:srcRect l="9070" t="25320" r="54040" b="30230"/>
          <a:stretch>
            <a:fillRect/>
          </a:stretch>
        </p:blipFill>
        <p:spPr>
          <a:xfrm>
            <a:off x="173005" y="0"/>
            <a:ext cx="1053475" cy="1269351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3"/>
          <a:srcRect l="9010" t="39680" r="21780"/>
          <a:stretch>
            <a:fillRect/>
          </a:stretch>
        </p:blipFill>
        <p:spPr>
          <a:xfrm>
            <a:off x="2502957" y="2986567"/>
            <a:ext cx="3828483" cy="189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0819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5365299" y="653232"/>
            <a:ext cx="823182" cy="660840"/>
            <a:chOff x="5359243" y="653232"/>
            <a:chExt cx="823182" cy="660840"/>
          </a:xfrm>
        </p:grpSpPr>
        <p:sp>
          <p:nvSpPr>
            <p:cNvPr id="1197" name="타원 29"/>
            <p:cNvSpPr/>
            <p:nvPr/>
          </p:nvSpPr>
          <p:spPr>
            <a:xfrm flipH="1">
              <a:off x="6031701" y="653232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1198" name="직선 연결선 32"/>
            <p:cNvCxnSpPr/>
            <p:nvPr/>
          </p:nvCxnSpPr>
          <p:spPr>
            <a:xfrm rot="10800000" flipH="1">
              <a:off x="5359243" y="1305347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9" name="직선 연결선 36"/>
            <p:cNvCxnSpPr/>
            <p:nvPr/>
          </p:nvCxnSpPr>
          <p:spPr>
            <a:xfrm flipV="1">
              <a:off x="5854556" y="722776"/>
              <a:ext cx="0" cy="591296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0" name="직선 연결선 44"/>
            <p:cNvCxnSpPr/>
            <p:nvPr/>
          </p:nvCxnSpPr>
          <p:spPr>
            <a:xfrm rot="10800000" flipH="1">
              <a:off x="5855994" y="724332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액자 70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73" name="액자 72"/>
          <p:cNvSpPr/>
          <p:nvPr/>
        </p:nvSpPr>
        <p:spPr>
          <a:xfrm>
            <a:off x="43225" y="34641"/>
            <a:ext cx="9048350" cy="5076000"/>
          </a:xfrm>
          <a:prstGeom prst="frame">
            <a:avLst>
              <a:gd name="adj1" fmla="val 744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77" name="액자 76"/>
          <p:cNvSpPr/>
          <p:nvPr/>
        </p:nvSpPr>
        <p:spPr>
          <a:xfrm>
            <a:off x="92033" y="75599"/>
            <a:ext cx="8951133" cy="4995000"/>
          </a:xfrm>
          <a:prstGeom prst="frame">
            <a:avLst>
              <a:gd name="adj1" fmla="val 744"/>
            </a:avLst>
          </a:prstGeom>
          <a:solidFill>
            <a:srgbClr val="C9FF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78" name="액자 77"/>
          <p:cNvSpPr/>
          <p:nvPr/>
        </p:nvSpPr>
        <p:spPr>
          <a:xfrm>
            <a:off x="142872" y="110240"/>
            <a:ext cx="8846716" cy="4922100"/>
          </a:xfrm>
          <a:prstGeom prst="frame">
            <a:avLst>
              <a:gd name="adj1" fmla="val 744"/>
            </a:avLst>
          </a:prstGeom>
          <a:solidFill>
            <a:srgbClr val="FDD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grpSp>
        <p:nvGrpSpPr>
          <p:cNvPr id="1167" name="그룹 1166"/>
          <p:cNvGrpSpPr/>
          <p:nvPr/>
        </p:nvGrpSpPr>
        <p:grpSpPr>
          <a:xfrm>
            <a:off x="376149" y="455025"/>
            <a:ext cx="2532615" cy="1896289"/>
            <a:chOff x="462740" y="512753"/>
            <a:chExt cx="2532615" cy="1896289"/>
          </a:xfrm>
        </p:grpSpPr>
        <p:sp>
          <p:nvSpPr>
            <p:cNvPr id="1155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[1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</a:t>
              </a:r>
              <a:r>
                <a:rPr lang="en-US" altLang="ko-KR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찾아 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58" name="모서리가 둥근 직사각형 9"/>
            <p:cNvSpPr/>
            <p:nvPr/>
          </p:nvSpPr>
          <p:spPr>
            <a:xfrm>
              <a:off x="492763" y="1079137"/>
              <a:ext cx="2477323" cy="1329905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 표지 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보면서 내용 상상하기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그림을 보면서 </a:t>
              </a:r>
              <a:r>
                <a:rPr kumimoji="0" lang="ko-KR" altLang="en-US" sz="1400" b="0" i="0" u="none" strike="noStrike" kern="1200" cap="none" spc="-200" normalizeH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계절 맞추기 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그림책에서 가을과 관련된 것 찾기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-’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몸으로 표현해요</a:t>
              </a: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’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놀이하기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1168" name="그룹 1167"/>
          <p:cNvGrpSpPr/>
          <p:nvPr/>
        </p:nvGrpSpPr>
        <p:grpSpPr>
          <a:xfrm>
            <a:off x="367490" y="2945760"/>
            <a:ext cx="2532615" cy="1829541"/>
            <a:chOff x="462740" y="512753"/>
            <a:chExt cx="2532615" cy="1829541"/>
          </a:xfrm>
        </p:grpSpPr>
        <p:sp>
          <p:nvSpPr>
            <p:cNvPr id="1169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[2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 사전을 </a:t>
              </a:r>
              <a:r>
                <a:rPr lang="en-US" altLang="ko-KR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만들어 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71" name="모서리가 둥근 직사각형 9"/>
            <p:cNvSpPr/>
            <p:nvPr/>
          </p:nvSpPr>
          <p:spPr>
            <a:xfrm>
              <a:off x="492763" y="1079136"/>
              <a:ext cx="2477323" cy="1263158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  함께 읽기</a:t>
              </a: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우리 학교 주변의 가을에 볼 수 있는 것 사진 찍기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특징에 따라 나누고 무리 짓기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무리 별로 가을 그림 사전 만들기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1182" name="그룹 1181"/>
          <p:cNvGrpSpPr/>
          <p:nvPr/>
        </p:nvGrpSpPr>
        <p:grpSpPr>
          <a:xfrm>
            <a:off x="6211494" y="2982097"/>
            <a:ext cx="2532615" cy="1742454"/>
            <a:chOff x="462740" y="512753"/>
            <a:chExt cx="2532615" cy="1742454"/>
          </a:xfrm>
        </p:grpSpPr>
        <p:sp>
          <p:nvSpPr>
            <p:cNvPr id="1183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600" b="1" spc="-150" dirty="0" smtClean="0">
                  <a:solidFill>
                    <a:schemeClr val="bg1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[5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ko-KR" altLang="en-US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600" b="1" spc="-15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lang="ko-KR" altLang="en-US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관찰 일기를</a:t>
              </a:r>
              <a:r>
                <a:rPr lang="en-US" altLang="ko-KR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써 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85" name="모서리가 둥근 직사각형 9"/>
            <p:cNvSpPr/>
            <p:nvPr/>
          </p:nvSpPr>
          <p:spPr>
            <a:xfrm>
              <a:off x="492763" y="1079136"/>
              <a:ext cx="2477323" cy="1176071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400" spc="-20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과 관련된 노래 듣기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400" spc="-20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 배우면서 기억에 남는 것 나누기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400" spc="-20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 주제로 관찰 일기 쓰기</a:t>
              </a:r>
              <a:endParaRPr lang="en-US" altLang="ko-KR" sz="1400" spc="-200" dirty="0" smtClean="0">
                <a:solidFill>
                  <a:prstClr val="black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 관찰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일기 발표하기</a:t>
              </a:r>
              <a:endParaRPr kumimoji="0" lang="en-US" altLang="ko-KR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1186" name="그룹 1185"/>
          <p:cNvGrpSpPr/>
          <p:nvPr/>
        </p:nvGrpSpPr>
        <p:grpSpPr>
          <a:xfrm>
            <a:off x="6211494" y="439702"/>
            <a:ext cx="2532615" cy="1695267"/>
            <a:chOff x="462740" y="512753"/>
            <a:chExt cx="2532615" cy="1695267"/>
          </a:xfrm>
        </p:grpSpPr>
        <p:sp>
          <p:nvSpPr>
            <p:cNvPr id="1187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[4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가을의 색을 나타내보아요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89" name="모서리가 둥근 직사각형 9"/>
            <p:cNvSpPr/>
            <p:nvPr/>
          </p:nvSpPr>
          <p:spPr>
            <a:xfrm>
              <a:off x="492763" y="1079136"/>
              <a:ext cx="2477323" cy="1128884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우리 학교 주변의 낙엽 모으기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 속 낙엽 찾아보기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낙엽을 관찰하고 특징에 따라 무리 짓기</a:t>
              </a:r>
              <a:endParaRPr lang="en-US" altLang="ko-KR" sz="1400" spc="-200" dirty="0" smtClean="0">
                <a:solidFill>
                  <a:prstClr val="black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낙엽으로 가을 표현하기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53" name="그룹 52"/>
          <p:cNvGrpSpPr/>
          <p:nvPr/>
        </p:nvGrpSpPr>
        <p:grpSpPr>
          <a:xfrm flipH="1" flipV="1">
            <a:off x="5370052" y="1808397"/>
            <a:ext cx="823183" cy="1427232"/>
            <a:chOff x="2944571" y="707736"/>
            <a:chExt cx="823183" cy="1427232"/>
          </a:xfrm>
        </p:grpSpPr>
        <p:sp>
          <p:nvSpPr>
            <p:cNvPr id="54" name="타원 29"/>
            <p:cNvSpPr/>
            <p:nvPr/>
          </p:nvSpPr>
          <p:spPr>
            <a:xfrm>
              <a:off x="2944571" y="707736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55" name="직선 연결선 32"/>
            <p:cNvCxnSpPr/>
            <p:nvPr/>
          </p:nvCxnSpPr>
          <p:spPr>
            <a:xfrm rot="10800000">
              <a:off x="3259741" y="2134968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 36"/>
            <p:cNvCxnSpPr/>
            <p:nvPr/>
          </p:nvCxnSpPr>
          <p:spPr>
            <a:xfrm rot="16200000">
              <a:off x="2590563" y="1456900"/>
              <a:ext cx="1345609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연결선 44"/>
            <p:cNvCxnSpPr/>
            <p:nvPr/>
          </p:nvCxnSpPr>
          <p:spPr>
            <a:xfrm rot="10800000">
              <a:off x="2987175" y="778836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8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6053710" y="2686416"/>
            <a:ext cx="648151" cy="518687"/>
          </a:xfrm>
          <a:prstGeom prst="rect">
            <a:avLst/>
          </a:prstGeom>
          <a:ln>
            <a:noFill/>
          </a:ln>
        </p:spPr>
      </p:pic>
      <p:pic>
        <p:nvPicPr>
          <p:cNvPr id="51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92471" y="2648759"/>
            <a:ext cx="624949" cy="500120"/>
          </a:xfrm>
          <a:prstGeom prst="rect">
            <a:avLst/>
          </a:prstGeom>
          <a:ln>
            <a:noFill/>
          </a:ln>
        </p:spPr>
      </p:pic>
      <p:grpSp>
        <p:nvGrpSpPr>
          <p:cNvPr id="46" name="그룹 45"/>
          <p:cNvGrpSpPr/>
          <p:nvPr/>
        </p:nvGrpSpPr>
        <p:grpSpPr>
          <a:xfrm>
            <a:off x="3297477" y="2995069"/>
            <a:ext cx="2532615" cy="1742454"/>
            <a:chOff x="462740" y="512753"/>
            <a:chExt cx="2532615" cy="1742454"/>
          </a:xfrm>
        </p:grpSpPr>
        <p:sp>
          <p:nvSpPr>
            <p:cNvPr id="47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600" b="1" spc="-150" dirty="0" smtClean="0">
                  <a:solidFill>
                    <a:schemeClr val="bg1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[3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 맛보아요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63" name="모서리가 둥근 직사각형 9"/>
            <p:cNvSpPr/>
            <p:nvPr/>
          </p:nvSpPr>
          <p:spPr>
            <a:xfrm>
              <a:off x="492763" y="1079136"/>
              <a:ext cx="2477323" cy="1176071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다양한 열매 관찰하기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다양한 열매 맛보기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씨앗에서 열매가 되는 과정 살펴보기</a:t>
              </a:r>
              <a:endParaRPr lang="en-US" altLang="ko-KR" sz="1400" spc="-200" dirty="0" smtClean="0">
                <a:solidFill>
                  <a:prstClr val="black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나만의 과일 바구니 만들기</a:t>
              </a:r>
              <a:endParaRPr kumimoji="0" lang="en-US" altLang="ko-KR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65" name="그룹 64"/>
          <p:cNvGrpSpPr/>
          <p:nvPr/>
        </p:nvGrpSpPr>
        <p:grpSpPr>
          <a:xfrm flipH="1">
            <a:off x="2928150" y="653232"/>
            <a:ext cx="823182" cy="660840"/>
            <a:chOff x="5359243" y="653232"/>
            <a:chExt cx="823182" cy="660840"/>
          </a:xfrm>
        </p:grpSpPr>
        <p:sp>
          <p:nvSpPr>
            <p:cNvPr id="66" name="타원 29"/>
            <p:cNvSpPr/>
            <p:nvPr/>
          </p:nvSpPr>
          <p:spPr>
            <a:xfrm flipH="1">
              <a:off x="6031701" y="653232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67" name="직선 연결선 32"/>
            <p:cNvCxnSpPr/>
            <p:nvPr/>
          </p:nvCxnSpPr>
          <p:spPr>
            <a:xfrm rot="10800000">
              <a:off x="5359243" y="1305347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직선 연결선 36"/>
            <p:cNvCxnSpPr/>
            <p:nvPr/>
          </p:nvCxnSpPr>
          <p:spPr>
            <a:xfrm flipV="1">
              <a:off x="5854556" y="722776"/>
              <a:ext cx="0" cy="591296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직선 연결선 44"/>
            <p:cNvCxnSpPr/>
            <p:nvPr/>
          </p:nvCxnSpPr>
          <p:spPr>
            <a:xfrm rot="10800000" flipH="1">
              <a:off x="5855994" y="724332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그룹 69"/>
          <p:cNvGrpSpPr/>
          <p:nvPr/>
        </p:nvGrpSpPr>
        <p:grpSpPr>
          <a:xfrm flipV="1">
            <a:off x="2928149" y="1808396"/>
            <a:ext cx="823183" cy="1427232"/>
            <a:chOff x="2944571" y="707736"/>
            <a:chExt cx="823183" cy="1427232"/>
          </a:xfrm>
        </p:grpSpPr>
        <p:sp>
          <p:nvSpPr>
            <p:cNvPr id="72" name="타원 29"/>
            <p:cNvSpPr/>
            <p:nvPr/>
          </p:nvSpPr>
          <p:spPr>
            <a:xfrm>
              <a:off x="2944571" y="707736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74" name="직선 연결선 32"/>
            <p:cNvCxnSpPr/>
            <p:nvPr/>
          </p:nvCxnSpPr>
          <p:spPr>
            <a:xfrm rot="10800000">
              <a:off x="3259741" y="2134968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연결선 36"/>
            <p:cNvCxnSpPr/>
            <p:nvPr/>
          </p:nvCxnSpPr>
          <p:spPr>
            <a:xfrm rot="16200000">
              <a:off x="2590563" y="1456900"/>
              <a:ext cx="1345609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연결선 44"/>
            <p:cNvCxnSpPr/>
            <p:nvPr/>
          </p:nvCxnSpPr>
          <p:spPr>
            <a:xfrm rot="10800000">
              <a:off x="2987175" y="778836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타원 29"/>
          <p:cNvSpPr/>
          <p:nvPr/>
        </p:nvSpPr>
        <p:spPr>
          <a:xfrm flipH="1">
            <a:off x="4470093" y="2792145"/>
            <a:ext cx="150724" cy="150724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cxnSp>
        <p:nvCxnSpPr>
          <p:cNvPr id="82" name="직선 연결선 36"/>
          <p:cNvCxnSpPr/>
          <p:nvPr/>
        </p:nvCxnSpPr>
        <p:spPr>
          <a:xfrm flipV="1">
            <a:off x="4545455" y="2275642"/>
            <a:ext cx="0" cy="59129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20"/>
          <a:stretch/>
        </p:blipFill>
        <p:spPr bwMode="auto">
          <a:xfrm>
            <a:off x="3477662" y="252081"/>
            <a:ext cx="2135587" cy="2319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71" y="2698095"/>
            <a:ext cx="683392" cy="386809"/>
          </a:xfrm>
          <a:prstGeom prst="rect">
            <a:avLst/>
          </a:prstGeom>
        </p:spPr>
      </p:pic>
      <p:pic>
        <p:nvPicPr>
          <p:cNvPr id="84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93945" y="274715"/>
            <a:ext cx="624949" cy="500120"/>
          </a:xfrm>
          <a:prstGeom prst="rect">
            <a:avLst/>
          </a:prstGeom>
          <a:ln>
            <a:noFill/>
          </a:ln>
        </p:spPr>
      </p:pic>
      <p:pic>
        <p:nvPicPr>
          <p:cNvPr id="85" name="그림 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345" y="324051"/>
            <a:ext cx="683392" cy="386809"/>
          </a:xfrm>
          <a:prstGeom prst="rect">
            <a:avLst/>
          </a:prstGeom>
        </p:spPr>
      </p:pic>
      <p:pic>
        <p:nvPicPr>
          <p:cNvPr id="86" name="그림 8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320" y="2867507"/>
            <a:ext cx="683392" cy="386809"/>
          </a:xfrm>
          <a:prstGeom prst="rect">
            <a:avLst/>
          </a:prstGeom>
        </p:spPr>
      </p:pic>
      <p:pic>
        <p:nvPicPr>
          <p:cNvPr id="87" name="그림 8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119" y="280815"/>
            <a:ext cx="683392" cy="386809"/>
          </a:xfrm>
          <a:prstGeom prst="rect">
            <a:avLst/>
          </a:prstGeom>
        </p:spPr>
      </p:pic>
      <p:pic>
        <p:nvPicPr>
          <p:cNvPr id="88" name="그림 8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135" y="2777719"/>
            <a:ext cx="683392" cy="38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47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410021" y="261990"/>
            <a:ext cx="8345107" cy="832206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</a:t>
            </a:r>
            <a:r>
              <a:rPr lang="ko-KR" altLang="en-US" sz="44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선생님께 드리는 안내서 </a:t>
            </a:r>
            <a:r>
              <a:rPr lang="en-US" altLang="ko-KR" sz="44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1</a:t>
            </a:r>
            <a:endParaRPr lang="ko-KR" altLang="en-US" sz="44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302402" y="1373521"/>
            <a:ext cx="8516730" cy="3533025"/>
          </a:xfrm>
          <a:prstGeom prst="roundRect">
            <a:avLst>
              <a:gd name="adj" fmla="val 12523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 rot="332073">
            <a:off x="5162559" y="862318"/>
            <a:ext cx="3912701" cy="1912205"/>
          </a:xfrm>
          <a:prstGeom prst="rect">
            <a:avLst/>
          </a:prstGeom>
        </p:spPr>
      </p:pic>
      <p:pic>
        <p:nvPicPr>
          <p:cNvPr id="17" name="그림 4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1258650">
            <a:off x="576398" y="35385"/>
            <a:ext cx="770949" cy="1148136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4"/>
          <a:srcRect l="2460" t="63270" r="84270" b="28060"/>
          <a:stretch>
            <a:fillRect/>
          </a:stretch>
        </p:blipFill>
        <p:spPr>
          <a:xfrm>
            <a:off x="618862" y="1679898"/>
            <a:ext cx="545807" cy="521104"/>
          </a:xfrm>
          <a:prstGeom prst="rect">
            <a:avLst/>
          </a:prstGeom>
        </p:spPr>
      </p:pic>
      <p:sp>
        <p:nvSpPr>
          <p:cNvPr id="24" name="직사각형 9"/>
          <p:cNvSpPr/>
          <p:nvPr/>
        </p:nvSpPr>
        <p:spPr>
          <a:xfrm>
            <a:off x="1087377" y="1739337"/>
            <a:ext cx="2100598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[</a:t>
            </a:r>
            <a:r>
              <a:rPr kumimoji="0" lang="ko-KR" altLang="en-US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관련 교과</a:t>
            </a:r>
            <a:r>
              <a:rPr kumimoji="0" lang="en-US" altLang="ko-KR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]</a:t>
            </a:r>
            <a:endParaRPr kumimoji="0" lang="ko-KR" altLang="en-US" sz="2400" b="1" i="0" u="none" strike="noStrike" kern="1200" cap="none" spc="0" normalizeH="0" baseline="0" dirty="0">
              <a:solidFill>
                <a:prstClr val="black"/>
              </a:solidFill>
              <a:effectLst/>
              <a:uLnTx/>
              <a:uFillTx/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26" name="직사각형 6"/>
          <p:cNvSpPr/>
          <p:nvPr/>
        </p:nvSpPr>
        <p:spPr>
          <a:xfrm>
            <a:off x="1210828" y="2861471"/>
            <a:ext cx="7556319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fontAlgn="base" latinLnBrk="1"/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[2</a:t>
            </a:r>
            <a:r>
              <a:rPr lang="ko-KR" altLang="en-US" sz="2000" dirty="0" err="1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즐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06-04]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 낙엽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열매 등을 소재로 다양하게 표현한다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</a:p>
          <a:p>
            <a:pPr fontAlgn="base" latinLnBrk="1"/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[2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바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06-02]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추수하는 사람들의 수고에 감사하는 태도를 기른다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0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591236" y="2379764"/>
            <a:ext cx="3258899" cy="461665"/>
            <a:chOff x="628995" y="2571750"/>
            <a:chExt cx="3258899" cy="461665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4"/>
            <a:srcRect l="4100" t="21750" r="80990" b="67900"/>
            <a:stretch>
              <a:fillRect/>
            </a:stretch>
          </p:blipFill>
          <p:spPr>
            <a:xfrm>
              <a:off x="628995" y="2571750"/>
              <a:ext cx="417974" cy="424126"/>
            </a:xfrm>
            <a:prstGeom prst="rect">
              <a:avLst/>
            </a:prstGeom>
          </p:spPr>
        </p:pic>
        <p:sp>
          <p:nvSpPr>
            <p:cNvPr id="27" name="직사각형 11"/>
            <p:cNvSpPr/>
            <p:nvPr/>
          </p:nvSpPr>
          <p:spPr>
            <a:xfrm>
              <a:off x="1111088" y="2571750"/>
              <a:ext cx="2776806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2400" b="1" i="0" u="none" strike="noStrike" kern="1200" cap="none" spc="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</a:t>
              </a:r>
              <a:r>
                <a:rPr kumimoji="0" lang="ko-KR" altLang="en-US" sz="2400" b="1" i="0" u="none" strike="noStrike" kern="1200" cap="none" spc="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관련 </a:t>
              </a:r>
              <a:r>
                <a:rPr kumimoji="0" lang="ko-KR" altLang="en-US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성취기준</a:t>
              </a:r>
              <a:r>
                <a:rPr kumimoji="0" lang="en-US" altLang="ko-KR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649950" y="3954300"/>
            <a:ext cx="7327301" cy="641528"/>
            <a:chOff x="676547" y="4083191"/>
            <a:chExt cx="7327301" cy="641528"/>
          </a:xfrm>
        </p:grpSpPr>
        <p:pic>
          <p:nvPicPr>
            <p:cNvPr id="23" name="그림 22"/>
            <p:cNvPicPr>
              <a:picLocks noChangeAspect="1"/>
            </p:cNvPicPr>
            <p:nvPr/>
          </p:nvPicPr>
          <p:blipFill rotWithShape="1">
            <a:blip r:embed="rId4"/>
            <a:srcRect l="2260" t="85020" r="84270"/>
            <a:stretch>
              <a:fillRect/>
            </a:stretch>
          </p:blipFill>
          <p:spPr>
            <a:xfrm>
              <a:off x="676547" y="4083191"/>
              <a:ext cx="394826" cy="641528"/>
            </a:xfrm>
            <a:prstGeom prst="rect">
              <a:avLst/>
            </a:prstGeom>
          </p:spPr>
        </p:pic>
        <p:sp>
          <p:nvSpPr>
            <p:cNvPr id="28" name="직사각형 11"/>
            <p:cNvSpPr/>
            <p:nvPr/>
          </p:nvSpPr>
          <p:spPr>
            <a:xfrm>
              <a:off x="1113974" y="4218260"/>
              <a:ext cx="6889874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</a:t>
              </a:r>
              <a:r>
                <a:rPr kumimoji="0" lang="ko-KR" altLang="en-US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사용 글꼴</a:t>
              </a:r>
              <a:r>
                <a:rPr kumimoji="0" lang="en-US" altLang="ko-KR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r>
                <a:rPr kumimoji="0" lang="ko-KR" altLang="en-US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2400" b="0" i="0" u="none" strike="noStrike" kern="1200" cap="none" spc="0" normalizeH="0" baseline="0" dirty="0" err="1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함초롬돋움</a:t>
              </a:r>
              <a:endParaRPr kumimoji="0" lang="en-US" altLang="ko-KR" sz="2000" b="0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pic>
        <p:nvPicPr>
          <p:cNvPr id="15" name="그림 8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2620574" y="1502587"/>
            <a:ext cx="911372" cy="729332"/>
          </a:xfrm>
          <a:prstGeom prst="rect">
            <a:avLst/>
          </a:prstGeom>
          <a:ln>
            <a:noFill/>
          </a:ln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340" y="1636913"/>
            <a:ext cx="996600" cy="56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0819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410021" y="261990"/>
            <a:ext cx="8345107" cy="832206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 b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</a:t>
            </a:r>
            <a:r>
              <a:rPr lang="ko-KR" altLang="en-US" sz="4400" b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선생님께 드리는 안내서 </a:t>
            </a:r>
            <a:r>
              <a:rPr lang="en-US" altLang="ko-KR" sz="4400" b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302402" y="1373521"/>
            <a:ext cx="8516730" cy="3533025"/>
          </a:xfrm>
          <a:prstGeom prst="roundRect">
            <a:avLst>
              <a:gd name="adj" fmla="val 12523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7" name="그림 4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1258650">
            <a:off x="576398" y="35385"/>
            <a:ext cx="770949" cy="1148136"/>
          </a:xfrm>
          <a:prstGeom prst="rect">
            <a:avLst/>
          </a:prstGeom>
        </p:spPr>
      </p:pic>
      <p:sp>
        <p:nvSpPr>
          <p:cNvPr id="24" name="직사각형 9"/>
          <p:cNvSpPr/>
          <p:nvPr/>
        </p:nvSpPr>
        <p:spPr>
          <a:xfrm>
            <a:off x="1110622" y="1697372"/>
            <a:ext cx="2100598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400" b="1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[</a:t>
            </a:r>
            <a:r>
              <a:rPr kumimoji="0" lang="ko-KR" altLang="en-US" sz="2400" b="1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차시</a:t>
            </a:r>
            <a:r>
              <a:rPr kumimoji="0" lang="en-US" altLang="ko-KR" sz="2400" b="1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2400" b="1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안내</a:t>
            </a:r>
            <a:r>
              <a:rPr kumimoji="0" lang="en-US" altLang="ko-KR" sz="2400" b="1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]</a:t>
            </a:r>
          </a:p>
        </p:txBody>
      </p:sp>
      <p:sp>
        <p:nvSpPr>
          <p:cNvPr id="26" name="직사각형 6"/>
          <p:cNvSpPr/>
          <p:nvPr/>
        </p:nvSpPr>
        <p:spPr>
          <a:xfrm>
            <a:off x="683880" y="2283125"/>
            <a:ext cx="7796310" cy="224676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책은 계절별로 볼 수 있는 것들에 대한 책입니다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다양한 나뭇잎의 모양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곤충의 종류들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꽃의 종류들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씨앗이 자라나는 방법 등 다양한 내용을 담고 있습니다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사계절 중에 가을을 주제로 잡고 책 속의 가을에 볼 수 있는 것들에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대해 공부하며 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가을이라는 계절을 살펴보는 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시간을 가지고자 합니다</a:t>
            </a: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이번 </a:t>
            </a:r>
            <a:r>
              <a:rPr lang="ko-KR" altLang="en-US" sz="2000" dirty="0" err="1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차시에서는</a:t>
            </a:r>
            <a:r>
              <a:rPr lang="ko-KR" altLang="en-US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지난 시간에 그림책 속에서 살펴본 </a:t>
            </a:r>
            <a:r>
              <a:rPr lang="ko-KR" altLang="en-US" sz="2000" dirty="0" smtClean="0">
                <a:effectLst>
                  <a:glow rad="63500">
                    <a:schemeClr val="accent4">
                      <a:satMod val="175000"/>
                      <a:alpha val="50000"/>
                    </a:schemeClr>
                  </a:glow>
                </a:effectLst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가을에 볼 수 있는 다양한 열매를 맛보고 관찰하고 씨앗에서 열매가 되는 과정을 살펴보고 과일 바구니를 만들어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보고자 합니다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31" name="그림 1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545232" y="1465694"/>
            <a:ext cx="552893" cy="869727"/>
          </a:xfrm>
          <a:prstGeom prst="rect">
            <a:avLst/>
          </a:prstGeom>
        </p:spPr>
      </p:pic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4"/>
          <a:srcRect l="28080" t="37040" r="37750" b="29180"/>
          <a:stretch>
            <a:fillRect/>
          </a:stretch>
        </p:blipFill>
        <p:spPr>
          <a:xfrm>
            <a:off x="7274288" y="736576"/>
            <a:ext cx="1536171" cy="113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6855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302402" y="1373521"/>
            <a:ext cx="8516730" cy="3533025"/>
          </a:xfrm>
          <a:prstGeom prst="roundRect">
            <a:avLst>
              <a:gd name="adj" fmla="val 12523"/>
            </a:avLst>
          </a:prstGeom>
          <a:solidFill>
            <a:srgbClr val="FFF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2" name="사각형: 둥근 모서리 1"/>
          <p:cNvSpPr/>
          <p:nvPr/>
        </p:nvSpPr>
        <p:spPr>
          <a:xfrm>
            <a:off x="410021" y="261990"/>
            <a:ext cx="8345107" cy="832206"/>
          </a:xfrm>
          <a:prstGeom prst="roundRect">
            <a:avLst>
              <a:gd name="adj" fmla="val 16667"/>
            </a:avLst>
          </a:prstGeom>
          <a:solidFill>
            <a:srgbClr val="E2F0D9">
              <a:alpha val="64000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4400" b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함께 공부할 문제</a:t>
            </a:r>
          </a:p>
        </p:txBody>
      </p:sp>
      <p:sp>
        <p:nvSpPr>
          <p:cNvPr id="26" name="직사각형 6"/>
          <p:cNvSpPr/>
          <p:nvPr/>
        </p:nvSpPr>
        <p:spPr>
          <a:xfrm>
            <a:off x="923870" y="1977668"/>
            <a:ext cx="7556319" cy="132343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000" b="1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여러 가지 열매를 관찰하고</a:t>
            </a:r>
            <a:endParaRPr lang="en-US" altLang="ko-KR" sz="4000" b="1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0" algn="ctr">
              <a:defRPr/>
            </a:pPr>
            <a:r>
              <a:rPr lang="ko-KR" altLang="en-US" sz="4000" b="1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과일 바구니를 만들어보자</a:t>
            </a:r>
            <a:r>
              <a:rPr lang="en-US" altLang="ko-KR" sz="4000" b="1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en-US" altLang="ko-KR" sz="40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0" name="그림 9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21368086">
            <a:off x="675388" y="1804559"/>
            <a:ext cx="809491" cy="968216"/>
          </a:xfrm>
          <a:prstGeom prst="rect">
            <a:avLst/>
          </a:prstGeom>
        </p:spPr>
      </p:pic>
      <p:pic>
        <p:nvPicPr>
          <p:cNvPr id="91" name="그림 4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26031" y="-92467"/>
            <a:ext cx="1006627" cy="1356460"/>
          </a:xfrm>
          <a:prstGeom prst="rect">
            <a:avLst/>
          </a:prstGeom>
        </p:spPr>
      </p:pic>
      <p:pic>
        <p:nvPicPr>
          <p:cNvPr id="92" name="그림 10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6012263" y="3515576"/>
            <a:ext cx="3131737" cy="162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635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254"/>
            <a:ext cx="9144000" cy="5140990"/>
          </a:xfrm>
          <a:prstGeom prst="rect">
            <a:avLst/>
          </a:prstGeom>
        </p:spPr>
      </p:pic>
      <p:sp>
        <p:nvSpPr>
          <p:cNvPr id="5" name="사각형: 둥근 모서리 4"/>
          <p:cNvSpPr/>
          <p:nvPr/>
        </p:nvSpPr>
        <p:spPr>
          <a:xfrm>
            <a:off x="731373" y="1348482"/>
            <a:ext cx="7705761" cy="3533025"/>
          </a:xfrm>
          <a:prstGeom prst="roundRect">
            <a:avLst>
              <a:gd name="adj" fmla="val 7291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822192" y="3717589"/>
            <a:ext cx="7542901" cy="733471"/>
            <a:chOff x="1198108" y="4645399"/>
            <a:chExt cx="9335473" cy="977961"/>
          </a:xfrm>
        </p:grpSpPr>
        <p:sp>
          <p:nvSpPr>
            <p:cNvPr id="6" name="TextBox 5"/>
            <p:cNvSpPr txBox="1"/>
            <p:nvPr/>
          </p:nvSpPr>
          <p:spPr>
            <a:xfrm>
              <a:off x="1854074" y="4645399"/>
              <a:ext cx="8679507" cy="9779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ko-KR" altLang="en-US" sz="32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 </a:t>
              </a:r>
              <a:r>
                <a:rPr lang="en-US" altLang="ko-KR" sz="32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3. </a:t>
              </a:r>
              <a:r>
                <a:rPr lang="ko-KR" altLang="en-US" sz="3200" b="1" dirty="0" smtClean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과일바구니를 만들어요</a:t>
              </a:r>
              <a:r>
                <a:rPr lang="en-US" altLang="ko-KR" sz="3200" b="1" dirty="0" smtClean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32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1198108" y="4668965"/>
              <a:ext cx="669527" cy="902208"/>
            </a:xfrm>
            <a:prstGeom prst="rect">
              <a:avLst/>
            </a:prstGeom>
          </p:spPr>
        </p:pic>
      </p:grpSp>
      <p:grpSp>
        <p:nvGrpSpPr>
          <p:cNvPr id="14" name="그룹 13"/>
          <p:cNvGrpSpPr/>
          <p:nvPr/>
        </p:nvGrpSpPr>
        <p:grpSpPr>
          <a:xfrm>
            <a:off x="862580" y="1718920"/>
            <a:ext cx="7486502" cy="754161"/>
            <a:chOff x="1218500" y="2669518"/>
            <a:chExt cx="9982002" cy="1005550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4"/>
            <a:srcRect/>
            <a:stretch>
              <a:fillRect/>
            </a:stretch>
          </p:blipFill>
          <p:spPr>
            <a:xfrm>
              <a:off x="1218500" y="2669518"/>
              <a:ext cx="652828" cy="87333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871328" y="2697105"/>
              <a:ext cx="9329174" cy="9779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2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 </a:t>
              </a:r>
              <a:r>
                <a:rPr lang="en-US" altLang="ko-KR" sz="32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1. </a:t>
              </a:r>
              <a:r>
                <a:rPr lang="ko-KR" altLang="en-US" sz="3200" b="1" dirty="0" smtClean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열매를 관찰해요</a:t>
              </a:r>
              <a:r>
                <a:rPr lang="en-US" altLang="ko-KR" sz="3200" b="1" dirty="0" smtClean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3200" b="1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878354" y="2757017"/>
            <a:ext cx="8222224" cy="733471"/>
            <a:chOff x="1225255" y="3652589"/>
            <a:chExt cx="10053984" cy="977961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225255" y="3666296"/>
              <a:ext cx="646073" cy="902208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815460" y="3652589"/>
              <a:ext cx="9463779" cy="9779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2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 </a:t>
              </a:r>
              <a:r>
                <a:rPr lang="en-US" altLang="ko-KR" sz="3200" b="1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2. </a:t>
              </a:r>
              <a:r>
                <a:rPr lang="ko-KR" altLang="en-US" sz="3200" b="1" dirty="0" smtClean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열매가 되는 과정을 알아봐요</a:t>
              </a:r>
              <a:r>
                <a:rPr lang="en-US" altLang="ko-KR" sz="3200" b="1" dirty="0" smtClean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3200" b="1" spc="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535068" y="35385"/>
            <a:ext cx="7823206" cy="1148136"/>
            <a:chOff x="-1028501" y="47180"/>
            <a:chExt cx="10430941" cy="1530849"/>
          </a:xfrm>
        </p:grpSpPr>
        <p:sp>
          <p:nvSpPr>
            <p:cNvPr id="21" name="사각형: 둥근 모서리 2"/>
            <p:cNvSpPr/>
            <p:nvPr/>
          </p:nvSpPr>
          <p:spPr>
            <a:xfrm>
              <a:off x="-351031" y="349321"/>
              <a:ext cx="9753471" cy="1109609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6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공부할 순서</a:t>
              </a:r>
            </a:p>
          </p:txBody>
        </p:sp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C3DA9D"/>
                </a:clrFrom>
                <a:clrTo>
                  <a:srgbClr val="C3DA9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21258650">
              <a:off x="-1028501" y="47180"/>
              <a:ext cx="1027933" cy="15308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34136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286703" y="656668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1" y="2598906"/>
              <a:ext cx="6451888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1" dirty="0" smtClean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열매를 관찰해요</a:t>
              </a:r>
              <a:r>
                <a:rPr lang="en-US" altLang="ko-KR" sz="4400" b="1" dirty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4400" b="1" dirty="0">
                <a:solidFill>
                  <a:srgbClr val="40A472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5021" y="1216048"/>
              <a:ext cx="1050287" cy="1084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1" spc="-50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</a:t>
              </a:r>
              <a:r>
                <a:rPr lang="ko-KR" altLang="en-US" sz="3600" b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</a:t>
              </a:r>
            </a:p>
          </p:txBody>
        </p:sp>
        <p:pic>
          <p:nvPicPr>
            <p:cNvPr id="12" name="그림 11" descr="텍스트, 칠판이(가) 표시된 사진  자동 생성된 설명"/>
            <p:cNvPicPr>
              <a:picLocks noChangeAspect="1"/>
            </p:cNvPicPr>
            <p:nvPr/>
          </p:nvPicPr>
          <p:blipFill rotWithShape="1">
            <a:blip r:embed="rId7"/>
            <a:srcRect/>
            <a:stretch>
              <a:fillRect/>
            </a:stretch>
          </p:blipFill>
          <p:spPr>
            <a:xfrm rot="619894">
              <a:off x="2180933" y="921222"/>
              <a:ext cx="771124" cy="1331391"/>
            </a:xfrm>
            <a:prstGeom prst="rect">
              <a:avLst/>
            </a:prstGeom>
          </p:spPr>
        </p:pic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8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열매를 관찰해요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44970" y="659091"/>
            <a:ext cx="9215919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DA088E9D-A5E0-4D9F-B8B0-5530D71FBC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9" t="67424" r="45731" b="14290"/>
          <a:stretch/>
        </p:blipFill>
        <p:spPr>
          <a:xfrm rot="21050848">
            <a:off x="56305" y="1074840"/>
            <a:ext cx="824578" cy="739695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94068" y="73016"/>
            <a:ext cx="672202" cy="89925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722378" y="1171255"/>
            <a:ext cx="8629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다양한 열매를 오감을 사용하여 관찰해 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5"/>
          <a:srcRect l="9070" t="25320" r="54040" b="30230"/>
          <a:stretch>
            <a:fillRect/>
          </a:stretch>
        </p:blipFill>
        <p:spPr>
          <a:xfrm>
            <a:off x="3859055" y="2726848"/>
            <a:ext cx="1252166" cy="1508757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21102483" flipH="1">
            <a:off x="2264597" y="2649483"/>
            <a:ext cx="1409245" cy="108568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35606" y="2918159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눈으로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보</a:t>
            </a:r>
            <a:r>
              <a:rPr lang="ko-KR" altLang="en-US" sz="16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21102483" flipH="1">
            <a:off x="2819271" y="1780123"/>
            <a:ext cx="1381930" cy="106463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919032" y="1989256"/>
            <a:ext cx="10743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코로 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냄새 맡기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>
            <a:off x="4991954" y="1874207"/>
            <a:ext cx="1381930" cy="106463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219087" y="2057789"/>
            <a:ext cx="10743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귀로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소리 듣기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497517">
            <a:off x="5602454" y="2637603"/>
            <a:ext cx="1381930" cy="106463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791168" y="2859605"/>
            <a:ext cx="10743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손으로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만져 보기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8362" b="68310" l="14806" r="265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04" t="57123" r="73269" b="30414"/>
          <a:stretch/>
        </p:blipFill>
        <p:spPr>
          <a:xfrm>
            <a:off x="5046249" y="3515460"/>
            <a:ext cx="763180" cy="1017120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7461" b="67453" l="25000" r="381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586" t="57123" r="63348" b="30414"/>
          <a:stretch/>
        </p:blipFill>
        <p:spPr>
          <a:xfrm>
            <a:off x="3300375" y="3343540"/>
            <a:ext cx="779322" cy="1138678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497517">
            <a:off x="3814309" y="1695103"/>
            <a:ext cx="1381930" cy="106463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149698" y="1917105"/>
            <a:ext cx="7809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혀로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맛보</a:t>
            </a:r>
            <a:r>
              <a:rPr lang="ko-KR" altLang="en-US" sz="16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0406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4" grpId="0"/>
      <p:bldP spid="18" grpId="0"/>
      <p:bldP spid="20" grpId="0"/>
      <p:bldP spid="24" grpId="0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430</TotalTime>
  <Words>740</Words>
  <Application>Microsoft Office PowerPoint</Application>
  <PresentationFormat>화면 슬라이드 쇼(16:9)</PresentationFormat>
  <Paragraphs>135</Paragraphs>
  <Slides>20</Slides>
  <Notes>10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7" baseType="lpstr">
      <vt:lpstr>HY나무L</vt:lpstr>
      <vt:lpstr>맑은 고딕</vt:lpstr>
      <vt:lpstr>함초롬돋움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37</cp:revision>
  <dcterms:created xsi:type="dcterms:W3CDTF">2019-05-01T12:57:46Z</dcterms:created>
  <dcterms:modified xsi:type="dcterms:W3CDTF">2020-04-20T01:54:15Z</dcterms:modified>
</cp:coreProperties>
</file>