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97" r:id="rId3"/>
    <p:sldId id="300" r:id="rId4"/>
    <p:sldId id="299" r:id="rId5"/>
    <p:sldId id="269" r:id="rId6"/>
    <p:sldId id="292" r:id="rId7"/>
    <p:sldId id="270" r:id="rId8"/>
    <p:sldId id="272" r:id="rId9"/>
    <p:sldId id="291" r:id="rId10"/>
    <p:sldId id="302" r:id="rId11"/>
    <p:sldId id="273" r:id="rId12"/>
    <p:sldId id="286" r:id="rId13"/>
    <p:sldId id="293" r:id="rId14"/>
    <p:sldId id="301" r:id="rId15"/>
    <p:sldId id="274" r:id="rId16"/>
    <p:sldId id="285" r:id="rId17"/>
    <p:sldId id="296" r:id="rId18"/>
    <p:sldId id="294" r:id="rId19"/>
    <p:sldId id="290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7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0" y="7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5BE393-26AD-4A04-A1AE-4435EEFC4CFE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B07D0-7FD1-427E-931C-12C9BCDBE6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1938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고양이 림책을 활용한 </a:t>
            </a:r>
            <a:r>
              <a:rPr lang="en-US" altLang="ko-KR"/>
              <a:t>3</a:t>
            </a:r>
            <a:r>
              <a:rPr lang="ko-KR" altLang="en-US"/>
              <a:t>학년 교육과정 연계 </a:t>
            </a:r>
            <a:r>
              <a:rPr lang="en-US" altLang="ko-KR"/>
              <a:t>5</a:t>
            </a:r>
            <a:r>
              <a:rPr lang="ko-KR" altLang="en-US"/>
              <a:t>차시 흐름도 입니다</a:t>
            </a:r>
            <a:r>
              <a:rPr lang="en-US" altLang="ko-KR"/>
              <a:t>. </a:t>
            </a:r>
            <a:r>
              <a:rPr lang="ko-KR" altLang="en-US"/>
              <a:t>다음 장도 있으니 꼭 참고해주세요</a:t>
            </a:r>
            <a:r>
              <a:rPr lang="en-US" altLang="ko-KR" baseline="0"/>
              <a:t> :D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3856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3</a:t>
            </a:r>
            <a:r>
              <a:rPr lang="ko-KR" altLang="en-US">
                <a:latin typeface="HY나무L"/>
                <a:ea typeface="HY나무L"/>
              </a:rPr>
              <a:t>학년 </a:t>
            </a:r>
            <a:r>
              <a:rPr lang="en-US" altLang="ko-KR">
                <a:latin typeface="HY나무L"/>
                <a:ea typeface="HY나무L"/>
              </a:rPr>
              <a:t>1</a:t>
            </a:r>
            <a:r>
              <a:rPr lang="ko-KR" altLang="en-US">
                <a:latin typeface="HY나무L"/>
                <a:ea typeface="HY나무L"/>
              </a:rPr>
              <a:t>학기 </a:t>
            </a:r>
            <a:r>
              <a:rPr lang="en-US" altLang="ko-KR">
                <a:latin typeface="HY나무L"/>
                <a:ea typeface="HY나무L"/>
              </a:rPr>
              <a:t>7</a:t>
            </a:r>
            <a:r>
              <a:rPr lang="ko-KR" altLang="en-US">
                <a:latin typeface="HY나무L"/>
                <a:ea typeface="HY나무L"/>
              </a:rPr>
              <a:t>단원 </a:t>
            </a:r>
            <a:r>
              <a:rPr lang="en-US" altLang="ko-KR">
                <a:latin typeface="HY나무L"/>
                <a:ea typeface="HY나무L"/>
              </a:rPr>
              <a:t>‘</a:t>
            </a:r>
            <a:r>
              <a:rPr lang="ko-KR" altLang="en-US">
                <a:latin typeface="HY나무L"/>
                <a:ea typeface="HY나무L"/>
              </a:rPr>
              <a:t>반갑다</a:t>
            </a:r>
            <a:r>
              <a:rPr lang="en-US" altLang="ko-KR">
                <a:latin typeface="HY나무L"/>
                <a:ea typeface="HY나무L"/>
              </a:rPr>
              <a:t>,</a:t>
            </a:r>
            <a:r>
              <a:rPr lang="ko-KR" altLang="en-US">
                <a:latin typeface="HY나무L"/>
                <a:ea typeface="HY나무L"/>
              </a:rPr>
              <a:t> 국어사전</a:t>
            </a:r>
            <a:r>
              <a:rPr lang="en-US" altLang="ko-KR">
                <a:latin typeface="HY나무L"/>
                <a:ea typeface="HY나무L"/>
              </a:rPr>
              <a:t>’</a:t>
            </a:r>
            <a:r>
              <a:rPr lang="ko-KR" altLang="en-US">
                <a:latin typeface="HY나무L"/>
                <a:ea typeface="HY나무L"/>
              </a:rPr>
              <a:t>의 내용을 떠올리며 공부합니다</a:t>
            </a:r>
            <a:r>
              <a:rPr lang="en-US" altLang="ko-KR">
                <a:latin typeface="HY나무L"/>
                <a:ea typeface="HY나무L"/>
              </a:rPr>
              <a:t>.</a:t>
            </a:r>
            <a:r>
              <a:rPr lang="ko-KR" altLang="en-US">
                <a:latin typeface="HY나무L"/>
                <a:ea typeface="HY나무L"/>
              </a:rPr>
              <a:t> </a:t>
            </a:r>
          </a:p>
          <a:p>
            <a:pPr>
              <a:defRPr/>
            </a:pPr>
            <a:r>
              <a:rPr lang="ko-KR" altLang="en-US">
                <a:latin typeface="HY나무L"/>
                <a:ea typeface="HY나무L"/>
              </a:rPr>
              <a:t>국어사전이 필요한 까닭을 물어볼 수 있습니다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endParaRPr lang="en-US" altLang="ko-KR">
              <a:latin typeface="HY나무L"/>
              <a:ea typeface="HY나무L"/>
            </a:endParaRP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[3</a:t>
            </a:r>
            <a:r>
              <a:rPr lang="ko-KR" altLang="en-US">
                <a:latin typeface="HY나무L"/>
                <a:ea typeface="HY나무L"/>
              </a:rPr>
              <a:t>학년 </a:t>
            </a:r>
            <a:r>
              <a:rPr lang="en-US" altLang="ko-KR">
                <a:latin typeface="HY나무L"/>
                <a:ea typeface="HY나무L"/>
              </a:rPr>
              <a:t>1</a:t>
            </a:r>
            <a:r>
              <a:rPr lang="ko-KR" altLang="en-US">
                <a:latin typeface="HY나무L"/>
                <a:ea typeface="HY나무L"/>
              </a:rPr>
              <a:t>학기 지도서 내용</a:t>
            </a:r>
            <a:r>
              <a:rPr lang="en-US" altLang="ko-KR">
                <a:latin typeface="HY나무L"/>
                <a:ea typeface="HY나무L"/>
              </a:rPr>
              <a:t>]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&lt;</a:t>
            </a:r>
            <a:r>
              <a:rPr lang="ko-KR" altLang="en-US">
                <a:latin typeface="HY나무L"/>
                <a:ea typeface="HY나무L"/>
              </a:rPr>
              <a:t>국어사전이 필요한 까닭</a:t>
            </a:r>
            <a:r>
              <a:rPr lang="en-US" altLang="ko-KR">
                <a:latin typeface="HY나무L"/>
                <a:ea typeface="HY나무L"/>
              </a:rPr>
              <a:t>&gt;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낱말의 뜻을 모를 때 주변에 물어볼 사람이 없으면 알 수가 없다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글을 정확하게 이해할 수 없다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문장을 쓸 때 정확하게 썼는지 확인하기 어렵다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endParaRPr lang="en-US" altLang="ko-KR">
              <a:latin typeface="HY나무L"/>
              <a:ea typeface="HY나무L"/>
            </a:endParaRP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2709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이번 활동은 그림책 표지를 보고 그림책이 어떤 이야기로 진행될지</a:t>
            </a:r>
            <a:r>
              <a:rPr lang="en-US" altLang="ko-KR"/>
              <a:t>,</a:t>
            </a:r>
            <a:r>
              <a:rPr lang="ko-KR" altLang="en-US"/>
              <a:t> 그림책 속 계절은 어떤지 알아보는 활동입니다</a:t>
            </a:r>
            <a:r>
              <a:rPr lang="en-US" altLang="ko-KR"/>
              <a:t>.</a:t>
            </a:r>
            <a:r>
              <a:rPr lang="ko-KR" altLang="en-US"/>
              <a:t> 두꺼운 옷</a:t>
            </a:r>
            <a:r>
              <a:rPr lang="en-US" altLang="ko-KR"/>
              <a:t>,</a:t>
            </a:r>
            <a:r>
              <a:rPr lang="ko-KR" altLang="en-US"/>
              <a:t> 목도리</a:t>
            </a:r>
            <a:r>
              <a:rPr lang="en-US" altLang="ko-KR"/>
              <a:t>,</a:t>
            </a:r>
            <a:r>
              <a:rPr lang="ko-KR" altLang="en-US"/>
              <a:t> 모자</a:t>
            </a:r>
            <a:r>
              <a:rPr lang="en-US" altLang="ko-KR"/>
              <a:t>,</a:t>
            </a:r>
            <a:r>
              <a:rPr lang="ko-KR" altLang="en-US"/>
              <a:t> 장갑 등을 보고 아이들이 스스로 겨울임을 알 수 있게 이끌어주세요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1303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면지는 다양한 이야기를 담고 있습니다</a:t>
            </a:r>
            <a:r>
              <a:rPr lang="en-US" altLang="ko-KR"/>
              <a:t>.</a:t>
            </a:r>
            <a:r>
              <a:rPr lang="ko-KR" altLang="en-US"/>
              <a:t> 특히 이 책은 뒷면지에 이 이야기의 배경인 집이 나와있습니다</a:t>
            </a:r>
            <a:r>
              <a:rPr lang="en-US" altLang="ko-KR"/>
              <a:t>.</a:t>
            </a:r>
            <a:r>
              <a:rPr lang="ko-KR" altLang="en-US"/>
              <a:t> </a:t>
            </a:r>
          </a:p>
          <a:p>
            <a:pPr lvl="0">
              <a:defRPr/>
            </a:pPr>
            <a:r>
              <a:rPr lang="ko-KR" altLang="en-US"/>
              <a:t>이번 활동은 이야기의 배경이 되는 장소를 파악하는 활동입니다</a:t>
            </a:r>
            <a:r>
              <a:rPr lang="en-US" altLang="ko-KR"/>
              <a:t>.</a:t>
            </a:r>
          </a:p>
          <a:p>
            <a:pPr lvl="0">
              <a:defRPr/>
            </a:pPr>
            <a:r>
              <a:rPr lang="ko-KR" altLang="en-US"/>
              <a:t>면지에 나오는 장소를 살펴보며 </a:t>
            </a:r>
            <a:r>
              <a:rPr lang="en-US" altLang="ko-KR"/>
              <a:t>3</a:t>
            </a:r>
            <a:r>
              <a:rPr lang="ko-KR" altLang="en-US"/>
              <a:t>차시에서 배울 옛사람들의 주거 형태에 대해 이야기하게 됩니다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1116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책의 제목과 면지에 나왔던 그림을 보고 책이 </a:t>
            </a:r>
            <a:r>
              <a:rPr lang="en-US" altLang="ko-KR"/>
              <a:t>‘</a:t>
            </a:r>
            <a:r>
              <a:rPr lang="ko-KR" altLang="en-US"/>
              <a:t>동물</a:t>
            </a:r>
            <a:r>
              <a:rPr lang="en-US" altLang="ko-KR"/>
              <a:t>’</a:t>
            </a:r>
            <a:r>
              <a:rPr lang="ko-KR" altLang="en-US"/>
              <a:t> 특히 </a:t>
            </a:r>
            <a:r>
              <a:rPr lang="en-US" altLang="ko-KR"/>
              <a:t>‘</a:t>
            </a:r>
            <a:r>
              <a:rPr lang="ko-KR" altLang="en-US"/>
              <a:t>고양이</a:t>
            </a:r>
            <a:r>
              <a:rPr lang="en-US" altLang="ko-KR"/>
              <a:t>’</a:t>
            </a:r>
            <a:r>
              <a:rPr lang="ko-KR" altLang="en-US"/>
              <a:t>와 관련 있음을 알 수 있습니다</a:t>
            </a:r>
            <a:r>
              <a:rPr lang="en-US" altLang="ko-KR"/>
              <a:t>.</a:t>
            </a:r>
          </a:p>
          <a:p>
            <a:pPr lvl="0">
              <a:defRPr/>
            </a:pPr>
            <a:r>
              <a:rPr lang="ko-KR" altLang="en-US"/>
              <a:t>더 큰 범위에서 </a:t>
            </a:r>
            <a:r>
              <a:rPr lang="en-US" altLang="ko-KR"/>
              <a:t>‘</a:t>
            </a:r>
            <a:r>
              <a:rPr lang="ko-KR" altLang="en-US"/>
              <a:t>동물</a:t>
            </a:r>
            <a:r>
              <a:rPr lang="en-US" altLang="ko-KR"/>
              <a:t>’</a:t>
            </a:r>
            <a:r>
              <a:rPr lang="ko-KR" altLang="en-US"/>
              <a:t>과 관련된 나의 경험을 떠올려봅니다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8518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25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27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6.png"/><Relationship Id="rId7" Type="http://schemas.openxmlformats.org/officeDocument/2006/relationships/image" Target="../media/image2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0.png"/><Relationship Id="rId7" Type="http://schemas.openxmlformats.org/officeDocument/2006/relationships/image" Target="../media/image5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microsoft.com/office/2007/relationships/hdphoto" Target="../media/hdphoto2.wdp"/><Relationship Id="rId5" Type="http://schemas.openxmlformats.org/officeDocument/2006/relationships/image" Target="../media/image48.png"/><Relationship Id="rId10" Type="http://schemas.openxmlformats.org/officeDocument/2006/relationships/image" Target="../media/image52.png"/><Relationship Id="rId4" Type="http://schemas.openxmlformats.org/officeDocument/2006/relationships/image" Target="../media/image27.png"/><Relationship Id="rId9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2.wav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2442651" y="4607047"/>
            <a:ext cx="4151122" cy="536453"/>
            <a:chOff x="2250970" y="4674586"/>
            <a:chExt cx="4151122" cy="536453"/>
          </a:xfrm>
        </p:grpSpPr>
        <p:pic>
          <p:nvPicPr>
            <p:cNvPr id="5" name="그림 4" descr="그리기, 옅은이(가) 표시된 사진&#10;&#10;자동 생성된 설명">
              <a:extLst>
                <a:ext uri="{FF2B5EF4-FFF2-40B4-BE49-F238E27FC236}">
                  <a16:creationId xmlns="" xmlns:a16="http://schemas.microsoft.com/office/drawing/2014/main" id="{FA850F86-F86A-4CE6-B384-DA98891B4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0970" y="4674586"/>
              <a:ext cx="2176461" cy="463336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47343" y="4712624"/>
              <a:ext cx="325720" cy="340132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271" y="4719649"/>
              <a:ext cx="1644821" cy="491390"/>
            </a:xfrm>
            <a:prstGeom prst="rect">
              <a:avLst/>
            </a:prstGeom>
          </p:spPr>
        </p:pic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우리 학교 주변 가을을 찾아요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303264" y="971306"/>
            <a:ext cx="824578" cy="73969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1181423" y="1086716"/>
            <a:ext cx="79625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우리 학교 주변을 살펴보고 가을과 관련된 모습을 사진으로 담아 봅시다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50583">
            <a:off x="872511" y="2441361"/>
            <a:ext cx="2024416" cy="153488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030" name="Picture 6" descr="대모잠자리 입니다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9971">
            <a:off x="5896808" y="2453447"/>
            <a:ext cx="2492263" cy="1579018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68849">
            <a:off x="4157671" y="2457285"/>
            <a:ext cx="2268936" cy="162147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026" name="Picture 2" descr="가을 마지막 감나무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432" y="2452825"/>
            <a:ext cx="2276826" cy="151195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80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가을을 분류해요</a:t>
              </a:r>
              <a:r>
                <a:rPr lang="en-US" altLang="ko-KR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20" y="1216047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</a:t>
              </a:r>
              <a:r>
                <a:rPr lang="ko-KR" altLang="en-US" sz="3600" b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pic>
        <p:nvPicPr>
          <p:cNvPr id="19" name="그림 7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1364311" y="1819457"/>
            <a:ext cx="1077437" cy="1504586"/>
          </a:xfrm>
          <a:prstGeom prst="rect">
            <a:avLst/>
          </a:prstGeom>
        </p:spPr>
      </p:pic>
      <p:pic>
        <p:nvPicPr>
          <p:cNvPr id="20" name="그림 11" descr="텍스트, 칠판이(가) 표시된 사진  자동 생성된 설명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2627902" y="1051175"/>
            <a:ext cx="655256" cy="84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51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472980" y="1024218"/>
            <a:ext cx="9347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찍은 사진을 어떻게 분류하면 좋을지 이야기해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-72407" y="864868"/>
            <a:ext cx="595901" cy="91696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분류해요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25543" y="0"/>
            <a:ext cx="702679" cy="981255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5577405" y="1633231"/>
            <a:ext cx="2123282" cy="15259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61715" y="2211527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살아 있나요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lang="ko-KR" altLang="en-US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 flipH="1">
            <a:off x="1175657" y="1809084"/>
            <a:ext cx="2034260" cy="146194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689283" y="2257693"/>
            <a:ext cx="1007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무슨 색</a:t>
            </a:r>
            <a:endParaRPr lang="en-US" altLang="ko-KR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인가요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lang="ko-KR" altLang="en-US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="" xmlns:a16="http://schemas.microsoft.com/office/drawing/2014/main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17302"/>
          <a:stretch/>
        </p:blipFill>
        <p:spPr>
          <a:xfrm>
            <a:off x="2677316" y="2353190"/>
            <a:ext cx="3546420" cy="189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3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983189" y="1049914"/>
            <a:ext cx="7837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정한 기준에 따라 분류해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327907" y="853040"/>
            <a:ext cx="595901" cy="91696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분류해요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25543" y="0"/>
            <a:ext cx="702679" cy="98125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682478" y="2320342"/>
            <a:ext cx="4320290" cy="211140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5325037" y="1906727"/>
            <a:ext cx="1151068" cy="8272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77405" y="214337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색깔</a:t>
            </a:r>
            <a:endParaRPr lang="ko-KR" altLang="en-US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2056506" y="1830178"/>
            <a:ext cx="1151068" cy="82723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308874" y="206711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곤충</a:t>
            </a:r>
            <a:endParaRPr lang="ko-KR" altLang="en-US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3191439" y="1570471"/>
            <a:ext cx="1151068" cy="82723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59224" y="179942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풀</a:t>
            </a:r>
            <a:endParaRPr lang="ko-KR" altLang="en-US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4326369" y="1633231"/>
            <a:ext cx="1151068" cy="82723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694154" y="186866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꽃</a:t>
            </a:r>
            <a:endParaRPr lang="ko-KR" altLang="en-US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468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7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657581" y="1085750"/>
            <a:ext cx="8346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비슷한 것끼리 모으고 여러 가지 주제를 정해봅시다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210049" y="888876"/>
            <a:ext cx="595901" cy="91696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 활동 </a:t>
            </a:r>
            <a:r>
              <a:rPr lang="en-US" altLang="ko-KR" sz="36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6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가을을 분류해요</a:t>
            </a:r>
            <a:r>
              <a:rPr lang="en-US" altLang="ko-KR" sz="36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25543" y="0"/>
            <a:ext cx="702679" cy="981255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8" t="24562" r="30967" b="31358"/>
          <a:stretch/>
        </p:blipFill>
        <p:spPr>
          <a:xfrm>
            <a:off x="1170819" y="2216697"/>
            <a:ext cx="1296296" cy="1133605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9" t="19633" r="37869" b="27033"/>
          <a:stretch/>
        </p:blipFill>
        <p:spPr>
          <a:xfrm>
            <a:off x="2818504" y="2216697"/>
            <a:ext cx="989703" cy="1141965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4" t="36446" r="35724" b="15478"/>
          <a:stretch/>
        </p:blipFill>
        <p:spPr>
          <a:xfrm>
            <a:off x="2199099" y="3174971"/>
            <a:ext cx="978946" cy="10664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222" y="1873454"/>
            <a:ext cx="3127411" cy="2377333"/>
          </a:xfrm>
          <a:prstGeom prst="round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3005" y="1611844"/>
            <a:ext cx="1228221" cy="5232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28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주황색</a:t>
            </a:r>
            <a:endParaRPr lang="ko-KR" altLang="en-US" sz="28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8" t="24562" r="30967" b="31358"/>
          <a:stretch/>
        </p:blipFill>
        <p:spPr>
          <a:xfrm>
            <a:off x="5261305" y="2248196"/>
            <a:ext cx="1296296" cy="1133605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4" t="36446" r="35724" b="15478"/>
          <a:stretch/>
        </p:blipFill>
        <p:spPr>
          <a:xfrm>
            <a:off x="6289585" y="3206470"/>
            <a:ext cx="978946" cy="1066492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5018708" y="1904953"/>
            <a:ext cx="3127411" cy="2377333"/>
          </a:xfrm>
          <a:prstGeom prst="round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13049" y="1611844"/>
            <a:ext cx="2234907" cy="5232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28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먹을 수 있다</a:t>
            </a:r>
            <a:r>
              <a:rPr lang="en-US" altLang="ko-KR" sz="28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8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-1" y="3083823"/>
            <a:ext cx="9144000" cy="2059677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5" t="22743" r="33352" b="24134"/>
          <a:stretch/>
        </p:blipFill>
        <p:spPr>
          <a:xfrm>
            <a:off x="7067774" y="2277770"/>
            <a:ext cx="817581" cy="105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4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가을 그림 </a:t>
              </a:r>
              <a:endParaRPr lang="en-US" altLang="ko-KR" sz="4400" b="1" dirty="0" smtClean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사전을 만들어요</a:t>
              </a:r>
              <a:r>
                <a:rPr lang="en-US" altLang="ko-KR" sz="4400" b="1" dirty="0" smtClean="0">
                  <a:solidFill>
                    <a:srgbClr val="40A472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19" y="1216047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</a:t>
              </a:r>
              <a:r>
                <a:rPr lang="ko-KR" altLang="en-US" sz="3600" b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pic>
        <p:nvPicPr>
          <p:cNvPr id="21" name="그림 11" descr="텍스트, 칠판이(가) 표시된 사진  자동 생성된 설명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2662171" y="1161710"/>
            <a:ext cx="579534" cy="971917"/>
          </a:xfrm>
          <a:prstGeom prst="rect">
            <a:avLst/>
          </a:prstGeom>
        </p:spPr>
      </p:pic>
      <p:pic>
        <p:nvPicPr>
          <p:cNvPr id="22" name="그림 8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1209788" y="1755375"/>
            <a:ext cx="1211660" cy="163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92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 그림 사전을 만들어요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122272" y="868801"/>
            <a:ext cx="595901" cy="916967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/>
          <a:srcRect l="14285" t="20145" r="74699" b="74058"/>
          <a:stretch/>
        </p:blipFill>
        <p:spPr>
          <a:xfrm>
            <a:off x="718171" y="1606885"/>
            <a:ext cx="7776657" cy="132852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85752" y="1923397"/>
            <a:ext cx="6815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잠</a:t>
            </a:r>
            <a:endParaRPr lang="ko-KR" altLang="en-US" sz="4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59764" y="1914498"/>
            <a:ext cx="6815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자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49041" y="1920909"/>
            <a:ext cx="6815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리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10" y="5556049"/>
            <a:ext cx="693257" cy="10921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718171" y="1201191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찾은 가을을 조사해봅시다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90867" y="3202402"/>
            <a:ext cx="60099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28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책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     </a:t>
            </a:r>
            <a:r>
              <a:rPr lang="ko-KR" altLang="en-US" sz="28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인터넷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등 다양한 방법을 활용해요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!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lang="ko-KR" altLang="en-US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4" t="62622" r="67829" b="17356"/>
          <a:stretch/>
        </p:blipFill>
        <p:spPr>
          <a:xfrm>
            <a:off x="754775" y="2887537"/>
            <a:ext cx="889686" cy="102983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324" b="41714" l="33638" r="66476">
                        <a14:foregroundMark x1="60069" y1="31851" x2="60069" y2="31851"/>
                        <a14:foregroundMark x1="62357" y1="31285" x2="62357" y2="31285"/>
                        <a14:foregroundMark x1="57666" y1="32255" x2="57666" y2="32255"/>
                        <a14:foregroundMark x1="60641" y1="34196" x2="60641" y2="34196"/>
                        <a14:foregroundMark x1="62357" y1="32498" x2="62357" y2="32498"/>
                        <a14:foregroundMark x1="63158" y1="31528" x2="63158" y2="31528"/>
                        <a14:foregroundMark x1="63959" y1="30558" x2="63959" y2="30558"/>
                        <a14:foregroundMark x1="63616" y1="31851" x2="63616" y2="31851"/>
                        <a14:foregroundMark x1="43135" y1="35974" x2="43135" y2="35974"/>
                        <a14:foregroundMark x1="40389" y1="35327" x2="40389" y2="35327"/>
                        <a14:foregroundMark x1="41076" y1="35651" x2="41076" y2="35651"/>
                        <a14:foregroundMark x1="38330" y1="36944" x2="38330" y2="36944"/>
                        <a14:foregroundMark x1="37185" y1="39127" x2="37185" y2="39127"/>
                        <a14:foregroundMark x1="39817" y1="40016" x2="39817" y2="40016"/>
                        <a14:foregroundMark x1="37757" y1="39612" x2="37757" y2="39612"/>
                        <a14:foregroundMark x1="39359" y1="39935" x2="39359" y2="39935"/>
                        <a14:foregroundMark x1="39359" y1="36217" x2="39359" y2="36217"/>
                        <a14:foregroundMark x1="39130" y1="34762" x2="39130" y2="34762"/>
                        <a14:foregroundMark x1="42906" y1="34438" x2="42906" y2="34438"/>
                        <a14:foregroundMark x1="44737" y1="34276" x2="44737" y2="34276"/>
                        <a14:foregroundMark x1="37300" y1="38399" x2="37300" y2="38399"/>
                        <a14:foregroundMark x1="37185" y1="38157" x2="37185" y2="38157"/>
                        <a14:foregroundMark x1="37300" y1="37025" x2="37300" y2="37025"/>
                        <a14:foregroundMark x1="38101" y1="36459" x2="38101" y2="36459"/>
                        <a14:foregroundMark x1="39359" y1="35570" x2="39359" y2="35570"/>
                        <a14:foregroundMark x1="39359" y1="35570" x2="39359" y2="35570"/>
                        <a14:foregroundMark x1="41076" y1="34519" x2="41076" y2="34519"/>
                        <a14:foregroundMark x1="42105" y1="34519" x2="42105" y2="34519"/>
                        <a14:foregroundMark x1="36613" y1="39208" x2="36613" y2="39208"/>
                        <a14:foregroundMark x1="37185" y1="40016" x2="37185" y2="40016"/>
                        <a14:foregroundMark x1="42906" y1="36783" x2="42906" y2="36783"/>
                        <a14:foregroundMark x1="59268" y1="31528" x2="59268" y2="31528"/>
                        <a14:foregroundMark x1="62243" y1="31528" x2="62243" y2="31528"/>
                        <a14:foregroundMark x1="63501" y1="30154" x2="63501" y2="30154"/>
                        <a14:foregroundMark x1="60984" y1="34196" x2="60984" y2="34196"/>
                        <a14:foregroundMark x1="61899" y1="33791" x2="61899" y2="33791"/>
                        <a14:foregroundMark x1="63043" y1="33387" x2="63043" y2="33387"/>
                        <a14:foregroundMark x1="63043" y1="33145" x2="63844" y2="32741"/>
                        <a14:foregroundMark x1="64531" y1="32417" x2="64531" y2="32417"/>
                        <a14:foregroundMark x1="64874" y1="31205" x2="64874" y2="31205"/>
                        <a14:foregroundMark x1="64760" y1="30396" x2="64760" y2="30396"/>
                        <a14:foregroundMark x1="59954" y1="32417" x2="59954" y2="32417"/>
                        <a14:foregroundMark x1="42449" y1="35974" x2="42449" y2="35974"/>
                        <a14:foregroundMark x1="38673" y1="38884" x2="38673" y2="38884"/>
                        <a14:foregroundMark x1="61442" y1="33145" x2="61442" y2="331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053" t="31241" r="51618" b="58261"/>
          <a:stretch/>
        </p:blipFill>
        <p:spPr>
          <a:xfrm>
            <a:off x="2132433" y="3220949"/>
            <a:ext cx="557406" cy="539967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7324" b="41714" l="33638" r="66476">
                        <a14:foregroundMark x1="60069" y1="31851" x2="60069" y2="31851"/>
                        <a14:foregroundMark x1="62357" y1="31285" x2="62357" y2="31285"/>
                        <a14:foregroundMark x1="57666" y1="32255" x2="57666" y2="32255"/>
                        <a14:foregroundMark x1="60641" y1="34196" x2="60641" y2="34196"/>
                        <a14:foregroundMark x1="62357" y1="32498" x2="62357" y2="32498"/>
                        <a14:foregroundMark x1="63158" y1="31528" x2="63158" y2="31528"/>
                        <a14:foregroundMark x1="63959" y1="30558" x2="63959" y2="30558"/>
                        <a14:foregroundMark x1="63616" y1="31851" x2="63616" y2="31851"/>
                        <a14:foregroundMark x1="43135" y1="35974" x2="43135" y2="35974"/>
                        <a14:foregroundMark x1="40389" y1="35327" x2="40389" y2="35327"/>
                        <a14:foregroundMark x1="41076" y1="35651" x2="41076" y2="35651"/>
                        <a14:foregroundMark x1="38330" y1="36944" x2="38330" y2="36944"/>
                        <a14:foregroundMark x1="37185" y1="39127" x2="37185" y2="39127"/>
                        <a14:foregroundMark x1="39817" y1="40016" x2="39817" y2="40016"/>
                        <a14:foregroundMark x1="37757" y1="39612" x2="37757" y2="39612"/>
                        <a14:foregroundMark x1="39359" y1="39935" x2="39359" y2="39935"/>
                        <a14:foregroundMark x1="39359" y1="36217" x2="39359" y2="36217"/>
                        <a14:foregroundMark x1="39130" y1="34762" x2="39130" y2="34762"/>
                        <a14:foregroundMark x1="42906" y1="34438" x2="42906" y2="34438"/>
                        <a14:foregroundMark x1="44737" y1="34276" x2="44737" y2="34276"/>
                        <a14:foregroundMark x1="37300" y1="38399" x2="37300" y2="38399"/>
                        <a14:foregroundMark x1="37185" y1="38157" x2="37185" y2="38157"/>
                        <a14:foregroundMark x1="37300" y1="37025" x2="37300" y2="37025"/>
                        <a14:foregroundMark x1="38101" y1="36459" x2="38101" y2="36459"/>
                        <a14:foregroundMark x1="39359" y1="35570" x2="39359" y2="35570"/>
                        <a14:foregroundMark x1="39359" y1="35570" x2="39359" y2="35570"/>
                        <a14:foregroundMark x1="41076" y1="34519" x2="41076" y2="34519"/>
                        <a14:foregroundMark x1="42105" y1="34519" x2="42105" y2="34519"/>
                        <a14:foregroundMark x1="36613" y1="39208" x2="36613" y2="39208"/>
                        <a14:foregroundMark x1="37185" y1="40016" x2="37185" y2="40016"/>
                        <a14:foregroundMark x1="42906" y1="36783" x2="42906" y2="36783"/>
                        <a14:foregroundMark x1="59268" y1="31528" x2="59268" y2="31528"/>
                        <a14:foregroundMark x1="62243" y1="31528" x2="62243" y2="31528"/>
                        <a14:foregroundMark x1="63501" y1="30154" x2="63501" y2="30154"/>
                        <a14:foregroundMark x1="60984" y1="34196" x2="60984" y2="34196"/>
                        <a14:foregroundMark x1="61899" y1="33791" x2="61899" y2="33791"/>
                        <a14:foregroundMark x1="63043" y1="33387" x2="63043" y2="33387"/>
                        <a14:foregroundMark x1="63043" y1="33145" x2="63844" y2="32741"/>
                        <a14:foregroundMark x1="64531" y1="32417" x2="64531" y2="32417"/>
                        <a14:foregroundMark x1="64874" y1="31205" x2="64874" y2="31205"/>
                        <a14:foregroundMark x1="64760" y1="30396" x2="64760" y2="30396"/>
                        <a14:foregroundMark x1="59954" y1="32417" x2="59954" y2="32417"/>
                        <a14:foregroundMark x1="42449" y1="35974" x2="42449" y2="35974"/>
                        <a14:foregroundMark x1="38673" y1="38884" x2="38673" y2="38884"/>
                        <a14:foregroundMark x1="61442" y1="33145" x2="61442" y2="331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640" t="25805" r="29773" b="63697"/>
          <a:stretch/>
        </p:blipFill>
        <p:spPr>
          <a:xfrm>
            <a:off x="2584452" y="2951105"/>
            <a:ext cx="675862" cy="53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50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96296E-6 L -0.00243 -0.6645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3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 그림 사전을 만들어요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844276" y="1142299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 그림 사전을 만들어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248377" y="809909"/>
            <a:ext cx="595901" cy="91696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338" y="-297431"/>
            <a:ext cx="1729475" cy="172947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5" b="34528"/>
          <a:stretch/>
        </p:blipFill>
        <p:spPr bwMode="auto">
          <a:xfrm>
            <a:off x="966550" y="1794487"/>
            <a:ext cx="3385549" cy="30667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70"/>
          <a:stretch/>
        </p:blipFill>
        <p:spPr bwMode="auto">
          <a:xfrm>
            <a:off x="4571999" y="2440929"/>
            <a:ext cx="3729654" cy="23807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57662" y="3446614"/>
            <a:ext cx="1662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rgbClr val="FFC000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그림을 그려요</a:t>
            </a:r>
            <a:r>
              <a:rPr lang="en-US" altLang="ko-KR" dirty="0" smtClean="0">
                <a:solidFill>
                  <a:srgbClr val="FFC000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dirty="0">
              <a:solidFill>
                <a:srgbClr val="FFC000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54267" y="1924958"/>
            <a:ext cx="2404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rgbClr val="FFC000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이름과 설명을 적어요</a:t>
            </a:r>
            <a:r>
              <a:rPr lang="en-US" altLang="ko-KR" dirty="0" smtClean="0">
                <a:solidFill>
                  <a:srgbClr val="FFC000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dirty="0">
              <a:solidFill>
                <a:srgbClr val="FFC000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414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가을 그림 사전을 만들어요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859491" y="1153056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만든 가을 그림 사전을 발표해 봅시다</a:t>
            </a:r>
            <a:r>
              <a:rPr lang="en-US" altLang="ko-KR" sz="28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263592" y="820666"/>
            <a:ext cx="595901" cy="916967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5075699" y="3119448"/>
            <a:ext cx="595184" cy="12154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338" y="-297431"/>
            <a:ext cx="1729475" cy="1729475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5" b="34528"/>
          <a:stretch/>
        </p:blipFill>
        <p:spPr bwMode="auto">
          <a:xfrm>
            <a:off x="3581376" y="1794487"/>
            <a:ext cx="2711634" cy="2456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9" t="19633" r="37869" b="27033"/>
          <a:stretch/>
        </p:blipFill>
        <p:spPr>
          <a:xfrm>
            <a:off x="4442340" y="2649966"/>
            <a:ext cx="989703" cy="114196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728" y="2722151"/>
            <a:ext cx="2217612" cy="162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182131"/>
            <a:ext cx="9729627" cy="704015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   다음 시간에 공부할 내용은</a:t>
            </a:r>
            <a:r>
              <a:rPr lang="en-US" altLang="ko-KR" sz="3600" b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171255"/>
            <a:ext cx="9215919" cy="3710255"/>
          </a:xfrm>
          <a:prstGeom prst="roundRect">
            <a:avLst>
              <a:gd name="adj" fmla="val 16667"/>
            </a:avLst>
          </a:prstGeom>
          <a:solidFill>
            <a:srgbClr val="A0B4E6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974" y="2055217"/>
            <a:ext cx="790761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다양한 열매를 맛 보고</a:t>
            </a:r>
            <a:endParaRPr lang="en-US" altLang="ko-KR" sz="2800" b="1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0" algn="ctr">
              <a:defRPr/>
            </a:pPr>
            <a:r>
              <a:rPr lang="ko-KR" altLang="en-US" sz="28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나만의 과일 바구니를 만들어보자</a:t>
            </a:r>
            <a:r>
              <a:rPr lang="en-US" altLang="ko-KR" sz="2800" b="1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!</a:t>
            </a:r>
            <a:endParaRPr lang="en-US" altLang="ko-KR" sz="28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2"/>
          <a:srcRect l="9070" t="25320" r="54040" b="30230"/>
          <a:stretch>
            <a:fillRect/>
          </a:stretch>
        </p:blipFill>
        <p:spPr>
          <a:xfrm>
            <a:off x="173005" y="0"/>
            <a:ext cx="1053475" cy="1269351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3"/>
          <a:srcRect l="9010" t="39680" r="21780"/>
          <a:stretch>
            <a:fillRect/>
          </a:stretch>
        </p:blipFill>
        <p:spPr>
          <a:xfrm>
            <a:off x="2759811" y="3248557"/>
            <a:ext cx="3828483" cy="189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81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액자 22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15860" t="6730" r="64310"/>
          <a:stretch>
            <a:fillRect/>
          </a:stretch>
        </p:blipFill>
        <p:spPr>
          <a:xfrm>
            <a:off x="189240" y="3071091"/>
            <a:ext cx="1174615" cy="20724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9" t="8578" r="5464" b="8875"/>
          <a:stretch/>
        </p:blipFill>
        <p:spPr>
          <a:xfrm>
            <a:off x="1312633" y="676211"/>
            <a:ext cx="6447907" cy="4245843"/>
          </a:xfrm>
          <a:prstGeom prst="rect">
            <a:avLst/>
          </a:prstGeom>
        </p:spPr>
      </p:pic>
      <p:grpSp>
        <p:nvGrpSpPr>
          <p:cNvPr id="22" name="그룹 21"/>
          <p:cNvGrpSpPr/>
          <p:nvPr/>
        </p:nvGrpSpPr>
        <p:grpSpPr>
          <a:xfrm>
            <a:off x="342585" y="-354824"/>
            <a:ext cx="8071013" cy="1415537"/>
            <a:chOff x="361355" y="-492765"/>
            <a:chExt cx="8277090" cy="1887383"/>
          </a:xfrm>
        </p:grpSpPr>
        <p:grpSp>
          <p:nvGrpSpPr>
            <p:cNvPr id="5" name="그룹 4"/>
            <p:cNvGrpSpPr/>
            <p:nvPr/>
          </p:nvGrpSpPr>
          <p:grpSpPr>
            <a:xfrm>
              <a:off x="1408701" y="-19666"/>
              <a:ext cx="7229744" cy="1338063"/>
              <a:chOff x="1368153" y="229933"/>
              <a:chExt cx="6955943" cy="1287389"/>
            </a:xfrm>
          </p:grpSpPr>
          <p:sp>
            <p:nvSpPr>
              <p:cNvPr id="8" name="직사각형 7"/>
              <p:cNvSpPr/>
              <p:nvPr/>
            </p:nvSpPr>
            <p:spPr>
              <a:xfrm>
                <a:off x="1368153" y="499820"/>
                <a:ext cx="6261035" cy="5922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lang="ko-KR" altLang="en-US" sz="2400" b="1" dirty="0" err="1" smtClean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봄이의</a:t>
                </a:r>
                <a:r>
                  <a:rPr lang="ko-KR" altLang="en-US" sz="2400" b="1" dirty="0" smtClean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 동네 관찰 일기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      </a:t>
                </a:r>
                <a:r>
                  <a:rPr lang="en-US" altLang="ko-KR" sz="2400" b="1" dirty="0" smtClean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2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학년 </a:t>
                </a:r>
                <a:r>
                  <a:rPr kumimoji="0" lang="en-US" altLang="ko-KR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2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학기 </a:t>
                </a:r>
                <a:r>
                  <a:rPr kumimoji="0" lang="ko-KR" altLang="en-US" sz="2400" b="1" i="0" u="none" strike="noStrike" kern="1200" cap="none" spc="0" normalizeH="0" baseline="0" dirty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흐름도</a:t>
                </a:r>
              </a:p>
            </p:txBody>
          </p:sp>
          <p:pic>
            <p:nvPicPr>
              <p:cNvPr id="7" name="그림 6" descr="P20190421_162826618_720EC0FB-8CC4-4F4F-B519-01A0B3005F69.PNG"/>
              <p:cNvPicPr>
                <a:picLocks noChangeAspect="1"/>
              </p:cNvPicPr>
              <p:nvPr/>
            </p:nvPicPr>
            <p:blipFill rotWithShape="1">
              <a:blip r:embed="rId5"/>
              <a:srcRect/>
              <a:stretch>
                <a:fillRect/>
              </a:stretch>
            </p:blipFill>
            <p:spPr>
              <a:xfrm>
                <a:off x="7275112" y="229933"/>
                <a:ext cx="1048984" cy="1287389"/>
              </a:xfrm>
              <a:prstGeom prst="rect">
                <a:avLst/>
              </a:prstGeom>
            </p:spPr>
          </p:pic>
          <p:pic>
            <p:nvPicPr>
              <p:cNvPr id="21" name="그림 20"/>
              <p:cNvPicPr>
                <a:picLocks noChangeAspect="1"/>
              </p:cNvPicPr>
              <p:nvPr/>
            </p:nvPicPr>
            <p:blipFill rotWithShape="1"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tretch>
                <a:fillRect/>
              </a:stretch>
            </p:blipFill>
            <p:spPr>
              <a:xfrm>
                <a:off x="4498670" y="682705"/>
                <a:ext cx="436892" cy="344510"/>
              </a:xfrm>
              <a:prstGeom prst="rect">
                <a:avLst/>
              </a:prstGeom>
            </p:spPr>
          </p:pic>
        </p:grpSp>
        <p:pic>
          <p:nvPicPr>
            <p:cNvPr id="6" name="그림 5" descr="P20190421_162758014_36F1E741-AE56-4747-87AD-34B5C97860C7.PNG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361355" y="-492765"/>
              <a:ext cx="1446994" cy="1887383"/>
            </a:xfrm>
            <a:prstGeom prst="rect">
              <a:avLst/>
            </a:prstGeom>
          </p:spPr>
        </p:pic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8"/>
          <a:srcRect l="38190" t="29460" r="28010"/>
          <a:stretch>
            <a:fillRect/>
          </a:stretch>
        </p:blipFill>
        <p:spPr>
          <a:xfrm>
            <a:off x="7591136" y="3927900"/>
            <a:ext cx="1552863" cy="121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58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lick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5365299" y="653232"/>
            <a:ext cx="823182" cy="660840"/>
            <a:chOff x="5359243" y="653232"/>
            <a:chExt cx="823182" cy="660840"/>
          </a:xfrm>
        </p:grpSpPr>
        <p:sp>
          <p:nvSpPr>
            <p:cNvPr id="1197" name="타원 29"/>
            <p:cNvSpPr/>
            <p:nvPr/>
          </p:nvSpPr>
          <p:spPr>
            <a:xfrm flipH="1">
              <a:off x="6031701" y="653232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1198" name="직선 연결선 32"/>
            <p:cNvCxnSpPr/>
            <p:nvPr/>
          </p:nvCxnSpPr>
          <p:spPr>
            <a:xfrm rot="10800000" flipH="1">
              <a:off x="5359243" y="1305347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9" name="직선 연결선 36"/>
            <p:cNvCxnSpPr/>
            <p:nvPr/>
          </p:nvCxnSpPr>
          <p:spPr>
            <a:xfrm flipV="1">
              <a:off x="5854556" y="722776"/>
              <a:ext cx="0" cy="591296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0" name="직선 연결선 44"/>
            <p:cNvCxnSpPr/>
            <p:nvPr/>
          </p:nvCxnSpPr>
          <p:spPr>
            <a:xfrm rot="10800000" flipH="1">
              <a:off x="5855994" y="724332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액자 70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3" name="액자 72"/>
          <p:cNvSpPr/>
          <p:nvPr/>
        </p:nvSpPr>
        <p:spPr>
          <a:xfrm>
            <a:off x="43225" y="34641"/>
            <a:ext cx="9048350" cy="5076000"/>
          </a:xfrm>
          <a:prstGeom prst="frame">
            <a:avLst>
              <a:gd name="adj1" fmla="val 74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7" name="액자 76"/>
          <p:cNvSpPr/>
          <p:nvPr/>
        </p:nvSpPr>
        <p:spPr>
          <a:xfrm>
            <a:off x="92033" y="75599"/>
            <a:ext cx="8951133" cy="4995000"/>
          </a:xfrm>
          <a:prstGeom prst="frame">
            <a:avLst>
              <a:gd name="adj1" fmla="val 744"/>
            </a:avLst>
          </a:prstGeom>
          <a:solidFill>
            <a:srgbClr val="C9F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8" name="액자 77"/>
          <p:cNvSpPr/>
          <p:nvPr/>
        </p:nvSpPr>
        <p:spPr>
          <a:xfrm>
            <a:off x="142872" y="110240"/>
            <a:ext cx="8846716" cy="4922100"/>
          </a:xfrm>
          <a:prstGeom prst="frame">
            <a:avLst>
              <a:gd name="adj1" fmla="val 744"/>
            </a:avLst>
          </a:prstGeom>
          <a:solidFill>
            <a:srgbClr val="FDD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grpSp>
        <p:nvGrpSpPr>
          <p:cNvPr id="1167" name="그룹 1166"/>
          <p:cNvGrpSpPr/>
          <p:nvPr/>
        </p:nvGrpSpPr>
        <p:grpSpPr>
          <a:xfrm>
            <a:off x="376149" y="455025"/>
            <a:ext cx="2532615" cy="1896289"/>
            <a:chOff x="462740" y="512753"/>
            <a:chExt cx="2532615" cy="1896289"/>
          </a:xfrm>
        </p:grpSpPr>
        <p:sp>
          <p:nvSpPr>
            <p:cNvPr id="1155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[1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찾아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58" name="모서리가 둥근 직사각형 9"/>
            <p:cNvSpPr/>
            <p:nvPr/>
          </p:nvSpPr>
          <p:spPr>
            <a:xfrm>
              <a:off x="492763" y="1079137"/>
              <a:ext cx="2477323" cy="1329905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표지 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보면서 내용 상상하기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그림을 보면서 </a:t>
              </a:r>
              <a:r>
                <a:rPr kumimoji="0" lang="ko-KR" altLang="en-US" sz="1400" b="0" i="0" u="none" strike="noStrike" kern="1200" cap="none" spc="-200" normalizeH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계절 맞추기 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그림책에서 가을과 관련된 것 찾기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-’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몸으로 표현해요</a:t>
              </a: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’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놀이하기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68" name="그룹 1167"/>
          <p:cNvGrpSpPr/>
          <p:nvPr/>
        </p:nvGrpSpPr>
        <p:grpSpPr>
          <a:xfrm>
            <a:off x="367490" y="2945760"/>
            <a:ext cx="2532615" cy="1829541"/>
            <a:chOff x="462740" y="512753"/>
            <a:chExt cx="2532615" cy="1829541"/>
          </a:xfrm>
        </p:grpSpPr>
        <p:sp>
          <p:nvSpPr>
            <p:cNvPr id="1169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[2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 사전을 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만들어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71" name="모서리가 둥근 직사각형 9"/>
            <p:cNvSpPr/>
            <p:nvPr/>
          </p:nvSpPr>
          <p:spPr>
            <a:xfrm>
              <a:off x="492763" y="1079136"/>
              <a:ext cx="2477323" cy="1263158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 함께 읽기</a:t>
              </a: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우리 학교 주변의 가을에 볼 수 있는 것 사진 찍기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특징에 따라 나누고 무리 짓기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무리 별로 가을 그림 사전 만들기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82" name="그룹 1181"/>
          <p:cNvGrpSpPr/>
          <p:nvPr/>
        </p:nvGrpSpPr>
        <p:grpSpPr>
          <a:xfrm>
            <a:off x="6211494" y="2982097"/>
            <a:ext cx="2532615" cy="1742454"/>
            <a:chOff x="462740" y="512753"/>
            <a:chExt cx="2532615" cy="1742454"/>
          </a:xfrm>
        </p:grpSpPr>
        <p:sp>
          <p:nvSpPr>
            <p:cNvPr id="1183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600" b="1" spc="-150" dirty="0" smtClean="0">
                  <a:solidFill>
                    <a:schemeClr val="bg1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[5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ko-KR" altLang="en-US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600" b="1" spc="-15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lang="ko-KR" altLang="en-US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관찰 일기를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써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85" name="모서리가 둥근 직사각형 9"/>
            <p:cNvSpPr/>
            <p:nvPr/>
          </p:nvSpPr>
          <p:spPr>
            <a:xfrm>
              <a:off x="492763" y="1079136"/>
              <a:ext cx="2477323" cy="1176071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과 관련된 노래 듣기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 배우면서 기억에 남는 것 나누기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 주제로 관찰 일기 쓰기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 관찰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일기 발표하기</a:t>
              </a:r>
              <a:endParaRPr kumimoji="0" lang="en-US" altLang="ko-KR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86" name="그룹 1185"/>
          <p:cNvGrpSpPr/>
          <p:nvPr/>
        </p:nvGrpSpPr>
        <p:grpSpPr>
          <a:xfrm>
            <a:off x="6211494" y="439702"/>
            <a:ext cx="2532615" cy="1695267"/>
            <a:chOff x="462740" y="512753"/>
            <a:chExt cx="2532615" cy="1695267"/>
          </a:xfrm>
        </p:grpSpPr>
        <p:sp>
          <p:nvSpPr>
            <p:cNvPr id="1187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[4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가을의 색을 나타내보아요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89" name="모서리가 둥근 직사각형 9"/>
            <p:cNvSpPr/>
            <p:nvPr/>
          </p:nvSpPr>
          <p:spPr>
            <a:xfrm>
              <a:off x="492763" y="1079136"/>
              <a:ext cx="2477323" cy="1128884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우리 학교 주변의 낙엽 모으기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속 낙엽 찾아보기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낙엽을 관찰하고 특징에 따라 무리 짓기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낙엽으로 가을 표현하기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53" name="그룹 52"/>
          <p:cNvGrpSpPr/>
          <p:nvPr/>
        </p:nvGrpSpPr>
        <p:grpSpPr>
          <a:xfrm flipH="1" flipV="1">
            <a:off x="5370052" y="1808397"/>
            <a:ext cx="823183" cy="1427232"/>
            <a:chOff x="2944571" y="707736"/>
            <a:chExt cx="823183" cy="1427232"/>
          </a:xfrm>
        </p:grpSpPr>
        <p:sp>
          <p:nvSpPr>
            <p:cNvPr id="54" name="타원 29"/>
            <p:cNvSpPr/>
            <p:nvPr/>
          </p:nvSpPr>
          <p:spPr>
            <a:xfrm>
              <a:off x="2944571" y="707736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55" name="직선 연결선 32"/>
            <p:cNvCxnSpPr/>
            <p:nvPr/>
          </p:nvCxnSpPr>
          <p:spPr>
            <a:xfrm rot="10800000">
              <a:off x="3259741" y="2134968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36"/>
            <p:cNvCxnSpPr/>
            <p:nvPr/>
          </p:nvCxnSpPr>
          <p:spPr>
            <a:xfrm rot="16200000">
              <a:off x="2590563" y="1456900"/>
              <a:ext cx="1345609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44"/>
            <p:cNvCxnSpPr/>
            <p:nvPr/>
          </p:nvCxnSpPr>
          <p:spPr>
            <a:xfrm rot="10800000">
              <a:off x="2987175" y="778836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053710" y="2686416"/>
            <a:ext cx="648151" cy="518687"/>
          </a:xfrm>
          <a:prstGeom prst="rect">
            <a:avLst/>
          </a:prstGeom>
          <a:ln>
            <a:noFill/>
          </a:ln>
        </p:spPr>
      </p:pic>
      <p:pic>
        <p:nvPicPr>
          <p:cNvPr id="51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92471" y="2648759"/>
            <a:ext cx="624949" cy="500120"/>
          </a:xfrm>
          <a:prstGeom prst="rect">
            <a:avLst/>
          </a:prstGeom>
          <a:ln>
            <a:noFill/>
          </a:ln>
        </p:spPr>
      </p:pic>
      <p:grpSp>
        <p:nvGrpSpPr>
          <p:cNvPr id="46" name="그룹 45"/>
          <p:cNvGrpSpPr/>
          <p:nvPr/>
        </p:nvGrpSpPr>
        <p:grpSpPr>
          <a:xfrm>
            <a:off x="3297477" y="2995069"/>
            <a:ext cx="2532615" cy="1742454"/>
            <a:chOff x="462740" y="512753"/>
            <a:chExt cx="2532615" cy="1742454"/>
          </a:xfrm>
        </p:grpSpPr>
        <p:sp>
          <p:nvSpPr>
            <p:cNvPr id="47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600" b="1" spc="-150" dirty="0" smtClean="0">
                  <a:solidFill>
                    <a:schemeClr val="bg1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[3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 맛보아요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63" name="모서리가 둥근 직사각형 9"/>
            <p:cNvSpPr/>
            <p:nvPr/>
          </p:nvSpPr>
          <p:spPr>
            <a:xfrm>
              <a:off x="492763" y="1079136"/>
              <a:ext cx="2477323" cy="1176071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다양한 열매 관찰하기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다양한 열매 맛보기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씨앗에서 열매가 되는 과정 살펴보기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나만의 과일 바구니 만들기</a:t>
              </a:r>
              <a:endParaRPr kumimoji="0" lang="en-US" altLang="ko-KR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65" name="그룹 64"/>
          <p:cNvGrpSpPr/>
          <p:nvPr/>
        </p:nvGrpSpPr>
        <p:grpSpPr>
          <a:xfrm flipH="1">
            <a:off x="2928150" y="653232"/>
            <a:ext cx="823182" cy="660840"/>
            <a:chOff x="5359243" y="653232"/>
            <a:chExt cx="823182" cy="660840"/>
          </a:xfrm>
        </p:grpSpPr>
        <p:sp>
          <p:nvSpPr>
            <p:cNvPr id="66" name="타원 29"/>
            <p:cNvSpPr/>
            <p:nvPr/>
          </p:nvSpPr>
          <p:spPr>
            <a:xfrm flipH="1">
              <a:off x="6031701" y="653232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67" name="직선 연결선 32"/>
            <p:cNvCxnSpPr/>
            <p:nvPr/>
          </p:nvCxnSpPr>
          <p:spPr>
            <a:xfrm rot="10800000">
              <a:off x="5359243" y="1305347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연결선 36"/>
            <p:cNvCxnSpPr/>
            <p:nvPr/>
          </p:nvCxnSpPr>
          <p:spPr>
            <a:xfrm flipV="1">
              <a:off x="5854556" y="722776"/>
              <a:ext cx="0" cy="591296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연결선 44"/>
            <p:cNvCxnSpPr/>
            <p:nvPr/>
          </p:nvCxnSpPr>
          <p:spPr>
            <a:xfrm rot="10800000" flipH="1">
              <a:off x="5855994" y="724332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그룹 69"/>
          <p:cNvGrpSpPr/>
          <p:nvPr/>
        </p:nvGrpSpPr>
        <p:grpSpPr>
          <a:xfrm flipV="1">
            <a:off x="2928149" y="1808396"/>
            <a:ext cx="823183" cy="1427232"/>
            <a:chOff x="2944571" y="707736"/>
            <a:chExt cx="823183" cy="1427232"/>
          </a:xfrm>
        </p:grpSpPr>
        <p:sp>
          <p:nvSpPr>
            <p:cNvPr id="72" name="타원 29"/>
            <p:cNvSpPr/>
            <p:nvPr/>
          </p:nvSpPr>
          <p:spPr>
            <a:xfrm>
              <a:off x="2944571" y="707736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74" name="직선 연결선 32"/>
            <p:cNvCxnSpPr/>
            <p:nvPr/>
          </p:nvCxnSpPr>
          <p:spPr>
            <a:xfrm rot="10800000">
              <a:off x="3259741" y="2134968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36"/>
            <p:cNvCxnSpPr/>
            <p:nvPr/>
          </p:nvCxnSpPr>
          <p:spPr>
            <a:xfrm rot="16200000">
              <a:off x="2590563" y="1456900"/>
              <a:ext cx="1345609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44"/>
            <p:cNvCxnSpPr/>
            <p:nvPr/>
          </p:nvCxnSpPr>
          <p:spPr>
            <a:xfrm rot="10800000">
              <a:off x="2987175" y="778836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타원 29"/>
          <p:cNvSpPr/>
          <p:nvPr/>
        </p:nvSpPr>
        <p:spPr>
          <a:xfrm flipH="1">
            <a:off x="4470093" y="2792145"/>
            <a:ext cx="150724" cy="150724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cxnSp>
        <p:nvCxnSpPr>
          <p:cNvPr id="82" name="직선 연결선 36"/>
          <p:cNvCxnSpPr/>
          <p:nvPr/>
        </p:nvCxnSpPr>
        <p:spPr>
          <a:xfrm flipV="1">
            <a:off x="4545455" y="2275642"/>
            <a:ext cx="0" cy="59129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0"/>
          <a:stretch/>
        </p:blipFill>
        <p:spPr bwMode="auto">
          <a:xfrm>
            <a:off x="3477662" y="252081"/>
            <a:ext cx="2135587" cy="231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71" y="2698095"/>
            <a:ext cx="683392" cy="386809"/>
          </a:xfrm>
          <a:prstGeom prst="rect">
            <a:avLst/>
          </a:prstGeom>
        </p:spPr>
      </p:pic>
      <p:pic>
        <p:nvPicPr>
          <p:cNvPr id="84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93945" y="274715"/>
            <a:ext cx="624949" cy="500120"/>
          </a:xfrm>
          <a:prstGeom prst="rect">
            <a:avLst/>
          </a:prstGeom>
          <a:ln>
            <a:noFill/>
          </a:ln>
        </p:spPr>
      </p:pic>
      <p:pic>
        <p:nvPicPr>
          <p:cNvPr id="85" name="그림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45" y="324051"/>
            <a:ext cx="683392" cy="386809"/>
          </a:xfrm>
          <a:prstGeom prst="rect">
            <a:avLst/>
          </a:prstGeom>
        </p:spPr>
      </p:pic>
      <p:pic>
        <p:nvPicPr>
          <p:cNvPr id="86" name="그림 8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320" y="2867507"/>
            <a:ext cx="683392" cy="386809"/>
          </a:xfrm>
          <a:prstGeom prst="rect">
            <a:avLst/>
          </a:prstGeom>
        </p:spPr>
      </p:pic>
      <p:pic>
        <p:nvPicPr>
          <p:cNvPr id="87" name="그림 8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119" y="280815"/>
            <a:ext cx="683392" cy="386809"/>
          </a:xfrm>
          <a:prstGeom prst="rect">
            <a:avLst/>
          </a:prstGeom>
        </p:spPr>
      </p:pic>
      <p:pic>
        <p:nvPicPr>
          <p:cNvPr id="88" name="그림 8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135" y="2777719"/>
            <a:ext cx="683392" cy="38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6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</a:t>
            </a:r>
            <a:r>
              <a:rPr lang="ko-KR" altLang="en-US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선생님께 드리는 안내서 </a:t>
            </a:r>
            <a:r>
              <a:rPr lang="en-US" altLang="ko-KR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</a:t>
            </a:r>
            <a:endParaRPr lang="ko-KR" altLang="en-US" sz="44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rot="332073">
            <a:off x="5162559" y="862318"/>
            <a:ext cx="3912701" cy="1912205"/>
          </a:xfrm>
          <a:prstGeom prst="rect">
            <a:avLst/>
          </a:prstGeom>
        </p:spPr>
      </p:pic>
      <p:pic>
        <p:nvPicPr>
          <p:cNvPr id="17" name="그림 4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576398" y="35385"/>
            <a:ext cx="770949" cy="1148136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4"/>
          <a:srcRect l="2460" t="63270" r="84270" b="28060"/>
          <a:stretch>
            <a:fillRect/>
          </a:stretch>
        </p:blipFill>
        <p:spPr>
          <a:xfrm>
            <a:off x="618862" y="1679898"/>
            <a:ext cx="545807" cy="521104"/>
          </a:xfrm>
          <a:prstGeom prst="rect">
            <a:avLst/>
          </a:prstGeom>
        </p:spPr>
      </p:pic>
      <p:sp>
        <p:nvSpPr>
          <p:cNvPr id="24" name="직사각형 9"/>
          <p:cNvSpPr/>
          <p:nvPr/>
        </p:nvSpPr>
        <p:spPr>
          <a:xfrm>
            <a:off x="1087377" y="1739337"/>
            <a:ext cx="210059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</a:t>
            </a:r>
            <a:r>
              <a:rPr kumimoji="0" lang="ko-KR" altLang="en-US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관련 교과</a:t>
            </a: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]</a:t>
            </a:r>
            <a:endParaRPr kumimoji="0" lang="ko-KR" altLang="en-US" sz="2400" b="1" i="0" u="none" strike="noStrike" kern="1200" cap="none" spc="0" normalizeH="0" baseline="0" dirty="0">
              <a:solidFill>
                <a:prstClr val="black"/>
              </a:solidFill>
              <a:effectLst/>
              <a:uLnTx/>
              <a:uFillTx/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6" name="직사각형 6"/>
          <p:cNvSpPr/>
          <p:nvPr/>
        </p:nvSpPr>
        <p:spPr>
          <a:xfrm>
            <a:off x="1313732" y="2672958"/>
            <a:ext cx="8076047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fontAlgn="base" latinLnBrk="1"/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[2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슬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06-02]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여러 가지 자료를 활용하여 가을의 특징을 파악한다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</a:p>
          <a:p>
            <a:pPr fontAlgn="base" latinLnBrk="1"/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[2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슬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06-04]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가을에 볼 수 있는 것을 살펴보고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특징에 따라 무리 </a:t>
            </a:r>
            <a:endParaRPr lang="en-US" altLang="ko-KR" sz="20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fontAlgn="base" latinLnBrk="1"/>
            <a:r>
              <a:rPr lang="en-US" altLang="ko-KR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     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짓는다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</a:p>
          <a:p>
            <a:pPr fontAlgn="base" latinLnBrk="1"/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[2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국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03-03]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주변의 사람이나 사물에 대해 짧은 글을 쓴다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0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591236" y="2227364"/>
            <a:ext cx="3258899" cy="461665"/>
            <a:chOff x="628995" y="2571750"/>
            <a:chExt cx="3258899" cy="461665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4"/>
            <a:srcRect l="4100" t="21750" r="80990" b="67900"/>
            <a:stretch>
              <a:fillRect/>
            </a:stretch>
          </p:blipFill>
          <p:spPr>
            <a:xfrm>
              <a:off x="628995" y="2571750"/>
              <a:ext cx="417974" cy="424126"/>
            </a:xfrm>
            <a:prstGeom prst="rect">
              <a:avLst/>
            </a:prstGeom>
          </p:spPr>
        </p:pic>
        <p:sp>
          <p:nvSpPr>
            <p:cNvPr id="27" name="직사각형 11"/>
            <p:cNvSpPr/>
            <p:nvPr/>
          </p:nvSpPr>
          <p:spPr>
            <a:xfrm>
              <a:off x="1111088" y="2571750"/>
              <a:ext cx="2776806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400" b="1" i="0" u="none" strike="noStrike" kern="1200" cap="none" spc="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</a:t>
              </a:r>
              <a:r>
                <a:rPr kumimoji="0" lang="ko-KR" altLang="en-US" sz="2400" b="1" i="0" u="none" strike="noStrike" kern="1200" cap="none" spc="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관련 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성취기준</a:t>
              </a: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49950" y="3954300"/>
            <a:ext cx="7327301" cy="641528"/>
            <a:chOff x="676547" y="4083191"/>
            <a:chExt cx="7327301" cy="641528"/>
          </a:xfrm>
        </p:grpSpPr>
        <p:pic>
          <p:nvPicPr>
            <p:cNvPr id="23" name="그림 22"/>
            <p:cNvPicPr>
              <a:picLocks noChangeAspect="1"/>
            </p:cNvPicPr>
            <p:nvPr/>
          </p:nvPicPr>
          <p:blipFill rotWithShape="1">
            <a:blip r:embed="rId4"/>
            <a:srcRect l="2260" t="85020" r="84270"/>
            <a:stretch>
              <a:fillRect/>
            </a:stretch>
          </p:blipFill>
          <p:spPr>
            <a:xfrm>
              <a:off x="676547" y="4083191"/>
              <a:ext cx="394826" cy="641528"/>
            </a:xfrm>
            <a:prstGeom prst="rect">
              <a:avLst/>
            </a:prstGeom>
          </p:spPr>
        </p:pic>
        <p:sp>
          <p:nvSpPr>
            <p:cNvPr id="28" name="직사각형 11"/>
            <p:cNvSpPr/>
            <p:nvPr/>
          </p:nvSpPr>
          <p:spPr>
            <a:xfrm>
              <a:off x="1113974" y="4218260"/>
              <a:ext cx="6889874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사용 글꼴</a:t>
              </a: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2400" b="0" i="0" u="none" strike="noStrike" kern="1200" cap="none" spc="0" normalizeH="0" baseline="0" dirty="0" err="1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함초롬돋움</a:t>
              </a:r>
              <a:endParaRPr kumimoji="0" lang="en-US" altLang="ko-KR" sz="2000" b="0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pic>
        <p:nvPicPr>
          <p:cNvPr id="15" name="그림 8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2620574" y="1502587"/>
            <a:ext cx="911372" cy="729332"/>
          </a:xfrm>
          <a:prstGeom prst="rect">
            <a:avLst/>
          </a:prstGeom>
          <a:ln>
            <a:noFill/>
          </a:ln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340" y="1636913"/>
            <a:ext cx="996600" cy="56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837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 b="1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</a:t>
            </a:r>
            <a:r>
              <a:rPr lang="ko-KR" altLang="en-US" sz="4400" b="1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선생님께 드리는 안내서 </a:t>
            </a:r>
            <a:r>
              <a:rPr lang="en-US" altLang="ko-KR" sz="4400" b="1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2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7" name="그림 4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576398" y="35385"/>
            <a:ext cx="770949" cy="1148136"/>
          </a:xfrm>
          <a:prstGeom prst="rect">
            <a:avLst/>
          </a:prstGeom>
        </p:spPr>
      </p:pic>
      <p:sp>
        <p:nvSpPr>
          <p:cNvPr id="24" name="직사각형 9"/>
          <p:cNvSpPr/>
          <p:nvPr/>
        </p:nvSpPr>
        <p:spPr>
          <a:xfrm>
            <a:off x="1110622" y="1697372"/>
            <a:ext cx="210059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</a:t>
            </a:r>
            <a:r>
              <a:rPr kumimoji="0" lang="ko-KR" altLang="en-US" sz="2400" b="1" i="0" u="none" strike="noStrike" kern="1200" cap="none" spc="0" normalizeH="0" baseline="0" dirty="0" err="1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차시</a:t>
            </a: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kumimoji="0" lang="ko-KR" altLang="en-US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안내</a:t>
            </a: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]</a:t>
            </a:r>
          </a:p>
        </p:txBody>
      </p:sp>
      <p:sp>
        <p:nvSpPr>
          <p:cNvPr id="26" name="직사각형 6"/>
          <p:cNvSpPr/>
          <p:nvPr/>
        </p:nvSpPr>
        <p:spPr>
          <a:xfrm>
            <a:off x="683880" y="2178195"/>
            <a:ext cx="7796310" cy="25545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이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책은 계절별로 볼 수 있는 것들과 관련된 책입니다</a:t>
            </a:r>
            <a:r>
              <a:rPr lang="en-US" altLang="ko-KR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다양한 나뭇잎의 모양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곤충의 종류들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꽃의 종류들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씨앗이 자라나는 방법 등 다양한 내용을 담고 있습니다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사계절 중에 가을을 주제로 잡고 책 속의 가을에 볼 수 있는 것들에 </a:t>
            </a: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대해 공부하며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가을이라는 계절을 살펴보는 </a:t>
            </a: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시간을 가지고자 합니다</a:t>
            </a:r>
            <a:r>
              <a:rPr lang="en-US" altLang="ko-KR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이번 </a:t>
            </a:r>
            <a:r>
              <a:rPr lang="ko-KR" altLang="en-US" sz="2000" dirty="0" err="1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차시에서는</a:t>
            </a: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지난 시간에 그림책 속에서 살펴본 </a:t>
            </a:r>
            <a:r>
              <a:rPr lang="ko-KR" altLang="en-US" sz="2000" dirty="0" smtClean="0">
                <a:effectLst>
                  <a:glow rad="63500">
                    <a:schemeClr val="accent4">
                      <a:satMod val="175000"/>
                      <a:alpha val="50000"/>
                    </a:schemeClr>
                  </a:glow>
                </a:effectLst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가을의 모습을 학교 주변에서 찾아보고 사진을 찍어 여러 가지 기준에 따라 분류하여 이를 바탕으로 가을 그림 사전을 만들어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보고자 합니다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0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31" name="그림 1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545232" y="1465694"/>
            <a:ext cx="552893" cy="869727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4"/>
          <a:srcRect l="28080" t="37040" r="37750" b="29180"/>
          <a:stretch>
            <a:fillRect/>
          </a:stretch>
        </p:blipFill>
        <p:spPr>
          <a:xfrm>
            <a:off x="7274288" y="736576"/>
            <a:ext cx="1536171" cy="113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855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FFF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rgbClr val="E2F0D9">
              <a:alpha val="64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4400" b="1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함께 공부할 문제</a:t>
            </a:r>
          </a:p>
        </p:txBody>
      </p:sp>
      <p:sp>
        <p:nvSpPr>
          <p:cNvPr id="26" name="직사각형 6"/>
          <p:cNvSpPr/>
          <p:nvPr/>
        </p:nvSpPr>
        <p:spPr>
          <a:xfrm>
            <a:off x="923870" y="1977668"/>
            <a:ext cx="7556319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</a:t>
            </a:r>
            <a:r>
              <a:rPr lang="ko-KR" altLang="en-US" sz="4000" b="1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을</a:t>
            </a:r>
            <a:r>
              <a:rPr lang="ko-KR" altLang="en-US" sz="4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에 볼 수 있는 것들로</a:t>
            </a:r>
            <a:endParaRPr lang="en-US" altLang="ko-KR" sz="4000" b="1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lvl="0" algn="ctr">
              <a:defRPr/>
            </a:pPr>
            <a:r>
              <a:rPr lang="ko-KR" altLang="en-US" sz="4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 그림 사전을 만들어 보자</a:t>
            </a:r>
            <a:r>
              <a:rPr lang="en-US" altLang="ko-KR" sz="4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en-US" altLang="ko-KR" sz="40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90" name="그림 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21368086">
            <a:off x="675388" y="1804559"/>
            <a:ext cx="809491" cy="968216"/>
          </a:xfrm>
          <a:prstGeom prst="rect">
            <a:avLst/>
          </a:prstGeom>
        </p:spPr>
      </p:pic>
      <p:pic>
        <p:nvPicPr>
          <p:cNvPr id="91" name="그림 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26031" y="-92467"/>
            <a:ext cx="1006627" cy="1356460"/>
          </a:xfrm>
          <a:prstGeom prst="rect">
            <a:avLst/>
          </a:prstGeom>
        </p:spPr>
      </p:pic>
      <p:pic>
        <p:nvPicPr>
          <p:cNvPr id="92" name="그림 10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012263" y="3515576"/>
            <a:ext cx="3131737" cy="162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35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254"/>
            <a:ext cx="9144000" cy="5140990"/>
          </a:xfrm>
          <a:prstGeom prst="rect">
            <a:avLst/>
          </a:prstGeom>
        </p:spPr>
      </p:pic>
      <p:sp>
        <p:nvSpPr>
          <p:cNvPr id="5" name="사각형: 둥근 모서리 4"/>
          <p:cNvSpPr/>
          <p:nvPr/>
        </p:nvSpPr>
        <p:spPr>
          <a:xfrm>
            <a:off x="731373" y="1348482"/>
            <a:ext cx="7705761" cy="3533025"/>
          </a:xfrm>
          <a:prstGeom prst="roundRect">
            <a:avLst>
              <a:gd name="adj" fmla="val 7291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909785" y="3769133"/>
            <a:ext cx="7614942" cy="733471"/>
            <a:chOff x="1198108" y="4642156"/>
            <a:chExt cx="9424634" cy="977961"/>
          </a:xfrm>
        </p:grpSpPr>
        <p:sp>
          <p:nvSpPr>
            <p:cNvPr id="6" name="TextBox 5"/>
            <p:cNvSpPr txBox="1"/>
            <p:nvPr/>
          </p:nvSpPr>
          <p:spPr>
            <a:xfrm>
              <a:off x="1943235" y="4642156"/>
              <a:ext cx="8679507" cy="977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ko-KR" altLang="en-US" sz="3200" b="1" dirty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활동 </a:t>
              </a:r>
              <a:r>
                <a:rPr lang="en-US" altLang="ko-KR" sz="3200" b="1" dirty="0" smtClean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3. </a:t>
              </a:r>
              <a:r>
                <a:rPr lang="ko-KR" altLang="en-US" sz="3200" b="1" dirty="0" smtClean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 그림 사전을 만들어요</a:t>
              </a:r>
              <a:r>
                <a:rPr lang="en-US" altLang="ko-KR" sz="3200" b="1" dirty="0" smtClean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lang="ko-KR" altLang="en-US" sz="3200" b="1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862580" y="1718921"/>
            <a:ext cx="7562270" cy="852828"/>
            <a:chOff x="1218500" y="2669518"/>
            <a:chExt cx="10083026" cy="1137106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972352" y="2698626"/>
              <a:ext cx="9329174" cy="1107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200" b="1" dirty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활동 </a:t>
              </a:r>
              <a:r>
                <a:rPr lang="en-US" altLang="ko-KR" sz="3200" b="1" dirty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1. </a:t>
              </a:r>
              <a:r>
                <a:rPr lang="ko-KR" altLang="en-US" sz="3200" b="1" dirty="0" smtClean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우리 학교 주변 가을을 찾아요</a:t>
              </a:r>
              <a:r>
                <a:rPr lang="en-US" altLang="ko-KR" sz="3200" b="1" dirty="0" smtClean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lang="ko-KR" altLang="en-US" sz="3200" b="1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878354" y="2767296"/>
            <a:ext cx="7558779" cy="1577223"/>
            <a:chOff x="1225255" y="3666296"/>
            <a:chExt cx="9227714" cy="2102964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943246" y="3676380"/>
              <a:ext cx="8509723" cy="20928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200" b="1" dirty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활동 </a:t>
              </a:r>
              <a:r>
                <a:rPr lang="en-US" altLang="ko-KR" sz="3200" b="1" dirty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2. </a:t>
              </a:r>
              <a:r>
                <a:rPr lang="ko-KR" altLang="en-US" sz="3200" b="1" dirty="0" smtClean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기준에 따라 분류해요</a:t>
              </a:r>
              <a:r>
                <a:rPr lang="en-US" altLang="ko-KR" sz="3200" b="1" dirty="0" smtClean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lang="ko-KR" altLang="en-US" sz="3200" b="1" spc="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535068" y="35385"/>
            <a:ext cx="7823206" cy="1148136"/>
            <a:chOff x="-1028501" y="47180"/>
            <a:chExt cx="10430941" cy="1530849"/>
          </a:xfrm>
        </p:grpSpPr>
        <p:sp>
          <p:nvSpPr>
            <p:cNvPr id="21" name="사각형: 둥근 모서리 2"/>
            <p:cNvSpPr/>
            <p:nvPr/>
          </p:nvSpPr>
          <p:spPr>
            <a:xfrm>
              <a:off x="-351031" y="349321"/>
              <a:ext cx="9753471" cy="1109609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6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공부할 순서</a:t>
              </a: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C3DA9D"/>
                </a:clrFrom>
                <a:clrTo>
                  <a:srgbClr val="C3DA9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21258650">
              <a:off x="-1028501" y="47180"/>
              <a:ext cx="1027933" cy="1530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34136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우리 학교 주변 </a:t>
              </a:r>
              <a:endParaRPr lang="en-US" altLang="ko-KR" sz="4400" b="1" dirty="0" smtClean="0">
                <a:solidFill>
                  <a:srgbClr val="40A472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4400" b="1" dirty="0">
                  <a:solidFill>
                    <a:srgbClr val="40A472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 찾아요</a:t>
              </a:r>
              <a:r>
                <a:rPr lang="en-US" altLang="ko-KR" sz="4400" b="1" dirty="0" smtClean="0">
                  <a:solidFill>
                    <a:srgbClr val="40A472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21" y="1216048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활동</a:t>
              </a:r>
              <a:r>
                <a:rPr lang="ko-KR" altLang="en-US" sz="3600" b="1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 rot="619894">
              <a:off x="2180933" y="921222"/>
              <a:ext cx="771124" cy="1331391"/>
            </a:xfrm>
            <a:prstGeom prst="rect">
              <a:avLst/>
            </a:prstGeom>
          </p:spPr>
        </p:pic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8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우리 학교 주변 가을을 찾아요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303264" y="971306"/>
            <a:ext cx="824578" cy="73969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1181423" y="1086716"/>
            <a:ext cx="79625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우리 학교 주변을 살펴보고 가을과 관련된 모습을 사진으로 담아 봅시다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5"/>
          <a:srcRect l="9070" t="25320" r="54040" b="30230"/>
          <a:stretch>
            <a:fillRect/>
          </a:stretch>
        </p:blipFill>
        <p:spPr>
          <a:xfrm>
            <a:off x="2936839" y="2498909"/>
            <a:ext cx="1447888" cy="1744586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497517">
            <a:off x="3706156" y="1421789"/>
            <a:ext cx="3945593" cy="2975045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6060990" y="2939393"/>
            <a:ext cx="556054" cy="293421"/>
          </a:xfrm>
          <a:prstGeom prst="roundRect">
            <a:avLst/>
          </a:prstGeom>
          <a:solidFill>
            <a:srgbClr val="FFFF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310952" y="2207272"/>
            <a:ext cx="29368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미션</a:t>
            </a:r>
            <a:r>
              <a:rPr lang="en-US" altLang="ko-KR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! </a:t>
            </a:r>
          </a:p>
          <a:p>
            <a:pPr algn="ctr"/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학교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주변의 가을과 관련된 모습 </a:t>
            </a:r>
            <a:r>
              <a:rPr lang="en-US" altLang="ko-KR" sz="2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10</a:t>
            </a:r>
            <a:r>
              <a:rPr lang="ko-KR" altLang="en-US" sz="2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장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을 </a:t>
            </a:r>
            <a:endParaRPr lang="en-US" altLang="ko-KR" sz="20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찍어 오시오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040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400</TotalTime>
  <Words>762</Words>
  <Application>Microsoft Office PowerPoint</Application>
  <PresentationFormat>화면 슬라이드 쇼(16:9)</PresentationFormat>
  <Paragraphs>114</Paragraphs>
  <Slides>19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6" baseType="lpstr">
      <vt:lpstr>HY나무L</vt:lpstr>
      <vt:lpstr>맑은 고딕</vt:lpstr>
      <vt:lpstr>함초롬돋움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37</cp:revision>
  <dcterms:created xsi:type="dcterms:W3CDTF">2019-05-01T12:57:46Z</dcterms:created>
  <dcterms:modified xsi:type="dcterms:W3CDTF">2020-04-20T01:53:42Z</dcterms:modified>
</cp:coreProperties>
</file>