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99" r:id="rId3"/>
    <p:sldId id="302" r:id="rId4"/>
    <p:sldId id="301" r:id="rId5"/>
    <p:sldId id="269" r:id="rId6"/>
    <p:sldId id="292" r:id="rId7"/>
    <p:sldId id="270" r:id="rId8"/>
    <p:sldId id="272" r:id="rId9"/>
    <p:sldId id="291" r:id="rId10"/>
    <p:sldId id="304" r:id="rId11"/>
    <p:sldId id="303" r:id="rId12"/>
    <p:sldId id="273" r:id="rId13"/>
    <p:sldId id="286" r:id="rId14"/>
    <p:sldId id="296" r:id="rId15"/>
    <p:sldId id="274" r:id="rId16"/>
    <p:sldId id="285" r:id="rId17"/>
    <p:sldId id="297" r:id="rId18"/>
    <p:sldId id="290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519"/>
    <a:srgbClr val="996600"/>
    <a:srgbClr val="DCB8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0" y="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BE393-26AD-4A04-A1AE-4435EEFC4CFE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B07D0-7FD1-427E-931C-12C9BCDBE6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93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고양이 림책을 활용한 </a:t>
            </a:r>
            <a:r>
              <a:rPr lang="en-US" altLang="ko-KR"/>
              <a:t>3</a:t>
            </a:r>
            <a:r>
              <a:rPr lang="ko-KR" altLang="en-US"/>
              <a:t>학년 교육과정 연계 </a:t>
            </a:r>
            <a:r>
              <a:rPr lang="en-US" altLang="ko-KR"/>
              <a:t>5</a:t>
            </a:r>
            <a:r>
              <a:rPr lang="ko-KR" altLang="en-US"/>
              <a:t>차시 흐름도 입니다</a:t>
            </a:r>
            <a:r>
              <a:rPr lang="en-US" altLang="ko-KR"/>
              <a:t>. </a:t>
            </a:r>
            <a:r>
              <a:rPr lang="ko-KR" altLang="en-US"/>
              <a:t>다음 장도 있으니 꼭 참고해주세요</a:t>
            </a:r>
            <a:r>
              <a:rPr lang="en-US" altLang="ko-KR" baseline="0"/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856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</a:t>
            </a:r>
            <a:r>
              <a:rPr lang="en-US" altLang="ko-KR">
                <a:latin typeface="HY나무L"/>
                <a:ea typeface="HY나무L"/>
              </a:rPr>
              <a:t>7</a:t>
            </a:r>
            <a:r>
              <a:rPr lang="ko-KR" altLang="en-US">
                <a:latin typeface="HY나무L"/>
                <a:ea typeface="HY나무L"/>
              </a:rPr>
              <a:t>단원 </a:t>
            </a:r>
            <a:r>
              <a:rPr lang="en-US" altLang="ko-KR">
                <a:latin typeface="HY나무L"/>
                <a:ea typeface="HY나무L"/>
              </a:rPr>
              <a:t>‘</a:t>
            </a:r>
            <a:r>
              <a:rPr lang="ko-KR" altLang="en-US">
                <a:latin typeface="HY나무L"/>
                <a:ea typeface="HY나무L"/>
              </a:rPr>
              <a:t>반갑다</a:t>
            </a:r>
            <a:r>
              <a:rPr lang="en-US" altLang="ko-KR">
                <a:latin typeface="HY나무L"/>
                <a:ea typeface="HY나무L"/>
              </a:rPr>
              <a:t>,</a:t>
            </a:r>
            <a:r>
              <a:rPr lang="ko-KR" altLang="en-US">
                <a:latin typeface="HY나무L"/>
                <a:ea typeface="HY나무L"/>
              </a:rPr>
              <a:t> 국어사전</a:t>
            </a:r>
            <a:r>
              <a:rPr lang="en-US" altLang="ko-KR">
                <a:latin typeface="HY나무L"/>
                <a:ea typeface="HY나무L"/>
              </a:rPr>
              <a:t>’</a:t>
            </a:r>
            <a:r>
              <a:rPr lang="ko-KR" altLang="en-US">
                <a:latin typeface="HY나무L"/>
                <a:ea typeface="HY나무L"/>
              </a:rPr>
              <a:t>의 내용을 떠올리며 공부합니다</a:t>
            </a:r>
            <a:r>
              <a:rPr lang="en-US" altLang="ko-KR">
                <a:latin typeface="HY나무L"/>
                <a:ea typeface="HY나무L"/>
              </a:rPr>
              <a:t>.</a:t>
            </a:r>
            <a:r>
              <a:rPr lang="ko-KR" altLang="en-US">
                <a:latin typeface="HY나무L"/>
                <a:ea typeface="HY나무L"/>
              </a:rPr>
              <a:t> </a:t>
            </a:r>
          </a:p>
          <a:p>
            <a:pPr>
              <a:defRPr/>
            </a:pPr>
            <a:r>
              <a:rPr lang="ko-KR" altLang="en-US">
                <a:latin typeface="HY나무L"/>
                <a:ea typeface="HY나무L"/>
              </a:rPr>
              <a:t>국어사전이 필요한 까닭을 물어볼 수 있습니다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[3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지도서 내용</a:t>
            </a:r>
            <a:r>
              <a:rPr lang="en-US" altLang="ko-KR">
                <a:latin typeface="HY나무L"/>
                <a:ea typeface="HY나무L"/>
              </a:rPr>
              <a:t>]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&lt;</a:t>
            </a:r>
            <a:r>
              <a:rPr lang="ko-KR" altLang="en-US">
                <a:latin typeface="HY나무L"/>
                <a:ea typeface="HY나무L"/>
              </a:rPr>
              <a:t>국어사전이 필요한 까닭</a:t>
            </a:r>
            <a:r>
              <a:rPr lang="en-US" altLang="ko-KR">
                <a:latin typeface="HY나무L"/>
                <a:ea typeface="HY나무L"/>
              </a:rPr>
              <a:t>&gt;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낱말의 뜻을 모를 때 주변에 물어볼 사람이 없으면 알 수가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글을 정확하게 이해할 수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문장을 쓸 때 정확하게 썼는지 확인하기 어렵다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522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활동은 그림책 표지를 보고 그림책이 어떤 이야기로 진행될지</a:t>
            </a:r>
            <a:r>
              <a:rPr lang="en-US" altLang="ko-KR"/>
              <a:t>,</a:t>
            </a:r>
            <a:r>
              <a:rPr lang="ko-KR" altLang="en-US"/>
              <a:t> 그림책 속 계절은 어떤지 알아보는 활동입니다</a:t>
            </a:r>
            <a:r>
              <a:rPr lang="en-US" altLang="ko-KR"/>
              <a:t>.</a:t>
            </a:r>
            <a:r>
              <a:rPr lang="ko-KR" altLang="en-US"/>
              <a:t> 두꺼운 옷</a:t>
            </a:r>
            <a:r>
              <a:rPr lang="en-US" altLang="ko-KR"/>
              <a:t>,</a:t>
            </a:r>
            <a:r>
              <a:rPr lang="ko-KR" altLang="en-US"/>
              <a:t> 목도리</a:t>
            </a:r>
            <a:r>
              <a:rPr lang="en-US" altLang="ko-KR"/>
              <a:t>,</a:t>
            </a:r>
            <a:r>
              <a:rPr lang="ko-KR" altLang="en-US"/>
              <a:t> 모자</a:t>
            </a:r>
            <a:r>
              <a:rPr lang="en-US" altLang="ko-KR"/>
              <a:t>,</a:t>
            </a:r>
            <a:r>
              <a:rPr lang="ko-KR" altLang="en-US"/>
              <a:t> 장갑 등을 보고 아이들이 스스로 겨울임을 알 수 있게 이끌어주세요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041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면지는 다양한 이야기를 담고 있습니다</a:t>
            </a:r>
            <a:r>
              <a:rPr lang="en-US" altLang="ko-KR"/>
              <a:t>.</a:t>
            </a:r>
            <a:r>
              <a:rPr lang="ko-KR" altLang="en-US"/>
              <a:t> 특히 이 책은 뒷면지에 이 이야기의 배경인 집이 나와있습니다</a:t>
            </a:r>
            <a:r>
              <a:rPr lang="en-US" altLang="ko-KR"/>
              <a:t>.</a:t>
            </a:r>
            <a:r>
              <a:rPr lang="ko-KR" altLang="en-US"/>
              <a:t> </a:t>
            </a:r>
          </a:p>
          <a:p>
            <a:pPr lvl="0">
              <a:defRPr/>
            </a:pPr>
            <a:r>
              <a:rPr lang="ko-KR" altLang="en-US"/>
              <a:t>이번 활동은 이야기의 배경이 되는 장소를 파악하는 활동입니다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면지에 나오는 장소를 살펴보며 </a:t>
            </a:r>
            <a:r>
              <a:rPr lang="en-US" altLang="ko-KR"/>
              <a:t>3</a:t>
            </a:r>
            <a:r>
              <a:rPr lang="ko-KR" altLang="en-US"/>
              <a:t>차시에서 배울 옛사람들의 주거 형태에 대해 이야기하게 됩니다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063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책의 제목과 면지에 나왔던 그림을 보고 책이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 특히 </a:t>
            </a:r>
            <a:r>
              <a:rPr lang="en-US" altLang="ko-KR"/>
              <a:t>‘</a:t>
            </a:r>
            <a:r>
              <a:rPr lang="ko-KR" altLang="en-US"/>
              <a:t>고양이</a:t>
            </a:r>
            <a:r>
              <a:rPr lang="en-US" altLang="ko-KR"/>
              <a:t>’</a:t>
            </a:r>
            <a:r>
              <a:rPr lang="ko-KR" altLang="en-US"/>
              <a:t>와 관련 있음을 알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더 큰 범위에서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과 관련된 나의 경험을 떠올려봅니다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5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3.wdp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3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1.png"/><Relationship Id="rId7" Type="http://schemas.microsoft.com/office/2007/relationships/hdphoto" Target="../media/hdphoto6.wdp"/><Relationship Id="rId12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51.png"/><Relationship Id="rId4" Type="http://schemas.openxmlformats.org/officeDocument/2006/relationships/image" Target="../media/image48.png"/><Relationship Id="rId9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3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2496439" y="4607047"/>
            <a:ext cx="4151122" cy="536453"/>
            <a:chOff x="2250970" y="4674586"/>
            <a:chExt cx="4151122" cy="536453"/>
          </a:xfrm>
        </p:grpSpPr>
        <p:pic>
          <p:nvPicPr>
            <p:cNvPr id="5" name="그림 4" descr="그리기, 옅은이(가) 표시된 사진&#10;&#10;자동 생성된 설명">
              <a:extLst>
                <a:ext uri="{FF2B5EF4-FFF2-40B4-BE49-F238E27FC236}">
                  <a16:creationId xmlns="" xmlns:a16="http://schemas.microsoft.com/office/drawing/2014/main" id="{FA850F86-F86A-4CE6-B384-DA98891B4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70" y="4674586"/>
              <a:ext cx="2176461" cy="463336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47343" y="4712624"/>
              <a:ext cx="325720" cy="340132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71" y="4719649"/>
              <a:ext cx="1644821" cy="491390"/>
            </a:xfrm>
            <a:prstGeom prst="rect">
              <a:avLst/>
            </a:prstGeom>
          </p:spPr>
        </p:pic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모아요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48002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815366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그림책 속에 어떤 낙엽들이 있는지 찾아보아요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80" y="2119885"/>
            <a:ext cx="4208054" cy="2389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0169" y="1875407"/>
            <a:ext cx="2741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solidFill>
                  <a:schemeClr val="accent2">
                    <a:lumMod val="75000"/>
                  </a:schemeClr>
                </a:solidFill>
                <a:latin typeface="인터파크고딕 L"/>
                <a:ea typeface="인터파크고딕 L"/>
                <a:cs typeface="함초롬돋움" pitchFamily="50" charset="-127"/>
              </a:rPr>
              <a:t>▼</a:t>
            </a:r>
            <a:r>
              <a:rPr lang="ko-KR" altLang="en-US" sz="2400" dirty="0" smtClean="0">
                <a:solidFill>
                  <a:schemeClr val="accent2">
                    <a:lumMod val="75000"/>
                  </a:schemeClr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 속 낙엽들</a:t>
            </a:r>
            <a:endParaRPr lang="ko-KR" altLang="en-US" sz="2400" dirty="0">
              <a:solidFill>
                <a:schemeClr val="accent2">
                  <a:lumMod val="75000"/>
                </a:schemeClr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9572" y="2735897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밤나무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61760" y="2532409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산딸기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05188" y="2714015"/>
            <a:ext cx="9300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담쟁이</a:t>
            </a:r>
            <a:endParaRPr lang="en-US" altLang="ko-KR" sz="2000" b="1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2000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덩</a:t>
            </a:r>
            <a:r>
              <a:rPr lang="ko-KR" altLang="en-US" sz="2000" b="1" dirty="0" err="1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쿨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70" l="0" r="100000">
                        <a14:foregroundMark x1="5233" y1="64352" x2="5233" y2="64352"/>
                        <a14:foregroundMark x1="11186" y1="36111" x2="11186" y2="36111"/>
                        <a14:foregroundMark x1="8656" y1="34888" x2="8656" y2="34888"/>
                        <a14:foregroundMark x1="34449" y1="79497" x2="34449" y2="79497"/>
                        <a14:foregroundMark x1="10392" y1="83399" x2="10392" y2="83399"/>
                        <a14:foregroundMark x1="7862" y1="82143" x2="7862" y2="82143"/>
                        <a14:foregroundMark x1="39881" y1="59061" x2="39881" y2="59061"/>
                        <a14:foregroundMark x1="43056" y1="55886" x2="43056" y2="55886"/>
                        <a14:foregroundMark x1="57068" y1="88690" x2="57068" y2="88690"/>
                        <a14:foregroundMark x1="57068" y1="87632" x2="57068" y2="87632"/>
                        <a14:foregroundMark x1="75074" y1="76521" x2="75074" y2="76521"/>
                        <a14:foregroundMark x1="71751" y1="45106" x2="71751" y2="45106"/>
                        <a14:foregroundMark x1="78770" y1="42460" x2="78770" y2="42460"/>
                        <a14:foregroundMark x1="75992" y1="9854" x2="75992" y2="9854"/>
                        <a14:backgroundMark x1="24529" y1="47057" x2="24529" y2="47057"/>
                        <a14:backgroundMark x1="9722" y1="9656" x2="9722" y2="9656"/>
                        <a14:backgroundMark x1="70957" y1="4563" x2="70957" y2="4563"/>
                        <a14:backgroundMark x1="58408" y1="41601" x2="58408" y2="41601"/>
                        <a14:backgroundMark x1="59995" y1="78108" x2="59995" y2="78108"/>
                        <a14:backgroundMark x1="92262" y1="33466" x2="92262" y2="33466"/>
                        <a14:backgroundMark x1="90675" y1="55357" x2="90675" y2="55357"/>
                        <a14:backgroundMark x1="93725" y1="63294" x2="93725" y2="63294"/>
                        <a14:backgroundMark x1="96627" y1="81812" x2="96627" y2="81812"/>
                        <a14:backgroundMark x1="95833" y1="59392" x2="95833" y2="59392"/>
                        <a14:backgroundMark x1="95040" y1="19180" x2="95040" y2="19180"/>
                        <a14:backgroundMark x1="93725" y1="13194" x2="93725" y2="13194"/>
                        <a14:backgroundMark x1="22421" y1="45635" x2="22421" y2="45635"/>
                        <a14:backgroundMark x1="3373" y1="42130" x2="3373" y2="42130"/>
                        <a14:backgroundMark x1="1389" y1="23413" x2="1389" y2="23413"/>
                        <a14:backgroundMark x1="11706" y1="22024" x2="11706" y2="22024"/>
                        <a14:backgroundMark x1="4291" y1="24835" x2="3770" y2="24835"/>
                        <a14:backgroundMark x1="4836" y1="9656" x2="4836" y2="9656"/>
                        <a14:backgroundMark x1="18452" y1="5622" x2="18452" y2="5622"/>
                        <a14:backgroundMark x1="19246" y1="8267" x2="19246" y2="8267"/>
                        <a14:backgroundMark x1="28894" y1="48479" x2="28894" y2="48479"/>
                        <a14:backgroundMark x1="27307" y1="55357" x2="27307" y2="55357"/>
                        <a14:backgroundMark x1="12897" y1="71230" x2="13690" y2="72454"/>
                        <a14:backgroundMark x1="53770" y1="74570" x2="53770" y2="74570"/>
                        <a14:backgroundMark x1="54836" y1="74405" x2="54836" y2="74405"/>
                        <a14:backgroundMark x1="63566" y1="66799" x2="63566" y2="66799"/>
                        <a14:backgroundMark x1="67659" y1="79332" x2="67659" y2="79332"/>
                        <a14:backgroundMark x1="72693" y1="83565" x2="72693" y2="83565"/>
                        <a14:backgroundMark x1="76265" y1="84623" x2="76265" y2="84623"/>
                        <a14:backgroundMark x1="69767" y1="80556" x2="69767" y2="80556"/>
                        <a14:backgroundMark x1="68576" y1="60284" x2="68576" y2="60284"/>
                        <a14:backgroundMark x1="97941" y1="65046" x2="97941" y2="65046"/>
                        <a14:backgroundMark x1="58011" y1="39286" x2="58011" y2="39286"/>
                        <a14:backgroundMark x1="56672" y1="27315" x2="56672" y2="27315"/>
                        <a14:backgroundMark x1="88690" y1="34358" x2="88690" y2="34358"/>
                        <a14:backgroundMark x1="97545" y1="19378" x2="97545" y2="19378"/>
                        <a14:backgroundMark x1="93849" y1="2447" x2="93849" y2="2447"/>
                        <a14:backgroundMark x1="97024" y1="6680" x2="97024" y2="6680"/>
                        <a14:backgroundMark x1="88418" y1="2778" x2="88418" y2="2778"/>
                        <a14:backgroundMark x1="89608" y1="20238" x2="89608" y2="20238"/>
                        <a14:backgroundMark x1="73884" y1="32407" x2="73884" y2="32407"/>
                        <a14:backgroundMark x1="58135" y1="49008" x2="58135" y2="49008"/>
                        <a14:backgroundMark x1="29836" y1="61872" x2="29836" y2="61872"/>
                        <a14:backgroundMark x1="24802" y1="70337" x2="24802" y2="70337"/>
                        <a14:backgroundMark x1="25868" y1="69279" x2="25868" y2="69279"/>
                        <a14:backgroundMark x1="6424" y1="14782" x2="6424" y2="15476"/>
                        <a14:backgroundMark x1="50595" y1="42824" x2="50595" y2="42824"/>
                        <a14:backgroundMark x1="42535" y1="43882" x2="42535" y2="43882"/>
                        <a14:backgroundMark x1="50471" y1="46528" x2="50471" y2="46528"/>
                        <a14:backgroundMark x1="57341" y1="54299" x2="57341" y2="54299"/>
                        <a14:backgroundMark x1="64360" y1="60979" x2="64360" y2="60979"/>
                        <a14:backgroundMark x1="68056" y1="62765" x2="68056" y2="62765"/>
                        <a14:backgroundMark x1="67535" y1="64153" x2="67535" y2="64153"/>
                        <a14:backgroundMark x1="83532" y1="61508" x2="83532" y2="61508"/>
                        <a14:backgroundMark x1="42659" y1="10549" x2="42659" y2="10549"/>
                        <a14:backgroundMark x1="34846" y1="17063" x2="34846" y2="17063"/>
                        <a14:backgroundMark x1="44122" y1="15675" x2="44122" y2="15675"/>
                        <a14:backgroundMark x1="66741" y1="37169" x2="66741" y2="37169"/>
                        <a14:backgroundMark x1="11663" y1="2842" x2="11663" y2="28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81" t="-2546" r="-4816" b="-1"/>
          <a:stretch/>
        </p:blipFill>
        <p:spPr bwMode="auto">
          <a:xfrm rot="5400000">
            <a:off x="502597" y="2272176"/>
            <a:ext cx="3407265" cy="3152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73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모아요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815366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학교 주변의 낙엽들을 모아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568" y="1820020"/>
            <a:ext cx="3652404" cy="365240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61" y="1171255"/>
            <a:ext cx="3838587" cy="3838587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64" y="1237530"/>
            <a:ext cx="3652404" cy="365240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770" y="1633836"/>
            <a:ext cx="3838587" cy="383858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678" y="2710146"/>
            <a:ext cx="3652404" cy="365240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671" y="2061381"/>
            <a:ext cx="3838587" cy="383858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971" y="2980258"/>
            <a:ext cx="3652404" cy="3652404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964" y="2331493"/>
            <a:ext cx="3838587" cy="383858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014" y="2517676"/>
            <a:ext cx="3652404" cy="365240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9573" y="3236022"/>
            <a:ext cx="9144000" cy="2059677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-54800" y="1384417"/>
            <a:ext cx="3130984" cy="241210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07" y="2174085"/>
            <a:ext cx="2626861" cy="29442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169" y="2174971"/>
            <a:ext cx="13308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15~20</a:t>
            </a:r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장</a:t>
            </a:r>
            <a:endParaRPr lang="en-US" altLang="ko-KR" sz="24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모아요</a:t>
            </a:r>
            <a:r>
              <a:rPr lang="en-US" altLang="ko-KR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855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낙엽을 분류해요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0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19" name="그림 7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364311" y="1819457"/>
            <a:ext cx="1077437" cy="1504586"/>
          </a:xfrm>
          <a:prstGeom prst="rect">
            <a:avLst/>
          </a:prstGeom>
        </p:spPr>
      </p:pic>
      <p:pic>
        <p:nvPicPr>
          <p:cNvPr id="20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2627902" y="1051175"/>
            <a:ext cx="655256" cy="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1019888" y="1021380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모아온 낙엽을 분류할 기준을 세워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311408" y="824507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분류해요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/>
          <a:srcRect l="9070" t="25320" r="54040" b="30230"/>
          <a:stretch>
            <a:fillRect/>
          </a:stretch>
        </p:blipFill>
        <p:spPr>
          <a:xfrm>
            <a:off x="3859055" y="2726848"/>
            <a:ext cx="1252166" cy="150875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2264598" y="2593197"/>
            <a:ext cx="1409245" cy="108568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644610" y="3042851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색깔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2819271" y="1780123"/>
            <a:ext cx="1381930" cy="106463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62551" y="2158699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모양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>
            <a:off x="4569287" y="1795657"/>
            <a:ext cx="1381930" cy="10646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8909" y="1941504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식물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종</a:t>
            </a:r>
            <a:r>
              <a:rPr lang="ko-KR" altLang="en-US" sz="16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류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5602454" y="2637603"/>
            <a:ext cx="1381930" cy="10646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82778" y="3000645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크</a:t>
            </a:r>
            <a:r>
              <a:rPr lang="ko-KR" altLang="en-US" sz="160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213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22" y="1544600"/>
            <a:ext cx="5314923" cy="37854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1019888" y="1021380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모아온 낙엽을 분류해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311408" y="824507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분류해요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1" y="3270372"/>
            <a:ext cx="9144000" cy="205967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169" y="2555891"/>
            <a:ext cx="1889924" cy="213378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6434034" y="1070861"/>
            <a:ext cx="2713143" cy="20902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12276" y="1971116"/>
            <a:ext cx="2756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기준은 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색깔</a:t>
            </a:r>
            <a:endParaRPr lang="en-US" altLang="ko-KR" sz="1600" b="1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86905" y="1897144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노란색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주황색으로 </a:t>
            </a:r>
            <a:endParaRPr lang="en-US" altLang="ko-KR" sz="1600" dirty="0" smtClean="0"/>
          </a:p>
          <a:p>
            <a:pPr algn="ctr"/>
            <a:r>
              <a:rPr lang="ko-KR" altLang="en-US" sz="1600" dirty="0" smtClean="0"/>
              <a:t>나누어 볼 거야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낙엽으로 표현해요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19" y="1216047"/>
              <a:ext cx="1050287" cy="1231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21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2662171" y="1161710"/>
            <a:ext cx="579534" cy="971917"/>
          </a:xfrm>
          <a:prstGeom prst="rect">
            <a:avLst/>
          </a:prstGeom>
        </p:spPr>
      </p:pic>
      <p:pic>
        <p:nvPicPr>
          <p:cNvPr id="22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09788" y="1755375"/>
            <a:ext cx="1211660" cy="16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2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860331" y="1826670"/>
            <a:ext cx="5181600" cy="319154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낙엽으로 표현해요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409214" y="1149431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낙엽으로 가을의 색을 표현해봅시다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106522" y="847819"/>
            <a:ext cx="595901" cy="916967"/>
          </a:xfrm>
          <a:prstGeom prst="rect">
            <a:avLst/>
          </a:prstGeom>
        </p:spPr>
      </p:pic>
      <p:sp>
        <p:nvSpPr>
          <p:cNvPr id="26" name="직사각형 25"/>
          <p:cNvSpPr/>
          <p:nvPr/>
        </p:nvSpPr>
        <p:spPr>
          <a:xfrm>
            <a:off x="2327699" y="3550808"/>
            <a:ext cx="145450" cy="831488"/>
          </a:xfrm>
          <a:prstGeom prst="rect">
            <a:avLst/>
          </a:prstGeom>
          <a:solidFill>
            <a:srgbClr val="99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이등변 삼각형 24"/>
          <p:cNvSpPr/>
          <p:nvPr/>
        </p:nvSpPr>
        <p:spPr>
          <a:xfrm>
            <a:off x="1945090" y="2734315"/>
            <a:ext cx="1054424" cy="908986"/>
          </a:xfrm>
          <a:prstGeom prst="triangle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927636" y="3663298"/>
            <a:ext cx="145450" cy="831488"/>
          </a:xfrm>
          <a:prstGeom prst="rect">
            <a:avLst/>
          </a:prstGeom>
          <a:solidFill>
            <a:srgbClr val="99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이등변 삼각형 27"/>
          <p:cNvSpPr/>
          <p:nvPr/>
        </p:nvSpPr>
        <p:spPr>
          <a:xfrm>
            <a:off x="2545027" y="2846805"/>
            <a:ext cx="1054424" cy="908986"/>
          </a:xfrm>
          <a:prstGeom prst="triangl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12" b="100000" l="10119" r="66791">
                        <a14:foregroundMark x1="46776" y1="63327" x2="46776" y2="63327"/>
                        <a14:foregroundMark x1="54638" y1="45866" x2="54638" y2="45866"/>
                        <a14:foregroundMark x1="52728" y1="47454" x2="52034" y2="47156"/>
                        <a14:foregroundMark x1="52728" y1="80489" x2="52728" y2="80489"/>
                        <a14:foregroundMark x1="52976" y1="87136" x2="52976" y2="87136"/>
                        <a14:foregroundMark x1="51786" y1="90311" x2="51786" y2="90311"/>
                        <a14:foregroundMark x1="56076" y1="86508" x2="56076" y2="86508"/>
                        <a14:foregroundMark x1="59400" y1="86839" x2="59400" y2="86839"/>
                        <a14:foregroundMark x1="51538" y1="63029" x2="51538" y2="63029"/>
                        <a14:foregroundMark x1="49876" y1="68419" x2="49876" y2="68419"/>
                        <a14:foregroundMark x1="47495" y1="68089" x2="47495" y2="68089"/>
                        <a14:foregroundMark x1="46776" y1="70304" x2="46776" y2="70304"/>
                        <a14:foregroundMark x1="53447" y1="68089" x2="53447" y2="68089"/>
                        <a14:foregroundMark x1="60590" y1="64616" x2="60590" y2="64616"/>
                        <a14:foregroundMark x1="62500" y1="65873" x2="62500" y2="65873"/>
                        <a14:foregroundMark x1="38938" y1="92857" x2="38938" y2="92857"/>
                        <a14:foregroundMark x1="29638" y1="41104" x2="29638" y2="41104"/>
                        <a14:foregroundMark x1="33209" y1="41104" x2="33209" y2="41104"/>
                        <a14:foregroundMark x1="32267" y1="53505" x2="32267" y2="53505"/>
                        <a14:foregroundMark x1="32738" y1="81118" x2="32738" y2="81118"/>
                        <a14:backgroundMark x1="27728" y1="71892" x2="27728" y2="71892"/>
                        <a14:backgroundMark x1="20585" y1="44907" x2="20585" y2="4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8" t="88013" r="58665" b="2959"/>
          <a:stretch/>
        </p:blipFill>
        <p:spPr bwMode="auto">
          <a:xfrm rot="4279349">
            <a:off x="2582713" y="2127498"/>
            <a:ext cx="1914992" cy="641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2" b="100000" l="10119" r="66791">
                        <a14:foregroundMark x1="46776" y1="63327" x2="46776" y2="63327"/>
                        <a14:foregroundMark x1="54638" y1="45866" x2="54638" y2="45866"/>
                        <a14:foregroundMark x1="52728" y1="47454" x2="52034" y2="47156"/>
                        <a14:foregroundMark x1="52728" y1="80489" x2="52728" y2="80489"/>
                        <a14:foregroundMark x1="52976" y1="87136" x2="52976" y2="87136"/>
                        <a14:foregroundMark x1="51786" y1="90311" x2="51786" y2="90311"/>
                        <a14:foregroundMark x1="56076" y1="86508" x2="56076" y2="86508"/>
                        <a14:foregroundMark x1="59400" y1="86839" x2="59400" y2="86839"/>
                        <a14:foregroundMark x1="51538" y1="63029" x2="51538" y2="63029"/>
                        <a14:foregroundMark x1="49876" y1="68419" x2="49876" y2="68419"/>
                        <a14:foregroundMark x1="47495" y1="68089" x2="47495" y2="68089"/>
                        <a14:foregroundMark x1="46776" y1="70304" x2="46776" y2="70304"/>
                        <a14:foregroundMark x1="53447" y1="68089" x2="53447" y2="68089"/>
                        <a14:foregroundMark x1="60590" y1="64616" x2="60590" y2="64616"/>
                        <a14:foregroundMark x1="62500" y1="65873" x2="62500" y2="65873"/>
                        <a14:foregroundMark x1="38938" y1="92857" x2="38938" y2="92857"/>
                        <a14:foregroundMark x1="29638" y1="41104" x2="29638" y2="41104"/>
                        <a14:foregroundMark x1="33209" y1="41104" x2="33209" y2="41104"/>
                        <a14:foregroundMark x1="32267" y1="53505" x2="32267" y2="53505"/>
                        <a14:foregroundMark x1="32738" y1="81118" x2="32738" y2="81118"/>
                        <a14:backgroundMark x1="27728" y1="71892" x2="27728" y2="71892"/>
                        <a14:backgroundMark x1="20585" y1="44907" x2="20585" y2="4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8" t="88013" r="58665" b="2959"/>
          <a:stretch/>
        </p:blipFill>
        <p:spPr bwMode="auto">
          <a:xfrm rot="17953839" flipH="1">
            <a:off x="4393551" y="2038853"/>
            <a:ext cx="1950493" cy="65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타원 6"/>
          <p:cNvSpPr/>
          <p:nvPr/>
        </p:nvSpPr>
        <p:spPr>
          <a:xfrm>
            <a:off x="3282431" y="2028497"/>
            <a:ext cx="2222290" cy="2222290"/>
          </a:xfrm>
          <a:prstGeom prst="ellipse">
            <a:avLst/>
          </a:prstGeom>
          <a:solidFill>
            <a:srgbClr val="DCB894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781049" y="3068116"/>
            <a:ext cx="1188268" cy="1908472"/>
            <a:chOff x="7015655" y="1180209"/>
            <a:chExt cx="1188268" cy="190847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712" b="100000" l="10119" r="66791">
                          <a14:foregroundMark x1="46776" y1="63327" x2="46776" y2="63327"/>
                          <a14:foregroundMark x1="54638" y1="45866" x2="54638" y2="45866"/>
                          <a14:foregroundMark x1="52728" y1="47454" x2="52034" y2="47156"/>
                          <a14:foregroundMark x1="52728" y1="80489" x2="52728" y2="80489"/>
                          <a14:foregroundMark x1="52976" y1="87136" x2="52976" y2="87136"/>
                          <a14:foregroundMark x1="51786" y1="90311" x2="51786" y2="90311"/>
                          <a14:foregroundMark x1="56076" y1="86508" x2="56076" y2="86508"/>
                          <a14:foregroundMark x1="59400" y1="86839" x2="59400" y2="86839"/>
                          <a14:foregroundMark x1="51538" y1="63029" x2="51538" y2="63029"/>
                          <a14:foregroundMark x1="49876" y1="68419" x2="49876" y2="68419"/>
                          <a14:foregroundMark x1="47495" y1="68089" x2="47495" y2="68089"/>
                          <a14:foregroundMark x1="46776" y1="70304" x2="46776" y2="70304"/>
                          <a14:foregroundMark x1="53447" y1="68089" x2="53447" y2="68089"/>
                          <a14:foregroundMark x1="60590" y1="64616" x2="60590" y2="64616"/>
                          <a14:foregroundMark x1="62500" y1="65873" x2="62500" y2="65873"/>
                          <a14:foregroundMark x1="38938" y1="92857" x2="38938" y2="92857"/>
                          <a14:foregroundMark x1="29638" y1="41104" x2="29638" y2="41104"/>
                          <a14:foregroundMark x1="33209" y1="41104" x2="33209" y2="41104"/>
                          <a14:foregroundMark x1="32267" y1="53505" x2="32267" y2="53505"/>
                          <a14:foregroundMark x1="32738" y1="81118" x2="32738" y2="81118"/>
                          <a14:backgroundMark x1="27728" y1="71892" x2="27728" y2="71892"/>
                          <a14:backgroundMark x1="20585" y1="44907" x2="20585" y2="449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13" t="75050" r="34166"/>
            <a:stretch/>
          </p:blipFill>
          <p:spPr bwMode="auto">
            <a:xfrm rot="5400000">
              <a:off x="6773220" y="1684254"/>
              <a:ext cx="1646862" cy="1161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타원 4"/>
            <p:cNvSpPr/>
            <p:nvPr/>
          </p:nvSpPr>
          <p:spPr>
            <a:xfrm>
              <a:off x="7777655" y="1180209"/>
              <a:ext cx="426268" cy="523220"/>
            </a:xfrm>
            <a:prstGeom prst="ellipse">
              <a:avLst/>
            </a:prstGeom>
            <a:solidFill>
              <a:srgbClr val="DCB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071134" y="1180209"/>
              <a:ext cx="426268" cy="523220"/>
            </a:xfrm>
            <a:prstGeom prst="ellipse">
              <a:avLst/>
            </a:prstGeom>
            <a:solidFill>
              <a:srgbClr val="DCB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타원 14"/>
          <p:cNvSpPr/>
          <p:nvPr/>
        </p:nvSpPr>
        <p:spPr>
          <a:xfrm>
            <a:off x="4779971" y="2646667"/>
            <a:ext cx="239687" cy="2396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808176" y="2709730"/>
            <a:ext cx="239687" cy="2396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12" b="100000" l="10119" r="66791">
                        <a14:foregroundMark x1="46776" y1="63327" x2="46776" y2="63327"/>
                        <a14:foregroundMark x1="54638" y1="45866" x2="54638" y2="45866"/>
                        <a14:foregroundMark x1="52728" y1="47454" x2="52034" y2="47156"/>
                        <a14:foregroundMark x1="52728" y1="80489" x2="52728" y2="80489"/>
                        <a14:foregroundMark x1="52976" y1="87136" x2="52976" y2="87136"/>
                        <a14:foregroundMark x1="51786" y1="90311" x2="51786" y2="90311"/>
                        <a14:foregroundMark x1="56076" y1="86508" x2="56076" y2="86508"/>
                        <a14:foregroundMark x1="59400" y1="86839" x2="59400" y2="86839"/>
                        <a14:foregroundMark x1="51538" y1="63029" x2="51538" y2="63029"/>
                        <a14:foregroundMark x1="49876" y1="68419" x2="49876" y2="68419"/>
                        <a14:foregroundMark x1="47495" y1="68089" x2="47495" y2="68089"/>
                        <a14:foregroundMark x1="46776" y1="70304" x2="46776" y2="70304"/>
                        <a14:foregroundMark x1="53447" y1="68089" x2="53447" y2="68089"/>
                        <a14:foregroundMark x1="60590" y1="64616" x2="60590" y2="64616"/>
                        <a14:foregroundMark x1="62500" y1="65873" x2="62500" y2="65873"/>
                        <a14:foregroundMark x1="38938" y1="92857" x2="38938" y2="92857"/>
                        <a14:foregroundMark x1="29638" y1="41104" x2="29638" y2="41104"/>
                        <a14:foregroundMark x1="33209" y1="41104" x2="33209" y2="41104"/>
                        <a14:foregroundMark x1="32267" y1="53505" x2="32267" y2="53505"/>
                        <a14:foregroundMark x1="32738" y1="81118" x2="32738" y2="81118"/>
                        <a14:backgroundMark x1="27728" y1="71892" x2="27728" y2="71892"/>
                        <a14:backgroundMark x1="20585" y1="44907" x2="20585" y2="4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68" t="34196" r="62400" b="51812"/>
          <a:stretch/>
        </p:blipFill>
        <p:spPr bwMode="auto">
          <a:xfrm rot="16200000">
            <a:off x="4195522" y="2988499"/>
            <a:ext cx="511218" cy="86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직선 연결선 18"/>
          <p:cNvCxnSpPr/>
          <p:nvPr/>
        </p:nvCxnSpPr>
        <p:spPr>
          <a:xfrm flipV="1">
            <a:off x="4643426" y="3082786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 flipH="1" flipV="1">
            <a:off x="3885979" y="3102700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4673578" y="3490510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 flipH="1">
            <a:off x="3870730" y="3458315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 rot="2100000" flipV="1">
            <a:off x="4694083" y="3297141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 rot="2100000" flipV="1">
            <a:off x="3794493" y="3283970"/>
            <a:ext cx="299615" cy="1849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5751406" y="3884686"/>
            <a:ext cx="145450" cy="831488"/>
          </a:xfrm>
          <a:prstGeom prst="rect">
            <a:avLst/>
          </a:prstGeom>
          <a:solidFill>
            <a:srgbClr val="99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6278618" y="3490510"/>
            <a:ext cx="145450" cy="831488"/>
          </a:xfrm>
          <a:prstGeom prst="rect">
            <a:avLst/>
          </a:prstGeom>
          <a:solidFill>
            <a:srgbClr val="99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이등변 삼각형 31"/>
          <p:cNvSpPr/>
          <p:nvPr/>
        </p:nvSpPr>
        <p:spPr>
          <a:xfrm>
            <a:off x="5896009" y="2674017"/>
            <a:ext cx="1054424" cy="908986"/>
          </a:xfrm>
          <a:prstGeom prst="triangl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이등변 삼각형 29"/>
          <p:cNvSpPr/>
          <p:nvPr/>
        </p:nvSpPr>
        <p:spPr>
          <a:xfrm>
            <a:off x="5368797" y="3068193"/>
            <a:ext cx="1054424" cy="908986"/>
          </a:xfrm>
          <a:prstGeom prst="triangle">
            <a:avLst/>
          </a:prstGeom>
          <a:solidFill>
            <a:srgbClr val="E7451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그림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64" y="1445615"/>
            <a:ext cx="3782984" cy="267242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낙엽으로 표현해요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645229" y="107746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만든 작품을 친구들에게 발표해봅시다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10452" y="847819"/>
            <a:ext cx="595901" cy="916967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1870842" y="1954924"/>
            <a:ext cx="168165" cy="16816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4990863" y="1939159"/>
            <a:ext cx="168165" cy="16816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166" y="2440878"/>
            <a:ext cx="3040763" cy="222571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182131"/>
            <a:ext cx="9729627" cy="70401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 다음 시간에 공부할 내용은</a:t>
            </a:r>
            <a:r>
              <a:rPr lang="en-US" altLang="ko-KR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171255"/>
            <a:ext cx="9215919" cy="3710255"/>
          </a:xfrm>
          <a:prstGeom prst="roundRect">
            <a:avLst>
              <a:gd name="adj" fmla="val 16667"/>
            </a:avLst>
          </a:prstGeom>
          <a:solidFill>
            <a:srgbClr val="A0B4E6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74" y="2055217"/>
            <a:ext cx="7907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주제로 그림일기를 써 보아요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9070" t="25320" r="54040" b="30230"/>
          <a:stretch>
            <a:fillRect/>
          </a:stretch>
        </p:blipFill>
        <p:spPr>
          <a:xfrm>
            <a:off x="173005" y="0"/>
            <a:ext cx="1053475" cy="126935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9010" t="39680" r="21780"/>
          <a:stretch>
            <a:fillRect/>
          </a:stretch>
        </p:blipFill>
        <p:spPr>
          <a:xfrm>
            <a:off x="2502957" y="2986567"/>
            <a:ext cx="3828483" cy="18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1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액자 2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15860" t="6730" r="64310"/>
          <a:stretch>
            <a:fillRect/>
          </a:stretch>
        </p:blipFill>
        <p:spPr>
          <a:xfrm>
            <a:off x="189240" y="3071091"/>
            <a:ext cx="1174615" cy="20724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" t="8578" r="5464" b="8875"/>
          <a:stretch/>
        </p:blipFill>
        <p:spPr>
          <a:xfrm>
            <a:off x="1312633" y="676211"/>
            <a:ext cx="6447907" cy="4245843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42585" y="-354824"/>
            <a:ext cx="8071013" cy="1415537"/>
            <a:chOff x="361355" y="-492765"/>
            <a:chExt cx="8277090" cy="1887383"/>
          </a:xfrm>
        </p:grpSpPr>
        <p:grpSp>
          <p:nvGrpSpPr>
            <p:cNvPr id="5" name="그룹 4"/>
            <p:cNvGrpSpPr/>
            <p:nvPr/>
          </p:nvGrpSpPr>
          <p:grpSpPr>
            <a:xfrm>
              <a:off x="1408701" y="-19666"/>
              <a:ext cx="7229744" cy="1338063"/>
              <a:chOff x="1368153" y="229933"/>
              <a:chExt cx="6955943" cy="1287389"/>
            </a:xfrm>
          </p:grpSpPr>
          <p:sp>
            <p:nvSpPr>
              <p:cNvPr id="8" name="직사각형 7"/>
              <p:cNvSpPr/>
              <p:nvPr/>
            </p:nvSpPr>
            <p:spPr>
              <a:xfrm>
                <a:off x="1368153" y="499820"/>
                <a:ext cx="6261035" cy="59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lang="ko-KR" altLang="en-US" sz="2400" b="1" dirty="0" err="1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봄이의</a:t>
                </a:r>
                <a:r>
                  <a:rPr lang="ko-KR" altLang="en-US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동네 관찰 일기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   </a:t>
                </a:r>
                <a:r>
                  <a:rPr lang="en-US" altLang="ko-KR" sz="2400" b="1" dirty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학년 </a:t>
                </a:r>
                <a:r>
                  <a:rPr kumimoji="0" lang="en-US" altLang="ko-KR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학기 </a:t>
                </a:r>
                <a:r>
                  <a:rPr kumimoji="0" lang="ko-KR" altLang="en-US" sz="2400" b="1" i="0" u="none" strike="noStrike" kern="1200" cap="none" spc="0" normalizeH="0" baseline="0" dirty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흐름도</a:t>
                </a:r>
              </a:p>
            </p:txBody>
          </p:sp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7275112" y="229933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tretch>
                <a:fillRect/>
              </a:stretch>
            </p:blipFill>
            <p:spPr>
              <a:xfrm>
                <a:off x="4498670" y="682705"/>
                <a:ext cx="436892" cy="344510"/>
              </a:xfrm>
              <a:prstGeom prst="rect">
                <a:avLst/>
              </a:prstGeom>
            </p:spPr>
          </p:pic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61355" y="-492765"/>
              <a:ext cx="1446994" cy="1887383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8"/>
          <a:srcRect l="38190" t="29460" r="28010"/>
          <a:stretch>
            <a:fillRect/>
          </a:stretch>
        </p:blipFill>
        <p:spPr>
          <a:xfrm>
            <a:off x="7591136" y="3927900"/>
            <a:ext cx="1552863" cy="12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365299" y="653232"/>
            <a:ext cx="823182" cy="660840"/>
            <a:chOff x="5359243" y="653232"/>
            <a:chExt cx="823182" cy="660840"/>
          </a:xfrm>
        </p:grpSpPr>
        <p:sp>
          <p:nvSpPr>
            <p:cNvPr id="1197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1198" name="직선 연결선 32"/>
            <p:cNvCxnSpPr/>
            <p:nvPr/>
          </p:nvCxnSpPr>
          <p:spPr>
            <a:xfrm rot="10800000" flipH="1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액자 7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3225" y="34641"/>
            <a:ext cx="9048350" cy="5076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2033" y="75599"/>
            <a:ext cx="8951133" cy="4995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2872" y="110240"/>
            <a:ext cx="8846716" cy="49221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167" name="그룹 1166"/>
          <p:cNvGrpSpPr/>
          <p:nvPr/>
        </p:nvGrpSpPr>
        <p:grpSpPr>
          <a:xfrm>
            <a:off x="376149" y="455025"/>
            <a:ext cx="2532615" cy="1896289"/>
            <a:chOff x="462740" y="512753"/>
            <a:chExt cx="2532615" cy="1896289"/>
          </a:xfrm>
        </p:grpSpPr>
        <p:sp>
          <p:nvSpPr>
            <p:cNvPr id="1155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[1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찾아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58" name="모서리가 둥근 직사각형 9"/>
            <p:cNvSpPr/>
            <p:nvPr/>
          </p:nvSpPr>
          <p:spPr>
            <a:xfrm>
              <a:off x="492763" y="1079137"/>
              <a:ext cx="2477323" cy="1329905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표지 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보면서 내용 상상하기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그림을 보면서 </a:t>
              </a:r>
              <a:r>
                <a:rPr kumimoji="0" lang="ko-KR" altLang="en-US" sz="1400" b="0" i="0" u="none" strike="noStrike" kern="1200" cap="none" spc="-200" normalizeH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계절 맞추기 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그림책에서 가을과 관련된 것 찾기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표현해요</a:t>
              </a: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놀이하기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68" name="그룹 1167"/>
          <p:cNvGrpSpPr/>
          <p:nvPr/>
        </p:nvGrpSpPr>
        <p:grpSpPr>
          <a:xfrm>
            <a:off x="367490" y="2945760"/>
            <a:ext cx="2532615" cy="1829541"/>
            <a:chOff x="462740" y="512753"/>
            <a:chExt cx="2532615" cy="1829541"/>
          </a:xfrm>
        </p:grpSpPr>
        <p:sp>
          <p:nvSpPr>
            <p:cNvPr id="1169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[2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사전을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만들어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71" name="모서리가 둥근 직사각형 9"/>
            <p:cNvSpPr/>
            <p:nvPr/>
          </p:nvSpPr>
          <p:spPr>
            <a:xfrm>
              <a:off x="492763" y="1079136"/>
              <a:ext cx="2477323" cy="1263158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 함께 읽기</a:t>
              </a: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가을에 볼 수 있는 것 사진 찍기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특징에 따라 나누고 무리 짓기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무리 별로 가을 그림 사전 만들기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2" name="그룹 1181"/>
          <p:cNvGrpSpPr/>
          <p:nvPr/>
        </p:nvGrpSpPr>
        <p:grpSpPr>
          <a:xfrm>
            <a:off x="6211494" y="2982097"/>
            <a:ext cx="2532615" cy="1742454"/>
            <a:chOff x="462740" y="512753"/>
            <a:chExt cx="2532615" cy="1742454"/>
          </a:xfrm>
        </p:grpSpPr>
        <p:sp>
          <p:nvSpPr>
            <p:cNvPr id="1183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[5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600" b="1" spc="-15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관찰 일기를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써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5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과 관련된 노래 듣기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배우면서 기억에 남는 것 나누기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주제로 관찰 일기 쓰기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관찰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일기 발표하기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6" name="그룹 1185"/>
          <p:cNvGrpSpPr/>
          <p:nvPr/>
        </p:nvGrpSpPr>
        <p:grpSpPr>
          <a:xfrm>
            <a:off x="6211494" y="439702"/>
            <a:ext cx="2532615" cy="1695267"/>
            <a:chOff x="462740" y="512753"/>
            <a:chExt cx="2532615" cy="1695267"/>
          </a:xfrm>
        </p:grpSpPr>
        <p:sp>
          <p:nvSpPr>
            <p:cNvPr id="118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[4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가을의 색을 나타내보아요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9" name="모서리가 둥근 직사각형 9"/>
            <p:cNvSpPr/>
            <p:nvPr/>
          </p:nvSpPr>
          <p:spPr>
            <a:xfrm>
              <a:off x="492763" y="1079136"/>
              <a:ext cx="2477323" cy="1128884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낙엽 모으기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속 낙엽 찾아보기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낙엽을 관찰하고 특징에 따라 무리 짓기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낙엽으로 가을 표현하기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 flipH="1" flipV="1">
            <a:off x="5370052" y="1808397"/>
            <a:ext cx="823183" cy="1427232"/>
            <a:chOff x="2944571" y="707736"/>
            <a:chExt cx="823183" cy="1427232"/>
          </a:xfrm>
        </p:grpSpPr>
        <p:sp>
          <p:nvSpPr>
            <p:cNvPr id="54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55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53710" y="2686416"/>
            <a:ext cx="648151" cy="518687"/>
          </a:xfrm>
          <a:prstGeom prst="rect">
            <a:avLst/>
          </a:prstGeom>
          <a:ln>
            <a:noFill/>
          </a:ln>
        </p:spPr>
      </p:pic>
      <p:pic>
        <p:nvPicPr>
          <p:cNvPr id="51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2471" y="2648759"/>
            <a:ext cx="624949" cy="500120"/>
          </a:xfrm>
          <a:prstGeom prst="rect">
            <a:avLst/>
          </a:prstGeom>
          <a:ln>
            <a:noFill/>
          </a:ln>
        </p:spPr>
      </p:pic>
      <p:grpSp>
        <p:nvGrpSpPr>
          <p:cNvPr id="46" name="그룹 45"/>
          <p:cNvGrpSpPr/>
          <p:nvPr/>
        </p:nvGrpSpPr>
        <p:grpSpPr>
          <a:xfrm>
            <a:off x="3297477" y="2995069"/>
            <a:ext cx="2532615" cy="1742454"/>
            <a:chOff x="462740" y="512753"/>
            <a:chExt cx="2532615" cy="1742454"/>
          </a:xfrm>
        </p:grpSpPr>
        <p:sp>
          <p:nvSpPr>
            <p:cNvPr id="4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[3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 맛보아요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63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관찰하기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맛보기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씨앗에서 열매가 되는 과정 살펴보기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나만의 과일 바구니 만들기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 flipH="1">
            <a:off x="2928150" y="653232"/>
            <a:ext cx="823182" cy="660840"/>
            <a:chOff x="5359243" y="653232"/>
            <a:chExt cx="823182" cy="660840"/>
          </a:xfrm>
        </p:grpSpPr>
        <p:sp>
          <p:nvSpPr>
            <p:cNvPr id="66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67" name="직선 연결선 32"/>
            <p:cNvCxnSpPr/>
            <p:nvPr/>
          </p:nvCxnSpPr>
          <p:spPr>
            <a:xfrm rot="10800000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 flipV="1">
            <a:off x="2928149" y="1808396"/>
            <a:ext cx="823183" cy="1427232"/>
            <a:chOff x="2944571" y="707736"/>
            <a:chExt cx="823183" cy="1427232"/>
          </a:xfrm>
        </p:grpSpPr>
        <p:sp>
          <p:nvSpPr>
            <p:cNvPr id="72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74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타원 29"/>
          <p:cNvSpPr/>
          <p:nvPr/>
        </p:nvSpPr>
        <p:spPr>
          <a:xfrm flipH="1">
            <a:off x="4470093" y="2792145"/>
            <a:ext cx="150724" cy="15072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cxnSp>
        <p:nvCxnSpPr>
          <p:cNvPr id="82" name="직선 연결선 36"/>
          <p:cNvCxnSpPr/>
          <p:nvPr/>
        </p:nvCxnSpPr>
        <p:spPr>
          <a:xfrm flipV="1">
            <a:off x="4545455" y="2275642"/>
            <a:ext cx="0" cy="59129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>
            <a:off x="3477662" y="252081"/>
            <a:ext cx="2135587" cy="2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1" y="2698095"/>
            <a:ext cx="683392" cy="386809"/>
          </a:xfrm>
          <a:prstGeom prst="rect">
            <a:avLst/>
          </a:prstGeom>
        </p:spPr>
      </p:pic>
      <p:pic>
        <p:nvPicPr>
          <p:cNvPr id="84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3945" y="274715"/>
            <a:ext cx="624949" cy="500120"/>
          </a:xfrm>
          <a:prstGeom prst="rect">
            <a:avLst/>
          </a:prstGeom>
          <a:ln>
            <a:noFill/>
          </a:ln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" y="324051"/>
            <a:ext cx="683392" cy="386809"/>
          </a:xfrm>
          <a:prstGeom prst="rect">
            <a:avLst/>
          </a:prstGeom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320" y="2867507"/>
            <a:ext cx="683392" cy="386809"/>
          </a:xfrm>
          <a:prstGeom prst="rect">
            <a:avLst/>
          </a:prstGeom>
        </p:spPr>
      </p:pic>
      <p:pic>
        <p:nvPicPr>
          <p:cNvPr id="87" name="그림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9" y="280815"/>
            <a:ext cx="683392" cy="386809"/>
          </a:xfrm>
          <a:prstGeom prst="rect">
            <a:avLst/>
          </a:prstGeom>
        </p:spPr>
      </p:pic>
      <p:pic>
        <p:nvPicPr>
          <p:cNvPr id="88" name="그림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35" y="2777719"/>
            <a:ext cx="683392" cy="3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52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</a:t>
            </a:r>
            <a:endParaRPr lang="ko-KR" altLang="en-US" sz="44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332073">
            <a:off x="5162559" y="862318"/>
            <a:ext cx="3912701" cy="1912205"/>
          </a:xfrm>
          <a:prstGeom prst="rect">
            <a:avLst/>
          </a:prstGeom>
        </p:spPr>
      </p:pic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l="2460" t="63270" r="84270" b="28060"/>
          <a:stretch>
            <a:fillRect/>
          </a:stretch>
        </p:blipFill>
        <p:spPr>
          <a:xfrm>
            <a:off x="618862" y="1679898"/>
            <a:ext cx="545807" cy="521104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087377" y="1739337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관련 교과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  <a:endParaRPr kumimoji="0" lang="ko-KR" altLang="en-US" sz="2400" b="1" i="0" u="none" strike="noStrike" kern="1200" cap="none" spc="0" normalizeH="0" baseline="0" dirty="0">
              <a:solidFill>
                <a:prstClr val="black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직사각형 6"/>
          <p:cNvSpPr/>
          <p:nvPr/>
        </p:nvSpPr>
        <p:spPr>
          <a:xfrm>
            <a:off x="1210828" y="2861471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06-04]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 낙엽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열매 등을 소재로 다양하게 표현한다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06-01]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가을의 모습과 느낌을 창의적으로 표현한다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91236" y="2379764"/>
            <a:ext cx="3258899" cy="461665"/>
            <a:chOff x="628995" y="2571750"/>
            <a:chExt cx="3258899" cy="46166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4"/>
            <a:srcRect l="4100" t="21750" r="80990" b="67900"/>
            <a:stretch>
              <a:fillRect/>
            </a:stretch>
          </p:blipFill>
          <p:spPr>
            <a:xfrm>
              <a:off x="628995" y="2571750"/>
              <a:ext cx="417974" cy="424126"/>
            </a:xfrm>
            <a:prstGeom prst="rect">
              <a:avLst/>
            </a:prstGeom>
          </p:spPr>
        </p:pic>
        <p:sp>
          <p:nvSpPr>
            <p:cNvPr id="27" name="직사각형 11"/>
            <p:cNvSpPr/>
            <p:nvPr/>
          </p:nvSpPr>
          <p:spPr>
            <a:xfrm>
              <a:off x="1111088" y="2571750"/>
              <a:ext cx="277680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관련 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성취기준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49950" y="3954300"/>
            <a:ext cx="7327301" cy="641528"/>
            <a:chOff x="676547" y="4083191"/>
            <a:chExt cx="7327301" cy="64152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rcRect l="2260" t="85020" r="84270"/>
            <a:stretch>
              <a:fillRect/>
            </a:stretch>
          </p:blipFill>
          <p:spPr>
            <a:xfrm>
              <a:off x="676547" y="4083191"/>
              <a:ext cx="394826" cy="641528"/>
            </a:xfrm>
            <a:prstGeom prst="rect">
              <a:avLst/>
            </a:prstGeom>
          </p:spPr>
        </p:pic>
        <p:sp>
          <p:nvSpPr>
            <p:cNvPr id="28" name="직사각형 11"/>
            <p:cNvSpPr/>
            <p:nvPr/>
          </p:nvSpPr>
          <p:spPr>
            <a:xfrm>
              <a:off x="1113974" y="4218260"/>
              <a:ext cx="688987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사용 글꼴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2400" b="0" i="0" u="none" strike="noStrike" kern="1200" cap="none" spc="0" normalizeH="0" baseline="0" dirty="0" err="1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함초롬돋움</a:t>
              </a:r>
              <a:endParaRPr kumimoji="0" lang="en-US" altLang="ko-KR" sz="2000" b="0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pic>
        <p:nvPicPr>
          <p:cNvPr id="15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620574" y="1502587"/>
            <a:ext cx="911372" cy="729332"/>
          </a:xfrm>
          <a:prstGeom prst="rect">
            <a:avLst/>
          </a:prstGeom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40" y="1636913"/>
            <a:ext cx="996600" cy="56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75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</a:t>
            </a:r>
            <a:r>
              <a:rPr lang="ko-KR" altLang="en-US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lang="en-US" altLang="ko-KR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110622" y="1697372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안내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]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683880" y="2178195"/>
            <a:ext cx="7796310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책은 계절별로 볼 수 있는 것들에 대한 책입니다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다양한 나뭇잎의 모양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곤충의 종류들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꽃의 종류들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씨앗이 자라나는 방법 등 다양한 내용을 담고 있습니다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사계절 중에 가을을 주제로 잡고 책 속의 가을에 볼 수 있는 것들에 대해 공부하며 가을이라는 계절을 살펴보는 시간을 가지고자 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이번 </a:t>
            </a:r>
            <a:r>
              <a:rPr lang="ko-KR" altLang="en-US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차시에서는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지난 시간에 그림책 속에서 살펴본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그림책에서 본 낙엽들을 직접 모아보고 기준에 따라 분류해보고 그 낙엽으로 가을의 색을 표현한 작품을 만들어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보고자 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32" y="1465694"/>
            <a:ext cx="552893" cy="869727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rcRect l="28080" t="37040" r="37750" b="29180"/>
          <a:stretch>
            <a:fillRect/>
          </a:stretch>
        </p:blipFill>
        <p:spPr>
          <a:xfrm>
            <a:off x="7274288" y="736576"/>
            <a:ext cx="1536171" cy="11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5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FFF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rgbClr val="E2F0D9">
              <a:alpha val="64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공부할 문제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1977668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낙엽으로 가을의 색을 표현한 작품을 만들어 보자</a:t>
            </a:r>
            <a:r>
              <a:rPr lang="en-US" altLang="ko-KR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40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368086">
            <a:off x="675388" y="1804559"/>
            <a:ext cx="809491" cy="968216"/>
          </a:xfrm>
          <a:prstGeom prst="rect">
            <a:avLst/>
          </a:prstGeom>
        </p:spPr>
      </p:pic>
      <p:pic>
        <p:nvPicPr>
          <p:cNvPr id="91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006627" cy="1356460"/>
          </a:xfrm>
          <a:prstGeom prst="rect">
            <a:avLst/>
          </a:prstGeom>
        </p:spPr>
      </p:pic>
      <p:pic>
        <p:nvPicPr>
          <p:cNvPr id="92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012263" y="3515576"/>
            <a:ext cx="3131737" cy="16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35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54"/>
            <a:ext cx="9144000" cy="5140990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731373" y="1348482"/>
            <a:ext cx="7705761" cy="3533025"/>
          </a:xfrm>
          <a:prstGeom prst="roundRect">
            <a:avLst>
              <a:gd name="adj" fmla="val 729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822192" y="3715157"/>
            <a:ext cx="7614942" cy="733471"/>
            <a:chOff x="1198108" y="4642156"/>
            <a:chExt cx="9424634" cy="977961"/>
          </a:xfrm>
        </p:grpSpPr>
        <p:sp>
          <p:nvSpPr>
            <p:cNvPr id="6" name="TextBox 5"/>
            <p:cNvSpPr txBox="1"/>
            <p:nvPr/>
          </p:nvSpPr>
          <p:spPr>
            <a:xfrm>
              <a:off x="1943235" y="4642156"/>
              <a:ext cx="8679507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3.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낙엽으로 표현해요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862580" y="1718921"/>
            <a:ext cx="7562270" cy="755302"/>
            <a:chOff x="1218500" y="2669518"/>
            <a:chExt cx="10083026" cy="1007071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2" y="2698626"/>
              <a:ext cx="9329174" cy="9779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낙엽을 모아요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878355" y="2767297"/>
            <a:ext cx="6920784" cy="741034"/>
            <a:chOff x="1225255" y="3666296"/>
            <a:chExt cx="9227714" cy="988045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6" y="3676380"/>
              <a:ext cx="8509723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낙엽을 분류해요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spc="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35068" y="35385"/>
            <a:ext cx="7823206" cy="1148136"/>
            <a:chOff x="-1028501" y="47180"/>
            <a:chExt cx="10430941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-351031" y="349321"/>
              <a:ext cx="9753471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공부할 순서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-1028501" y="47180"/>
              <a:ext cx="1027933" cy="1530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41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낙엽을 모아요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1" y="1216048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619894">
              <a:off x="2180933" y="921222"/>
              <a:ext cx="771124" cy="133139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모아요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48002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815366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그림책 속에 어떤 낙엽들이 있는지 찾아보아요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80" y="2119885"/>
            <a:ext cx="4208054" cy="23899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12" b="100000" l="10119" r="66791">
                        <a14:foregroundMark x1="46776" y1="63327" x2="46776" y2="63327"/>
                        <a14:foregroundMark x1="54638" y1="45866" x2="54638" y2="45866"/>
                        <a14:foregroundMark x1="52728" y1="47454" x2="52034" y2="47156"/>
                        <a14:foregroundMark x1="52728" y1="80489" x2="52728" y2="80489"/>
                        <a14:foregroundMark x1="52976" y1="87136" x2="52976" y2="87136"/>
                        <a14:foregroundMark x1="51786" y1="90311" x2="51786" y2="90311"/>
                        <a14:foregroundMark x1="56076" y1="86508" x2="56076" y2="86508"/>
                        <a14:foregroundMark x1="59400" y1="86839" x2="59400" y2="86839"/>
                        <a14:foregroundMark x1="51538" y1="63029" x2="51538" y2="63029"/>
                        <a14:foregroundMark x1="49876" y1="68419" x2="49876" y2="68419"/>
                        <a14:foregroundMark x1="47495" y1="68089" x2="47495" y2="68089"/>
                        <a14:foregroundMark x1="46776" y1="70304" x2="46776" y2="70304"/>
                        <a14:foregroundMark x1="53447" y1="68089" x2="53447" y2="68089"/>
                        <a14:foregroundMark x1="60590" y1="64616" x2="60590" y2="64616"/>
                        <a14:foregroundMark x1="62500" y1="65873" x2="62500" y2="65873"/>
                        <a14:foregroundMark x1="38938" y1="92857" x2="38938" y2="92857"/>
                        <a14:foregroundMark x1="29638" y1="41104" x2="29638" y2="41104"/>
                        <a14:foregroundMark x1="33209" y1="41104" x2="33209" y2="41104"/>
                        <a14:foregroundMark x1="32267" y1="53505" x2="32267" y2="53505"/>
                        <a14:foregroundMark x1="32738" y1="81118" x2="32738" y2="81118"/>
                        <a14:backgroundMark x1="27728" y1="71892" x2="27728" y2="71892"/>
                        <a14:backgroundMark x1="20585" y1="44907" x2="20585" y2="44907"/>
                        <a14:backgroundMark x1="26122" y1="32143" x2="26122" y2="3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38" r="34166"/>
          <a:stretch/>
        </p:blipFill>
        <p:spPr bwMode="auto">
          <a:xfrm rot="5400000">
            <a:off x="696041" y="749098"/>
            <a:ext cx="3607544" cy="465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169" y="1875407"/>
            <a:ext cx="2741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solidFill>
                  <a:schemeClr val="accent2">
                    <a:lumMod val="75000"/>
                  </a:schemeClr>
                </a:solidFill>
                <a:latin typeface="인터파크고딕 L"/>
                <a:ea typeface="인터파크고딕 L"/>
                <a:cs typeface="함초롬돋움" pitchFamily="50" charset="-127"/>
              </a:rPr>
              <a:t>▼</a:t>
            </a:r>
            <a:r>
              <a:rPr lang="ko-KR" altLang="en-US" sz="2400" dirty="0" smtClean="0">
                <a:solidFill>
                  <a:schemeClr val="accent2">
                    <a:lumMod val="75000"/>
                  </a:schemeClr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 속 낙엽들</a:t>
            </a:r>
            <a:endParaRPr lang="ko-KR" altLang="en-US" sz="2400" dirty="0">
              <a:solidFill>
                <a:schemeClr val="accent2">
                  <a:lumMod val="75000"/>
                </a:schemeClr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4880" y="27358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느티나무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61760" y="2532409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감나무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4406" y="2838707"/>
            <a:ext cx="1178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모과나무</a:t>
            </a:r>
            <a:endParaRPr lang="ko-KR" altLang="en-US" sz="2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40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670</Words>
  <Application>Microsoft Office PowerPoint</Application>
  <PresentationFormat>화면 슬라이드 쇼(16:9)</PresentationFormat>
  <Paragraphs>108</Paragraphs>
  <Slides>18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6" baseType="lpstr">
      <vt:lpstr>HY나무L</vt:lpstr>
      <vt:lpstr>맑은 고딕</vt:lpstr>
      <vt:lpstr>인터파크고딕 L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39</cp:revision>
  <dcterms:created xsi:type="dcterms:W3CDTF">2019-05-01T12:57:46Z</dcterms:created>
  <dcterms:modified xsi:type="dcterms:W3CDTF">2020-04-20T01:54:41Z</dcterms:modified>
</cp:coreProperties>
</file>