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19" r:id="rId2"/>
    <p:sldId id="258" r:id="rId3"/>
    <p:sldId id="326" r:id="rId4"/>
    <p:sldId id="327" r:id="rId5"/>
    <p:sldId id="262" r:id="rId6"/>
    <p:sldId id="263" r:id="rId7"/>
    <p:sldId id="264" r:id="rId8"/>
    <p:sldId id="265" r:id="rId9"/>
    <p:sldId id="266" r:id="rId10"/>
    <p:sldId id="267" r:id="rId11"/>
    <p:sldId id="321" r:id="rId12"/>
    <p:sldId id="272" r:id="rId13"/>
    <p:sldId id="322" r:id="rId14"/>
    <p:sldId id="323" r:id="rId15"/>
    <p:sldId id="324" r:id="rId16"/>
    <p:sldId id="325" r:id="rId17"/>
    <p:sldId id="273" r:id="rId18"/>
    <p:sldId id="309" r:id="rId19"/>
    <p:sldId id="317" r:id="rId20"/>
    <p:sldId id="318" r:id="rId21"/>
  </p:sldIdLst>
  <p:sldSz cx="12192000" cy="6858000"/>
  <p:notesSz cx="6858000" cy="9144000"/>
  <p:embeddedFontLst>
    <p:embeddedFont>
      <p:font typeface="한컴 백제 B" panose="02020603020101020101" pitchFamily="18" charset="-127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맑은 고딕" panose="020B0503020000020004" pitchFamily="50" charset="-127"/>
      <p:regular r:id="rId26"/>
      <p:bold r:id="rId27"/>
    </p:embeddedFont>
    <p:embeddedFont>
      <p:font typeface="휴먼모음T" panose="02030504000101010101" pitchFamily="18" charset="-127"/>
      <p:regular r:id="rId28"/>
    </p:embeddedFont>
    <p:embeddedFont>
      <p:font typeface="한컴 백제 M" panose="02020603020101020101" pitchFamily="18" charset="-127"/>
      <p:regular r:id="rId29"/>
    </p:embeddedFont>
    <p:embeddedFont>
      <p:font typeface="한컴 윤고딕 240" panose="02020603020101020101" pitchFamily="18" charset="-127"/>
      <p:regular r:id="rId3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7E6"/>
    <a:srgbClr val="EB967B"/>
    <a:srgbClr val="FAEEAB"/>
    <a:srgbClr val="C16D96"/>
    <a:srgbClr val="FC8B91"/>
    <a:srgbClr val="FAF0B8"/>
    <a:srgbClr val="EBA09A"/>
    <a:srgbClr val="F6FEFF"/>
    <a:srgbClr val="93C8A4"/>
    <a:srgbClr val="9AC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93" autoAdjust="0"/>
    <p:restoredTop sz="88264" autoAdjust="0"/>
  </p:normalViewPr>
  <p:slideViewPr>
    <p:cSldViewPr snapToGrid="0">
      <p:cViewPr varScale="1">
        <p:scale>
          <a:sx n="98" d="100"/>
          <a:sy n="98" d="100"/>
        </p:scale>
        <p:origin x="36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행복함을 느낀 경험을 공유합니다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8926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아이들에게 자신들 주위에도 이미 예쁜 행복의 꽃들이 많이 펴 있다고 알려줍니다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714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포스트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잇을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 정도 나누어 주고 적도록 합니다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3141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붙인 것들 중 괜찮은 것을 골라 아이들에게 읽어줍니다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본인이 괜찮다면 주인공을 찾아 칭찬해 주는 것도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3141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3141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앞에서 본 친구들의 의견을 참고하여 자신만의 행복 설명서를 만들어 볼 수 있도록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3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3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2.png"/><Relationship Id="rId10" Type="http://schemas.microsoft.com/office/2007/relationships/hdphoto" Target="../media/hdphoto1.wdp"/><Relationship Id="rId4" Type="http://schemas.openxmlformats.org/officeDocument/2006/relationships/image" Target="../media/image41.png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3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2.png"/><Relationship Id="rId10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3.png"/><Relationship Id="rId7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작은 행복 찾기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888994" y="1864641"/>
            <a:ext cx="10784114" cy="14035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3048000" y="2027783"/>
            <a:ext cx="81425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운동장에서 예쁜 꽃들을 발견한 오소리 아줌마가 집으로 돌아가 무엇을 하려고 했나요</a:t>
            </a:r>
            <a:r>
              <a:rPr lang="en-US" altLang="ko-KR" sz="3200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6" y="1431642"/>
            <a:ext cx="2527728" cy="2254781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888994" y="4042173"/>
            <a:ext cx="10784114" cy="14035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6" y="3779677"/>
            <a:ext cx="2527728" cy="225478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18864" y="4197955"/>
            <a:ext cx="81425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예쁜 꽃밭을 만들려던 오소리 아줌마가 괭이질을 멈춘 이유가 무엇인가요</a:t>
            </a:r>
            <a:r>
              <a:rPr lang="en-US" altLang="ko-KR" sz="3200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7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작은 행복 찾기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1685466" y="1533785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6388" name="Picture 4" descr="Flower, Purple, Plan, Pretty Vintage, Composi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424" y="1068072"/>
            <a:ext cx="32623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65400" y="2026249"/>
            <a:ext cx="2413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엄마 냄새를 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맡을 때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685466" y="3812528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565400" y="4058771"/>
            <a:ext cx="241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자려고 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침대에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누웠을 때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925123" y="1533785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355114" y="1780028"/>
            <a:ext cx="241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아침에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마시는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우유 한잔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925123" y="3837945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112000" y="4058771"/>
            <a:ext cx="2656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급식 시간에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맛있는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음식이 나올 때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6390" name="Picture 6" descr="Red, Rose, Vintage, Botanical, Flower, Floral, Leav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832" y="1041057"/>
            <a:ext cx="2392735" cy="2662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Flower, Plant, Blossom, Bloom, Vintage, Isolate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14" y="3595931"/>
            <a:ext cx="1914344" cy="288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Branch, Floral, Flower, Herbal, Leaf, Leafy, Leave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532" y="3628999"/>
            <a:ext cx="1808360" cy="248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Google Shape;1118;p36"/>
          <p:cNvSpPr/>
          <p:nvPr/>
        </p:nvSpPr>
        <p:spPr>
          <a:xfrm>
            <a:off x="1685466" y="1300865"/>
            <a:ext cx="8779246" cy="479513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878;p33"/>
          <p:cNvSpPr txBox="1">
            <a:spLocks/>
          </p:cNvSpPr>
          <p:nvPr/>
        </p:nvSpPr>
        <p:spPr>
          <a:xfrm flipH="1">
            <a:off x="2871493" y="2412088"/>
            <a:ext cx="6148413" cy="28008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ko-KR" altLang="en-US" sz="6000" b="1" dirty="0" smtClean="0">
                <a:latin typeface="한컴 백제 M" pitchFamily="18" charset="-127"/>
                <a:ea typeface="한컴 백제 M" pitchFamily="18" charset="-127"/>
              </a:rPr>
              <a:t>여러분의 주위에는 </a:t>
            </a:r>
            <a:endParaRPr lang="en-US" altLang="ko-KR" sz="60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6000" b="1" dirty="0" smtClean="0">
                <a:latin typeface="한컴 백제 M" pitchFamily="18" charset="-127"/>
                <a:ea typeface="한컴 백제 M" pitchFamily="18" charset="-127"/>
              </a:rPr>
              <a:t>어떤 행복의 꽃이 </a:t>
            </a:r>
            <a:endParaRPr lang="en-US" altLang="ko-KR" sz="60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6000" b="1" dirty="0" smtClean="0">
                <a:latin typeface="한컴 백제 M" pitchFamily="18" charset="-127"/>
                <a:ea typeface="한컴 백제 M" pitchFamily="18" charset="-127"/>
              </a:rPr>
              <a:t>피어 있나요</a:t>
            </a:r>
            <a:r>
              <a:rPr lang="en-US" altLang="ko-KR" sz="6000" b="1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6000" b="1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543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행복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나누</a:t>
            </a:r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경험 공유하기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29337" y="1739479"/>
            <a:ext cx="10784114" cy="412429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2601686" y="2278131"/>
            <a:ext cx="81425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여러분의 주위에도 </a:t>
            </a:r>
            <a:endParaRPr lang="en-US" altLang="ko-KR" sz="48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조그맣게 피어 있는 </a:t>
            </a:r>
            <a:endParaRPr lang="en-US" altLang="ko-KR" sz="48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en-US" altLang="ko-KR" sz="4800" dirty="0" smtClean="0">
                <a:latin typeface="한컴 백제 M" pitchFamily="18" charset="-127"/>
                <a:ea typeface="한컴 백제 M" pitchFamily="18" charset="-127"/>
              </a:rPr>
              <a:t> ‘</a:t>
            </a:r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en-US" altLang="ko-KR" sz="4800" dirty="0" smtClean="0">
                <a:latin typeface="한컴 백제 M" pitchFamily="18" charset="-127"/>
                <a:ea typeface="한컴 백제 M" pitchFamily="18" charset="-127"/>
              </a:rPr>
              <a:t>’</a:t>
            </a:r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이라는 이름의 꽃을</a:t>
            </a:r>
            <a:endParaRPr lang="en-US" altLang="ko-KR" sz="48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en-US" altLang="ko-KR" sz="48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함께 찾아 볼까요</a:t>
            </a:r>
            <a:r>
              <a:rPr lang="en-US" altLang="ko-KR" sz="4800" dirty="0" smtClean="0">
                <a:latin typeface="한컴 백제 M" pitchFamily="18" charset="-127"/>
                <a:ea typeface="한컴 백제 M" pitchFamily="18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730" y="1383879"/>
            <a:ext cx="3993302" cy="483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0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경험 공유하기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모서리가 둥근 직사각형 16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文本框 31"/>
          <p:cNvSpPr txBox="1"/>
          <p:nvPr/>
        </p:nvSpPr>
        <p:spPr>
          <a:xfrm>
            <a:off x="1234703" y="1374883"/>
            <a:ext cx="93752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여러분들의 경험을 떠올려 </a:t>
            </a:r>
            <a:r>
              <a:rPr lang="ko-KR" altLang="en-US" sz="3200" b="1" dirty="0" err="1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포스트잇에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 적어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7412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" y="2012064"/>
            <a:ext cx="12211982" cy="431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72270">
            <a:off x="4261815" y="-45414"/>
            <a:ext cx="6562528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2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경험 공유하기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모서리가 둥근 직사각형 16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文本框 31"/>
          <p:cNvSpPr txBox="1"/>
          <p:nvPr/>
        </p:nvSpPr>
        <p:spPr>
          <a:xfrm>
            <a:off x="1221544" y="1405662"/>
            <a:ext cx="10405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자신의 경험을 적은 </a:t>
            </a:r>
            <a:r>
              <a:rPr lang="ko-KR" altLang="en-US" sz="3200" b="1" dirty="0" err="1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포스트잇을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 칠판에 붙여 주세요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8437" name="Picture 5" descr="C:\Users\김호진\AppData\Local\Microsoft\Windows\INetCache\IE\BNA3553W\Blackboard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69" y="2092501"/>
            <a:ext cx="10014862" cy="378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980" y="2317277"/>
            <a:ext cx="5839934" cy="20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1" y="3645334"/>
            <a:ext cx="5839934" cy="20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33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경험 공유하기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모서리가 둥근 직사각형 16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文本框 31"/>
          <p:cNvSpPr txBox="1"/>
          <p:nvPr/>
        </p:nvSpPr>
        <p:spPr>
          <a:xfrm>
            <a:off x="1221544" y="1405662"/>
            <a:ext cx="10405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앞으로 나와서 다른 친구들의 경험을 함께 공유해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" name="Picture 5" descr="C:\Users\김호진\AppData\Local\Microsoft\Windows\INetCache\IE\BNA3553W\Blackboard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69" y="2092501"/>
            <a:ext cx="10014862" cy="378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980" y="2317277"/>
            <a:ext cx="5839934" cy="20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1" y="3645334"/>
            <a:ext cx="5839934" cy="20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1" y="2088444"/>
            <a:ext cx="5839934" cy="20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ostit, Memo, Post It, Notes, Memory, Isolated, Not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033" y="3645333"/>
            <a:ext cx="5839934" cy="20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208" r="100000">
                        <a14:foregroundMark x1="16458" y1="70258" x2="16458" y2="70258"/>
                        <a14:foregroundMark x1="22708" y1="72834" x2="22708" y2="72834"/>
                        <a14:foregroundMark x1="7917" y1="72834" x2="7917" y2="72834"/>
                        <a14:foregroundMark x1="9167" y1="58548" x2="9167" y2="58548"/>
                        <a14:foregroundMark x1="9167" y1="87119" x2="9167" y2="87119"/>
                        <a14:foregroundMark x1="40000" y1="82670" x2="40000" y2="82670"/>
                        <a14:foregroundMark x1="59479" y1="75878" x2="59479" y2="75878"/>
                        <a14:foregroundMark x1="64583" y1="71429" x2="64583" y2="71429"/>
                        <a14:foregroundMark x1="74792" y1="83841" x2="74792" y2="83841"/>
                        <a14:foregroundMark x1="9167" y1="57377" x2="4271" y2="66042"/>
                        <a14:foregroundMark x1="8125" y1="73536" x2="208" y2="79859"/>
                        <a14:foregroundMark x1="4479" y1="77752" x2="92188" y2="88759"/>
                        <a14:foregroundMark x1="41458" y1="66979" x2="48542" y2="88759"/>
                        <a14:foregroundMark x1="88229" y1="66276" x2="92708" y2="92974"/>
                        <a14:foregroundMark x1="97813" y1="60187" x2="97292" y2="94145"/>
                        <a14:backgroundMark x1="23542" y1="18970" x2="26146" y2="19906"/>
                        <a14:backgroundMark x1="1250" y1="40515" x2="94792" y2="40281"/>
                        <a14:backgroundMark x1="50208" y1="72131" x2="50208" y2="72131"/>
                        <a14:backgroundMark x1="68229" y1="72834" x2="68229" y2="72834"/>
                        <a14:backgroundMark x1="77604" y1="72365" x2="77604" y2="723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028"/>
          <a:stretch/>
        </p:blipFill>
        <p:spPr bwMode="auto">
          <a:xfrm>
            <a:off x="-53522" y="4455886"/>
            <a:ext cx="12299043" cy="2952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58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3437940" y="2593079"/>
            <a:ext cx="508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‘</a:t>
            </a:r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행복 설명서</a:t>
            </a:r>
            <a:r>
              <a:rPr lang="en-US" altLang="ko-KR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’</a:t>
            </a: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만들</a:t>
            </a:r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행복 설명서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나만의 행복 설명서를 만들어 봅시다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516" y="200587"/>
            <a:ext cx="2812798" cy="281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4" t="21305" r="50000" b="10125"/>
          <a:stretch/>
        </p:blipFill>
        <p:spPr bwMode="auto">
          <a:xfrm>
            <a:off x="894405" y="2191656"/>
            <a:ext cx="3341990" cy="390434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7" name="组合 3"/>
          <p:cNvGrpSpPr/>
          <p:nvPr/>
        </p:nvGrpSpPr>
        <p:grpSpPr>
          <a:xfrm>
            <a:off x="5151146" y="2257436"/>
            <a:ext cx="6852167" cy="1511897"/>
            <a:chOff x="5412733" y="1122592"/>
            <a:chExt cx="5445768" cy="1511897"/>
          </a:xfrm>
        </p:grpSpPr>
        <p:pic>
          <p:nvPicPr>
            <p:cNvPr id="28" name="图片 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1122592"/>
              <a:ext cx="5344168" cy="1511897"/>
            </a:xfrm>
            <a:prstGeom prst="rect">
              <a:avLst/>
            </a:prstGeom>
          </p:spPr>
        </p:pic>
        <p:pic>
          <p:nvPicPr>
            <p:cNvPr id="29" name="图片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9133" y="1337806"/>
              <a:ext cx="886468" cy="1081468"/>
            </a:xfrm>
            <a:prstGeom prst="rect">
              <a:avLst/>
            </a:prstGeom>
          </p:spPr>
        </p:pic>
        <p:grpSp>
          <p:nvGrpSpPr>
            <p:cNvPr id="30" name="组合 1"/>
            <p:cNvGrpSpPr/>
            <p:nvPr/>
          </p:nvGrpSpPr>
          <p:grpSpPr>
            <a:xfrm>
              <a:off x="6705601" y="1235634"/>
              <a:ext cx="4152900" cy="1150176"/>
              <a:chOff x="6705601" y="1235634"/>
              <a:chExt cx="4152900" cy="1150176"/>
            </a:xfrm>
          </p:grpSpPr>
          <p:sp>
            <p:nvSpPr>
              <p:cNvPr id="31" name="文本框 19"/>
              <p:cNvSpPr txBox="1"/>
              <p:nvPr/>
            </p:nvSpPr>
            <p:spPr>
              <a:xfrm>
                <a:off x="6705601" y="1235634"/>
                <a:ext cx="4152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설명서란</a:t>
                </a:r>
                <a:r>
                  <a:rPr lang="en-US" altLang="ko-KR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TypeLand 康熙字典體試用版" pitchFamily="50" charset="-120"/>
                  <a:sym typeface="微软雅黑" pitchFamily="34" charset="-122"/>
                </a:endParaRPr>
              </a:p>
            </p:txBody>
          </p:sp>
          <p:sp>
            <p:nvSpPr>
              <p:cNvPr id="32" name="文本框 20"/>
              <p:cNvSpPr txBox="1"/>
              <p:nvPr/>
            </p:nvSpPr>
            <p:spPr>
              <a:xfrm>
                <a:off x="6807200" y="1924145"/>
                <a:ext cx="38030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400" dirty="0" smtClean="0">
                    <a:solidFill>
                      <a:schemeClr val="accent6">
                        <a:lumMod val="75000"/>
                      </a:schemeClr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내용이나 이유 사용법을 설명한 것</a:t>
                </a:r>
                <a:endParaRPr lang="zh-CN" altLang="en-US" sz="2400" dirty="0">
                  <a:solidFill>
                    <a:schemeClr val="accent6">
                      <a:lumMod val="75000"/>
                    </a:schemeClr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pic>
        <p:nvPicPr>
          <p:cNvPr id="3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436" y="3769333"/>
            <a:ext cx="6724328" cy="2395014"/>
          </a:xfrm>
          <a:prstGeom prst="rect">
            <a:avLst/>
          </a:prstGeom>
        </p:spPr>
      </p:pic>
      <p:sp>
        <p:nvSpPr>
          <p:cNvPr id="34" name="文本框 19"/>
          <p:cNvSpPr txBox="1"/>
          <p:nvPr/>
        </p:nvSpPr>
        <p:spPr>
          <a:xfrm>
            <a:off x="5830524" y="4350190"/>
            <a:ext cx="5669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 smtClean="0">
                <a:solidFill>
                  <a:schemeClr val="accent6">
                    <a:lumMod val="75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빈칸을 채워 나만의</a:t>
            </a:r>
            <a:endParaRPr lang="en-US" altLang="ko-KR" sz="3600" b="1" dirty="0" smtClean="0">
              <a:solidFill>
                <a:schemeClr val="accent6">
                  <a:lumMod val="75000"/>
                </a:schemeClr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  <a:p>
            <a:r>
              <a:rPr lang="ko-KR" altLang="en-US" sz="3600" b="1" dirty="0" smtClean="0">
                <a:solidFill>
                  <a:schemeClr val="accent6">
                    <a:lumMod val="75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행복 설명서를 만들어 보아요</a:t>
            </a:r>
            <a:r>
              <a:rPr lang="en-US" altLang="ko-KR" sz="3600" b="1" dirty="0" smtClean="0">
                <a:solidFill>
                  <a:schemeClr val="accent6">
                    <a:lumMod val="75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한컴 백제 M" pitchFamily="18" charset="-127"/>
              <a:ea typeface="TypeLand 康熙字典體試用版" pitchFamily="50" charset="-12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7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정리하기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22" y="2554176"/>
            <a:ext cx="70456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여러분은 지금</a:t>
            </a:r>
            <a:endParaRPr lang="en-US" altLang="ko-KR" sz="60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행복한가요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93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9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895709" y="2656909"/>
            <a:ext cx="467360" cy="4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027" y="2505385"/>
            <a:ext cx="389221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2" name="Picture 3" descr="C:\Users\김호진\Desktop\drive-download-20200112T124956Z-001\KakaoTalk_20190430_01272649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987" y="1578646"/>
            <a:ext cx="1189159" cy="95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19926" y="4090353"/>
            <a:ext cx="3057540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929685" y="4216044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293" y="4832317"/>
            <a:ext cx="769464" cy="7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55109" y="4844515"/>
            <a:ext cx="2732456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700" dirty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700" dirty="0">
                <a:latin typeface="한컴 백제 M" pitchFamily="18" charset="-127"/>
                <a:ea typeface="한컴 백제 M" pitchFamily="18" charset="-127"/>
              </a:rPr>
              <a:t>주요활동소개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72057" y="4658644"/>
            <a:ext cx="2185152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교사 안내</a:t>
            </a:r>
          </a:p>
        </p:txBody>
      </p:sp>
      <p:pic>
        <p:nvPicPr>
          <p:cNvPr id="18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00" y="5111255"/>
            <a:ext cx="2022921" cy="114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52812" y="5685717"/>
            <a:ext cx="2351656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학생 활동</a:t>
            </a:r>
          </a:p>
        </p:txBody>
      </p:sp>
      <p:pic>
        <p:nvPicPr>
          <p:cNvPr id="20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17" y="5151087"/>
            <a:ext cx="1523837" cy="152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7402" y="4526232"/>
            <a:ext cx="757267" cy="7572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95159" y="5520047"/>
            <a:ext cx="3057540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학습지 안내 </a:t>
            </a: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sp>
        <p:nvSpPr>
          <p:cNvPr id="27" name="TextBox 26"/>
          <p:cNvSpPr txBox="1"/>
          <p:nvPr/>
        </p:nvSpPr>
        <p:spPr>
          <a:xfrm>
            <a:off x="1327553" y="3165930"/>
            <a:ext cx="10257601" cy="104643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 latinLnBrk="1"/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[2</a:t>
            </a:r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국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01-03]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자신의 감정을 표현하며 대화를 나눈다</a:t>
            </a:r>
            <a:endParaRPr lang="en-US" altLang="ko-KR" sz="2000" dirty="0" smtClean="0">
              <a:latin typeface="한컴 백제 M" pitchFamily="18" charset="-127"/>
              <a:ea typeface="한컴 백제 M" pitchFamily="18" charset="-127"/>
            </a:endParaRPr>
          </a:p>
          <a:p>
            <a:pPr fontAlgn="base" latinLnBrk="1"/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[2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국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01-04] 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듣는 이를 바라보며 바른 자세로 자신 있게 말한다</a:t>
            </a:r>
            <a:endParaRPr lang="en-US" altLang="ko-KR" sz="2000" kern="0" dirty="0" smtClean="0">
              <a:solidFill>
                <a:srgbClr val="000000"/>
              </a:solidFill>
              <a:latin typeface="한컴 백제 M" pitchFamily="18" charset="-127"/>
              <a:ea typeface="한컴 백제 M" pitchFamily="18" charset="-127"/>
            </a:endParaRPr>
          </a:p>
          <a:p>
            <a:pPr fontAlgn="base" latinLnBrk="1"/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[2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국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01-05] 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말하는 이와 말의 내용에 집중하며 듣는다</a:t>
            </a:r>
            <a:endParaRPr lang="ko-KR" altLang="en-US" sz="2000" kern="0" dirty="0">
              <a:solidFill>
                <a:srgbClr val="000000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7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다음 시간에는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20" y="2783613"/>
            <a:ext cx="70456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작은 행복에 감사하는 마음을 가져 봅시다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60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753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74001" y="1522741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53181" y="1417763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1404012" y="1997265"/>
            <a:ext cx="931758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클로버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의 꽃말을 아시나요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? </a:t>
            </a:r>
          </a:p>
          <a:p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길거리에서 쉽게 볼 수 있는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세 잎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클로버의 꽃말은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반면에 찾기 힘든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클로버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의 꽃말은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우리는 수 많은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클로버</a:t>
            </a:r>
            <a:r>
              <a:rPr lang="en-US" altLang="ko-KR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en-US" altLang="ko-KR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지나치고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클로버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찾기 위해 노력합니다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하지만 우리 곁에는 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따뜻한 어머니의 밥상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’  ‘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사랑하는 사람의 미소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’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와 같은 크고 작은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들이 가득합니다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그림책을 통해 아이들 곁에 있는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소소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한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 행복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들을 찾고 느껴보는 계기가 되었으면 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2</a:t>
            </a:r>
            <a:r>
              <a:rPr lang="ko-KR" altLang="en-US" sz="2800" dirty="0" err="1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400" dirty="0" err="1" smtClean="0">
                <a:latin typeface="한컴 백제 M" pitchFamily="18" charset="-127"/>
                <a:ea typeface="한컴 백제 M" pitchFamily="18" charset="-127"/>
              </a:rPr>
              <a:t>에서는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우리 주변에 있는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작은 행복들을 찾아 보고</a:t>
            </a:r>
            <a:r>
              <a:rPr lang="en-US" altLang="ko-KR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그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경험을 공유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더 나아가 경험들을 바탕으로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 설명서를 만들어 보는 것이 주된 활동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5623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1520862" y="2833871"/>
            <a:ext cx="91967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은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우리 주변에 지나칠 수 있는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소소한 행복들을 생각해 보고 찾아 보는 활동입니다</a:t>
            </a:r>
            <a:r>
              <a:rPr lang="en-US" altLang="ko-KR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  </a:t>
            </a:r>
          </a:p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작은 행복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들을 </a:t>
            </a:r>
            <a:r>
              <a:rPr lang="ko-KR" altLang="en-US" sz="2400" dirty="0" err="1" smtClean="0">
                <a:latin typeface="한컴 백제 M" pitchFamily="18" charset="-127"/>
                <a:ea typeface="한컴 백제 M" pitchFamily="18" charset="-127"/>
              </a:rPr>
              <a:t>포스트잇을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이용하여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함께 이야기해 보고 공유해 보는 활동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은 우리 곁에 있었지만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내가 모르고 지나쳤던 행복들을 </a:t>
            </a:r>
            <a:endParaRPr lang="en-US" altLang="ko-KR" sz="2800" dirty="0" smtClean="0">
              <a:solidFill>
                <a:srgbClr val="00B0F0"/>
              </a:solidFill>
              <a:latin typeface="한컴 백제 M" pitchFamily="18" charset="-127"/>
              <a:ea typeface="한컴 백제 M" pitchFamily="18" charset="-127"/>
            </a:endParaRPr>
          </a:p>
          <a:p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모아 행복 설명서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를 만들어 보는 것으로 구성되어 있습니다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972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8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199" y="3058974"/>
            <a:ext cx="943235" cy="3588931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5291"/>
            <a:ext cx="1044236" cy="2595182"/>
          </a:xfrm>
          <a:prstGeom prst="rect">
            <a:avLst/>
          </a:prstGeom>
        </p:spPr>
      </p:pic>
      <p:pic>
        <p:nvPicPr>
          <p:cNvPr id="10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09" y="2509180"/>
            <a:ext cx="1091383" cy="4152622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1" y="-20234"/>
            <a:ext cx="1080386" cy="108038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58478" y="224475"/>
            <a:ext cx="2789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b="1" dirty="0" err="1" smtClean="0">
                <a:latin typeface="한컴 백제 M" pitchFamily="18" charset="-127"/>
                <a:ea typeface="한컴 백제 M" pitchFamily="18" charset="-127"/>
              </a:rPr>
              <a:t>똑똑똑</a:t>
            </a:r>
            <a:r>
              <a:rPr lang="ko-KR" altLang="en-US" sz="2800" b="1" dirty="0" smtClean="0">
                <a:latin typeface="한컴 백제 M" pitchFamily="18" charset="-127"/>
                <a:ea typeface="한컴 백제 M" pitchFamily="18" charset="-127"/>
              </a:rPr>
              <a:t> 동기유발</a:t>
            </a:r>
            <a:r>
              <a:rPr lang="en-US" altLang="ko-KR" sz="2800" b="1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31" name="Google Shape;1339;p37"/>
          <p:cNvSpPr txBox="1">
            <a:spLocks/>
          </p:cNvSpPr>
          <p:nvPr/>
        </p:nvSpPr>
        <p:spPr>
          <a:xfrm>
            <a:off x="3848098" y="-71541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어떨 때 행복함을 느끼나요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1266" name="Picture 2" descr="Sun, Happy, Sunshine, Golden, Yellow, Rays, Ligh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507" y="1150278"/>
            <a:ext cx="5811224" cy="494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5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9" name="图片 5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40" name="图片 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41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37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537029" y="1487558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组合 15"/>
          <p:cNvGrpSpPr/>
          <p:nvPr/>
        </p:nvGrpSpPr>
        <p:grpSpPr>
          <a:xfrm>
            <a:off x="6877207" y="1487559"/>
            <a:ext cx="7536924" cy="5468466"/>
            <a:chOff x="-1085237" y="1751146"/>
            <a:chExt cx="6660940" cy="4832890"/>
          </a:xfrm>
        </p:grpSpPr>
        <p:pic>
          <p:nvPicPr>
            <p:cNvPr id="2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975" y="1751146"/>
              <a:ext cx="2350517" cy="2643665"/>
            </a:xfrm>
            <a:prstGeom prst="rect">
              <a:avLst/>
            </a:prstGeom>
          </p:spPr>
        </p:pic>
        <p:pic>
          <p:nvPicPr>
            <p:cNvPr id="32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37" y="2837259"/>
              <a:ext cx="6660940" cy="3746777"/>
            </a:xfrm>
            <a:prstGeom prst="rect">
              <a:avLst/>
            </a:prstGeom>
          </p:spPr>
        </p:pic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35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27795" y="2281533"/>
            <a:ext cx="67491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나만의 </a:t>
            </a:r>
            <a:endParaRPr lang="en-US" altLang="ko-KR" sz="66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en-US" altLang="ko-KR" sz="6600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6600" dirty="0" smtClean="0">
                <a:solidFill>
                  <a:srgbClr val="FF0000"/>
                </a:solidFill>
                <a:latin typeface="한컴 백제 B" pitchFamily="18" charset="-127"/>
                <a:ea typeface="한컴 백제 B" pitchFamily="18" charset="-127"/>
              </a:rPr>
              <a:t>행복 설명서</a:t>
            </a:r>
            <a:r>
              <a:rPr lang="en-US" altLang="ko-KR" sz="6600" dirty="0" smtClean="0">
                <a:latin typeface="한컴 백제 B" pitchFamily="18" charset="-127"/>
                <a:ea typeface="한컴 백제 B" pitchFamily="18" charset="-127"/>
              </a:rPr>
              <a:t>’</a:t>
            </a:r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를 </a:t>
            </a:r>
            <a:endParaRPr lang="en-US" altLang="ko-KR" sz="66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만들어 봅시다</a:t>
            </a:r>
            <a:endParaRPr lang="ko-KR" altLang="en-US" sz="6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37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grpSp>
        <p:nvGrpSpPr>
          <p:cNvPr id="2" name="组合 15"/>
          <p:cNvGrpSpPr/>
          <p:nvPr/>
        </p:nvGrpSpPr>
        <p:grpSpPr>
          <a:xfrm>
            <a:off x="-504585" y="1344468"/>
            <a:ext cx="4431712" cy="5483831"/>
            <a:chOff x="177127" y="1523301"/>
            <a:chExt cx="4307979" cy="5159176"/>
          </a:xfrm>
        </p:grpSpPr>
        <p:pic>
          <p:nvPicPr>
            <p:cNvPr id="3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843" y="1523301"/>
              <a:ext cx="2350517" cy="2643665"/>
            </a:xfrm>
            <a:prstGeom prst="rect">
              <a:avLst/>
            </a:prstGeom>
          </p:spPr>
        </p:pic>
        <p:pic>
          <p:nvPicPr>
            <p:cNvPr id="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7127" y="2508574"/>
              <a:ext cx="4307979" cy="4173903"/>
            </a:xfrm>
            <a:prstGeom prst="rect">
              <a:avLst/>
            </a:prstGeom>
          </p:spPr>
        </p:pic>
      </p:grpSp>
      <p:pic>
        <p:nvPicPr>
          <p:cNvPr id="5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4253576">
            <a:off x="4267798" y="1220907"/>
            <a:ext cx="494603" cy="2080625"/>
          </a:xfrm>
          <a:prstGeom prst="rect">
            <a:avLst/>
          </a:prstGeom>
        </p:spPr>
      </p:pic>
      <p:pic>
        <p:nvPicPr>
          <p:cNvPr id="6" name="图片 7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5400000">
            <a:off x="4267798" y="2500501"/>
            <a:ext cx="494603" cy="2080625"/>
          </a:xfrm>
          <a:prstGeom prst="rect">
            <a:avLst/>
          </a:prstGeom>
        </p:spPr>
      </p:pic>
      <p:pic>
        <p:nvPicPr>
          <p:cNvPr id="7" name="图片 7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6391141" flipH="1">
            <a:off x="4255985" y="3657957"/>
            <a:ext cx="470366" cy="2080625"/>
          </a:xfrm>
          <a:prstGeom prst="rect">
            <a:avLst/>
          </a:prstGeom>
        </p:spPr>
      </p:pic>
      <p:sp>
        <p:nvSpPr>
          <p:cNvPr id="8" name="文本框 75"/>
          <p:cNvSpPr txBox="1"/>
          <p:nvPr/>
        </p:nvSpPr>
        <p:spPr>
          <a:xfrm>
            <a:off x="6077733" y="1487558"/>
            <a:ext cx="5544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1.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작은 행복 찾기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" name="组合 3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15" name="图片 3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16" name="图片 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17" name="图片 3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8" name="文本框 75"/>
          <p:cNvSpPr txBox="1"/>
          <p:nvPr/>
        </p:nvSpPr>
        <p:spPr>
          <a:xfrm>
            <a:off x="6032732" y="2924962"/>
            <a:ext cx="584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2.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행복 나누기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文本框 75"/>
          <p:cNvSpPr txBox="1"/>
          <p:nvPr/>
        </p:nvSpPr>
        <p:spPr>
          <a:xfrm>
            <a:off x="6032732" y="4342378"/>
            <a:ext cx="55445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3. ‘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행복설명서</a:t>
            </a:r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’</a:t>
            </a:r>
          </a:p>
          <a:p>
            <a:r>
              <a:rPr lang="en-US" altLang="ko-KR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 </a:t>
            </a:r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 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만들기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21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작은 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행복 찾기</a:t>
            </a:r>
            <a:endParaRPr lang="zh-CN" altLang="en-US" sz="60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528</Words>
  <Application>Microsoft Office PowerPoint</Application>
  <PresentationFormat>와이드스크린</PresentationFormat>
  <Paragraphs>99</Paragraphs>
  <Slides>20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9" baseType="lpstr">
      <vt:lpstr>한컴 백제 B</vt:lpstr>
      <vt:lpstr>微软雅黑</vt:lpstr>
      <vt:lpstr>Arial</vt:lpstr>
      <vt:lpstr>맑은 고딕</vt:lpstr>
      <vt:lpstr>휴먼모음T</vt:lpstr>
      <vt:lpstr>TypeLand 康熙字典體試用版</vt:lpstr>
      <vt:lpstr>한컴 백제 M</vt:lpstr>
      <vt:lpstr>한컴 윤고딕 240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양현모</dc:creator>
  <cp:lastModifiedBy>Windows 사용자</cp:lastModifiedBy>
  <cp:revision>159</cp:revision>
  <dcterms:created xsi:type="dcterms:W3CDTF">2019-09-22T00:13:29Z</dcterms:created>
  <dcterms:modified xsi:type="dcterms:W3CDTF">2020-04-20T07:16:00Z</dcterms:modified>
</cp:coreProperties>
</file>