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319" r:id="rId2"/>
    <p:sldId id="258" r:id="rId3"/>
    <p:sldId id="334" r:id="rId4"/>
    <p:sldId id="335" r:id="rId5"/>
    <p:sldId id="262" r:id="rId6"/>
    <p:sldId id="263" r:id="rId7"/>
    <p:sldId id="264" r:id="rId8"/>
    <p:sldId id="265" r:id="rId9"/>
    <p:sldId id="266" r:id="rId10"/>
    <p:sldId id="267" r:id="rId11"/>
    <p:sldId id="321" r:id="rId12"/>
    <p:sldId id="327" r:id="rId13"/>
    <p:sldId id="328" r:id="rId14"/>
    <p:sldId id="272" r:id="rId15"/>
    <p:sldId id="322" r:id="rId16"/>
    <p:sldId id="336" r:id="rId17"/>
    <p:sldId id="273" r:id="rId18"/>
    <p:sldId id="309" r:id="rId19"/>
    <p:sldId id="329" r:id="rId20"/>
    <p:sldId id="330" r:id="rId21"/>
    <p:sldId id="331" r:id="rId22"/>
    <p:sldId id="332" r:id="rId23"/>
    <p:sldId id="333" r:id="rId24"/>
    <p:sldId id="317" r:id="rId25"/>
    <p:sldId id="318" r:id="rId26"/>
  </p:sldIdLst>
  <p:sldSz cx="12192000" cy="6858000"/>
  <p:notesSz cx="6858000" cy="9144000"/>
  <p:embeddedFontLst>
    <p:embeddedFont>
      <p:font typeface="한컴 백제 B" panose="02020603020101020101" pitchFamily="18" charset="-127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맑은 고딕" panose="020B0503020000020004" pitchFamily="50" charset="-127"/>
      <p:regular r:id="rId31"/>
      <p:bold r:id="rId32"/>
    </p:embeddedFont>
    <p:embeddedFont>
      <p:font typeface="휴먼모음T" panose="02030504000101010101" pitchFamily="18" charset="-127"/>
      <p:regular r:id="rId33"/>
    </p:embeddedFont>
    <p:embeddedFont>
      <p:font typeface="한컴 백제 M" panose="02020603020101020101" pitchFamily="18" charset="-127"/>
      <p:regular r:id="rId34"/>
    </p:embeddedFont>
    <p:embeddedFont>
      <p:font typeface="한컴 윤고딕 240" panose="02020603020101020101" pitchFamily="18" charset="-127"/>
      <p:regular r:id="rId3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67B"/>
    <a:srgbClr val="FBF7E6"/>
    <a:srgbClr val="FAEEAB"/>
    <a:srgbClr val="C16D96"/>
    <a:srgbClr val="FC8B91"/>
    <a:srgbClr val="FAF0B8"/>
    <a:srgbClr val="EBA09A"/>
    <a:srgbClr val="F6FEFF"/>
    <a:srgbClr val="93C8A4"/>
    <a:srgbClr val="9AC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93" autoAdjust="0"/>
    <p:restoredTop sz="93887" autoAdjust="0"/>
  </p:normalViewPr>
  <p:slideViewPr>
    <p:cSldViewPr snapToGrid="0">
      <p:cViewPr varScale="1">
        <p:scale>
          <a:sx n="101" d="100"/>
          <a:sy n="101" d="100"/>
        </p:scale>
        <p:origin x="12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DABCDF7A-2146-4657-A653-60C48DD5509C}" type="datetimeFigureOut">
              <a:rPr lang="ko-KR" altLang="en-US" smtClean="0"/>
              <a:pPr/>
              <a:t>2020-04-20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F545B2FA-69D3-4280-AE8A-1677538FBD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4737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꽃들을 미리 프린트해서 준비한 후 아이들이 마음에 드는 꽃을 직접 골라볼 수 있도록 합니다</a:t>
            </a:r>
            <a:endParaRPr lang="en-US" altLang="ko-KR" dirty="0" smtClean="0"/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선생님들께서 책에 나온 꽃으로 위의 그림처럼 반절을 지운</a:t>
            </a:r>
            <a:r>
              <a:rPr lang="ko-KR" altLang="en-US" baseline="0" dirty="0" smtClean="0"/>
              <a:t> 상태로 </a:t>
            </a:r>
            <a:r>
              <a:rPr lang="ko-KR" altLang="en-US" dirty="0" smtClean="0"/>
              <a:t>준비하시는 것도 좋습니다</a:t>
            </a:r>
            <a:r>
              <a:rPr lang="en-US" altLang="ko-KR" dirty="0" smtClean="0"/>
              <a:t>.)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두꺼운 종이로 진행하시거나 아이들이 제작한 후에 코팅하여 배부하시는 것이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소리 내서 말할 수 있도록 지도해 주세요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16806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25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1680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지난 시간에 배운 내용을 떠올려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8926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9437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예를 들어줍니다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2714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예를 들어줍니다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2714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아이들이 스스로 표현할 수 있도록 유도합니다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2714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지난 시간에 작성한 행복 설명서를 토대로 나를 행복하게 하는 것들에 감사하는 마음을 담은 짧은 글을 써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971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예를 들어줍니다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2714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pPr/>
              <a:t>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5494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632A3CC1-2D58-4E5A-A3FC-13024887F6F7}" type="datetimeFigureOut">
              <a:rPr lang="ko-KR" altLang="en-US" smtClean="0"/>
              <a:pPr/>
              <a:t>2020-04-20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24C3DE5C-3422-477D-8A73-604DD13B89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12.png"/><Relationship Id="rId10" Type="http://schemas.openxmlformats.org/officeDocument/2006/relationships/image" Target="../media/image47.png"/><Relationship Id="rId4" Type="http://schemas.openxmlformats.org/officeDocument/2006/relationships/image" Target="../media/image42.png"/><Relationship Id="rId9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3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12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3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12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3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12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12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3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12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13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12.png"/><Relationship Id="rId4" Type="http://schemas.openxmlformats.org/officeDocument/2006/relationships/image" Target="../media/image58.png"/><Relationship Id="rId9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3" Type="http://schemas.openxmlformats.org/officeDocument/2006/relationships/image" Target="../media/image13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66.png"/><Relationship Id="rId5" Type="http://schemas.openxmlformats.org/officeDocument/2006/relationships/image" Target="../media/image12.png"/><Relationship Id="rId15" Type="http://schemas.openxmlformats.org/officeDocument/2006/relationships/image" Target="../media/image70.png"/><Relationship Id="rId10" Type="http://schemas.openxmlformats.org/officeDocument/2006/relationships/image" Target="../media/image65.png"/><Relationship Id="rId4" Type="http://schemas.openxmlformats.org/officeDocument/2006/relationships/image" Target="../media/image58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8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13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12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1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8.png"/><Relationship Id="rId4" Type="http://schemas.openxmlformats.org/officeDocument/2006/relationships/image" Target="../media/image72.png"/><Relationship Id="rId9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6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8.png"/><Relationship Id="rId4" Type="http://schemas.openxmlformats.org/officeDocument/2006/relationships/image" Target="../media/image13.png"/><Relationship Id="rId9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2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4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30" y="1302416"/>
            <a:ext cx="7263442" cy="382133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7430608" y="821801"/>
            <a:ext cx="4172505" cy="46518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3" t="24837" r="10339" b="28546"/>
          <a:stretch/>
        </p:blipFill>
        <p:spPr>
          <a:xfrm>
            <a:off x="3204839" y="1707465"/>
            <a:ext cx="5314849" cy="24354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1500" y="476250"/>
            <a:ext cx="4092722" cy="6085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04" y="4354221"/>
            <a:ext cx="1113342" cy="2541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11423" y="4993318"/>
            <a:ext cx="767372" cy="1864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88" y="4089400"/>
            <a:ext cx="1081498" cy="2768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00" y="4368122"/>
            <a:ext cx="885617" cy="2514075"/>
          </a:xfrm>
          <a:prstGeom prst="rect">
            <a:avLst/>
          </a:prstGeom>
        </p:spPr>
      </p:pic>
      <p:pic>
        <p:nvPicPr>
          <p:cNvPr id="12" name="图片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656" y="5065160"/>
            <a:ext cx="855722" cy="1582745"/>
          </a:xfrm>
          <a:prstGeom prst="rect">
            <a:avLst/>
          </a:prstGeom>
        </p:spPr>
      </p:pic>
      <p:pic>
        <p:nvPicPr>
          <p:cNvPr id="13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108" y="2880309"/>
            <a:ext cx="1008011" cy="3835400"/>
          </a:xfrm>
          <a:prstGeom prst="rect">
            <a:avLst/>
          </a:prstGeom>
        </p:spPr>
      </p:pic>
      <p:grpSp>
        <p:nvGrpSpPr>
          <p:cNvPr id="14" name="组合 14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5" name="图片 1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6" name="图片 1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7" name="图片 17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图片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모서리가 둥근 직사각형 32"/>
          <p:cNvSpPr/>
          <p:nvPr/>
        </p:nvSpPr>
        <p:spPr>
          <a:xfrm>
            <a:off x="7956452" y="4034971"/>
            <a:ext cx="3984041" cy="1949312"/>
          </a:xfrm>
          <a:prstGeom prst="round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어떨 때에 쓰는</a:t>
            </a:r>
            <a:endParaRPr lang="en-US" altLang="ko-KR" sz="32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말일까요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감사하는 마음 갖기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grpSp>
        <p:nvGrpSpPr>
          <p:cNvPr id="20" name="组合 1"/>
          <p:cNvGrpSpPr/>
          <p:nvPr/>
        </p:nvGrpSpPr>
        <p:grpSpPr>
          <a:xfrm>
            <a:off x="4705765" y="1499790"/>
            <a:ext cx="3107863" cy="4596211"/>
            <a:chOff x="4561188" y="692692"/>
            <a:chExt cx="3466676" cy="5129913"/>
          </a:xfrm>
        </p:grpSpPr>
        <p:pic>
          <p:nvPicPr>
            <p:cNvPr id="21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370597" y="692692"/>
              <a:ext cx="1270289" cy="3151151"/>
            </a:xfrm>
            <a:prstGeom prst="rect">
              <a:avLst/>
            </a:prstGeom>
          </p:spPr>
        </p:pic>
        <p:pic>
          <p:nvPicPr>
            <p:cNvPr id="22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03310" y="1637570"/>
              <a:ext cx="916330" cy="2358938"/>
            </a:xfrm>
            <a:prstGeom prst="rect">
              <a:avLst/>
            </a:prstGeom>
          </p:spPr>
        </p:pic>
        <p:pic>
          <p:nvPicPr>
            <p:cNvPr id="23" name="图片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56875" y="1085151"/>
              <a:ext cx="812176" cy="2051750"/>
            </a:xfrm>
            <a:prstGeom prst="rect">
              <a:avLst/>
            </a:prstGeom>
          </p:spPr>
        </p:pic>
        <p:pic>
          <p:nvPicPr>
            <p:cNvPr id="24" name="图片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1188" y="2898964"/>
              <a:ext cx="3323852" cy="2923641"/>
            </a:xfrm>
            <a:prstGeom prst="rect">
              <a:avLst/>
            </a:prstGeom>
          </p:spPr>
        </p:pic>
        <p:pic>
          <p:nvPicPr>
            <p:cNvPr id="25" name="图片 2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2310" y="2162045"/>
              <a:ext cx="825554" cy="803624"/>
            </a:xfrm>
            <a:prstGeom prst="rect">
              <a:avLst/>
            </a:prstGeom>
          </p:spPr>
        </p:pic>
      </p:grpSp>
      <p:sp>
        <p:nvSpPr>
          <p:cNvPr id="26" name="TextBox 25"/>
          <p:cNvSpPr txBox="1"/>
          <p:nvPr/>
        </p:nvSpPr>
        <p:spPr>
          <a:xfrm>
            <a:off x="388258" y="1831513"/>
            <a:ext cx="3773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dirty="0" smtClean="0">
                <a:latin typeface="한컴 백제 M" pitchFamily="18" charset="-127"/>
                <a:ea typeface="한컴 백제 M" pitchFamily="18" charset="-127"/>
              </a:rPr>
              <a:t>고맙습니다</a:t>
            </a:r>
            <a:endParaRPr lang="ko-KR" altLang="en-US" sz="54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7" name="图片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0096">
            <a:off x="76487" y="1263560"/>
            <a:ext cx="4725602" cy="205923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917639" y="4211425"/>
            <a:ext cx="2714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latin typeface="한컴 백제 M" pitchFamily="18" charset="-127"/>
                <a:ea typeface="한컴 백제 M" pitchFamily="18" charset="-127"/>
              </a:rPr>
              <a:t>고마워</a:t>
            </a:r>
            <a:endParaRPr lang="ko-KR" altLang="en-US" sz="60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02170" y="2209936"/>
            <a:ext cx="36383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latin typeface="한컴 백제 M" pitchFamily="18" charset="-127"/>
                <a:ea typeface="한컴 백제 M" pitchFamily="18" charset="-127"/>
              </a:rPr>
              <a:t>감사합니다</a:t>
            </a:r>
            <a:endParaRPr lang="ko-KR" altLang="en-US" sz="60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30" name="图片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1165">
            <a:off x="76488" y="3564313"/>
            <a:ext cx="4725602" cy="2059236"/>
          </a:xfrm>
          <a:prstGeom prst="rect">
            <a:avLst/>
          </a:prstGeom>
        </p:spPr>
      </p:pic>
      <p:pic>
        <p:nvPicPr>
          <p:cNvPr id="31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3628" y="1763803"/>
            <a:ext cx="4378372" cy="1907927"/>
          </a:xfrm>
          <a:prstGeom prst="rect">
            <a:avLst/>
          </a:prstGeom>
        </p:spPr>
      </p:pic>
      <p:sp>
        <p:nvSpPr>
          <p:cNvPr id="32" name="모서리가 둥근 직사각형 31"/>
          <p:cNvSpPr/>
          <p:nvPr/>
        </p:nvSpPr>
        <p:spPr>
          <a:xfrm>
            <a:off x="7956452" y="4034971"/>
            <a:ext cx="3984041" cy="1949312"/>
          </a:xfrm>
          <a:prstGeom prst="round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대상에게 고마운 </a:t>
            </a:r>
            <a:endParaRPr lang="en-US" altLang="ko-KR" sz="32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마음을 표현할 때 쓰는 말입니다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02312E-6 L -0.24766 0.13942 L -0.30833 0.43746 " pathEditMode="relative" ptsTypes="AAA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9.82659E-7 L 0.30352 0.19237 " pathEditMode="relative" ptsTypes="AA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48555E-6 C 0.01875 -0.00809 0.06914 -0.00486 0.09297 0.0148 C 0.10937 0.02844 0.09766 0.02197 0.11198 0.03168 C 0.1207 0.03769 0.12982 0.04139 0.13815 0.04856 C 0.14427 0.05387 0.14961 0.06173 0.15599 0.06543 C 0.15976 0.07214 0.16445 0.07723 0.16797 0.08439 C 0.17721 0.10312 0.18555 0.12393 0.19414 0.14358 C 0.19609 0.15422 0.20117 0.16023 0.20482 0.16902 C 0.20625 0.17225 0.20703 0.17619 0.20833 0.17965 C 0.20976 0.18335 0.21159 0.18682 0.21315 0.19029 C 0.21549 0.20486 0.21979 0.21619 0.22266 0.23029 C 0.22708 0.25179 0.22253 0.23861 0.22747 0.25156 C 0.2306 0.26844 0.23411 0.28532 0.23698 0.3022 C 0.23867 0.31214 0.23906 0.32023 0.24167 0.32971 C 0.24323 0.3496 0.24635 0.36786 0.25 0.38682 C 0.25195 0.39676 0.2526 0.40647 0.25482 0.41642 C 0.25768 0.44786 0.26549 0.47908 0.26549 0.51145 " pathEditMode="relative" ptsTypes="ffffffffffffffffA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감사하는 마음 갖기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1800643" y="2781455"/>
            <a:ext cx="3712034" cy="2062146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6388" name="Picture 4" descr="Flower, Purple, Plan, Pretty Vintage, Composi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247" y="2240980"/>
            <a:ext cx="326231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57683" y="3273919"/>
            <a:ext cx="2413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엄마 냄새가 좋을 때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Picture 6" descr="Bubble, Caption, Headline, Ext, Speech, Call, Tal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183" y="1461213"/>
            <a:ext cx="7811440" cy="470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어떻게 표현할 수 있을까요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695043" y="2935364"/>
            <a:ext cx="5562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엄마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,</a:t>
            </a:r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 </a:t>
            </a:r>
            <a:endParaRPr lang="en-US" altLang="ko-KR" sz="3600" b="1" dirty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엄마 냄새가 좋아서 제가 </a:t>
            </a:r>
            <a:endParaRPr lang="en-US" altLang="ko-KR" sz="36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행복해요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.</a:t>
            </a:r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3600" b="1" dirty="0" err="1" smtClean="0">
                <a:latin typeface="한컴 백제 M" pitchFamily="18" charset="-127"/>
                <a:ea typeface="한컴 백제 M" pitchFamily="18" charset="-127"/>
              </a:rPr>
              <a:t>감사드려요</a:t>
            </a:r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1543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23" grpId="0" animBg="1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감사하는 마음 갖기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어떻게 표현할 수 있을까요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sp>
        <p:nvSpPr>
          <p:cNvPr id="25" name="모서리가 둥근 직사각형 24"/>
          <p:cNvSpPr/>
          <p:nvPr/>
        </p:nvSpPr>
        <p:spPr>
          <a:xfrm>
            <a:off x="6633023" y="3116855"/>
            <a:ext cx="3712034" cy="2062146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202260" y="1604164"/>
            <a:ext cx="7811440" cy="4702629"/>
            <a:chOff x="202260" y="1604164"/>
            <a:chExt cx="7811440" cy="4702629"/>
          </a:xfrm>
        </p:grpSpPr>
        <p:pic>
          <p:nvPicPr>
            <p:cNvPr id="1030" name="Picture 6" descr="Bubble, Caption, Headline, Ext, Speech, Call, Talk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02260" y="1604164"/>
              <a:ext cx="7811440" cy="4702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29337" y="3127653"/>
              <a:ext cx="55626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b="1" dirty="0" smtClean="0">
                  <a:latin typeface="한컴 백제 M" pitchFamily="18" charset="-127"/>
                  <a:ea typeface="한컴 백제 M" pitchFamily="18" charset="-127"/>
                </a:rPr>
                <a:t>우유야</a:t>
              </a:r>
              <a:r>
                <a:rPr lang="en-US" altLang="ko-KR" sz="3600" b="1" dirty="0" smtClean="0">
                  <a:latin typeface="한컴 백제 M" pitchFamily="18" charset="-127"/>
                  <a:ea typeface="한컴 백제 M" pitchFamily="18" charset="-127"/>
                </a:rPr>
                <a:t>,</a:t>
              </a:r>
            </a:p>
            <a:p>
              <a:pPr algn="ctr"/>
              <a:r>
                <a:rPr lang="ko-KR" altLang="en-US" sz="3600" b="1" dirty="0" smtClean="0">
                  <a:latin typeface="한컴 백제 M" pitchFamily="18" charset="-127"/>
                  <a:ea typeface="한컴 백제 M" pitchFamily="18" charset="-127"/>
                </a:rPr>
                <a:t>널 마시니 내가 행복해</a:t>
              </a:r>
              <a:r>
                <a:rPr lang="en-US" altLang="ko-KR" sz="3600" b="1" dirty="0" smtClean="0">
                  <a:latin typeface="한컴 백제 M" pitchFamily="18" charset="-127"/>
                  <a:ea typeface="한컴 백제 M" pitchFamily="18" charset="-127"/>
                </a:rPr>
                <a:t>.</a:t>
              </a:r>
            </a:p>
            <a:p>
              <a:pPr algn="ctr"/>
              <a:r>
                <a:rPr lang="ko-KR" altLang="en-US" sz="3600" b="1" dirty="0" smtClean="0">
                  <a:latin typeface="한컴 백제 M" pitchFamily="18" charset="-127"/>
                  <a:ea typeface="한컴 백제 M" pitchFamily="18" charset="-127"/>
                </a:rPr>
                <a:t>고마워</a:t>
              </a:r>
              <a:r>
                <a:rPr lang="en-US" altLang="ko-KR" sz="3600" b="1" dirty="0" smtClean="0">
                  <a:latin typeface="한컴 백제 M" pitchFamily="18" charset="-127"/>
                  <a:ea typeface="한컴 백제 M" pitchFamily="18" charset="-127"/>
                </a:rPr>
                <a:t>.</a:t>
              </a:r>
              <a:endParaRPr lang="ko-KR" altLang="en-US" sz="3600" b="1" dirty="0"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063014" y="3363098"/>
            <a:ext cx="241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아침에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마시는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우유 한 잔</a:t>
            </a:r>
            <a:endParaRPr lang="ko-KR" altLang="en-US" sz="32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9" name="Picture 6" descr="Red, Rose, Vintage, Botanical, Flower, Floral, Leav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732" y="2624127"/>
            <a:ext cx="2392735" cy="2662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17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1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감사하는 마음 갖기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8" name="모서리가 둥근 직사각형 17"/>
          <p:cNvSpPr/>
          <p:nvPr/>
        </p:nvSpPr>
        <p:spPr>
          <a:xfrm>
            <a:off x="6925123" y="3027698"/>
            <a:ext cx="3712034" cy="2062146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모서리가 둥근 직사각형 22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어떻게 표현할 수 있을까요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202260" y="1604164"/>
            <a:ext cx="7811440" cy="4702629"/>
            <a:chOff x="202260" y="1604164"/>
            <a:chExt cx="7811440" cy="4702629"/>
          </a:xfrm>
        </p:grpSpPr>
        <p:pic>
          <p:nvPicPr>
            <p:cNvPr id="1030" name="Picture 6" descr="Bubble, Caption, Headline, Ext, Speech, Call, Talk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02260" y="1604164"/>
              <a:ext cx="7811440" cy="4702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29337" y="3710188"/>
              <a:ext cx="5562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600" b="1" dirty="0" smtClean="0">
                  <a:latin typeface="한컴 백제 M" pitchFamily="18" charset="-127"/>
                  <a:ea typeface="한컴 백제 M" pitchFamily="18" charset="-127"/>
                </a:rPr>
                <a:t>?</a:t>
              </a:r>
              <a:endParaRPr lang="ko-KR" altLang="en-US" sz="3600" b="1" dirty="0"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112000" y="3248524"/>
            <a:ext cx="2656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급식 시간에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맛있는</a:t>
            </a:r>
            <a:endParaRPr lang="en-US" altLang="ko-KR" sz="32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음식이 나올 때</a:t>
            </a:r>
            <a:endParaRPr lang="ko-KR" altLang="en-US" sz="32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0" name="Picture 10" descr="Branch, Floral, Flower, Herbal, Leaf, Leafy, Leav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532" y="2818752"/>
            <a:ext cx="1808360" cy="248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53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4053894" y="2552025"/>
            <a:ext cx="3937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짧은 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글짓기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6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짧은 글짓기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729337" y="1739479"/>
            <a:ext cx="10784114" cy="412429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3665563" y="2278131"/>
            <a:ext cx="81425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 smtClean="0">
                <a:latin typeface="한컴 백제 M" pitchFamily="18" charset="-127"/>
                <a:ea typeface="한컴 백제 M" pitchFamily="18" charset="-127"/>
              </a:rPr>
              <a:t>나를 행복하게 하는 </a:t>
            </a:r>
            <a:endParaRPr lang="en-US" altLang="ko-KR" sz="48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800" dirty="0" smtClean="0">
                <a:latin typeface="한컴 백제 M" pitchFamily="18" charset="-127"/>
                <a:ea typeface="한컴 백제 M" pitchFamily="18" charset="-127"/>
              </a:rPr>
              <a:t>것들에 대해 감사하는 </a:t>
            </a:r>
            <a:endParaRPr lang="en-US" altLang="ko-KR" sz="48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800" dirty="0" smtClean="0">
                <a:latin typeface="한컴 백제 M" pitchFamily="18" charset="-127"/>
                <a:ea typeface="한컴 백제 M" pitchFamily="18" charset="-127"/>
              </a:rPr>
              <a:t>마음을 담아 짧은 글을 </a:t>
            </a:r>
            <a:endParaRPr lang="en-US" altLang="ko-KR" sz="4800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800" dirty="0" smtClean="0">
                <a:latin typeface="한컴 백제 M" pitchFamily="18" charset="-127"/>
                <a:ea typeface="한컴 백제 M" pitchFamily="18" charset="-127"/>
              </a:rPr>
              <a:t>써 봅시다</a:t>
            </a:r>
            <a:r>
              <a:rPr lang="en-US" altLang="ko-KR" sz="48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93291" y="217473"/>
            <a:ext cx="2394443" cy="2971649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4" t="44540" r="50000" b="15722"/>
          <a:stretch/>
        </p:blipFill>
        <p:spPr bwMode="auto">
          <a:xfrm>
            <a:off x="432280" y="2278131"/>
            <a:ext cx="4266239" cy="28883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50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28763" y="340483"/>
            <a:ext cx="1401148" cy="1401148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2]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짧은 글 짓기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23" name="모서리가 둥근 직사각형 22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쓴 글을 발표해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3200" b="1" dirty="0">
              <a:solidFill>
                <a:srgbClr val="B0B336"/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74" b="3063"/>
          <a:stretch/>
        </p:blipFill>
        <p:spPr>
          <a:xfrm>
            <a:off x="521677" y="1041057"/>
            <a:ext cx="2283875" cy="4841631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0" r="7274" b="3064"/>
          <a:stretch/>
        </p:blipFill>
        <p:spPr>
          <a:xfrm>
            <a:off x="9184225" y="1041056"/>
            <a:ext cx="2283875" cy="484163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76" b="26762"/>
          <a:stretch/>
        </p:blipFill>
        <p:spPr>
          <a:xfrm>
            <a:off x="2565400" y="2088444"/>
            <a:ext cx="6874691" cy="40075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13944" y="2987039"/>
            <a:ext cx="48942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발표하는 사람은 </a:t>
            </a:r>
            <a:endParaRPr lang="en-US" altLang="ko-KR" sz="32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자신감 있게 또박또박 </a:t>
            </a: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!</a:t>
            </a:r>
          </a:p>
          <a:p>
            <a:pPr algn="ctr"/>
            <a:endParaRPr lang="en-US" altLang="ko-KR" sz="32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듣는 사람은 집중해서 잘 </a:t>
            </a:r>
            <a:endParaRPr lang="en-US" altLang="ko-KR" sz="3200" dirty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들어주세요 </a:t>
            </a:r>
            <a:endParaRPr lang="ko-KR" altLang="en-US" sz="32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048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3597597" y="2580044"/>
            <a:ext cx="508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꽃 책갈피 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만들기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6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책갈피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‘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책갈피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’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가 무엇일까요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?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4102" name="Picture 6" descr="Book, Education, Books, Reference, Hel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506" y="2271487"/>
            <a:ext cx="4307890" cy="3824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Book, Bookmark, The Bones, Dice For Games, The Figurin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4" r="37527" b="23963"/>
          <a:stretch/>
        </p:blipFill>
        <p:spPr bwMode="auto">
          <a:xfrm>
            <a:off x="6301014" y="1460771"/>
            <a:ext cx="5167086" cy="463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타원 4"/>
          <p:cNvSpPr/>
          <p:nvPr/>
        </p:nvSpPr>
        <p:spPr>
          <a:xfrm rot="1416800">
            <a:off x="7598764" y="925532"/>
            <a:ext cx="2491567" cy="444851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27" y="2393840"/>
            <a:ext cx="10751215" cy="30415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15885" y="3135276"/>
            <a:ext cx="83602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 smtClean="0">
                <a:latin typeface="한컴 백제 M" pitchFamily="18" charset="-127"/>
                <a:ea typeface="한컴 백제 M" pitchFamily="18" charset="-127"/>
              </a:rPr>
              <a:t>읽던 </a:t>
            </a:r>
            <a:r>
              <a:rPr lang="ko-KR" altLang="en-US" sz="4400" dirty="0">
                <a:latin typeface="한컴 백제 M" pitchFamily="18" charset="-127"/>
                <a:ea typeface="한컴 백제 M" pitchFamily="18" charset="-127"/>
              </a:rPr>
              <a:t>곳이나 필요한 곳을 찾기 쉽도록 책의 낱장 사이에 끼워 두는 물건</a:t>
            </a:r>
          </a:p>
        </p:txBody>
      </p:sp>
    </p:spTree>
    <p:extLst>
      <p:ext uri="{BB962C8B-B14F-4D97-AF65-F5344CB8AC3E}">
        <p14:creationId xmlns:p14="http://schemas.microsoft.com/office/powerpoint/2010/main" val="351673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책갈피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꽃 책갈피를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574356" y="2217451"/>
            <a:ext cx="10973394" cy="995518"/>
            <a:chOff x="800370" y="2217451"/>
            <a:chExt cx="10973394" cy="995518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800370" y="2217451"/>
              <a:ext cx="10973394" cy="99551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82885" y="2361267"/>
              <a:ext cx="74083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b="1" dirty="0" smtClean="0">
                  <a:latin typeface="한컴 백제 M" pitchFamily="18" charset="-127"/>
                  <a:ea typeface="한컴 백제 M" pitchFamily="18" charset="-127"/>
                </a:rPr>
                <a:t>마음에 드는 꽃을 골라 보세요</a:t>
              </a:r>
              <a:r>
                <a:rPr lang="en-US" altLang="ko-KR" sz="4000" b="1" dirty="0" smtClean="0">
                  <a:latin typeface="한컴 백제 M" pitchFamily="18" charset="-127"/>
                  <a:ea typeface="한컴 백제 M" pitchFamily="18" charset="-127"/>
                </a:rPr>
                <a:t>.</a:t>
              </a:r>
              <a:endParaRPr lang="ko-KR" altLang="en-US" sz="4000" b="1" dirty="0"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1" name="_x213152296" descr="EMB00003b606d5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96" y="3212969"/>
            <a:ext cx="941388" cy="188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3" name="_x212593544" descr="EMB00003b606d6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0412" y="3212969"/>
            <a:ext cx="1093788" cy="211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5" name="_x212591624" descr="EMB00003b606d6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077" y="3261669"/>
            <a:ext cx="1093788" cy="191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9" name="_x213079272" descr="EMB00003b606d7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014" y="4037675"/>
            <a:ext cx="1093788" cy="198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61" name="_x213086272" descr="EMB00003b606d6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0" y="3912263"/>
            <a:ext cx="1093788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63" name="_x213254704" descr="EMB00003b606d6c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1"/>
          <a:stretch>
            <a:fillRect/>
          </a:stretch>
        </p:blipFill>
        <p:spPr bwMode="auto">
          <a:xfrm>
            <a:off x="2565400" y="3912263"/>
            <a:ext cx="960437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" name="Rectangle 1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65" name="_x213631192" descr="EMB00003b606d6b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3328062"/>
            <a:ext cx="881063" cy="188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67" name="_x213624392" descr="EMB00003b606d7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13" y="3883404"/>
            <a:ext cx="1019175" cy="214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69" name="_x213798080" descr="EMB00003b606d5b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8037" y="4144701"/>
            <a:ext cx="917575" cy="200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19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9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t="60470" r="69618" b="30796"/>
          <a:stretch/>
        </p:blipFill>
        <p:spPr bwMode="auto">
          <a:xfrm>
            <a:off x="895709" y="2656909"/>
            <a:ext cx="467360" cy="41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831340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0026" y="1705649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관련교과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0027" y="2505385"/>
            <a:ext cx="389221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관련성취기준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2" name="Picture 3" descr="C:\Users\김호진\Desktop\drive-download-20200112T124956Z-001\KakaoTalk_20190430_01272649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987" y="1578646"/>
            <a:ext cx="1189159" cy="95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19926" y="4090353"/>
            <a:ext cx="3057540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>
                <a:latin typeface="한컴 백제 M" pitchFamily="18" charset="-127"/>
                <a:ea typeface="한컴 백제 M" pitchFamily="18" charset="-127"/>
              </a:rPr>
              <a:t>아이콘 설명</a:t>
            </a:r>
            <a:r>
              <a:rPr lang="en-US" altLang="ko-KR" sz="3700" dirty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4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929685" y="4216044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293" y="4832317"/>
            <a:ext cx="769464" cy="7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655109" y="4844515"/>
            <a:ext cx="2732456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700" dirty="0">
                <a:latin typeface="한컴 윤고딕 240" pitchFamily="18" charset="-127"/>
                <a:ea typeface="한컴 윤고딕 240" pitchFamily="18" charset="-127"/>
              </a:rPr>
              <a:t>=</a:t>
            </a:r>
            <a:r>
              <a:rPr lang="ko-KR" altLang="en-US" sz="2700" dirty="0">
                <a:latin typeface="한컴 백제 M" pitchFamily="18" charset="-127"/>
                <a:ea typeface="한컴 백제 M" pitchFamily="18" charset="-127"/>
              </a:rPr>
              <a:t>주요활동소개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72057" y="4658644"/>
            <a:ext cx="2185152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교사 안내</a:t>
            </a:r>
          </a:p>
        </p:txBody>
      </p:sp>
      <p:pic>
        <p:nvPicPr>
          <p:cNvPr id="18" name="Picture 2" descr="C:\Users\김호진\Desktop\drive-download-20200112T125028Z-001\KakaoTalk_20190430_00533538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00" y="5111255"/>
            <a:ext cx="2022921" cy="114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652812" y="5685717"/>
            <a:ext cx="2351656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학생 활동</a:t>
            </a:r>
          </a:p>
        </p:txBody>
      </p:sp>
      <p:pic>
        <p:nvPicPr>
          <p:cNvPr id="20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17" y="5151087"/>
            <a:ext cx="1523837" cy="152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7402" y="4526232"/>
            <a:ext cx="757267" cy="75726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495159" y="5520047"/>
            <a:ext cx="3057540" cy="4924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학습지 안내 </a:t>
            </a: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>
                <a:latin typeface="한컴 백제 M" pitchFamily="18" charset="-127"/>
                <a:ea typeface="한컴 백제 M" pitchFamily="18" charset="-127"/>
              </a:rPr>
              <a:t>1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sp>
        <p:nvSpPr>
          <p:cNvPr id="27" name="TextBox 26"/>
          <p:cNvSpPr txBox="1"/>
          <p:nvPr/>
        </p:nvSpPr>
        <p:spPr>
          <a:xfrm>
            <a:off x="1327553" y="3165930"/>
            <a:ext cx="102576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 latinLnBrk="1"/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[2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국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03-03]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주변의 사람이나 사물에 대해 짧은 글을 쓴다</a:t>
            </a:r>
            <a:endParaRPr lang="en-US" altLang="ko-KR" sz="2400" dirty="0" smtClean="0">
              <a:latin typeface="한컴 백제 M" pitchFamily="18" charset="-127"/>
              <a:ea typeface="한컴 백제 M" pitchFamily="18" charset="-127"/>
            </a:endParaRPr>
          </a:p>
          <a:p>
            <a:pPr fontAlgn="base" latinLnBrk="1"/>
            <a:r>
              <a:rPr lang="en-US" altLang="ko-KR" sz="24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en-US" altLang="ko-KR" sz="2400" kern="0" dirty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2</a:t>
            </a:r>
            <a:r>
              <a:rPr lang="ko-KR" altLang="en-US" sz="2400" kern="0" dirty="0" err="1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즐</a:t>
            </a:r>
            <a:r>
              <a:rPr lang="en-US" altLang="ko-KR" sz="24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02-03] </a:t>
            </a:r>
            <a:r>
              <a:rPr lang="ko-KR" altLang="en-US" sz="2400" kern="0" dirty="0" smtClean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봄에 볼 수 있는 동식물을 다양하게 표현한다</a:t>
            </a:r>
            <a:r>
              <a:rPr lang="en-US" altLang="ko-KR" sz="2400" kern="0" dirty="0">
                <a:solidFill>
                  <a:srgbClr val="000000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2400" kern="0" dirty="0">
              <a:solidFill>
                <a:srgbClr val="000000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468" y="1705649"/>
            <a:ext cx="1313862" cy="906600"/>
          </a:xfrm>
          <a:prstGeom prst="rect">
            <a:avLst/>
          </a:prstGeo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77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책갈피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꽃 책갈피를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 –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꽃 그리기</a:t>
            </a:r>
            <a:endParaRPr lang="en-US" altLang="ko-KR" sz="3200" b="1" dirty="0" smtClean="0">
              <a:solidFill>
                <a:srgbClr val="B0B336"/>
              </a:solidFill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9" name="그림그리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01723" y="2167714"/>
            <a:ext cx="7072041" cy="3978023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800370" y="2217451"/>
            <a:ext cx="3321687" cy="371889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82740" y="2879452"/>
            <a:ext cx="41569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 smtClean="0">
                <a:latin typeface="한컴 백제 M" pitchFamily="18" charset="-127"/>
                <a:ea typeface="한컴 백제 M" pitchFamily="18" charset="-127"/>
              </a:rPr>
              <a:t>꽃을 관찰하고</a:t>
            </a:r>
            <a:r>
              <a:rPr lang="en-US" altLang="ko-KR" sz="4000" b="1" dirty="0" smtClean="0">
                <a:latin typeface="한컴 백제 M" pitchFamily="18" charset="-127"/>
                <a:ea typeface="한컴 백제 M" pitchFamily="18" charset="-127"/>
              </a:rPr>
              <a:t>,</a:t>
            </a:r>
          </a:p>
          <a:p>
            <a:pPr algn="ctr"/>
            <a:r>
              <a:rPr lang="ko-KR" altLang="en-US" sz="4000" b="1" dirty="0" smtClean="0">
                <a:latin typeface="한컴 백제 M" pitchFamily="18" charset="-127"/>
                <a:ea typeface="한컴 백제 M" pitchFamily="18" charset="-127"/>
              </a:rPr>
              <a:t>꽃의 나머지 </a:t>
            </a:r>
            <a:endParaRPr lang="en-US" altLang="ko-KR" sz="40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000" b="1" dirty="0" smtClean="0">
                <a:latin typeface="한컴 백제 M" pitchFamily="18" charset="-127"/>
                <a:ea typeface="한컴 백제 M" pitchFamily="18" charset="-127"/>
              </a:rPr>
              <a:t>부분을 </a:t>
            </a:r>
            <a:endParaRPr lang="en-US" altLang="ko-KR" sz="40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4000" b="1" dirty="0" smtClean="0">
                <a:latin typeface="한컴 백제 M" pitchFamily="18" charset="-127"/>
                <a:ea typeface="한컴 백제 M" pitchFamily="18" charset="-127"/>
              </a:rPr>
              <a:t>그려 봅시다</a:t>
            </a:r>
            <a:r>
              <a:rPr lang="en-US" altLang="ko-KR" sz="4000" b="1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4000" b="1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259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4" grpId="0" animBg="1"/>
      <p:bldP spid="20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책갈피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꽃 책갈피를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 –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짧은 글 쓰기</a:t>
            </a:r>
            <a:endParaRPr lang="en-US" altLang="ko-KR" sz="3200" b="1" dirty="0" smtClean="0">
              <a:solidFill>
                <a:srgbClr val="B0B336"/>
              </a:solidFill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41" y="669018"/>
            <a:ext cx="11029730" cy="6858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94765">
            <a:off x="3009563" y="-377372"/>
            <a:ext cx="65625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9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41" y="669018"/>
            <a:ext cx="11029730" cy="68580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책갈피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꽃 책갈피를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 –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꽃 붙이기</a:t>
            </a:r>
            <a:endParaRPr lang="en-US" altLang="ko-KR" sz="3200" b="1" dirty="0" smtClean="0">
              <a:solidFill>
                <a:srgbClr val="B0B336"/>
              </a:solidFill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515" y="2454164"/>
            <a:ext cx="3795485" cy="379548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956" y="2004695"/>
            <a:ext cx="3802743" cy="380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1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타원 9"/>
          <p:cNvSpPr/>
          <p:nvPr/>
        </p:nvSpPr>
        <p:spPr>
          <a:xfrm>
            <a:off x="379199" y="3905023"/>
            <a:ext cx="3242115" cy="579891"/>
          </a:xfrm>
          <a:prstGeom prst="ellipse">
            <a:avLst/>
          </a:prstGeom>
          <a:noFill/>
          <a:ln w="57150">
            <a:solidFill>
              <a:srgbClr val="EB96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844" y="1496332"/>
            <a:ext cx="7747802" cy="4817382"/>
          </a:xfrm>
          <a:prstGeom prst="rect">
            <a:avLst/>
          </a:prstGeom>
        </p:spPr>
      </p:pic>
      <p:pic>
        <p:nvPicPr>
          <p:cNvPr id="16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3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활동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3] ‘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꽃 책갈피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만들기</a:t>
            </a:r>
            <a:endParaRPr lang="en-US" altLang="ko-KR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48343" y="1322480"/>
            <a:ext cx="11425421" cy="68958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3" name="图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4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sp>
        <p:nvSpPr>
          <p:cNvPr id="17" name="文本框 31"/>
          <p:cNvSpPr txBox="1"/>
          <p:nvPr/>
        </p:nvSpPr>
        <p:spPr>
          <a:xfrm>
            <a:off x="1234703" y="1374883"/>
            <a:ext cx="743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꽃 책갈피를 만들어 봅시다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 – </a:t>
            </a:r>
            <a:r>
              <a:rPr lang="ko-KR" altLang="en-US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완성 </a:t>
            </a:r>
            <a:r>
              <a:rPr lang="en-US" altLang="ko-KR" sz="3200" b="1" dirty="0" smtClean="0">
                <a:solidFill>
                  <a:srgbClr val="B0B336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!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442105" y="1309005"/>
            <a:ext cx="716533" cy="71653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475" y="2839378"/>
            <a:ext cx="2537364" cy="253736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8" y="2494584"/>
            <a:ext cx="2683463" cy="2683463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3541486" y="4108060"/>
            <a:ext cx="159657" cy="159140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012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grpSp>
        <p:nvGrpSpPr>
          <p:cNvPr id="3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4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5" name="图片 5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6" name="图片 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8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정리하기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294744" y="1389472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58621" y="2321948"/>
            <a:ext cx="70456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행복을 주는 것들에</a:t>
            </a:r>
            <a:endParaRPr lang="en-US" altLang="ko-KR" sz="60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감사하다고 </a:t>
            </a:r>
            <a:endParaRPr lang="en-US" altLang="ko-KR" sz="60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말해 봅시다</a:t>
            </a:r>
            <a:r>
              <a:rPr lang="en-US" altLang="ko-KR" sz="6000" dirty="0" smtClean="0">
                <a:latin typeface="한컴 백제 B" pitchFamily="18" charset="-127"/>
                <a:ea typeface="한컴 백제 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37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grpSp>
        <p:nvGrpSpPr>
          <p:cNvPr id="3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4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5" name="图片 5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6" name="图片 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-61091" y="337036"/>
            <a:ext cx="1343636" cy="1343636"/>
          </a:xfrm>
          <a:prstGeom prst="rect">
            <a:avLst/>
          </a:prstGeom>
        </p:spPr>
      </p:pic>
      <p:sp>
        <p:nvSpPr>
          <p:cNvPr id="8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다음 시간에는</a:t>
            </a:r>
            <a:r>
              <a:rPr lang="en-US" altLang="ko-K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]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294744" y="1389472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58619" y="3302828"/>
            <a:ext cx="7045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smtClean="0">
                <a:latin typeface="한컴 백제 B" pitchFamily="18" charset="-127"/>
                <a:ea typeface="한컴 백제 B" pitchFamily="18" charset="-127"/>
              </a:rPr>
              <a:t>우리 반 꽃밭 만들기</a:t>
            </a:r>
            <a:endParaRPr lang="ko-KR" altLang="en-US" sz="60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753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8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47090" y="1585645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53181" y="1515937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 smtClean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1334951" y="2173922"/>
            <a:ext cx="9317581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세 잎 클로버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의 꽃말을 아시나요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? </a:t>
            </a:r>
          </a:p>
          <a:p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길거리에서 쉽게 볼 수 있는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세 잎 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클로버의 꽃말은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반면에 찾기 힘든 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네 잎 클로버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의 꽃말은 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행운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우리는 수 많은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세 잎 클로버</a:t>
            </a:r>
            <a:r>
              <a:rPr lang="en-US" altLang="ko-KR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(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en-US" altLang="ko-KR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)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지나치고 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네 잎 클로버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(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행운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)</a:t>
            </a:r>
            <a:r>
              <a:rPr lang="ko-KR" altLang="en-US" sz="2400" dirty="0">
                <a:latin typeface="한컴 백제 M" pitchFamily="18" charset="-127"/>
                <a:ea typeface="한컴 백제 M" pitchFamily="18" charset="-127"/>
              </a:rPr>
              <a:t>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찾기 위해 노력합니다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하지만 우리 곁에는 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‘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따뜻한 어머니의 밥상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’,  ‘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사랑하는 사람의 미소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’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와 같은 크고 작은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행복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들이 가득합니다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그림책을 통해 아이들 곁에 있는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소소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한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 행복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들을 찾고 느껴보는 계기가 되었으면 합니다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3</a:t>
            </a:r>
            <a:r>
              <a:rPr lang="ko-KR" altLang="en-US" sz="2800" dirty="0" err="1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차시</a:t>
            </a:r>
            <a:r>
              <a:rPr lang="ko-KR" altLang="en-US" sz="2400" dirty="0" err="1" smtClean="0">
                <a:latin typeface="한컴 백제 M" pitchFamily="18" charset="-127"/>
                <a:ea typeface="한컴 백제 M" pitchFamily="18" charset="-127"/>
              </a:rPr>
              <a:t>에서는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작은 행복에 감사하는 마음을 담아 짧은 글로 표현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해보고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나만의 꽃 책갈피 만들기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를 하는 것이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주된 활동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88783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17" y="1389472"/>
            <a:ext cx="1806512" cy="5300195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355235" y="1487558"/>
            <a:ext cx="11418529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839785" y="1831340"/>
            <a:ext cx="524216" cy="5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0026" y="1705649"/>
            <a:ext cx="2281273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7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37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37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3" name="Google Shape;1339;p37"/>
          <p:cNvSpPr txBox="1">
            <a:spLocks/>
          </p:cNvSpPr>
          <p:nvPr/>
        </p:nvSpPr>
        <p:spPr>
          <a:xfrm>
            <a:off x="1238566" y="114220"/>
            <a:ext cx="6828473" cy="11956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800" b="1" dirty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4800" b="1" dirty="0" smtClean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48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5" name="_x48088568" descr="EMB000048fc118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235797" y="76018"/>
            <a:ext cx="1184128" cy="14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내용 개체 틀 2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554">
            <a:off x="7573698" y="-733289"/>
            <a:ext cx="5300473" cy="5300473"/>
          </a:xfrm>
        </p:spPr>
      </p:pic>
      <p:grpSp>
        <p:nvGrpSpPr>
          <p:cNvPr id="29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0" name="图片 5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31" name="图片 5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32" name="图片 5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1520861" y="3022553"/>
            <a:ext cx="990188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1&gt;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은 앞 시간에 떠올려봤던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작은 행복들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에게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감사하는 마음을 </a:t>
            </a:r>
            <a:r>
              <a:rPr lang="ko-KR" altLang="en-US" sz="2800" dirty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갖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는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 활동입니다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 </a:t>
            </a:r>
          </a:p>
          <a:p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2&gt;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는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작은 행복들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에게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감사한 마음을 담아 짧은 글짓기로 표현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해 보는 활동입니다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3&gt;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은 </a:t>
            </a:r>
            <a:r>
              <a:rPr lang="ko-KR" altLang="en-US" sz="2800" dirty="0" smtClean="0">
                <a:solidFill>
                  <a:srgbClr val="00B0F0"/>
                </a:solidFill>
                <a:latin typeface="한컴 백제 M" pitchFamily="18" charset="-127"/>
                <a:ea typeface="한컴 백제 M" pitchFamily="18" charset="-127"/>
              </a:rPr>
              <a:t>나만의 꽃 책갈피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를 만들어 보는 활동으로 구성되어 있습니다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7847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30" y="1302416"/>
            <a:ext cx="7263442" cy="382133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0604" r="18718" b="17876"/>
          <a:stretch/>
        </p:blipFill>
        <p:spPr>
          <a:xfrm>
            <a:off x="7430608" y="821801"/>
            <a:ext cx="4172505" cy="46518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3" t="24837" r="10339" b="28546"/>
          <a:stretch/>
        </p:blipFill>
        <p:spPr>
          <a:xfrm>
            <a:off x="3204839" y="1707465"/>
            <a:ext cx="5314849" cy="24354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1500" y="476250"/>
            <a:ext cx="4092722" cy="6085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04" y="4354221"/>
            <a:ext cx="1113342" cy="2541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11423" y="4993318"/>
            <a:ext cx="767372" cy="1864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88" y="4089400"/>
            <a:ext cx="1081498" cy="2768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00" y="4368122"/>
            <a:ext cx="885617" cy="2514075"/>
          </a:xfrm>
          <a:prstGeom prst="rect">
            <a:avLst/>
          </a:prstGeom>
        </p:spPr>
      </p:pic>
      <p:pic>
        <p:nvPicPr>
          <p:cNvPr id="12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656" y="5065160"/>
            <a:ext cx="855722" cy="1582745"/>
          </a:xfrm>
          <a:prstGeom prst="rect">
            <a:avLst/>
          </a:prstGeom>
        </p:spPr>
      </p:pic>
      <p:pic>
        <p:nvPicPr>
          <p:cNvPr id="13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108" y="2880309"/>
            <a:ext cx="1008011" cy="3835400"/>
          </a:xfrm>
          <a:prstGeom prst="rect">
            <a:avLst/>
          </a:prstGeom>
        </p:spPr>
      </p:pic>
      <p:grpSp>
        <p:nvGrpSpPr>
          <p:cNvPr id="14" name="组合 14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15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16" name="图片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17" name="图片 1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18" name="图片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5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7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29" name="그림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1" y="-20234"/>
            <a:ext cx="1080386" cy="108038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58478" y="224475"/>
            <a:ext cx="6445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전시 상기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] 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지난 시간에는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31" name="Google Shape;1339;p37"/>
          <p:cNvSpPr txBox="1">
            <a:spLocks/>
          </p:cNvSpPr>
          <p:nvPr/>
        </p:nvSpPr>
        <p:spPr>
          <a:xfrm>
            <a:off x="3848098" y="-71541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53332">
            <a:off x="327869" y="1107997"/>
            <a:ext cx="870206" cy="273253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59687">
            <a:off x="88853" y="3302523"/>
            <a:ext cx="1449995" cy="241865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30082">
            <a:off x="10144407" y="523392"/>
            <a:ext cx="2342397" cy="26475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26383">
            <a:off x="10656950" y="3279870"/>
            <a:ext cx="1622300" cy="285390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6" name="文本框 75"/>
          <p:cNvSpPr txBox="1"/>
          <p:nvPr/>
        </p:nvSpPr>
        <p:spPr>
          <a:xfrm>
            <a:off x="-66604" y="1709623"/>
            <a:ext cx="121783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내 주위에 있는 </a:t>
            </a:r>
            <a:endParaRPr lang="en-US" altLang="ko-KR" sz="8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8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작은 행복들을</a:t>
            </a:r>
            <a:endParaRPr lang="en-US" altLang="ko-KR" sz="8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M" pitchFamily="18" charset="-127"/>
              <a:ea typeface="한컴 백제 M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8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찾아 보았습니다</a:t>
            </a:r>
            <a:r>
              <a:rPr lang="en-US" altLang="ko-KR" sz="8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rPr>
              <a:t>.</a:t>
            </a:r>
            <a:endParaRPr lang="zh-CN" altLang="en-US" sz="8000" dirty="0">
              <a:solidFill>
                <a:schemeClr val="tx1">
                  <a:lumMod val="50000"/>
                  <a:lumOff val="50000"/>
                </a:schemeClr>
              </a:solidFill>
              <a:latin typeface="한컴 백제 M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2859314" y="2969855"/>
            <a:ext cx="4310743" cy="132637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255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5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39" name="图片 5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40" name="图片 5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41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pic>
        <p:nvPicPr>
          <p:cNvPr id="37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sp>
        <p:nvSpPr>
          <p:cNvPr id="36" name="모서리가 둥근 직사각형 35"/>
          <p:cNvSpPr/>
          <p:nvPr/>
        </p:nvSpPr>
        <p:spPr>
          <a:xfrm>
            <a:off x="537029" y="1487558"/>
            <a:ext cx="8130678" cy="47272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组合 15"/>
          <p:cNvGrpSpPr/>
          <p:nvPr/>
        </p:nvGrpSpPr>
        <p:grpSpPr>
          <a:xfrm>
            <a:off x="6877207" y="1487559"/>
            <a:ext cx="7536924" cy="5468466"/>
            <a:chOff x="-1085237" y="1751146"/>
            <a:chExt cx="6660940" cy="4832890"/>
          </a:xfrm>
        </p:grpSpPr>
        <p:pic>
          <p:nvPicPr>
            <p:cNvPr id="28" name="图片 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975" y="1751146"/>
              <a:ext cx="2350517" cy="2643665"/>
            </a:xfrm>
            <a:prstGeom prst="rect">
              <a:avLst/>
            </a:prstGeom>
          </p:spPr>
        </p:pic>
        <p:pic>
          <p:nvPicPr>
            <p:cNvPr id="32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5237" y="2837259"/>
              <a:ext cx="6660940" cy="3746777"/>
            </a:xfrm>
            <a:prstGeom prst="rect">
              <a:avLst/>
            </a:prstGeom>
          </p:spPr>
        </p:pic>
      </p:grpSp>
      <p:pic>
        <p:nvPicPr>
          <p:cNvPr id="33" name="그림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0" y="312322"/>
            <a:ext cx="1080386" cy="1080386"/>
          </a:xfrm>
          <a:prstGeom prst="rect">
            <a:avLst/>
          </a:prstGeom>
        </p:spPr>
      </p:pic>
      <p:sp>
        <p:nvSpPr>
          <p:cNvPr id="35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문제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1433" y="2281533"/>
            <a:ext cx="780588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dirty="0" smtClean="0">
                <a:latin typeface="한컴 백제 B" pitchFamily="18" charset="-127"/>
                <a:ea typeface="한컴 백제 B" pitchFamily="18" charset="-127"/>
              </a:rPr>
              <a:t>작은 행복에 감사하는 마음을 짧은 글로 표현해 봅시다</a:t>
            </a:r>
            <a:r>
              <a:rPr lang="en-US" altLang="ko-KR" sz="66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66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370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92000" cy="514350"/>
          </a:xfrm>
          <a:prstGeom prst="rect">
            <a:avLst/>
          </a:prstGeom>
        </p:spPr>
      </p:pic>
      <p:grpSp>
        <p:nvGrpSpPr>
          <p:cNvPr id="2" name="组合 15"/>
          <p:cNvGrpSpPr/>
          <p:nvPr/>
        </p:nvGrpSpPr>
        <p:grpSpPr>
          <a:xfrm>
            <a:off x="-504585" y="1344468"/>
            <a:ext cx="4431712" cy="5483831"/>
            <a:chOff x="177127" y="1523301"/>
            <a:chExt cx="4307979" cy="5159176"/>
          </a:xfrm>
        </p:grpSpPr>
        <p:pic>
          <p:nvPicPr>
            <p:cNvPr id="3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843" y="1523301"/>
              <a:ext cx="2350517" cy="2643665"/>
            </a:xfrm>
            <a:prstGeom prst="rect">
              <a:avLst/>
            </a:prstGeom>
          </p:spPr>
        </p:pic>
        <p:pic>
          <p:nvPicPr>
            <p:cNvPr id="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7127" y="2508574"/>
              <a:ext cx="4307979" cy="4173903"/>
            </a:xfrm>
            <a:prstGeom prst="rect">
              <a:avLst/>
            </a:prstGeom>
          </p:spPr>
        </p:pic>
      </p:grpSp>
      <p:pic>
        <p:nvPicPr>
          <p:cNvPr id="5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4253576">
            <a:off x="4267798" y="1220907"/>
            <a:ext cx="494603" cy="2080625"/>
          </a:xfrm>
          <a:prstGeom prst="rect">
            <a:avLst/>
          </a:prstGeom>
        </p:spPr>
      </p:pic>
      <p:pic>
        <p:nvPicPr>
          <p:cNvPr id="6" name="图片 7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5400000">
            <a:off x="4267798" y="2500501"/>
            <a:ext cx="494603" cy="2080625"/>
          </a:xfrm>
          <a:prstGeom prst="rect">
            <a:avLst/>
          </a:prstGeom>
        </p:spPr>
      </p:pic>
      <p:pic>
        <p:nvPicPr>
          <p:cNvPr id="7" name="图片 7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74" b="34826"/>
          <a:stretch>
            <a:fillRect/>
          </a:stretch>
        </p:blipFill>
        <p:spPr>
          <a:xfrm rot="6391141" flipH="1">
            <a:off x="4255985" y="3657957"/>
            <a:ext cx="470366" cy="2080625"/>
          </a:xfrm>
          <a:prstGeom prst="rect">
            <a:avLst/>
          </a:prstGeom>
        </p:spPr>
      </p:pic>
      <p:sp>
        <p:nvSpPr>
          <p:cNvPr id="8" name="文本框 75"/>
          <p:cNvSpPr txBox="1"/>
          <p:nvPr/>
        </p:nvSpPr>
        <p:spPr>
          <a:xfrm>
            <a:off x="6077733" y="1487558"/>
            <a:ext cx="5911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spc="-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1. </a:t>
            </a:r>
            <a:r>
              <a:rPr lang="ko-KR" altLang="en-US" sz="5400" spc="-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감사하는 마음 갖기</a:t>
            </a:r>
            <a:endParaRPr lang="zh-CN" altLang="en-US" sz="5400" spc="-3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4" name="组合 33"/>
          <p:cNvGrpSpPr/>
          <p:nvPr/>
        </p:nvGrpSpPr>
        <p:grpSpPr>
          <a:xfrm>
            <a:off x="0" y="5683751"/>
            <a:ext cx="12192001" cy="1174248"/>
            <a:chOff x="0" y="5683751"/>
            <a:chExt cx="12192001" cy="1174248"/>
          </a:xfrm>
        </p:grpSpPr>
        <p:pic>
          <p:nvPicPr>
            <p:cNvPr id="15" name="图片 3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0" y="5749536"/>
              <a:ext cx="4987637" cy="1108463"/>
            </a:xfrm>
            <a:prstGeom prst="rect">
              <a:avLst/>
            </a:prstGeom>
          </p:spPr>
        </p:pic>
        <p:pic>
          <p:nvPicPr>
            <p:cNvPr id="16" name="图片 3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/>
            <a:stretch>
              <a:fillRect/>
            </a:stretch>
          </p:blipFill>
          <p:spPr>
            <a:xfrm>
              <a:off x="4987637" y="5683751"/>
              <a:ext cx="4987637" cy="1174248"/>
            </a:xfrm>
            <a:prstGeom prst="rect">
              <a:avLst/>
            </a:prstGeom>
          </p:spPr>
        </p:pic>
        <p:pic>
          <p:nvPicPr>
            <p:cNvPr id="17" name="图片 3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837" r="55556"/>
            <a:stretch>
              <a:fillRect/>
            </a:stretch>
          </p:blipFill>
          <p:spPr>
            <a:xfrm>
              <a:off x="9975275" y="5683751"/>
              <a:ext cx="2216726" cy="1174248"/>
            </a:xfrm>
            <a:prstGeom prst="rect">
              <a:avLst/>
            </a:prstGeom>
          </p:spPr>
        </p:pic>
      </p:grpSp>
      <p:sp>
        <p:nvSpPr>
          <p:cNvPr id="18" name="文本框 75"/>
          <p:cNvSpPr txBox="1"/>
          <p:nvPr/>
        </p:nvSpPr>
        <p:spPr>
          <a:xfrm>
            <a:off x="6032732" y="2924962"/>
            <a:ext cx="584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2. </a:t>
            </a:r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짧은 글짓기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文本框 75"/>
          <p:cNvSpPr txBox="1"/>
          <p:nvPr/>
        </p:nvSpPr>
        <p:spPr>
          <a:xfrm>
            <a:off x="6032732" y="4342378"/>
            <a:ext cx="584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3. </a:t>
            </a:r>
            <a:r>
              <a:rPr lang="ko-KR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꽃 책갈피 만들기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6274">
            <a:off x="101240" y="312322"/>
            <a:ext cx="1080386" cy="1080386"/>
          </a:xfrm>
          <a:prstGeom prst="rect">
            <a:avLst/>
          </a:prstGeom>
        </p:spPr>
      </p:pic>
      <p:sp>
        <p:nvSpPr>
          <p:cNvPr id="21" name="Google Shape;1339;p37"/>
          <p:cNvSpPr txBox="1">
            <a:spLocks/>
          </p:cNvSpPr>
          <p:nvPr/>
        </p:nvSpPr>
        <p:spPr>
          <a:xfrm>
            <a:off x="1276476" y="404165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순서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31" y="198390"/>
            <a:ext cx="6237514" cy="60314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266700" y="6096001"/>
            <a:ext cx="12458700" cy="1103808"/>
            <a:chOff x="-266700" y="6096001"/>
            <a:chExt cx="12458700" cy="1103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6096001"/>
              <a:ext cx="5664200" cy="11038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0" y="6096001"/>
              <a:ext cx="5664200" cy="110380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39"/>
            <a:stretch>
              <a:fillRect/>
            </a:stretch>
          </p:blipFill>
          <p:spPr>
            <a:xfrm>
              <a:off x="10744200" y="6096001"/>
              <a:ext cx="1447800" cy="110380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0" t="63027"/>
          <a:stretch>
            <a:fillRect/>
          </a:stretch>
        </p:blipFill>
        <p:spPr>
          <a:xfrm rot="3868764">
            <a:off x="-368302" y="-139702"/>
            <a:ext cx="2146301" cy="1750128"/>
          </a:xfrm>
          <a:prstGeom prst="rect">
            <a:avLst/>
          </a:prstGeom>
        </p:spPr>
      </p:pic>
      <p:sp>
        <p:nvSpPr>
          <p:cNvPr id="8" name="文本框 11"/>
          <p:cNvSpPr txBox="1"/>
          <p:nvPr/>
        </p:nvSpPr>
        <p:spPr>
          <a:xfrm>
            <a:off x="5400611" y="1156276"/>
            <a:ext cx="1533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7200" b="1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788">
            <a:off x="7956544" y="-573808"/>
            <a:ext cx="7023111" cy="3118261"/>
          </a:xfrm>
          <a:prstGeom prst="rect">
            <a:avLst/>
          </a:prstGeom>
        </p:spPr>
      </p:pic>
      <p:sp>
        <p:nvSpPr>
          <p:cNvPr id="10" name="文本框 75"/>
          <p:cNvSpPr txBox="1"/>
          <p:nvPr/>
        </p:nvSpPr>
        <p:spPr>
          <a:xfrm>
            <a:off x="4053894" y="2552025"/>
            <a:ext cx="3937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감사하는 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6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마음 갖기</a:t>
            </a:r>
            <a:endParaRPr lang="en-US" altLang="ko-KR" sz="6000" dirty="0" smtClean="0">
              <a:solidFill>
                <a:schemeClr val="tx1">
                  <a:lumMod val="50000"/>
                  <a:lumOff val="50000"/>
                </a:schemeClr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261" y="4694892"/>
            <a:ext cx="828673" cy="101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644</Words>
  <Application>Microsoft Office PowerPoint</Application>
  <PresentationFormat>와이드스크린</PresentationFormat>
  <Paragraphs>131</Paragraphs>
  <Slides>25</Slides>
  <Notes>16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3" baseType="lpstr">
      <vt:lpstr>한컴 백제 B</vt:lpstr>
      <vt:lpstr>微软雅黑</vt:lpstr>
      <vt:lpstr>Arial</vt:lpstr>
      <vt:lpstr>맑은 고딕</vt:lpstr>
      <vt:lpstr>휴먼모음T</vt:lpstr>
      <vt:lpstr>한컴 백제 M</vt:lpstr>
      <vt:lpstr>한컴 윤고딕 240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양현모</dc:creator>
  <cp:lastModifiedBy>Windows 사용자</cp:lastModifiedBy>
  <cp:revision>176</cp:revision>
  <dcterms:created xsi:type="dcterms:W3CDTF">2019-09-22T00:13:29Z</dcterms:created>
  <dcterms:modified xsi:type="dcterms:W3CDTF">2020-04-20T07:19:08Z</dcterms:modified>
</cp:coreProperties>
</file>