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319" r:id="rId2"/>
    <p:sldId id="258" r:id="rId3"/>
    <p:sldId id="261" r:id="rId4"/>
    <p:sldId id="349" r:id="rId5"/>
    <p:sldId id="262" r:id="rId6"/>
    <p:sldId id="263" r:id="rId7"/>
    <p:sldId id="330" r:id="rId8"/>
    <p:sldId id="264" r:id="rId9"/>
    <p:sldId id="265" r:id="rId10"/>
    <p:sldId id="266" r:id="rId11"/>
    <p:sldId id="267" r:id="rId12"/>
    <p:sldId id="331" r:id="rId13"/>
    <p:sldId id="332" r:id="rId14"/>
    <p:sldId id="350" r:id="rId15"/>
    <p:sldId id="333" r:id="rId16"/>
    <p:sldId id="272" r:id="rId17"/>
    <p:sldId id="336" r:id="rId18"/>
    <p:sldId id="337" r:id="rId19"/>
    <p:sldId id="340" r:id="rId20"/>
    <p:sldId id="338" r:id="rId21"/>
    <p:sldId id="335" r:id="rId22"/>
    <p:sldId id="273" r:id="rId23"/>
    <p:sldId id="309" r:id="rId24"/>
    <p:sldId id="342" r:id="rId25"/>
    <p:sldId id="343" r:id="rId26"/>
    <p:sldId id="344" r:id="rId27"/>
    <p:sldId id="347" r:id="rId28"/>
    <p:sldId id="345" r:id="rId29"/>
    <p:sldId id="346" r:id="rId30"/>
    <p:sldId id="317" r:id="rId31"/>
    <p:sldId id="348" r:id="rId32"/>
  </p:sldIdLst>
  <p:sldSz cx="12192000" cy="6858000"/>
  <p:notesSz cx="6858000" cy="9144000"/>
  <p:embeddedFontLst>
    <p:embeddedFont>
      <p:font typeface="한컴 백제 B" panose="02020603020101020101" pitchFamily="18" charset="-127"/>
      <p:regular r:id="rId34"/>
    </p:embeddedFont>
    <p:embeddedFont>
      <p:font typeface="微软雅黑" panose="020B0503020204020204" pitchFamily="34" charset="-122"/>
      <p:regular r:id="rId35"/>
      <p:bold r:id="rId36"/>
    </p:embeddedFont>
    <p:embeddedFont>
      <p:font typeface="맑은 고딕" panose="020B0503020000020004" pitchFamily="50" charset="-127"/>
      <p:regular r:id="rId37"/>
      <p:bold r:id="rId38"/>
    </p:embeddedFont>
    <p:embeddedFont>
      <p:font typeface="HY백송B" panose="02030600000101010101" pitchFamily="18" charset="-127"/>
      <p:regular r:id="rId39"/>
    </p:embeddedFont>
    <p:embeddedFont>
      <p:font typeface="휴먼모음T" panose="02030504000101010101" pitchFamily="18" charset="-127"/>
      <p:regular r:id="rId40"/>
    </p:embeddedFont>
    <p:embeddedFont>
      <p:font typeface="한컴 백제 M" panose="02020603020101020101" pitchFamily="18" charset="-127"/>
      <p:regular r:id="rId41"/>
    </p:embeddedFont>
    <p:embeddedFont>
      <p:font typeface="MD이솝체" panose="02020603020101020101" pitchFamily="18" charset="-127"/>
      <p:regular r:id="rId42"/>
    </p:embeddedFont>
    <p:embeddedFont>
      <p:font typeface="한컴 윤고딕 240" panose="02020603020101020101" pitchFamily="18" charset="-127"/>
      <p:regular r:id="rId4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7E6"/>
    <a:srgbClr val="EB967B"/>
    <a:srgbClr val="FAEEAB"/>
    <a:srgbClr val="C16D96"/>
    <a:srgbClr val="FC8B91"/>
    <a:srgbClr val="FAF0B8"/>
    <a:srgbClr val="EBA09A"/>
    <a:srgbClr val="F6FEFF"/>
    <a:srgbClr val="93C8A4"/>
    <a:srgbClr val="9AC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93" autoAdjust="0"/>
    <p:restoredTop sz="88264" autoAdjust="0"/>
  </p:normalViewPr>
  <p:slideViewPr>
    <p:cSldViewPr snapToGrid="0">
      <p:cViewPr varScale="1">
        <p:scale>
          <a:sx n="98" d="100"/>
          <a:sy n="98" d="100"/>
        </p:scale>
        <p:origin x="21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DABCDF7A-2146-4657-A653-60C48DD5509C}" type="datetimeFigureOut">
              <a:rPr lang="ko-KR" altLang="en-US" smtClean="0"/>
              <a:pPr/>
              <a:t>2020-04-20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F545B2FA-69D3-4280-AE8A-1677538FBD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892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9971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9971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그림을 클릭하면 </a:t>
            </a:r>
            <a:r>
              <a:rPr lang="en-US" altLang="ko-KR" dirty="0" err="1" smtClean="0"/>
              <a:t>ebs</a:t>
            </a:r>
            <a:r>
              <a:rPr lang="ko-KR" altLang="en-US" dirty="0" smtClean="0"/>
              <a:t>영상을 시청하실 수 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9971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89268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소리 내서 말할 수 있도록 지도해 주세요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30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16806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아이들이 책임감 있게 식물을 잘 기를 수 있도록 격려해 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31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1680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9437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9437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각종 씨앗을 준비하여 관찰할 수 있도록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9437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준비된 씨앗의 종류를 이야기 해 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9437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각종 씨앗을 준비하여 관찰할 수 있도록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9437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9971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9971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632A3CC1-2D58-4E5A-A3FC-13024887F6F7}" type="datetimeFigureOut">
              <a:rPr lang="ko-KR" altLang="en-US" smtClean="0"/>
              <a:pPr/>
              <a:t>2020-04-20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24C3DE5C-3422-477D-8A73-604DD13B894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3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12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3.pn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12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43.png"/><Relationship Id="rId9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3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43.png"/><Relationship Id="rId9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3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43.png"/><Relationship Id="rId9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3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43.png"/><Relationship Id="rId9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3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10" Type="http://schemas.openxmlformats.org/officeDocument/2006/relationships/image" Target="../media/image54.png"/><Relationship Id="rId4" Type="http://schemas.openxmlformats.org/officeDocument/2006/relationships/image" Target="../media/image43.png"/><Relationship Id="rId9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terms.naver.com/entry.nhn?docId=2441669&amp;cid=51642&amp;categoryId=51644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12.png"/><Relationship Id="rId10" Type="http://schemas.openxmlformats.org/officeDocument/2006/relationships/image" Target="../media/image54.png"/><Relationship Id="rId4" Type="http://schemas.openxmlformats.org/officeDocument/2006/relationships/image" Target="../media/image43.png"/><Relationship Id="rId9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10" Type="http://schemas.openxmlformats.org/officeDocument/2006/relationships/image" Target="../media/image58.png"/><Relationship Id="rId4" Type="http://schemas.openxmlformats.org/officeDocument/2006/relationships/image" Target="../media/image55.png"/><Relationship Id="rId9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55.png"/><Relationship Id="rId9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55.png"/><Relationship Id="rId9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13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12.png"/><Relationship Id="rId4" Type="http://schemas.openxmlformats.org/officeDocument/2006/relationships/image" Target="../media/image55.pn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6.png"/><Relationship Id="rId7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55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5.png"/><Relationship Id="rId7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230" y="1302416"/>
            <a:ext cx="7263442" cy="382133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7430608" y="821801"/>
            <a:ext cx="4172505" cy="465189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3" t="24837" r="10339" b="28546"/>
          <a:stretch/>
        </p:blipFill>
        <p:spPr>
          <a:xfrm>
            <a:off x="3204839" y="1707465"/>
            <a:ext cx="5314849" cy="24354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71500" y="476250"/>
            <a:ext cx="4092722" cy="60857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404" y="4354221"/>
            <a:ext cx="1113342" cy="25418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11423" y="4993318"/>
            <a:ext cx="767372" cy="1864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88" y="4089400"/>
            <a:ext cx="1081498" cy="2768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00" y="4368122"/>
            <a:ext cx="885617" cy="2514075"/>
          </a:xfrm>
          <a:prstGeom prst="rect">
            <a:avLst/>
          </a:prstGeom>
        </p:spPr>
      </p:pic>
      <p:pic>
        <p:nvPicPr>
          <p:cNvPr id="12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656" y="5065160"/>
            <a:ext cx="855722" cy="1582745"/>
          </a:xfrm>
          <a:prstGeom prst="rect">
            <a:avLst/>
          </a:prstGeom>
        </p:spPr>
      </p:pic>
      <p:pic>
        <p:nvPicPr>
          <p:cNvPr id="13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108" y="2880309"/>
            <a:ext cx="1008011" cy="3835400"/>
          </a:xfrm>
          <a:prstGeom prst="rect">
            <a:avLst/>
          </a:prstGeom>
        </p:spPr>
      </p:pic>
      <p:grpSp>
        <p:nvGrpSpPr>
          <p:cNvPr id="14" name="组合 14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5" name="图片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6" name="图片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7" name="图片 17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8" name="图片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1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4053894" y="2552025"/>
            <a:ext cx="39371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씨앗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관찰하기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씨앗 관찰하기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2050" name="Picture 2" descr="Nature, Dandelion, Macro, Close Up, Flower, Plan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3" y="2088444"/>
            <a:ext cx="5511800" cy="367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omegranate, Exotic Fruit, Fruit, Cut, Sliced, Op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93630"/>
            <a:ext cx="5529943" cy="366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타원 3"/>
          <p:cNvSpPr/>
          <p:nvPr/>
        </p:nvSpPr>
        <p:spPr>
          <a:xfrm>
            <a:off x="2266043" y="3928303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무엇이 씨앗일까요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sp>
        <p:nvSpPr>
          <p:cNvPr id="20" name="타원 19"/>
          <p:cNvSpPr/>
          <p:nvPr/>
        </p:nvSpPr>
        <p:spPr>
          <a:xfrm>
            <a:off x="7353300" y="3013903"/>
            <a:ext cx="914400" cy="914400"/>
          </a:xfrm>
          <a:prstGeom prst="ellipse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씨앗 관찰하기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4098" name="Picture 2" descr="Sunflower, Flower, Petals, Bloom, Blossom, Bloom, Flor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00" y="2312080"/>
            <a:ext cx="5648368" cy="376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Nuts, Almonds, Seeds, Food, Batch, Nutrition, Die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467" y="2138150"/>
            <a:ext cx="6160533" cy="411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타원 10"/>
          <p:cNvSpPr/>
          <p:nvPr/>
        </p:nvSpPr>
        <p:spPr>
          <a:xfrm>
            <a:off x="2205739" y="3394049"/>
            <a:ext cx="1684090" cy="160164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무엇이 씨앗일까요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sp>
        <p:nvSpPr>
          <p:cNvPr id="20" name="타원 19"/>
          <p:cNvSpPr/>
          <p:nvPr/>
        </p:nvSpPr>
        <p:spPr>
          <a:xfrm>
            <a:off x="6306024" y="2138149"/>
            <a:ext cx="5697289" cy="411343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616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씨앗 관찰하기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1" name="모서리가 둥근 직사각형 10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씨앗을 관찰해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537027" y="2206171"/>
            <a:ext cx="1123673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03086" y="2583543"/>
            <a:ext cx="355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latin typeface="한컴 백제 M" pitchFamily="18" charset="-127"/>
                <a:ea typeface="한컴 백제 M" pitchFamily="18" charset="-127"/>
              </a:rPr>
              <a:t>준비물</a:t>
            </a:r>
            <a:endParaRPr lang="ko-KR" altLang="en-US" sz="36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652650" y="2101129"/>
            <a:ext cx="3733751" cy="3733751"/>
          </a:xfrm>
          <a:prstGeom prst="rect">
            <a:avLst/>
          </a:prstGeom>
        </p:spPr>
      </p:pic>
      <p:pic>
        <p:nvPicPr>
          <p:cNvPr id="1031" name="Picture 7" descr="씨앗, 껍질, 황색, 식품, 너트, 피스타치오, 먹을 수있는, 하드, 흰색 배경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039" y="3229874"/>
            <a:ext cx="2455939" cy="127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989507" y="4935550"/>
            <a:ext cx="14885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latin typeface="한컴 백제 M" pitchFamily="18" charset="-127"/>
                <a:ea typeface="한컴 백제 M" pitchFamily="18" charset="-127"/>
              </a:rPr>
              <a:t>돋보기</a:t>
            </a:r>
            <a:endParaRPr lang="ko-KR" altLang="en-US" sz="36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24007" y="4921727"/>
            <a:ext cx="361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smtClean="0">
                <a:latin typeface="한컴 백제 M" pitchFamily="18" charset="-127"/>
                <a:ea typeface="한컴 백제 M" pitchFamily="18" charset="-127"/>
              </a:rPr>
              <a:t>여러 종류의 </a:t>
            </a:r>
            <a:r>
              <a:rPr lang="ko-KR" altLang="en-US" sz="3600" dirty="0" smtClean="0">
                <a:latin typeface="한컴 백제 M" pitchFamily="18" charset="-127"/>
                <a:ea typeface="한컴 백제 M" pitchFamily="18" charset="-127"/>
              </a:rPr>
              <a:t>씨앗</a:t>
            </a:r>
            <a:endParaRPr lang="ko-KR" altLang="en-US" sz="36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3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477" y="194743"/>
            <a:ext cx="2755737" cy="275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89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씨앗 관찰하기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1" name="모서리가 둥근 직사각형 10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씨앗의 종류를 이야기 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537027" y="2206171"/>
            <a:ext cx="1123673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1" name="Picture 7" descr="씨앗, 껍질, 황색, 식품, 너트, 피스타치오, 먹을 수있는, 하드, 흰색 배경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452" y="4058102"/>
            <a:ext cx="3024513" cy="157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477" y="194743"/>
            <a:ext cx="2755737" cy="275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1552921" y="168680"/>
            <a:ext cx="4148743" cy="82974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725747" y="2556588"/>
            <a:ext cx="128616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600" dirty="0" smtClean="0">
                <a:solidFill>
                  <a:srgbClr val="FF0000"/>
                </a:solidFill>
                <a:latin typeface="HY백송B" pitchFamily="18" charset="-127"/>
                <a:ea typeface="HY백송B" pitchFamily="18" charset="-127"/>
              </a:rPr>
              <a:t>?</a:t>
            </a:r>
            <a:endParaRPr lang="ko-KR" altLang="en-US" sz="16600" dirty="0">
              <a:solidFill>
                <a:srgbClr val="FF0000"/>
              </a:solidFill>
              <a:latin typeface="HY백송B" pitchFamily="18" charset="-127"/>
              <a:ea typeface="HY백송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4419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씨앗 관찰하기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1" name="모서리가 둥근 직사각형 10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씨앗을 관찰해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537027" y="2206171"/>
            <a:ext cx="1123673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03086" y="2583543"/>
            <a:ext cx="9173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한컴 백제 M" pitchFamily="18" charset="-127"/>
                <a:ea typeface="한컴 백제 M" pitchFamily="18" charset="-127"/>
              </a:rPr>
              <a:t>1. </a:t>
            </a:r>
            <a:r>
              <a:rPr lang="ko-KR" altLang="en-US" sz="3600" dirty="0" smtClean="0">
                <a:latin typeface="한컴 백제 M" pitchFamily="18" charset="-127"/>
                <a:ea typeface="한컴 백제 M" pitchFamily="18" charset="-127"/>
              </a:rPr>
              <a:t>크기가 큰 것부터 차례대로 놓아 봅시다</a:t>
            </a:r>
            <a:r>
              <a:rPr lang="en-US" altLang="ko-KR" sz="36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03085" y="3411770"/>
            <a:ext cx="10029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>
                <a:latin typeface="한컴 백제 M" pitchFamily="18" charset="-127"/>
                <a:ea typeface="한컴 백제 M" pitchFamily="18" charset="-127"/>
              </a:rPr>
              <a:t>2</a:t>
            </a:r>
            <a:r>
              <a:rPr lang="en-US" altLang="ko-KR" sz="36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r>
              <a:rPr lang="ko-KR" altLang="en-US" sz="3600" dirty="0" smtClean="0">
                <a:latin typeface="한컴 백제 M" pitchFamily="18" charset="-127"/>
                <a:ea typeface="한컴 백제 M" pitchFamily="18" charset="-127"/>
              </a:rPr>
              <a:t>만져 보고 어떤 씨앗이 느낌이 좋은지 말해 봅시다</a:t>
            </a:r>
            <a:r>
              <a:rPr lang="en-US" altLang="ko-KR" sz="36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03086" y="4226373"/>
            <a:ext cx="10029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한컴 백제 M" pitchFamily="18" charset="-127"/>
                <a:ea typeface="한컴 백제 M" pitchFamily="18" charset="-127"/>
              </a:rPr>
              <a:t>3. </a:t>
            </a:r>
            <a:r>
              <a:rPr lang="ko-KR" altLang="en-US" sz="3600" dirty="0" smtClean="0">
                <a:latin typeface="한컴 백제 M" pitchFamily="18" charset="-127"/>
                <a:ea typeface="한컴 백제 M" pitchFamily="18" charset="-127"/>
              </a:rPr>
              <a:t>돋보기로 보면서 자세히 관찰해 봅시다</a:t>
            </a:r>
            <a:r>
              <a:rPr lang="en-US" altLang="ko-KR" sz="36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81314" y="4995630"/>
            <a:ext cx="10029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한컴 백제 M" pitchFamily="18" charset="-127"/>
                <a:ea typeface="한컴 백제 M" pitchFamily="18" charset="-127"/>
              </a:rPr>
              <a:t>4. </a:t>
            </a:r>
            <a:r>
              <a:rPr lang="ko-KR" altLang="en-US" sz="3600" dirty="0" smtClean="0">
                <a:latin typeface="한컴 백제 M" pitchFamily="18" charset="-127"/>
                <a:ea typeface="한컴 백제 M" pitchFamily="18" charset="-127"/>
              </a:rPr>
              <a:t>마음에 드는 씨앗을 골라 그림으로 그려 봅시다</a:t>
            </a:r>
            <a:r>
              <a:rPr lang="en-US" altLang="ko-KR" sz="36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  <p:pic>
        <p:nvPicPr>
          <p:cNvPr id="26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477" y="194743"/>
            <a:ext cx="2755737" cy="275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48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4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4169034" y="2080815"/>
            <a:ext cx="39371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씨앗이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 자라는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과정 알기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6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9467724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씨앗이 자라는 과정 알기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8" name="모서리가 둥근 직사각형 17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씨앗이 자라는 과정을 알아봅시다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2050" name="Picture 2" descr="발아, Dicotyledon, 새싹, 씨, 공장, 생물학, 식물학, Dicots, 의 쌍떡잎물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34" r="76686"/>
          <a:stretch/>
        </p:blipFill>
        <p:spPr bwMode="auto">
          <a:xfrm>
            <a:off x="683830" y="3189122"/>
            <a:ext cx="2440214" cy="224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모서리가 둥근 직사각형 16"/>
          <p:cNvSpPr/>
          <p:nvPr/>
        </p:nvSpPr>
        <p:spPr>
          <a:xfrm>
            <a:off x="3657600" y="2317629"/>
            <a:ext cx="765170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93291" y="217473"/>
            <a:ext cx="2394443" cy="297164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205606" y="3189122"/>
            <a:ext cx="637530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씨앗을 심고 </a:t>
            </a:r>
            <a:endParaRPr lang="en-US" altLang="ko-KR" sz="44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물을 주면 뿌리 가 </a:t>
            </a:r>
            <a:endParaRPr lang="en-US" altLang="ko-KR" sz="44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돋아납니다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44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7707086" y="3945296"/>
            <a:ext cx="1045028" cy="5378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68732">
            <a:off x="2153232" y="3917517"/>
            <a:ext cx="1782304" cy="209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56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21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9467724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씨앗이 자라는 과정 알기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8" name="모서리가 둥근 직사각형 17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씨앗이 자라는 과정을 알아봅시다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2050" name="Picture 2" descr="발아, Dicotyledon, 새싹, 씨, 공장, 생물학, 식물학, Dicots, 의 쌍떡잎물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8" t="36941" r="55098" b="14040"/>
          <a:stretch/>
        </p:blipFill>
        <p:spPr bwMode="auto">
          <a:xfrm>
            <a:off x="683830" y="3189122"/>
            <a:ext cx="2440214" cy="2340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모서리가 둥근 직사각형 16"/>
          <p:cNvSpPr/>
          <p:nvPr/>
        </p:nvSpPr>
        <p:spPr>
          <a:xfrm>
            <a:off x="3657600" y="2317629"/>
            <a:ext cx="765170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93291" y="217473"/>
            <a:ext cx="2394443" cy="297164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008753" y="3697305"/>
            <a:ext cx="72624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씨앗에서 떡잎 이 자라납니다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44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6473371" y="3755971"/>
            <a:ext cx="1166629" cy="6521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57709">
            <a:off x="2153231" y="1940266"/>
            <a:ext cx="1782304" cy="209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14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21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9467724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씨앗이 자라는 과정 알기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8" name="모서리가 둥근 직사각형 17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씨앗이 자라는 과정을 알아봅시다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2050" name="Picture 2" descr="발아, Dicotyledon, 새싹, 씨, 공장, 생물학, 식물학, Dicots, 의 쌍떡잎물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7" t="25144" r="31949" b="14553"/>
          <a:stretch/>
        </p:blipFill>
        <p:spPr bwMode="auto">
          <a:xfrm>
            <a:off x="683830" y="2867960"/>
            <a:ext cx="2440214" cy="2879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모서리가 둥근 직사각형 16"/>
          <p:cNvSpPr/>
          <p:nvPr/>
        </p:nvSpPr>
        <p:spPr>
          <a:xfrm>
            <a:off x="3657600" y="2317629"/>
            <a:ext cx="765170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93291" y="217473"/>
            <a:ext cx="2394443" cy="297164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008753" y="3697305"/>
            <a:ext cx="72624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잎이 점점 많이 자라나고 </a:t>
            </a:r>
            <a:endParaRPr lang="en-US" altLang="ko-KR" sz="44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뿌리도 커집니다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44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4595029" y="3745570"/>
            <a:ext cx="817358" cy="6521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57709">
            <a:off x="3212176" y="1821256"/>
            <a:ext cx="1782304" cy="2093408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64287">
            <a:off x="2435429" y="4433519"/>
            <a:ext cx="1782304" cy="2093408"/>
          </a:xfrm>
          <a:prstGeom prst="rect">
            <a:avLst/>
          </a:prstGeom>
        </p:spPr>
      </p:pic>
      <p:sp>
        <p:nvSpPr>
          <p:cNvPr id="23" name="모서리가 둥근 직사각형 22"/>
          <p:cNvSpPr/>
          <p:nvPr/>
        </p:nvSpPr>
        <p:spPr>
          <a:xfrm>
            <a:off x="5540108" y="4491750"/>
            <a:ext cx="1111784" cy="6521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213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21" grpId="0"/>
      <p:bldP spid="4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9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2" t="60470" r="69618" b="30796"/>
          <a:stretch/>
        </p:blipFill>
        <p:spPr bwMode="auto">
          <a:xfrm>
            <a:off x="895709" y="2656909"/>
            <a:ext cx="467360" cy="41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39785" y="1831340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0026" y="1705649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관련교과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0027" y="2505385"/>
            <a:ext cx="389221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관련성취기준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19926" y="4090353"/>
            <a:ext cx="3057540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아이콘 설명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4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929685" y="4216044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293" y="4832317"/>
            <a:ext cx="769464" cy="7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655109" y="4844515"/>
            <a:ext cx="2732456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700" dirty="0">
                <a:latin typeface="한컴 윤고딕 240" pitchFamily="18" charset="-127"/>
                <a:ea typeface="한컴 윤고딕 240" pitchFamily="18" charset="-127"/>
              </a:rPr>
              <a:t>=</a:t>
            </a:r>
            <a:r>
              <a:rPr lang="ko-KR" altLang="en-US" sz="2700" dirty="0">
                <a:latin typeface="한컴 백제 M" pitchFamily="18" charset="-127"/>
                <a:ea typeface="한컴 백제 M" pitchFamily="18" charset="-127"/>
              </a:rPr>
              <a:t>주요활동소개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72057" y="4658644"/>
            <a:ext cx="2185152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교사 안내</a:t>
            </a:r>
          </a:p>
        </p:txBody>
      </p:sp>
      <p:pic>
        <p:nvPicPr>
          <p:cNvPr id="18" name="Picture 2" descr="C:\Users\김호진\Desktop\drive-download-20200112T125028Z-001\KakaoTalk_20190430_00533538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600" y="5111255"/>
            <a:ext cx="2022921" cy="114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652812" y="5685717"/>
            <a:ext cx="2351656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학생 활동</a:t>
            </a:r>
          </a:p>
        </p:txBody>
      </p:sp>
      <p:pic>
        <p:nvPicPr>
          <p:cNvPr id="20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17" y="5151087"/>
            <a:ext cx="1523837" cy="152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27402" y="4526232"/>
            <a:ext cx="757267" cy="75726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495159" y="5520047"/>
            <a:ext cx="3057540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학습지 안내 </a:t>
            </a: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>
                <a:latin typeface="한컴 백제 M" pitchFamily="18" charset="-127"/>
                <a:ea typeface="한컴 백제 M" pitchFamily="18" charset="-127"/>
              </a:rPr>
              <a:t>1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7573698" y="-733289"/>
            <a:ext cx="5300473" cy="5300473"/>
          </a:xfrm>
        </p:spPr>
      </p:pic>
      <p:sp>
        <p:nvSpPr>
          <p:cNvPr id="27" name="TextBox 26"/>
          <p:cNvSpPr txBox="1"/>
          <p:nvPr/>
        </p:nvSpPr>
        <p:spPr>
          <a:xfrm>
            <a:off x="1327553" y="3165930"/>
            <a:ext cx="10257601" cy="1046436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 latinLnBrk="1"/>
            <a:r>
              <a:rPr lang="en-US" altLang="ko-KR" sz="20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2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슬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02-04]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봄에 씨앗이나 모종을 심어 기르면서 식물이 자라는 모습을 관찰한다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2000" dirty="0">
              <a:latin typeface="한컴 백제 M" pitchFamily="18" charset="-127"/>
              <a:ea typeface="한컴 백제 M" pitchFamily="18" charset="-127"/>
            </a:endParaRPr>
          </a:p>
          <a:p>
            <a:pPr fontAlgn="base"/>
            <a:r>
              <a:rPr lang="en-US" altLang="ko-KR" sz="2000" kern="0" dirty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en-US" altLang="ko-KR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2</a:t>
            </a:r>
            <a:r>
              <a:rPr lang="ko-KR" altLang="en-US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바</a:t>
            </a:r>
            <a:r>
              <a:rPr lang="en-US" altLang="ko-KR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02-02] </a:t>
            </a:r>
            <a:r>
              <a:rPr lang="ko-KR" altLang="en-US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봄에 볼 수 있는 동식물을 소중히 여기고 보살핀다</a:t>
            </a:r>
            <a:r>
              <a:rPr lang="en-US" altLang="ko-KR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pPr fontAlgn="base"/>
            <a:r>
              <a:rPr lang="en-US" altLang="ko-KR" sz="2000" kern="0" dirty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en-US" altLang="ko-KR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2</a:t>
            </a:r>
            <a:r>
              <a:rPr lang="ko-KR" altLang="en-US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슬</a:t>
            </a:r>
            <a:r>
              <a:rPr lang="en-US" altLang="ko-KR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02-03] </a:t>
            </a:r>
            <a:r>
              <a:rPr lang="ko-KR" altLang="en-US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봄이 되어 볼 수 있는 다양한 동식물을 찾아 본다</a:t>
            </a:r>
            <a:r>
              <a:rPr lang="en-US" altLang="ko-KR" sz="20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2000" kern="0" dirty="0">
              <a:solidFill>
                <a:srgbClr val="000000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825" y="1658427"/>
            <a:ext cx="1313862" cy="906600"/>
          </a:xfrm>
          <a:prstGeom prst="rect">
            <a:avLst/>
          </a:prstGeom>
        </p:spPr>
      </p:pic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77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9467724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씨앗이 자라는 과정 알기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8" name="모서리가 둥근 직사각형 17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씨앗이 자라는 과정을 알아봅시다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2050" name="Picture 2" descr="발아, Dicotyledon, 새싹, 씨, 공장, 생물학, 식물학, Dicots, 의 쌍떡잎물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37" t="12167" r="5649" b="2775"/>
          <a:stretch/>
        </p:blipFill>
        <p:spPr bwMode="auto">
          <a:xfrm>
            <a:off x="626092" y="2138643"/>
            <a:ext cx="2440214" cy="406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모서리가 둥근 직사각형 16"/>
          <p:cNvSpPr/>
          <p:nvPr/>
        </p:nvSpPr>
        <p:spPr>
          <a:xfrm>
            <a:off x="3657600" y="2317629"/>
            <a:ext cx="765170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93291" y="217473"/>
            <a:ext cx="2394443" cy="297164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205606" y="3643029"/>
            <a:ext cx="63753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꽃이 피어납니다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44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5341257" y="3801555"/>
            <a:ext cx="667657" cy="5378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68732">
            <a:off x="2488863" y="2269006"/>
            <a:ext cx="1782304" cy="2093408"/>
          </a:xfrm>
          <a:prstGeom prst="rect">
            <a:avLst/>
          </a:prstGeom>
        </p:spPr>
      </p:pic>
      <p:pic>
        <p:nvPicPr>
          <p:cNvPr id="22" name="Picture 4" descr="장미, 꽃, 화이트, 녹색, 외딴, 절연, 빈티지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91" y="1749701"/>
            <a:ext cx="1262743" cy="186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14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21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9467724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씨앗이 자라는 과정 알기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5" name="그림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93291" y="217473"/>
            <a:ext cx="2394443" cy="2971649"/>
          </a:xfrm>
          <a:prstGeom prst="rect">
            <a:avLst/>
          </a:prstGeom>
        </p:spPr>
      </p:pic>
      <p:sp>
        <p:nvSpPr>
          <p:cNvPr id="18" name="모서리가 둥근 직사각형 17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文本框 31"/>
          <p:cNvSpPr txBox="1"/>
          <p:nvPr/>
        </p:nvSpPr>
        <p:spPr>
          <a:xfrm>
            <a:off x="1234703" y="1374883"/>
            <a:ext cx="9375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씨앗이 자라는 과정을 알아봅시다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.(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영상보기 출처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:EBS)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2050" name="Picture 2" descr="발아, Dicotyledon, 새싹, 씨, 공장, 생물학, 식물학, Dicots, 의 쌍떡잎물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3"/>
          <a:stretch/>
        </p:blipFill>
        <p:spPr bwMode="auto">
          <a:xfrm>
            <a:off x="729337" y="2142482"/>
            <a:ext cx="10466612" cy="406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장미, 꽃, 화이트, 녹색, 외딴, 절연, 빈티지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0548" y="1547607"/>
            <a:ext cx="1262743" cy="186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56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3597597" y="2593079"/>
            <a:ext cx="508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우리 반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꽃밭 만들기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6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우리 반 꽃밭 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우리 반의 꽃밭을 만들어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8019495" y="1667270"/>
            <a:ext cx="4172505" cy="4651899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348343" y="2317629"/>
            <a:ext cx="765170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800371" y="3107731"/>
            <a:ext cx="637530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오소리 아줌마가 되어 </a:t>
            </a:r>
            <a:endParaRPr lang="en-US" altLang="ko-KR" sz="44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우리도 우리 반의 꽃밭을 </a:t>
            </a:r>
            <a:endParaRPr lang="en-US" altLang="ko-KR" sz="44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만들어 보아요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673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우리 반 꽃밭 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우리 반의 꽃밭을 만들어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8019495" y="1667270"/>
            <a:ext cx="4172505" cy="4651899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348343" y="2317629"/>
            <a:ext cx="765170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800371" y="3784839"/>
            <a:ext cx="63753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조별로 모여 앉습니다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131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우리 반 꽃밭 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우리 반의 꽃밭을 만들어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8019495" y="1667270"/>
            <a:ext cx="4172505" cy="4651899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348343" y="2317629"/>
            <a:ext cx="765170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362" name="Picture 2" descr="화분, 꽃, 식물, 봄, 냄비, 정원, 뷰티, 식물학, 꽃병, 뜰을 만들기, 공장, 식물의, 꽃잎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6"/>
          <a:stretch/>
        </p:blipFill>
        <p:spPr bwMode="auto">
          <a:xfrm>
            <a:off x="580572" y="4395890"/>
            <a:ext cx="2872001" cy="115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800370" y="2292469"/>
            <a:ext cx="63753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조별로 화분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씨앗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 </a:t>
            </a:r>
          </a:p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흙을 준비합니다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  <p:pic>
        <p:nvPicPr>
          <p:cNvPr id="15364" name="Picture 4" descr="진흙, 흙, 자연, 원예, 지구, 성장, 농업, 바닥, 환경, 자연의, 팜, 육성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573" y="4400353"/>
            <a:ext cx="2297792" cy="114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7" descr="씨앗, 껍질, 황색, 식품, 너트, 피스타치오, 먹을 수있는, 하드, 흰색 배경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743" y="4400353"/>
            <a:ext cx="1657410" cy="86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08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우리 반 꽃밭 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우리 반의 꽃밭을 만들어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8019495" y="1667270"/>
            <a:ext cx="4172505" cy="4651899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348343" y="2317629"/>
            <a:ext cx="765170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Picture 2" descr="화분, 꽃, 식물, 봄, 냄비, 정원, 뷰티, 식물학, 꽃병, 뜰을 만들기, 공장, 식물의, 꽃잎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6"/>
          <a:stretch/>
        </p:blipFill>
        <p:spPr bwMode="auto">
          <a:xfrm>
            <a:off x="1126195" y="3502634"/>
            <a:ext cx="6095999" cy="244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846887" y="2452126"/>
            <a:ext cx="63753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화분에 흙을 담습니다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  <p:cxnSp>
        <p:nvCxnSpPr>
          <p:cNvPr id="6" name="직선 연결선 5"/>
          <p:cNvCxnSpPr/>
          <p:nvPr/>
        </p:nvCxnSpPr>
        <p:spPr>
          <a:xfrm>
            <a:off x="379199" y="4523472"/>
            <a:ext cx="7373257" cy="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156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우리 반 꽃밭 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우리 반의 꽃밭을 만들어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8019495" y="1667270"/>
            <a:ext cx="4172505" cy="4651899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348343" y="2317629"/>
            <a:ext cx="765170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986541" y="2836846"/>
            <a:ext cx="637530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씨앗이 겹치지 않도록 하여 흙 위에 뿌려주고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,</a:t>
            </a:r>
          </a:p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흙을 그 위에 </a:t>
            </a:r>
            <a:endParaRPr lang="en-US" altLang="ko-KR" sz="44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살짝 덮어줍니다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  <p:pic>
        <p:nvPicPr>
          <p:cNvPr id="17410" name="Picture 2" descr="흙, 레이어, 드러난, 커버, 잔디, 발굴, 바닥, 지구, 자연, 지질학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5" r="1681" b="-1921"/>
          <a:stretch/>
        </p:blipFill>
        <p:spPr bwMode="auto">
          <a:xfrm>
            <a:off x="1400506" y="2168328"/>
            <a:ext cx="8990239" cy="4137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2360379" y="5267111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2360379" y="3732170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3969174" y="4845424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3303808" y="4997022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2701478" y="4414906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3492507" y="3992417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3769120" y="3310483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3103754" y="3462081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2501424" y="2879965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3292453" y="2457476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5856032" y="4786178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5190666" y="4937776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4588336" y="4355660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5379365" y="3933171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7618532" y="4885014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6953166" y="5036612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6350836" y="4454496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7141865" y="4032007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9340649" y="4786178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8675283" y="4937776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8072953" y="4355660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8863982" y="3933171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8600904" y="3267364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7935538" y="3418962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7333208" y="2836846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8124237" y="2414357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6713686" y="3492194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6048320" y="3643792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5445990" y="3061676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6237019" y="2639187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4718953" y="3312133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4116623" y="2730017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4539823" y="5371214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9398706" y="3124085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연꽃 씨앗, 씨앗, 자연의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8" t="54291" r="73125" b="-2044"/>
          <a:stretch/>
        </p:blipFill>
        <p:spPr bwMode="auto">
          <a:xfrm>
            <a:off x="9135628" y="2458278"/>
            <a:ext cx="410042" cy="4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1582057" y="2168328"/>
            <a:ext cx="8694057" cy="3927673"/>
          </a:xfrm>
          <a:prstGeom prst="rect">
            <a:avLst/>
          </a:prstGeom>
          <a:solidFill>
            <a:schemeClr val="accent2">
              <a:lumMod val="50000"/>
              <a:alpha val="72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407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3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우리 반 꽃밭 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133350" y="6072830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우리 반의 꽃밭을 만들어 봅시다</a:t>
            </a:r>
            <a:endParaRPr lang="en-US" altLang="ko-KR" sz="3200" b="1" dirty="0" smtClean="0">
              <a:solidFill>
                <a:srgbClr val="B0B336"/>
              </a:solidFill>
              <a:latin typeface="한컴 백제 M" pitchFamily="18" charset="-127"/>
              <a:ea typeface="한컴 백제 M" pitchFamily="18" charset="-127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8019495" y="1667270"/>
            <a:ext cx="4172505" cy="4651899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348343" y="2317629"/>
            <a:ext cx="765170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869995" y="2317629"/>
            <a:ext cx="63753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화분에 물을 흠뻑 줍니다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  <p:pic>
        <p:nvPicPr>
          <p:cNvPr id="22" name="Picture 2" descr="화분, 꽃, 식물, 봄, 냄비, 정원, 뷰티, 식물학, 꽃병, 뜰을 만들기, 공장, 식물의, 꽃잎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6"/>
          <a:stretch/>
        </p:blipFill>
        <p:spPr bwMode="auto">
          <a:xfrm>
            <a:off x="2565400" y="4660916"/>
            <a:ext cx="3053919" cy="122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급수, 수, 냄비, 물, 붓다, 정원, 미소, 쏟아져, 원예, 바르면, 황색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194" y="1068741"/>
            <a:ext cx="3167063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81834" y="6014096"/>
            <a:ext cx="117387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화분에 규칙적으로 물을 주면 식물이 잘 자라요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en-US" altLang="ko-KR" sz="4400" dirty="0" smtClean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0156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우리 반 꽃밭 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우리 반의 꽃밭을 만들어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348343" y="2317629"/>
            <a:ext cx="7651705" cy="370386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904705" y="2546669"/>
            <a:ext cx="63753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화분에 조 이름과 날짜를 </a:t>
            </a:r>
            <a:endParaRPr lang="en-US" altLang="ko-KR" sz="44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적어 붙여 줍니다</a:t>
            </a:r>
            <a:r>
              <a:rPr lang="en-US" altLang="ko-KR" sz="44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  <p:pic>
        <p:nvPicPr>
          <p:cNvPr id="22" name="Picture 2" descr="화분, 꽃, 식물, 봄, 냄비, 정원, 뷰티, 식물학, 꽃병, 뜰을 만들기, 공장, 식물의, 꽃잎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6"/>
          <a:stretch/>
        </p:blipFill>
        <p:spPr bwMode="auto">
          <a:xfrm>
            <a:off x="1815913" y="3993219"/>
            <a:ext cx="4716564" cy="189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배너, 레이블, 디자인, 장식, 리본, 서식 파일, 모양, 색, 수집, 장식의, 크리에이 티브, 빈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95"/>
          <a:stretch/>
        </p:blipFill>
        <p:spPr bwMode="auto">
          <a:xfrm>
            <a:off x="2648006" y="4313980"/>
            <a:ext cx="2953454" cy="129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38286" y="4651723"/>
            <a:ext cx="1611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err="1" smtClean="0">
                <a:latin typeface="MD이솝체" pitchFamily="18" charset="-127"/>
                <a:ea typeface="MD이솝체" pitchFamily="18" charset="-127"/>
              </a:rPr>
              <a:t>튤립조</a:t>
            </a:r>
            <a:endParaRPr lang="en-US" altLang="ko-KR" sz="2000" b="1" dirty="0" smtClean="0">
              <a:latin typeface="MD이솝체" pitchFamily="18" charset="-127"/>
              <a:ea typeface="MD이솝체" pitchFamily="18" charset="-127"/>
            </a:endParaRPr>
          </a:p>
          <a:p>
            <a:pPr algn="ctr"/>
            <a:r>
              <a:rPr lang="en-US" altLang="ko-KR" sz="2000" b="1" dirty="0" smtClean="0">
                <a:latin typeface="MD이솝체" pitchFamily="18" charset="-127"/>
                <a:ea typeface="MD이솝체" pitchFamily="18" charset="-127"/>
              </a:rPr>
              <a:t>**</a:t>
            </a:r>
            <a:r>
              <a:rPr lang="ko-KR" altLang="en-US" sz="2000" b="1" dirty="0" smtClean="0">
                <a:latin typeface="MD이솝체" pitchFamily="18" charset="-127"/>
                <a:ea typeface="MD이솝체" pitchFamily="18" charset="-127"/>
              </a:rPr>
              <a:t>년</a:t>
            </a:r>
            <a:r>
              <a:rPr lang="en-US" altLang="ko-KR" sz="2000" b="1" dirty="0" smtClean="0">
                <a:latin typeface="MD이솝체" pitchFamily="18" charset="-127"/>
                <a:ea typeface="MD이솝체" pitchFamily="18" charset="-127"/>
              </a:rPr>
              <a:t>*</a:t>
            </a:r>
            <a:r>
              <a:rPr lang="ko-KR" altLang="en-US" sz="2000" b="1" dirty="0" smtClean="0">
                <a:latin typeface="MD이솝체" pitchFamily="18" charset="-127"/>
                <a:ea typeface="MD이솝체" pitchFamily="18" charset="-127"/>
              </a:rPr>
              <a:t>월</a:t>
            </a:r>
            <a:r>
              <a:rPr lang="en-US" altLang="ko-KR" sz="2000" b="1" dirty="0" smtClean="0">
                <a:latin typeface="MD이솝체" pitchFamily="18" charset="-127"/>
                <a:ea typeface="MD이솝체" pitchFamily="18" charset="-127"/>
              </a:rPr>
              <a:t>*</a:t>
            </a:r>
            <a:r>
              <a:rPr lang="ko-KR" altLang="en-US" sz="2000" b="1" dirty="0" smtClean="0">
                <a:latin typeface="MD이솝체" pitchFamily="18" charset="-127"/>
                <a:ea typeface="MD이솝체" pitchFamily="18" charset="-127"/>
              </a:rPr>
              <a:t>일</a:t>
            </a:r>
            <a:endParaRPr lang="ko-KR" altLang="en-US" sz="2000" b="1" dirty="0">
              <a:latin typeface="MD이솝체" pitchFamily="18" charset="-127"/>
              <a:ea typeface="MD이솝체" pitchFamily="18" charset="-127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8241647" y="2012064"/>
            <a:ext cx="3950353" cy="440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56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9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39785" y="1577185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75429" y="1492531"/>
            <a:ext cx="9135490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ko-KR" altLang="en-US" sz="3700" dirty="0" smtClean="0">
                <a:latin typeface="한컴 백제 M" pitchFamily="18" charset="-127"/>
                <a:ea typeface="한컴 백제 M" pitchFamily="18" charset="-127"/>
              </a:rPr>
              <a:t>각종 씨앗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3700" dirty="0" smtClean="0">
                <a:latin typeface="한컴 백제 M" pitchFamily="18" charset="-127"/>
                <a:ea typeface="한컴 백제 M" pitchFamily="18" charset="-127"/>
              </a:rPr>
              <a:t>돋보기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3700" dirty="0" smtClean="0">
                <a:latin typeface="한컴 백제 M" pitchFamily="18" charset="-127"/>
                <a:ea typeface="한컴 백제 M" pitchFamily="18" charset="-127"/>
              </a:rPr>
              <a:t>화분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3700" dirty="0" smtClean="0">
                <a:latin typeface="한컴 백제 M" pitchFamily="18" charset="-127"/>
                <a:ea typeface="한컴 백제 M" pitchFamily="18" charset="-127"/>
              </a:rPr>
              <a:t>배양토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3700" dirty="0" smtClean="0">
                <a:latin typeface="한컴 백제 M" pitchFamily="18" charset="-127"/>
                <a:ea typeface="한컴 백제 M" pitchFamily="18" charset="-127"/>
              </a:rPr>
              <a:t>씨앗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3700" dirty="0" smtClean="0">
                <a:latin typeface="한컴 백제 M" pitchFamily="18" charset="-127"/>
                <a:ea typeface="한컴 백제 M" pitchFamily="18" charset="-127"/>
              </a:rPr>
              <a:t>물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 smtClean="0">
                <a:latin typeface="한컴 백제 M" pitchFamily="18" charset="-127"/>
                <a:ea typeface="한컴 백제 M" pitchFamily="18" charset="-127"/>
              </a:rPr>
              <a:t>2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8427626" y="-809701"/>
            <a:ext cx="4239043" cy="4239043"/>
          </a:xfrm>
        </p:spPr>
      </p:pic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1285229" y="1492531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 smtClean="0">
                <a:latin typeface="한컴 백제 M" pitchFamily="18" charset="-127"/>
                <a:ea typeface="한컴 백제 M" pitchFamily="18" charset="-127"/>
              </a:rPr>
              <a:t>준비물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4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2" t="60470" r="69618" b="30796"/>
          <a:stretch/>
        </p:blipFill>
        <p:spPr bwMode="auto">
          <a:xfrm>
            <a:off x="827860" y="2177896"/>
            <a:ext cx="535208" cy="47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285228" y="2025773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 err="1" smtClean="0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95560" y="2702718"/>
            <a:ext cx="9317581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세 잎 클로버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의 꽃말을 아시나요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? </a:t>
            </a:r>
          </a:p>
          <a:p>
            <a:r>
              <a:rPr lang="ko-KR" altLang="en-US" sz="2000" dirty="0">
                <a:latin typeface="한컴 백제 M" pitchFamily="18" charset="-127"/>
                <a:ea typeface="한컴 백제 M" pitchFamily="18" charset="-127"/>
              </a:rPr>
              <a:t>길거리에서 쉽게 볼 수 있는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세 잎 </a:t>
            </a:r>
            <a:r>
              <a:rPr lang="ko-KR" altLang="en-US" sz="2000" dirty="0">
                <a:latin typeface="한컴 백제 M" pitchFamily="18" charset="-127"/>
                <a:ea typeface="한컴 백제 M" pitchFamily="18" charset="-127"/>
              </a:rPr>
              <a:t>클로버의 꽃말은 </a:t>
            </a:r>
            <a:r>
              <a:rPr lang="ko-KR" altLang="en-US" sz="24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ko-KR" altLang="en-US" sz="2000" dirty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000" dirty="0"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반면에 찾기 힘든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네 잎 클로버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의 꽃말은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행운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우리는 수 많은 </a:t>
            </a:r>
            <a:r>
              <a:rPr lang="ko-KR" altLang="en-US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세 잎 클로버</a:t>
            </a:r>
            <a:r>
              <a:rPr lang="en-US" altLang="ko-KR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(</a:t>
            </a:r>
            <a:r>
              <a:rPr lang="ko-KR" altLang="en-US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en-US" altLang="ko-KR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)</a:t>
            </a:r>
            <a:r>
              <a:rPr lang="ko-KR" altLang="en-US" sz="2000" dirty="0">
                <a:latin typeface="한컴 백제 M" pitchFamily="18" charset="-127"/>
                <a:ea typeface="한컴 백제 M" pitchFamily="18" charset="-127"/>
              </a:rPr>
              <a:t>을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지나치고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네 잎 클로버</a:t>
            </a:r>
            <a:r>
              <a:rPr lang="en-US" altLang="ko-KR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(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행운</a:t>
            </a:r>
            <a:r>
              <a:rPr lang="en-US" altLang="ko-KR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)</a:t>
            </a:r>
            <a:r>
              <a:rPr lang="ko-KR" altLang="en-US" sz="2000" dirty="0">
                <a:latin typeface="한컴 백제 M" pitchFamily="18" charset="-127"/>
                <a:ea typeface="한컴 백제 M" pitchFamily="18" charset="-127"/>
              </a:rPr>
              <a:t>을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찾기 위해 </a:t>
            </a:r>
            <a:endParaRPr lang="en-US" altLang="ko-KR" sz="2000" dirty="0" smtClean="0">
              <a:latin typeface="한컴 백제 M" pitchFamily="18" charset="-127"/>
              <a:ea typeface="한컴 백제 M" pitchFamily="18" charset="-127"/>
            </a:endParaRPr>
          </a:p>
          <a:p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노력합니다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하지만 우리 곁에는 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‘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따뜻한 어머니의 밥상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’,  ‘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사랑하는 사람의 미소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’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와 같은 크고 작은 </a:t>
            </a:r>
            <a:r>
              <a:rPr lang="ko-KR" altLang="en-US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들이 가득합니다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그림책을 통해 아이들 곁에 있는 </a:t>
            </a:r>
            <a:r>
              <a:rPr lang="ko-KR" altLang="en-US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소소</a:t>
            </a:r>
            <a:r>
              <a:rPr lang="ko-KR" altLang="en-US" sz="24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한</a:t>
            </a:r>
            <a:r>
              <a:rPr lang="ko-KR" altLang="en-US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 행복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들을 찾고 느껴 보는 계기가 되었으면 합니다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4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4</a:t>
            </a:r>
            <a:r>
              <a:rPr lang="ko-KR" altLang="en-US" sz="2400" dirty="0" err="1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차시</a:t>
            </a:r>
            <a:r>
              <a:rPr lang="ko-KR" altLang="en-US" sz="2000" dirty="0" err="1" smtClean="0">
                <a:latin typeface="한컴 백제 M" pitchFamily="18" charset="-127"/>
                <a:ea typeface="한컴 백제 M" pitchFamily="18" charset="-127"/>
              </a:rPr>
              <a:t>에서는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씨앗을 자세히 관찰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해 보고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씨앗에서 꽃이 되는 과정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을 알아봅니다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마지막으로 </a:t>
            </a:r>
            <a:r>
              <a:rPr lang="ko-KR" altLang="en-US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실제 씨앗을 이용하여 우리 반의 꽃밭을 만들어보는 것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이 </a:t>
            </a:r>
            <a:r>
              <a:rPr lang="ko-KR" altLang="en-US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주된 </a:t>
            </a:r>
            <a:endParaRPr lang="en-US" altLang="ko-KR" sz="2400" dirty="0" smtClean="0">
              <a:solidFill>
                <a:srgbClr val="00B0F0"/>
              </a:solidFill>
              <a:latin typeface="한컴 백제 M" pitchFamily="18" charset="-127"/>
              <a:ea typeface="한컴 백제 M" pitchFamily="18" charset="-127"/>
            </a:endParaRPr>
          </a:p>
          <a:p>
            <a:r>
              <a:rPr lang="ko-KR" altLang="en-US" sz="24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활동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44754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grpSp>
        <p:nvGrpSpPr>
          <p:cNvPr id="3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4" name="图片 5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5" name="图片 5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6" name="图片 5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8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정리하기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]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294744" y="1389472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58620" y="2783613"/>
            <a:ext cx="70456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씨앗이 자라는 과정에 대해 이야기해 봅시다</a:t>
            </a:r>
            <a:r>
              <a:rPr lang="en-US" altLang="ko-KR" sz="6000" dirty="0" smtClean="0">
                <a:latin typeface="한컴 백제 B" pitchFamily="18" charset="-127"/>
                <a:ea typeface="한컴 백제 B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37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4" name="图片 5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5" name="图片 5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6" name="图片 5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7" name="그림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8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약속하기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]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416112" y="1389472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58619" y="2362699"/>
            <a:ext cx="70456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우리 반 꽃밭이 잘</a:t>
            </a:r>
            <a:endParaRPr lang="en-US" altLang="ko-KR" sz="6000" dirty="0" smtClean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가꾸어 질 수 있도록 화분을 돌봐 줍니다</a:t>
            </a:r>
            <a:r>
              <a:rPr lang="en-US" altLang="ko-KR" sz="6000" dirty="0" smtClean="0">
                <a:latin typeface="한컴 백제 B" pitchFamily="18" charset="-127"/>
                <a:ea typeface="한컴 백제 B" pitchFamily="18" charset="-127"/>
              </a:rPr>
              <a:t>.</a:t>
            </a:r>
          </a:p>
        </p:txBody>
      </p:sp>
      <p:pic>
        <p:nvPicPr>
          <p:cNvPr id="16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52" y="1008854"/>
            <a:ext cx="4589681" cy="583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33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8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39785" y="1831340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0026" y="1705649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 err="1" smtClean="0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 smtClean="0">
                <a:latin typeface="한컴 백제 M" pitchFamily="18" charset="-127"/>
                <a:ea typeface="한컴 백제 M" pitchFamily="18" charset="-127"/>
              </a:rPr>
              <a:t>2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7573698" y="-733289"/>
            <a:ext cx="5300473" cy="5300473"/>
          </a:xfrm>
        </p:spPr>
      </p:pic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1520861" y="3124151"/>
            <a:ext cx="990188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1&gt;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은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여러 씨앗들을 시각 및 촉각 등을 이용하여 자세히 관찰 해 보는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활동입니다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2&gt;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는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씨앗에서 꽃이 되기까지의 과정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을 단계별로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알아보는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 활동입니다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endParaRPr lang="en-US" altLang="ko-KR" sz="2400" dirty="0" smtClean="0">
              <a:latin typeface="한컴 백제 M" pitchFamily="18" charset="-127"/>
              <a:ea typeface="한컴 백제 M" pitchFamily="18" charset="-127"/>
            </a:endParaRPr>
          </a:p>
          <a:p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3&gt;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은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실제 씨앗을 심어 우리 반의 꽃밭을 만들어보는 체험 활동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으로 구성되어 있습니다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0396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230" y="1302416"/>
            <a:ext cx="7263442" cy="382133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7430608" y="821801"/>
            <a:ext cx="4172505" cy="465189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3" t="24837" r="10339" b="28546"/>
          <a:stretch/>
        </p:blipFill>
        <p:spPr>
          <a:xfrm>
            <a:off x="3204839" y="1707465"/>
            <a:ext cx="5314849" cy="24354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71500" y="476250"/>
            <a:ext cx="4092722" cy="60857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404" y="4354221"/>
            <a:ext cx="1113342" cy="25418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11423" y="4993318"/>
            <a:ext cx="767372" cy="1864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88" y="4089400"/>
            <a:ext cx="1081498" cy="2768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00" y="4368122"/>
            <a:ext cx="885617" cy="2514075"/>
          </a:xfrm>
          <a:prstGeom prst="rect">
            <a:avLst/>
          </a:prstGeom>
        </p:spPr>
      </p:pic>
      <p:pic>
        <p:nvPicPr>
          <p:cNvPr id="12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656" y="5065160"/>
            <a:ext cx="855722" cy="1582745"/>
          </a:xfrm>
          <a:prstGeom prst="rect">
            <a:avLst/>
          </a:prstGeom>
        </p:spPr>
      </p:pic>
      <p:pic>
        <p:nvPicPr>
          <p:cNvPr id="13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108" y="2880309"/>
            <a:ext cx="1008011" cy="3835400"/>
          </a:xfrm>
          <a:prstGeom prst="rect">
            <a:avLst/>
          </a:prstGeom>
        </p:spPr>
      </p:pic>
      <p:grpSp>
        <p:nvGrpSpPr>
          <p:cNvPr id="14" name="组合 14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5" name="图片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6" name="图片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7" name="图片 17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8" name="图片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5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5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29" name="그림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1" y="-20234"/>
            <a:ext cx="1080386" cy="108038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058478" y="224475"/>
            <a:ext cx="6445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동기 유발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] </a:t>
            </a: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이것은 무엇일까요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?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31" name="Google Shape;1339;p37"/>
          <p:cNvSpPr txBox="1">
            <a:spLocks/>
          </p:cNvSpPr>
          <p:nvPr/>
        </p:nvSpPr>
        <p:spPr>
          <a:xfrm>
            <a:off x="3848098" y="-71541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027" name="Picture 3" descr="C:\Users\김호진\AppData\Local\Microsoft\Windows\INetCache\IE\BNA3553W\1200px-Sunflower_Seeds_Kaldari[1]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" b="94375" l="0" r="97000">
                        <a14:foregroundMark x1="28333" y1="43000" x2="20583" y2="50500"/>
                        <a14:foregroundMark x1="50250" y1="55375" x2="52750" y2="45375"/>
                        <a14:foregroundMark x1="52333" y1="45750" x2="57083" y2="33750"/>
                        <a14:foregroundMark x1="25833" y1="63500" x2="32500" y2="56000"/>
                        <a14:foregroundMark x1="13083" y1="71750" x2="25667" y2="63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914" y="749660"/>
            <a:ext cx="8799286" cy="5866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2148114" y="1155002"/>
            <a:ext cx="3147786" cy="2067169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148114" y="4107543"/>
            <a:ext cx="3147786" cy="1642382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5295900" y="1155001"/>
            <a:ext cx="3147786" cy="2067169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7022193" y="1155000"/>
            <a:ext cx="3147786" cy="2067169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5248729" y="2831403"/>
            <a:ext cx="3147786" cy="2918522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004051" y="2831402"/>
            <a:ext cx="3165928" cy="2918522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2148114" y="3160241"/>
            <a:ext cx="3147786" cy="104502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27312" y="1863063"/>
            <a:ext cx="7521371" cy="32775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72425" y="2738835"/>
            <a:ext cx="3948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600" dirty="0" smtClean="0">
                <a:latin typeface="한컴 백제 B" pitchFamily="18" charset="-127"/>
                <a:ea typeface="한컴 백제 B" pitchFamily="18" charset="-127"/>
              </a:rPr>
              <a:t>씨앗</a:t>
            </a:r>
            <a:endParaRPr lang="ko-KR" altLang="en-US" sz="96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0255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10" descr="Branch, Floral, Flower, Herbal, Leaf, Leafy, Leav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91094">
            <a:off x="6811635" y="3412491"/>
            <a:ext cx="1808360" cy="248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Red, Rose, Vintage, Botanical, Flower, Floral, Leav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097" y="1648563"/>
            <a:ext cx="2392735" cy="2662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Flower, Plant, Blossom, Bloom, Vintage, Isolate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0" y="1427737"/>
            <a:ext cx="1914344" cy="288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Flower, Purple, Plan, Pretty Vintage, Composi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400" y="1155002"/>
            <a:ext cx="326231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8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5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29" name="그림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1" y="-20234"/>
            <a:ext cx="1080386" cy="108038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058478" y="224475"/>
            <a:ext cx="6445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동기 유발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] </a:t>
            </a: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이것은 무엇일까요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?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31" name="Google Shape;1339;p37"/>
          <p:cNvSpPr txBox="1">
            <a:spLocks/>
          </p:cNvSpPr>
          <p:nvPr/>
        </p:nvSpPr>
        <p:spPr>
          <a:xfrm>
            <a:off x="3848098" y="-71541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148114" y="1155002"/>
            <a:ext cx="3147786" cy="2067169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148114" y="4107543"/>
            <a:ext cx="3147786" cy="1642382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5295900" y="1155001"/>
            <a:ext cx="3147786" cy="2067169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7022193" y="1155000"/>
            <a:ext cx="3147786" cy="2067169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7022193" y="2831403"/>
            <a:ext cx="3147786" cy="2918522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5277758" y="2831403"/>
            <a:ext cx="3165928" cy="2918522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2148114" y="3160241"/>
            <a:ext cx="3147786" cy="1045028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2188301" y="1810848"/>
            <a:ext cx="7521371" cy="3277526"/>
            <a:chOff x="7715816" y="-2122524"/>
            <a:chExt cx="7521371" cy="3277526"/>
          </a:xfrm>
        </p:grpSpPr>
        <p:pic>
          <p:nvPicPr>
            <p:cNvPr id="27" name="图片 2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15816" y="-2122524"/>
              <a:ext cx="7521371" cy="327752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960100" y="-1335036"/>
              <a:ext cx="394841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9600" dirty="0" smtClean="0">
                  <a:latin typeface="한컴 백제 B" pitchFamily="18" charset="-127"/>
                  <a:ea typeface="한컴 백제 B" pitchFamily="18" charset="-127"/>
                </a:rPr>
                <a:t>꽃</a:t>
              </a:r>
              <a:endParaRPr lang="ko-KR" altLang="en-US" sz="9600" dirty="0">
                <a:latin typeface="한컴 백제 B" pitchFamily="18" charset="-127"/>
                <a:ea typeface="한컴 백제 B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401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9" name="图片 5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40" name="图片 5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41" name="图片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37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sp>
        <p:nvSpPr>
          <p:cNvPr id="36" name="모서리가 둥근 직사각형 35"/>
          <p:cNvSpPr/>
          <p:nvPr/>
        </p:nvSpPr>
        <p:spPr>
          <a:xfrm>
            <a:off x="537029" y="1487558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组合 15"/>
          <p:cNvGrpSpPr/>
          <p:nvPr/>
        </p:nvGrpSpPr>
        <p:grpSpPr>
          <a:xfrm>
            <a:off x="6877207" y="1487559"/>
            <a:ext cx="7536924" cy="5468466"/>
            <a:chOff x="-1085237" y="1751146"/>
            <a:chExt cx="6660940" cy="4832890"/>
          </a:xfrm>
        </p:grpSpPr>
        <p:pic>
          <p:nvPicPr>
            <p:cNvPr id="28" name="图片 6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975" y="1751146"/>
              <a:ext cx="2350517" cy="2643665"/>
            </a:xfrm>
            <a:prstGeom prst="rect">
              <a:avLst/>
            </a:prstGeom>
          </p:spPr>
        </p:pic>
        <p:pic>
          <p:nvPicPr>
            <p:cNvPr id="32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5237" y="2837259"/>
              <a:ext cx="6660940" cy="3746777"/>
            </a:xfrm>
            <a:prstGeom prst="rect">
              <a:avLst/>
            </a:prstGeom>
          </p:spPr>
        </p:pic>
      </p:grpSp>
      <p:pic>
        <p:nvPicPr>
          <p:cNvPr id="33" name="그림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0" y="312322"/>
            <a:ext cx="1080386" cy="1080386"/>
          </a:xfrm>
          <a:prstGeom prst="rect">
            <a:avLst/>
          </a:prstGeom>
        </p:spPr>
      </p:pic>
      <p:sp>
        <p:nvSpPr>
          <p:cNvPr id="35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문제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1433" y="1773703"/>
            <a:ext cx="780588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 smtClean="0">
                <a:latin typeface="한컴 백제 B" pitchFamily="18" charset="-127"/>
                <a:ea typeface="한컴 백제 B" pitchFamily="18" charset="-127"/>
              </a:rPr>
              <a:t>씨앗에서 꽃이 되는 </a:t>
            </a:r>
            <a:endParaRPr lang="en-US" altLang="ko-KR" sz="6600" dirty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6600" dirty="0" smtClean="0">
                <a:latin typeface="한컴 백제 B" pitchFamily="18" charset="-127"/>
                <a:ea typeface="한컴 백제 B" pitchFamily="18" charset="-127"/>
              </a:rPr>
              <a:t>과정을 알아보고 </a:t>
            </a:r>
            <a:endParaRPr lang="en-US" altLang="ko-KR" sz="6600" dirty="0" smtClean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6600" dirty="0" smtClean="0">
                <a:latin typeface="한컴 백제 B" pitchFamily="18" charset="-127"/>
                <a:ea typeface="한컴 백제 B" pitchFamily="18" charset="-127"/>
              </a:rPr>
              <a:t>우리 반 꽃밭을 </a:t>
            </a:r>
            <a:endParaRPr lang="en-US" altLang="ko-KR" sz="6600" dirty="0" smtClean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6600" dirty="0" smtClean="0">
                <a:latin typeface="한컴 백제 B" pitchFamily="18" charset="-127"/>
                <a:ea typeface="한컴 백제 B" pitchFamily="18" charset="-127"/>
              </a:rPr>
              <a:t>만들어 봅시다</a:t>
            </a:r>
            <a:r>
              <a:rPr lang="en-US" altLang="ko-KR" sz="66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66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370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grpSp>
        <p:nvGrpSpPr>
          <p:cNvPr id="2" name="组合 15"/>
          <p:cNvGrpSpPr/>
          <p:nvPr/>
        </p:nvGrpSpPr>
        <p:grpSpPr>
          <a:xfrm>
            <a:off x="-504585" y="1344468"/>
            <a:ext cx="4431712" cy="5483831"/>
            <a:chOff x="177127" y="1523301"/>
            <a:chExt cx="4307979" cy="5159176"/>
          </a:xfrm>
        </p:grpSpPr>
        <p:pic>
          <p:nvPicPr>
            <p:cNvPr id="3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843" y="1523301"/>
              <a:ext cx="2350517" cy="2643665"/>
            </a:xfrm>
            <a:prstGeom prst="rect">
              <a:avLst/>
            </a:prstGeom>
          </p:spPr>
        </p:pic>
        <p:pic>
          <p:nvPicPr>
            <p:cNvPr id="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7127" y="2508574"/>
              <a:ext cx="4307979" cy="4173903"/>
            </a:xfrm>
            <a:prstGeom prst="rect">
              <a:avLst/>
            </a:prstGeom>
          </p:spPr>
        </p:pic>
      </p:grpSp>
      <p:pic>
        <p:nvPicPr>
          <p:cNvPr id="5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4253576">
            <a:off x="4267798" y="1220907"/>
            <a:ext cx="494603" cy="2080625"/>
          </a:xfrm>
          <a:prstGeom prst="rect">
            <a:avLst/>
          </a:prstGeom>
        </p:spPr>
      </p:pic>
      <p:pic>
        <p:nvPicPr>
          <p:cNvPr id="6" name="图片 7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5400000">
            <a:off x="4267798" y="2500501"/>
            <a:ext cx="494603" cy="2080625"/>
          </a:xfrm>
          <a:prstGeom prst="rect">
            <a:avLst/>
          </a:prstGeom>
        </p:spPr>
      </p:pic>
      <p:pic>
        <p:nvPicPr>
          <p:cNvPr id="7" name="图片 7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6391141" flipH="1">
            <a:off x="4255985" y="3657957"/>
            <a:ext cx="470366" cy="2080625"/>
          </a:xfrm>
          <a:prstGeom prst="rect">
            <a:avLst/>
          </a:prstGeom>
        </p:spPr>
      </p:pic>
      <p:sp>
        <p:nvSpPr>
          <p:cNvPr id="8" name="文本框 75"/>
          <p:cNvSpPr txBox="1"/>
          <p:nvPr/>
        </p:nvSpPr>
        <p:spPr>
          <a:xfrm>
            <a:off x="6077733" y="1076537"/>
            <a:ext cx="5911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spc="-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1. </a:t>
            </a:r>
            <a:r>
              <a:rPr lang="ko-KR" altLang="en-US" sz="5400" spc="-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씨앗 관찰하기</a:t>
            </a:r>
            <a:endParaRPr lang="zh-CN" altLang="en-US" sz="5400" spc="-3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4" name="组合 3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15" name="图片 3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16" name="图片 3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17" name="图片 3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8" name="文本框 75"/>
          <p:cNvSpPr txBox="1"/>
          <p:nvPr/>
        </p:nvSpPr>
        <p:spPr>
          <a:xfrm>
            <a:off x="5579050" y="2258209"/>
            <a:ext cx="584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2. </a:t>
            </a:r>
            <a:r>
              <a:rPr lang="ko-KR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씨앗에서 꽃이</a:t>
            </a:r>
            <a:endParaRPr lang="en-US" altLang="ko-KR" sz="54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되는 과정 알기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" name="文本框 75"/>
          <p:cNvSpPr txBox="1"/>
          <p:nvPr/>
        </p:nvSpPr>
        <p:spPr>
          <a:xfrm>
            <a:off x="5365072" y="4154493"/>
            <a:ext cx="584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3. </a:t>
            </a:r>
            <a:r>
              <a:rPr lang="ko-KR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우리 반 꽃밭 </a:t>
            </a:r>
            <a:endParaRPr lang="en-US" altLang="ko-KR" sz="54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만들기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0" y="312322"/>
            <a:ext cx="1080386" cy="1080386"/>
          </a:xfrm>
          <a:prstGeom prst="rect">
            <a:avLst/>
          </a:prstGeom>
        </p:spPr>
      </p:pic>
      <p:sp>
        <p:nvSpPr>
          <p:cNvPr id="21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순서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</TotalTime>
  <Words>762</Words>
  <Application>Microsoft Office PowerPoint</Application>
  <PresentationFormat>와이드스크린</PresentationFormat>
  <Paragraphs>149</Paragraphs>
  <Slides>31</Slides>
  <Notes>21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41" baseType="lpstr">
      <vt:lpstr>한컴 백제 B</vt:lpstr>
      <vt:lpstr>微软雅黑</vt:lpstr>
      <vt:lpstr>Arial</vt:lpstr>
      <vt:lpstr>맑은 고딕</vt:lpstr>
      <vt:lpstr>HY백송B</vt:lpstr>
      <vt:lpstr>휴먼모음T</vt:lpstr>
      <vt:lpstr>한컴 백제 M</vt:lpstr>
      <vt:lpstr>MD이솝체</vt:lpstr>
      <vt:lpstr>한컴 윤고딕 240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양현모</dc:creator>
  <cp:lastModifiedBy>Windows 사용자</cp:lastModifiedBy>
  <cp:revision>181</cp:revision>
  <dcterms:created xsi:type="dcterms:W3CDTF">2019-09-22T00:13:29Z</dcterms:created>
  <dcterms:modified xsi:type="dcterms:W3CDTF">2020-04-20T07:27:06Z</dcterms:modified>
</cp:coreProperties>
</file>