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1" r:id="rId5"/>
    <p:sldId id="319" r:id="rId6"/>
    <p:sldId id="262" r:id="rId7"/>
    <p:sldId id="263" r:id="rId8"/>
    <p:sldId id="264" r:id="rId9"/>
    <p:sldId id="265" r:id="rId10"/>
    <p:sldId id="266" r:id="rId11"/>
    <p:sldId id="267" r:id="rId12"/>
    <p:sldId id="276" r:id="rId13"/>
    <p:sldId id="272" r:id="rId14"/>
    <p:sldId id="277" r:id="rId15"/>
    <p:sldId id="307" r:id="rId16"/>
    <p:sldId id="306" r:id="rId17"/>
    <p:sldId id="308" r:id="rId18"/>
    <p:sldId id="312" r:id="rId19"/>
    <p:sldId id="273" r:id="rId20"/>
    <p:sldId id="309" r:id="rId21"/>
    <p:sldId id="278" r:id="rId22"/>
    <p:sldId id="310" r:id="rId23"/>
    <p:sldId id="311" r:id="rId24"/>
    <p:sldId id="313" r:id="rId25"/>
    <p:sldId id="314" r:id="rId26"/>
    <p:sldId id="315" r:id="rId27"/>
    <p:sldId id="317" r:id="rId28"/>
    <p:sldId id="318" r:id="rId29"/>
  </p:sldIdLst>
  <p:sldSz cx="12192000" cy="6858000"/>
  <p:notesSz cx="6858000" cy="9144000"/>
  <p:embeddedFontLst>
    <p:embeddedFont>
      <p:font typeface="휴먼모음T" panose="02030504000101010101" pitchFamily="18" charset="-127"/>
      <p:regular r:id="rId31"/>
    </p:embeddedFont>
    <p:embeddedFont>
      <p:font typeface="한컴 윤고딕 240" panose="02020603020101020101" pitchFamily="18" charset="-127"/>
      <p:regular r:id="rId32"/>
    </p:embeddedFont>
    <p:embeddedFont>
      <p:font typeface="한컴 백제 B" panose="02020603020101020101" pitchFamily="18" charset="-127"/>
      <p:regular r:id="rId33"/>
    </p:embeddedFont>
    <p:embeddedFont>
      <p:font typeface="微软雅黑" panose="020B0503020204020204" pitchFamily="34" charset="-122"/>
      <p:regular r:id="rId34"/>
      <p:bold r:id="rId35"/>
    </p:embeddedFont>
    <p:embeddedFont>
      <p:font typeface="맑은 고딕" panose="020B0503020000020004" pitchFamily="50" charset="-127"/>
      <p:regular r:id="rId36"/>
      <p:bold r:id="rId37"/>
    </p:embeddedFont>
    <p:embeddedFont>
      <p:font typeface="한컴 백제 M" panose="02020603020101020101" pitchFamily="18" charset="-127"/>
      <p:regular r:id="rId38"/>
    </p:embeddedFont>
    <p:embeddedFont>
      <p:font typeface="함초롬돋움" panose="02030504000101010101" pitchFamily="18" charset="-127"/>
      <p:regular r:id="rId39"/>
      <p:bold r:id="rId4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7E6"/>
    <a:srgbClr val="EB967B"/>
    <a:srgbClr val="FAEEAB"/>
    <a:srgbClr val="C16D96"/>
    <a:srgbClr val="FC8B91"/>
    <a:srgbClr val="FAF0B8"/>
    <a:srgbClr val="EBA09A"/>
    <a:srgbClr val="F6FEFF"/>
    <a:srgbClr val="93C8A4"/>
    <a:srgbClr val="9AC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36" autoAdjust="0"/>
    <p:restoredTop sz="87774" autoAdjust="0"/>
  </p:normalViewPr>
  <p:slideViewPr>
    <p:cSldViewPr snapToGrid="0">
      <p:cViewPr varScale="1">
        <p:scale>
          <a:sx n="100" d="100"/>
          <a:sy n="100" d="100"/>
        </p:scale>
        <p:origin x="22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DABCDF7A-2146-4657-A653-60C48DD5509C}" type="datetimeFigureOut">
              <a:rPr lang="ko-KR" altLang="en-US" smtClean="0"/>
              <a:pPr/>
              <a:t>2020-04-20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F545B2FA-69D3-4280-AE8A-1677538FBD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예시를 보여주고 꽃의 특징에 대해서 아이들과 이야기를 나눠보면 좋을 것 같습니다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4186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같이 아이들과</a:t>
            </a:r>
            <a:r>
              <a:rPr lang="ko-KR" altLang="en-US" baseline="0" dirty="0" smtClean="0"/>
              <a:t> 책의 </a:t>
            </a:r>
            <a:r>
              <a:rPr lang="ko-KR" altLang="en-US" baseline="0" dirty="0" err="1" smtClean="0"/>
              <a:t>그림속에서</a:t>
            </a:r>
            <a:r>
              <a:rPr lang="ko-KR" altLang="en-US" baseline="0" dirty="0" smtClean="0"/>
              <a:t> 꽃들을 찾아봅니다</a:t>
            </a:r>
            <a:endParaRPr lang="en-US" altLang="ko-KR" baseline="0" dirty="0" smtClean="0"/>
          </a:p>
          <a:p>
            <a:r>
              <a:rPr lang="ko-KR" altLang="en-US" baseline="0" dirty="0" smtClean="0"/>
              <a:t>산국화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밤나무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진달래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개나리는 언급만 되었고 실제 그림책 속에서는 찾을 수 없음을 안내해 줍니다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18963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1680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1680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632A3CC1-2D58-4E5A-A3FC-13024887F6F7}" type="datetimeFigureOut">
              <a:rPr lang="ko-KR" altLang="en-US" smtClean="0"/>
              <a:pPr/>
              <a:t>2020-04-20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24C3DE5C-3422-477D-8A73-604DD13B89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52.png"/><Relationship Id="rId4" Type="http://schemas.openxmlformats.org/officeDocument/2006/relationships/image" Target="../media/image4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1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30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3.png"/><Relationship Id="rId7" Type="http://schemas.openxmlformats.org/officeDocument/2006/relationships/image" Target="../media/image60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4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3.png"/><Relationship Id="rId7" Type="http://schemas.openxmlformats.org/officeDocument/2006/relationships/image" Target="../media/image63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62.jpe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53.png"/><Relationship Id="rId7" Type="http://schemas.openxmlformats.org/officeDocument/2006/relationships/image" Target="../media/image6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54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2.jpeg"/><Relationship Id="rId18" Type="http://schemas.openxmlformats.org/officeDocument/2006/relationships/image" Target="../media/image73.png"/><Relationship Id="rId26" Type="http://schemas.microsoft.com/office/2007/relationships/hdphoto" Target="../media/hdphoto4.wdp"/><Relationship Id="rId3" Type="http://schemas.openxmlformats.org/officeDocument/2006/relationships/image" Target="../media/image31.png"/><Relationship Id="rId21" Type="http://schemas.openxmlformats.org/officeDocument/2006/relationships/image" Target="../media/image75.png"/><Relationship Id="rId7" Type="http://schemas.openxmlformats.org/officeDocument/2006/relationships/image" Target="../media/image66.png"/><Relationship Id="rId12" Type="http://schemas.openxmlformats.org/officeDocument/2006/relationships/image" Target="../media/image59.png"/><Relationship Id="rId17" Type="http://schemas.openxmlformats.org/officeDocument/2006/relationships/image" Target="../media/image58.png"/><Relationship Id="rId25" Type="http://schemas.openxmlformats.org/officeDocument/2006/relationships/image" Target="../media/image7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7.png"/><Relationship Id="rId20" Type="http://schemas.openxmlformats.org/officeDocument/2006/relationships/image" Target="../media/image74.png"/><Relationship Id="rId29" Type="http://schemas.microsoft.com/office/2007/relationships/hdphoto" Target="../media/hdphoto5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11" Type="http://schemas.openxmlformats.org/officeDocument/2006/relationships/image" Target="../media/image71.jpeg"/><Relationship Id="rId24" Type="http://schemas.microsoft.com/office/2007/relationships/hdphoto" Target="../media/hdphoto3.wdp"/><Relationship Id="rId5" Type="http://schemas.openxmlformats.org/officeDocument/2006/relationships/image" Target="../media/image54.png"/><Relationship Id="rId15" Type="http://schemas.openxmlformats.org/officeDocument/2006/relationships/image" Target="../media/image56.png"/><Relationship Id="rId23" Type="http://schemas.openxmlformats.org/officeDocument/2006/relationships/image" Target="../media/image76.png"/><Relationship Id="rId28" Type="http://schemas.openxmlformats.org/officeDocument/2006/relationships/image" Target="../media/image79.png"/><Relationship Id="rId10" Type="http://schemas.openxmlformats.org/officeDocument/2006/relationships/image" Target="../media/image70.jpeg"/><Relationship Id="rId19" Type="http://schemas.microsoft.com/office/2007/relationships/hdphoto" Target="../media/hdphoto1.wdp"/><Relationship Id="rId31" Type="http://schemas.microsoft.com/office/2007/relationships/hdphoto" Target="../media/hdphoto6.wdp"/><Relationship Id="rId4" Type="http://schemas.openxmlformats.org/officeDocument/2006/relationships/image" Target="../media/image30.png"/><Relationship Id="rId9" Type="http://schemas.openxmlformats.org/officeDocument/2006/relationships/image" Target="../media/image62.jpeg"/><Relationship Id="rId14" Type="http://schemas.openxmlformats.org/officeDocument/2006/relationships/image" Target="../media/image61.jpeg"/><Relationship Id="rId22" Type="http://schemas.microsoft.com/office/2007/relationships/hdphoto" Target="../media/hdphoto2.wdp"/><Relationship Id="rId27" Type="http://schemas.openxmlformats.org/officeDocument/2006/relationships/image" Target="../media/image78.png"/><Relationship Id="rId30" Type="http://schemas.openxmlformats.org/officeDocument/2006/relationships/image" Target="../media/image8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microsoft.com/office/2007/relationships/hdphoto" Target="../media/hdphoto10.wdp"/><Relationship Id="rId3" Type="http://schemas.openxmlformats.org/officeDocument/2006/relationships/image" Target="../media/image53.png"/><Relationship Id="rId7" Type="http://schemas.microsoft.com/office/2007/relationships/hdphoto" Target="../media/hdphoto7.wdp"/><Relationship Id="rId12" Type="http://schemas.openxmlformats.org/officeDocument/2006/relationships/image" Target="../media/image84.png"/><Relationship Id="rId17" Type="http://schemas.openxmlformats.org/officeDocument/2006/relationships/image" Target="../media/image87.png"/><Relationship Id="rId2" Type="http://schemas.openxmlformats.org/officeDocument/2006/relationships/image" Target="../media/image31.png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microsoft.com/office/2007/relationships/hdphoto" Target="../media/hdphoto9.wdp"/><Relationship Id="rId5" Type="http://schemas.openxmlformats.org/officeDocument/2006/relationships/image" Target="../media/image54.png"/><Relationship Id="rId15" Type="http://schemas.microsoft.com/office/2007/relationships/hdphoto" Target="../media/hdphoto11.wdp"/><Relationship Id="rId10" Type="http://schemas.openxmlformats.org/officeDocument/2006/relationships/image" Target="../media/image83.png"/><Relationship Id="rId4" Type="http://schemas.openxmlformats.org/officeDocument/2006/relationships/image" Target="../media/image30.png"/><Relationship Id="rId9" Type="http://schemas.microsoft.com/office/2007/relationships/hdphoto" Target="../media/hdphoto8.wdp"/><Relationship Id="rId14" Type="http://schemas.openxmlformats.org/officeDocument/2006/relationships/image" Target="../media/image8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microsoft.com/office/2007/relationships/hdphoto" Target="../media/hdphoto10.wdp"/><Relationship Id="rId3" Type="http://schemas.openxmlformats.org/officeDocument/2006/relationships/image" Target="../media/image53.png"/><Relationship Id="rId7" Type="http://schemas.microsoft.com/office/2007/relationships/hdphoto" Target="../media/hdphoto12.wdp"/><Relationship Id="rId12" Type="http://schemas.openxmlformats.org/officeDocument/2006/relationships/image" Target="../media/image84.png"/><Relationship Id="rId2" Type="http://schemas.openxmlformats.org/officeDocument/2006/relationships/image" Target="../media/image31.png"/><Relationship Id="rId16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11" Type="http://schemas.microsoft.com/office/2007/relationships/hdphoto" Target="../media/hdphoto9.wdp"/><Relationship Id="rId5" Type="http://schemas.openxmlformats.org/officeDocument/2006/relationships/image" Target="../media/image54.png"/><Relationship Id="rId15" Type="http://schemas.microsoft.com/office/2007/relationships/hdphoto" Target="../media/hdphoto11.wdp"/><Relationship Id="rId10" Type="http://schemas.openxmlformats.org/officeDocument/2006/relationships/image" Target="../media/image83.png"/><Relationship Id="rId4" Type="http://schemas.openxmlformats.org/officeDocument/2006/relationships/image" Target="../media/image30.png"/><Relationship Id="rId9" Type="http://schemas.microsoft.com/office/2007/relationships/hdphoto" Target="../media/hdphoto13.wdp"/><Relationship Id="rId14" Type="http://schemas.openxmlformats.org/officeDocument/2006/relationships/image" Target="../media/image8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microsoft.com/office/2007/relationships/hdphoto" Target="../media/hdphoto11.wdp"/><Relationship Id="rId3" Type="http://schemas.openxmlformats.org/officeDocument/2006/relationships/image" Target="../media/image53.png"/><Relationship Id="rId7" Type="http://schemas.microsoft.com/office/2007/relationships/hdphoto" Target="../media/hdphoto14.wdp"/><Relationship Id="rId12" Type="http://schemas.openxmlformats.org/officeDocument/2006/relationships/image" Target="../media/image85.png"/><Relationship Id="rId2" Type="http://schemas.openxmlformats.org/officeDocument/2006/relationships/image" Target="../media/image31.png"/><Relationship Id="rId16" Type="http://schemas.microsoft.com/office/2007/relationships/hdphoto" Target="../media/hdphoto15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microsoft.com/office/2007/relationships/hdphoto" Target="../media/hdphoto9.wdp"/><Relationship Id="rId5" Type="http://schemas.openxmlformats.org/officeDocument/2006/relationships/image" Target="../media/image54.png"/><Relationship Id="rId15" Type="http://schemas.openxmlformats.org/officeDocument/2006/relationships/image" Target="../media/image91.png"/><Relationship Id="rId10" Type="http://schemas.openxmlformats.org/officeDocument/2006/relationships/image" Target="../media/image83.png"/><Relationship Id="rId4" Type="http://schemas.openxmlformats.org/officeDocument/2006/relationships/image" Target="../media/image30.png"/><Relationship Id="rId9" Type="http://schemas.microsoft.com/office/2007/relationships/hdphoto" Target="../media/hdphoto13.wdp"/><Relationship Id="rId14" Type="http://schemas.openxmlformats.org/officeDocument/2006/relationships/image" Target="../media/image87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93.png"/><Relationship Id="rId18" Type="http://schemas.openxmlformats.org/officeDocument/2006/relationships/image" Target="../media/image94.png"/><Relationship Id="rId3" Type="http://schemas.openxmlformats.org/officeDocument/2006/relationships/image" Target="../media/image31.png"/><Relationship Id="rId7" Type="http://schemas.openxmlformats.org/officeDocument/2006/relationships/image" Target="../media/image90.png"/><Relationship Id="rId12" Type="http://schemas.microsoft.com/office/2007/relationships/hdphoto" Target="../media/hdphoto16.wdp"/><Relationship Id="rId17" Type="http://schemas.openxmlformats.org/officeDocument/2006/relationships/image" Target="../media/image87.png"/><Relationship Id="rId2" Type="http://schemas.openxmlformats.org/officeDocument/2006/relationships/audio" Target="../media/audio1.wav"/><Relationship Id="rId16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92.png"/><Relationship Id="rId5" Type="http://schemas.openxmlformats.org/officeDocument/2006/relationships/image" Target="../media/image30.png"/><Relationship Id="rId15" Type="http://schemas.openxmlformats.org/officeDocument/2006/relationships/image" Target="../media/image85.png"/><Relationship Id="rId10" Type="http://schemas.microsoft.com/office/2007/relationships/hdphoto" Target="../media/hdphoto13.wdp"/><Relationship Id="rId4" Type="http://schemas.openxmlformats.org/officeDocument/2006/relationships/image" Target="../media/image53.png"/><Relationship Id="rId9" Type="http://schemas.openxmlformats.org/officeDocument/2006/relationships/image" Target="../media/image89.png"/><Relationship Id="rId14" Type="http://schemas.microsoft.com/office/2007/relationships/hdphoto" Target="../media/hdphoto17.wdp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93.png"/><Relationship Id="rId18" Type="http://schemas.openxmlformats.org/officeDocument/2006/relationships/image" Target="../media/image94.png"/><Relationship Id="rId3" Type="http://schemas.openxmlformats.org/officeDocument/2006/relationships/image" Target="../media/image31.png"/><Relationship Id="rId7" Type="http://schemas.openxmlformats.org/officeDocument/2006/relationships/image" Target="../media/image90.png"/><Relationship Id="rId12" Type="http://schemas.microsoft.com/office/2007/relationships/hdphoto" Target="../media/hdphoto16.wdp"/><Relationship Id="rId17" Type="http://schemas.openxmlformats.org/officeDocument/2006/relationships/image" Target="../media/image87.png"/><Relationship Id="rId2" Type="http://schemas.openxmlformats.org/officeDocument/2006/relationships/audio" Target="../media/audio1.wav"/><Relationship Id="rId16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92.png"/><Relationship Id="rId5" Type="http://schemas.openxmlformats.org/officeDocument/2006/relationships/image" Target="../media/image30.png"/><Relationship Id="rId15" Type="http://schemas.openxmlformats.org/officeDocument/2006/relationships/image" Target="../media/image85.png"/><Relationship Id="rId10" Type="http://schemas.microsoft.com/office/2007/relationships/hdphoto" Target="../media/hdphoto13.wdp"/><Relationship Id="rId4" Type="http://schemas.openxmlformats.org/officeDocument/2006/relationships/image" Target="../media/image53.png"/><Relationship Id="rId9" Type="http://schemas.openxmlformats.org/officeDocument/2006/relationships/image" Target="../media/image89.png"/><Relationship Id="rId14" Type="http://schemas.microsoft.com/office/2007/relationships/hdphoto" Target="../media/hdphoto17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jp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3.png"/><Relationship Id="rId7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1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6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7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84" y="1837515"/>
            <a:ext cx="2521796" cy="2521796"/>
          </a:xfrm>
          <a:prstGeom prst="rect">
            <a:avLst/>
          </a:prstGeom>
        </p:spPr>
      </p:pic>
      <p:grpSp>
        <p:nvGrpSpPr>
          <p:cNvPr id="9" name="组合 28"/>
          <p:cNvGrpSpPr/>
          <p:nvPr/>
        </p:nvGrpSpPr>
        <p:grpSpPr>
          <a:xfrm>
            <a:off x="842836" y="4037325"/>
            <a:ext cx="2604491" cy="1778793"/>
            <a:chOff x="994068" y="3837918"/>
            <a:chExt cx="2604491" cy="1778793"/>
          </a:xfrm>
        </p:grpSpPr>
        <p:pic>
          <p:nvPicPr>
            <p:cNvPr id="10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8917" y="3837918"/>
              <a:ext cx="2254795" cy="1778793"/>
            </a:xfrm>
            <a:prstGeom prst="rect">
              <a:avLst/>
            </a:prstGeom>
          </p:spPr>
        </p:pic>
        <p:grpSp>
          <p:nvGrpSpPr>
            <p:cNvPr id="11" name="组合 23"/>
            <p:cNvGrpSpPr/>
            <p:nvPr/>
          </p:nvGrpSpPr>
          <p:grpSpPr>
            <a:xfrm>
              <a:off x="994068" y="3994645"/>
              <a:ext cx="2604491" cy="1544977"/>
              <a:chOff x="8165821" y="2333057"/>
              <a:chExt cx="2604491" cy="1544977"/>
            </a:xfrm>
          </p:grpSpPr>
          <p:sp>
            <p:nvSpPr>
              <p:cNvPr id="12" name="TextBox 14"/>
              <p:cNvSpPr txBox="1"/>
              <p:nvPr/>
            </p:nvSpPr>
            <p:spPr>
              <a:xfrm>
                <a:off x="8334911" y="2954704"/>
                <a:ext cx="2310425" cy="92333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  <a:alpha val="43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228600" indent="-228600" algn="ctr">
                  <a:lnSpc>
                    <a:spcPct val="150000"/>
                  </a:lnSpc>
                  <a:buAutoNum type="arabicPeriod"/>
                  <a:defRPr/>
                </a:pPr>
                <a:r>
                  <a:rPr lang="ko-KR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한컴 백제 M" pitchFamily="18" charset="-127"/>
                    <a:ea typeface="한컴 백제 M" pitchFamily="18" charset="-127"/>
                    <a:cs typeface="Open Sans" panose="020B0606030504020204" pitchFamily="34" charset="0"/>
                    <a:sym typeface="微软雅黑" pitchFamily="34" charset="-122"/>
                  </a:rPr>
                  <a:t>표지보고 그림책 내용 상상하기</a:t>
                </a:r>
                <a:endPara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백제 M" pitchFamily="18" charset="-127"/>
                  <a:ea typeface="한컴 백제 M" pitchFamily="18" charset="-127"/>
                  <a:cs typeface="Open Sans" panose="020B0606030504020204" pitchFamily="34" charset="0"/>
                  <a:sym typeface="微软雅黑" pitchFamily="34" charset="-122"/>
                </a:endParaRPr>
              </a:p>
              <a:p>
                <a:pPr marL="228600" indent="-228600" algn="ctr">
                  <a:lnSpc>
                    <a:spcPct val="150000"/>
                  </a:lnSpc>
                  <a:buAutoNum type="arabicPeriod"/>
                  <a:defRPr/>
                </a:pPr>
                <a:r>
                  <a:rPr lang="ko-KR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한컴 백제 M" pitchFamily="18" charset="-127"/>
                    <a:ea typeface="한컴 백제 M" pitchFamily="18" charset="-127"/>
                    <a:cs typeface="Open Sans" panose="020B0606030504020204" pitchFamily="34" charset="0"/>
                    <a:sym typeface="微软雅黑" pitchFamily="34" charset="-122"/>
                  </a:rPr>
                  <a:t>그림책 읽고 내용 파악하기</a:t>
                </a:r>
                <a:endPara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한컴 백제 M" pitchFamily="18" charset="-127"/>
                  <a:ea typeface="한컴 백제 M" pitchFamily="18" charset="-127"/>
                  <a:cs typeface="Open Sans" panose="020B0606030504020204" pitchFamily="34" charset="0"/>
                  <a:sym typeface="微软雅黑" pitchFamily="34" charset="-122"/>
                </a:endParaRPr>
              </a:p>
              <a:p>
                <a:pPr marL="228600" indent="-228600" algn="ctr">
                  <a:lnSpc>
                    <a:spcPct val="150000"/>
                  </a:lnSpc>
                  <a:buAutoNum type="arabicPeriod"/>
                  <a:defRPr/>
                </a:pPr>
                <a:r>
                  <a:rPr lang="ko-KR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한컴 백제 M" pitchFamily="18" charset="-127"/>
                    <a:ea typeface="한컴 백제 M" pitchFamily="18" charset="-127"/>
                    <a:cs typeface="Open Sans" panose="020B0606030504020204" pitchFamily="34" charset="0"/>
                    <a:sym typeface="微软雅黑" pitchFamily="34" charset="-122"/>
                  </a:rPr>
                  <a:t>꽃밭에 가면 놀이하기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  <a:sym typeface="微软雅黑" pitchFamily="34" charset="-122"/>
                </a:endParaRPr>
              </a:p>
            </p:txBody>
          </p:sp>
          <p:sp>
            <p:nvSpPr>
              <p:cNvPr id="13" name="文本框 25"/>
              <p:cNvSpPr txBox="1"/>
              <p:nvPr/>
            </p:nvSpPr>
            <p:spPr>
              <a:xfrm>
                <a:off x="8165821" y="2333057"/>
                <a:ext cx="26044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꽃밭에 가 보아요</a:t>
                </a:r>
                <a:endParaRPr lang="zh-CN" altLang="en-US" sz="2400" b="1" dirty="0">
                  <a:latin typeface="한컴 백제 M" pitchFamily="18" charset="-127"/>
                  <a:ea typeface="a옛날목욕탕M" pitchFamily="18" charset="-127"/>
                  <a:sym typeface="微软雅黑" pitchFamily="34" charset="-122"/>
                </a:endParaRPr>
              </a:p>
            </p:txBody>
          </p:sp>
        </p:grpSp>
      </p:grpSp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540" y="1837515"/>
            <a:ext cx="2521796" cy="2521796"/>
          </a:xfrm>
          <a:prstGeom prst="rect">
            <a:avLst/>
          </a:prstGeom>
        </p:spPr>
      </p:pic>
      <p:pic>
        <p:nvPicPr>
          <p:cNvPr id="15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41" y="4037325"/>
            <a:ext cx="2254795" cy="1778793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480" y="1821698"/>
            <a:ext cx="2521796" cy="2521796"/>
          </a:xfrm>
          <a:prstGeom prst="rect">
            <a:avLst/>
          </a:prstGeom>
        </p:spPr>
      </p:pic>
      <p:pic>
        <p:nvPicPr>
          <p:cNvPr id="17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981" y="4021508"/>
            <a:ext cx="2254795" cy="1778793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836" y="1821698"/>
            <a:ext cx="2521796" cy="2521796"/>
          </a:xfrm>
          <a:prstGeom prst="rect">
            <a:avLst/>
          </a:prstGeom>
        </p:spPr>
      </p:pic>
      <p:pic>
        <p:nvPicPr>
          <p:cNvPr id="19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337" y="4021508"/>
            <a:ext cx="2254795" cy="1778793"/>
          </a:xfrm>
          <a:prstGeom prst="rect">
            <a:avLst/>
          </a:prstGeom>
        </p:spPr>
      </p:pic>
      <p:pic>
        <p:nvPicPr>
          <p:cNvPr id="20" name="Picture 2" descr="C:\Users\김호진\Desktop\wreath-3384413_192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728" y="1073873"/>
            <a:ext cx="1053128" cy="10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852744" y="1215716"/>
            <a:ext cx="5090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한컴 백제 M" pitchFamily="18" charset="-127"/>
                <a:ea typeface="한컴 백제 M" pitchFamily="18" charset="-127"/>
              </a:rPr>
              <a:t>1</a:t>
            </a:r>
            <a:endParaRPr lang="ko-KR" altLang="en-US" sz="44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3" t="24837" r="10339" b="28546"/>
          <a:stretch/>
        </p:blipFill>
        <p:spPr>
          <a:xfrm>
            <a:off x="9332771" y="-16425"/>
            <a:ext cx="2622315" cy="1201641"/>
          </a:xfrm>
          <a:prstGeom prst="rect">
            <a:avLst/>
          </a:prstGeom>
        </p:spPr>
      </p:pic>
      <p:pic>
        <p:nvPicPr>
          <p:cNvPr id="23" name="Picture 2" descr="C:\Users\김호진\Desktop\wreath-3384413_192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563" y="1043373"/>
            <a:ext cx="1053128" cy="10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478617" y="1215715"/>
            <a:ext cx="5090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한컴 백제 M" pitchFamily="18" charset="-127"/>
                <a:ea typeface="한컴 백제 M" pitchFamily="18" charset="-127"/>
              </a:rPr>
              <a:t>2</a:t>
            </a:r>
            <a:endParaRPr lang="ko-KR" altLang="en-US" sz="44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Picture 2" descr="C:\Users\김호진\Desktop\wreath-3384413_192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852" y="1073871"/>
            <a:ext cx="1053128" cy="10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7120868" y="1215714"/>
            <a:ext cx="5090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한컴 백제 M" pitchFamily="18" charset="-127"/>
                <a:ea typeface="한컴 백제 M" pitchFamily="18" charset="-127"/>
              </a:rPr>
              <a:t>3</a:t>
            </a:r>
            <a:endParaRPr lang="ko-KR" altLang="en-US" sz="44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7" name="Picture 2" descr="C:\Users\김호진\Desktop\wreath-3384413_192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8124" y="1043373"/>
            <a:ext cx="1053128" cy="10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9810178" y="1185216"/>
            <a:ext cx="5090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한컴 백제 M" pitchFamily="18" charset="-127"/>
                <a:ea typeface="한컴 백제 M" pitchFamily="18" charset="-127"/>
              </a:rPr>
              <a:t>4</a:t>
            </a:r>
            <a:endParaRPr lang="ko-KR" altLang="en-US" sz="44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9" name="TextBox 14"/>
          <p:cNvSpPr txBox="1"/>
          <p:nvPr/>
        </p:nvSpPr>
        <p:spPr>
          <a:xfrm>
            <a:off x="3627411" y="4840384"/>
            <a:ext cx="2310425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43000"/>
            </a:schemeClr>
          </a:solidFill>
        </p:spPr>
        <p:txBody>
          <a:bodyPr wrap="square">
            <a:spAutoFit/>
          </a:bodyPr>
          <a:lstStyle/>
          <a:p>
            <a:pPr marL="228600" indent="-228600" algn="ctr">
              <a:lnSpc>
                <a:spcPct val="150000"/>
              </a:lnSpc>
              <a:buAutoNum type="arabicPeriod"/>
              <a:defRPr/>
            </a:pP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백제 M" pitchFamily="18" charset="-127"/>
                <a:ea typeface="한컴 백제 M" pitchFamily="18" charset="-127"/>
                <a:cs typeface="Open Sans" panose="020B0606030504020204" pitchFamily="34" charset="0"/>
                <a:sym typeface="微软雅黑" pitchFamily="34" charset="-122"/>
              </a:rPr>
              <a:t>행복했던 경험 나누기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한컴 백제 M" pitchFamily="18" charset="-127"/>
              <a:ea typeface="한컴 백제 M" pitchFamily="18" charset="-127"/>
              <a:cs typeface="Open Sans" panose="020B0606030504020204" pitchFamily="34" charset="0"/>
              <a:sym typeface="微软雅黑" pitchFamily="34" charset="-122"/>
            </a:endParaRPr>
          </a:p>
          <a:p>
            <a:pPr marL="228600" indent="-228600" algn="ctr">
              <a:lnSpc>
                <a:spcPct val="150000"/>
              </a:lnSpc>
              <a:buAutoNum type="arabicPeriod"/>
              <a:defRPr/>
            </a:pP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백제 M" pitchFamily="18" charset="-127"/>
                <a:ea typeface="한컴 백제 M" pitchFamily="18" charset="-127"/>
                <a:cs typeface="Open Sans" panose="020B0606030504020204" pitchFamily="34" charset="0"/>
                <a:sym typeface="微软雅黑" pitchFamily="34" charset="-122"/>
              </a:rPr>
              <a:t>내 주위의 작은 행복 찾기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한컴 백제 M" pitchFamily="18" charset="-127"/>
              <a:ea typeface="한컴 백제 M" pitchFamily="18" charset="-127"/>
              <a:cs typeface="Open Sans" panose="020B0606030504020204" pitchFamily="34" charset="0"/>
              <a:sym typeface="微软雅黑" pitchFamily="34" charset="-122"/>
            </a:endParaRPr>
          </a:p>
          <a:p>
            <a:pPr marL="228600" indent="-228600" algn="ctr">
              <a:lnSpc>
                <a:spcPct val="150000"/>
              </a:lnSpc>
              <a:buAutoNum type="arabicPeriod"/>
              <a:defRPr/>
            </a:pP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백제 M" pitchFamily="18" charset="-127"/>
                <a:ea typeface="한컴 백제 M" pitchFamily="18" charset="-127"/>
                <a:cs typeface="Open Sans" panose="020B0606030504020204" pitchFamily="34" charset="0"/>
                <a:sym typeface="微软雅黑" pitchFamily="34" charset="-122"/>
              </a:rPr>
              <a:t>나만의 행복 설명서 만들기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Open Sans" panose="020B0606030504020204" pitchFamily="34" charset="0"/>
              <a:sym typeface="微软雅黑" pitchFamily="34" charset="-122"/>
            </a:endParaRPr>
          </a:p>
        </p:txBody>
      </p:sp>
      <p:sp>
        <p:nvSpPr>
          <p:cNvPr id="30" name="文本框 25"/>
          <p:cNvSpPr txBox="1"/>
          <p:nvPr/>
        </p:nvSpPr>
        <p:spPr>
          <a:xfrm>
            <a:off x="3480379" y="4037325"/>
            <a:ext cx="2604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행복 설명서를 </a:t>
            </a:r>
            <a:endParaRPr lang="en-US" altLang="ko-KR" sz="2400" b="1" dirty="0">
              <a:latin typeface="한컴 백제 M" pitchFamily="18" charset="-127"/>
              <a:ea typeface="한컴 백제 M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2400" b="1" dirty="0"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만들어요</a:t>
            </a:r>
            <a:endParaRPr lang="zh-CN" altLang="en-US" sz="2400" b="1" dirty="0">
              <a:latin typeface="한컴 백제 M" pitchFamily="18" charset="-127"/>
              <a:ea typeface="a옛날목욕탕M" pitchFamily="18" charset="-127"/>
              <a:sym typeface="微软雅黑" pitchFamily="34" charset="-122"/>
            </a:endParaRPr>
          </a:p>
        </p:txBody>
      </p:sp>
      <p:sp>
        <p:nvSpPr>
          <p:cNvPr id="31" name="TextBox 14"/>
          <p:cNvSpPr txBox="1"/>
          <p:nvPr/>
        </p:nvSpPr>
        <p:spPr>
          <a:xfrm>
            <a:off x="6185140" y="4815699"/>
            <a:ext cx="2408855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43000"/>
            </a:schemeClr>
          </a:solidFill>
        </p:spPr>
        <p:txBody>
          <a:bodyPr wrap="square">
            <a:spAutoFit/>
          </a:bodyPr>
          <a:lstStyle/>
          <a:p>
            <a:pPr marL="228600" indent="-228600" algn="ctr">
              <a:lnSpc>
                <a:spcPct val="150000"/>
              </a:lnSpc>
              <a:buAutoNum type="arabicPeriod"/>
              <a:defRPr/>
            </a:pP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백제 M" pitchFamily="18" charset="-127"/>
                <a:ea typeface="한컴 백제 M" pitchFamily="18" charset="-127"/>
                <a:cs typeface="Open Sans" panose="020B0606030504020204" pitchFamily="34" charset="0"/>
                <a:sym typeface="微软雅黑" pitchFamily="34" charset="-122"/>
              </a:rPr>
              <a:t>작은 행복에 감사하는 마음 갖기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한컴 백제 M" pitchFamily="18" charset="-127"/>
              <a:ea typeface="한컴 백제 M" pitchFamily="18" charset="-127"/>
              <a:cs typeface="Open Sans" panose="020B0606030504020204" pitchFamily="34" charset="0"/>
              <a:sym typeface="微软雅黑" pitchFamily="34" charset="-122"/>
            </a:endParaRPr>
          </a:p>
          <a:p>
            <a:pPr marL="228600" indent="-228600" algn="ctr">
              <a:lnSpc>
                <a:spcPct val="150000"/>
              </a:lnSpc>
              <a:buAutoNum type="arabicPeriod"/>
              <a:defRPr/>
            </a:pP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백제 M" pitchFamily="18" charset="-127"/>
                <a:ea typeface="한컴 백제 M" pitchFamily="18" charset="-127"/>
                <a:cs typeface="Open Sans" panose="020B0606030504020204" pitchFamily="34" charset="0"/>
                <a:sym typeface="微软雅黑" pitchFamily="34" charset="-122"/>
              </a:rPr>
              <a:t>감사함을 담아 짧은 글쓰기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한컴 백제 M" pitchFamily="18" charset="-127"/>
              <a:ea typeface="한컴 백제 M" pitchFamily="18" charset="-127"/>
              <a:cs typeface="Open Sans" panose="020B0606030504020204" pitchFamily="34" charset="0"/>
              <a:sym typeface="微软雅黑" pitchFamily="34" charset="-122"/>
            </a:endParaRPr>
          </a:p>
          <a:p>
            <a:pPr marL="228600" indent="-228600" algn="ctr">
              <a:lnSpc>
                <a:spcPct val="150000"/>
              </a:lnSpc>
              <a:buAutoNum type="arabicPeriod"/>
              <a:defRPr/>
            </a:pP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백제 M" pitchFamily="18" charset="-127"/>
                <a:ea typeface="한컴 백제 M" pitchFamily="18" charset="-127"/>
                <a:cs typeface="Open Sans" panose="020B0606030504020204" pitchFamily="34" charset="0"/>
                <a:sym typeface="微软雅黑" pitchFamily="34" charset="-122"/>
              </a:rPr>
              <a:t>꽃 책갈피 만들기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한컴 백제 M" pitchFamily="18" charset="-127"/>
              <a:ea typeface="a옛날목욕탕M" pitchFamily="18" charset="-127"/>
              <a:cs typeface="Open Sans" panose="020B0606030504020204" pitchFamily="34" charset="0"/>
              <a:sym typeface="微软雅黑" pitchFamily="34" charset="-122"/>
            </a:endParaRPr>
          </a:p>
        </p:txBody>
      </p:sp>
      <p:sp>
        <p:nvSpPr>
          <p:cNvPr id="32" name="文本框 25"/>
          <p:cNvSpPr txBox="1"/>
          <p:nvPr/>
        </p:nvSpPr>
        <p:spPr>
          <a:xfrm>
            <a:off x="6114480" y="4037324"/>
            <a:ext cx="2604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책에 꽃이 </a:t>
            </a:r>
            <a:endParaRPr lang="en-US" altLang="ko-KR" sz="2400" b="1" dirty="0">
              <a:latin typeface="한컴 백제 M" pitchFamily="18" charset="-127"/>
              <a:ea typeface="한컴 백제 M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2400" b="1" dirty="0"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피었어요</a:t>
            </a:r>
            <a:endParaRPr lang="zh-CN" altLang="en-US" sz="2400" b="1" dirty="0">
              <a:latin typeface="한컴 백제 M" pitchFamily="18" charset="-127"/>
              <a:ea typeface="a옛날목욕탕M" pitchFamily="18" charset="-127"/>
              <a:sym typeface="微软雅黑" pitchFamily="34" charset="-122"/>
            </a:endParaRPr>
          </a:p>
        </p:txBody>
      </p:sp>
      <p:sp>
        <p:nvSpPr>
          <p:cNvPr id="33" name="TextBox 14"/>
          <p:cNvSpPr txBox="1"/>
          <p:nvPr/>
        </p:nvSpPr>
        <p:spPr>
          <a:xfrm>
            <a:off x="8909475" y="4818472"/>
            <a:ext cx="2310425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43000"/>
            </a:schemeClr>
          </a:solidFill>
        </p:spPr>
        <p:txBody>
          <a:bodyPr wrap="square">
            <a:spAutoFit/>
          </a:bodyPr>
          <a:lstStyle/>
          <a:p>
            <a:pPr marL="228600" indent="-228600" algn="ctr">
              <a:lnSpc>
                <a:spcPct val="150000"/>
              </a:lnSpc>
              <a:buAutoNum type="arabicPeriod"/>
              <a:defRPr/>
            </a:pP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백제 M" pitchFamily="18" charset="-127"/>
                <a:ea typeface="한컴 백제 M" pitchFamily="18" charset="-127"/>
                <a:cs typeface="Open Sans" panose="020B0606030504020204" pitchFamily="34" charset="0"/>
                <a:sym typeface="微软雅黑" pitchFamily="34" charset="-122"/>
              </a:rPr>
              <a:t>씨앗 관찰하기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한컴 백제 M" pitchFamily="18" charset="-127"/>
              <a:ea typeface="한컴 백제 M" pitchFamily="18" charset="-127"/>
              <a:cs typeface="Open Sans" panose="020B0606030504020204" pitchFamily="34" charset="0"/>
              <a:sym typeface="微软雅黑" pitchFamily="34" charset="-122"/>
            </a:endParaRPr>
          </a:p>
          <a:p>
            <a:pPr marL="228600" indent="-228600" algn="ctr">
              <a:lnSpc>
                <a:spcPct val="150000"/>
              </a:lnSpc>
              <a:buAutoNum type="arabicPeriod"/>
              <a:defRPr/>
            </a:pP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백제 M" pitchFamily="18" charset="-127"/>
                <a:ea typeface="한컴 백제 M" pitchFamily="18" charset="-127"/>
                <a:cs typeface="Open Sans" panose="020B0606030504020204" pitchFamily="34" charset="0"/>
                <a:sym typeface="微软雅黑" pitchFamily="34" charset="-122"/>
              </a:rPr>
              <a:t>씨가 꽃이 되는 과정 알아보기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한컴 백제 M" pitchFamily="18" charset="-127"/>
              <a:ea typeface="한컴 백제 M" pitchFamily="18" charset="-127"/>
              <a:cs typeface="Open Sans" panose="020B0606030504020204" pitchFamily="34" charset="0"/>
              <a:sym typeface="微软雅黑" pitchFamily="34" charset="-122"/>
            </a:endParaRPr>
          </a:p>
          <a:p>
            <a:pPr marL="228600" indent="-228600" algn="ctr">
              <a:lnSpc>
                <a:spcPct val="150000"/>
              </a:lnSpc>
              <a:buAutoNum type="arabicPeriod"/>
              <a:defRPr/>
            </a:pP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한컴 백제 M" pitchFamily="18" charset="-127"/>
                <a:ea typeface="한컴 백제 M" pitchFamily="18" charset="-127"/>
                <a:cs typeface="Open Sans" panose="020B0606030504020204" pitchFamily="34" charset="0"/>
                <a:sym typeface="微软雅黑" pitchFamily="34" charset="-122"/>
              </a:rPr>
              <a:t>우리만의 꽃밭 만들기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한컴 백제 M" pitchFamily="18" charset="-127"/>
              <a:ea typeface="a옛날목욕탕M" pitchFamily="18" charset="-127"/>
              <a:cs typeface="Open Sans" panose="020B0606030504020204" pitchFamily="34" charset="0"/>
              <a:sym typeface="微软雅黑" pitchFamily="34" charset="-122"/>
            </a:endParaRPr>
          </a:p>
        </p:txBody>
      </p:sp>
      <p:sp>
        <p:nvSpPr>
          <p:cNvPr id="34" name="文本框 25"/>
          <p:cNvSpPr txBox="1"/>
          <p:nvPr/>
        </p:nvSpPr>
        <p:spPr>
          <a:xfrm>
            <a:off x="8744836" y="4009387"/>
            <a:ext cx="2604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우리들의 꽃밭을 </a:t>
            </a:r>
            <a:endParaRPr lang="en-US" altLang="ko-KR" sz="2400" b="1" dirty="0">
              <a:latin typeface="한컴 백제 M" pitchFamily="18" charset="-127"/>
              <a:ea typeface="한컴 백제 M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2400" b="1" dirty="0"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만들어요</a:t>
            </a:r>
            <a:endParaRPr lang="zh-CN" altLang="en-US" sz="2400" b="1" dirty="0">
              <a:latin typeface="한컴 백제 M" pitchFamily="18" charset="-127"/>
              <a:ea typeface="a옛날목욕탕M" pitchFamily="18" charset="-127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11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anose="02020603020101020101" pitchFamily="18" charset="-127"/>
                <a:ea typeface="한컴 백제 B" panose="02020603020101020101" pitchFamily="18" charset="-127"/>
                <a:sym typeface="微软雅黑" pitchFamily="34" charset="-122"/>
              </a:rPr>
              <a:t>01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한컴 백제 B" panose="02020603020101020101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4053894" y="2552025"/>
            <a:ext cx="3937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함께 </a:t>
            </a:r>
            <a:endParaRPr lang="en-US" altLang="ko-KR" sz="60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그림책 읽기</a:t>
            </a:r>
            <a:endParaRPr lang="zh-CN" altLang="en-US" sz="60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1]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함께 그림책 읽기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7779657" y="1487559"/>
            <a:ext cx="3994107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774" y="2339751"/>
            <a:ext cx="3107871" cy="3022890"/>
          </a:xfrm>
          <a:prstGeom prst="rect">
            <a:avLst/>
          </a:prstGeom>
        </p:spPr>
      </p:pic>
      <p:pic>
        <p:nvPicPr>
          <p:cNvPr id="10" name="_x480892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9588807">
            <a:off x="-612806" y="855338"/>
            <a:ext cx="8273020" cy="535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878;p33"/>
          <p:cNvSpPr txBox="1">
            <a:spLocks/>
          </p:cNvSpPr>
          <p:nvPr/>
        </p:nvSpPr>
        <p:spPr>
          <a:xfrm flipH="1">
            <a:off x="1446111" y="4643803"/>
            <a:ext cx="3445201" cy="39952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ko-KR" altLang="en-US" sz="5400" dirty="0">
                <a:solidFill>
                  <a:schemeClr val="accent1">
                    <a:lumMod val="20000"/>
                    <a:lumOff val="80000"/>
                  </a:schemeClr>
                </a:solidFill>
                <a:latin typeface="한컴 백제 M" pitchFamily="18" charset="-127"/>
                <a:ea typeface="한컴 백제 M" pitchFamily="18" charset="-127"/>
              </a:rPr>
              <a:t>그림을 보며</a:t>
            </a:r>
            <a:endParaRPr lang="en-US" altLang="ko-KR" sz="5400" dirty="0">
              <a:solidFill>
                <a:schemeClr val="accent1">
                  <a:lumMod val="20000"/>
                  <a:lumOff val="80000"/>
                </a:schemeClr>
              </a:solidFill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5400" dirty="0">
                <a:solidFill>
                  <a:schemeClr val="accent1">
                    <a:lumMod val="20000"/>
                    <a:lumOff val="80000"/>
                  </a:schemeClr>
                </a:solidFill>
                <a:latin typeface="한컴 백제 M" pitchFamily="18" charset="-127"/>
                <a:ea typeface="한컴 백제 M" pitchFamily="18" charset="-127"/>
              </a:rPr>
              <a:t>책을 </a:t>
            </a:r>
            <a:endParaRPr lang="en-US" altLang="ko-KR" sz="5400" dirty="0">
              <a:solidFill>
                <a:schemeClr val="accent1">
                  <a:lumMod val="20000"/>
                  <a:lumOff val="80000"/>
                </a:schemeClr>
              </a:solidFill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5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한컴 백제 M" pitchFamily="18" charset="-127"/>
                <a:ea typeface="한컴 백제 M" pitchFamily="18" charset="-127"/>
              </a:rPr>
              <a:t>읽어 보아요</a:t>
            </a:r>
            <a:endParaRPr lang="en-US" altLang="ko-KR" sz="5400" dirty="0">
              <a:solidFill>
                <a:schemeClr val="accent1">
                  <a:lumMod val="20000"/>
                  <a:lumOff val="80000"/>
                </a:schemeClr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1]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함께 그림책 읽기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19" name="文本框 31"/>
          <p:cNvSpPr txBox="1"/>
          <p:nvPr/>
        </p:nvSpPr>
        <p:spPr>
          <a:xfrm>
            <a:off x="1234704" y="1374883"/>
            <a:ext cx="4162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내용을 알아봅시다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" name="_x480892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606" y="2278063"/>
            <a:ext cx="3203198" cy="387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Google Shape;1118;p36"/>
          <p:cNvSpPr/>
          <p:nvPr/>
        </p:nvSpPr>
        <p:spPr>
          <a:xfrm>
            <a:off x="3955524" y="2282781"/>
            <a:ext cx="7644828" cy="792608"/>
          </a:xfrm>
          <a:prstGeom prst="rect">
            <a:avLst/>
          </a:prstGeom>
          <a:solidFill>
            <a:srgbClr val="FECB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" name="그룹 22"/>
          <p:cNvGrpSpPr/>
          <p:nvPr/>
        </p:nvGrpSpPr>
        <p:grpSpPr>
          <a:xfrm>
            <a:off x="4198769" y="2384861"/>
            <a:ext cx="508200" cy="508200"/>
            <a:chOff x="3418215" y="1875474"/>
            <a:chExt cx="508200" cy="508200"/>
          </a:xfrm>
        </p:grpSpPr>
        <p:sp>
          <p:nvSpPr>
            <p:cNvPr id="24" name="Google Shape;1131;p36"/>
            <p:cNvSpPr/>
            <p:nvPr/>
          </p:nvSpPr>
          <p:spPr>
            <a:xfrm>
              <a:off x="3418215" y="1875474"/>
              <a:ext cx="508200" cy="508200"/>
            </a:xfrm>
            <a:prstGeom prst="ellipse">
              <a:avLst/>
            </a:prstGeom>
            <a:solidFill>
              <a:srgbClr val="FA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" name="Google Shape;1133;p36"/>
            <p:cNvGrpSpPr/>
            <p:nvPr/>
          </p:nvGrpSpPr>
          <p:grpSpPr>
            <a:xfrm>
              <a:off x="3556505" y="2012171"/>
              <a:ext cx="231619" cy="231320"/>
              <a:chOff x="5053900" y="2021500"/>
              <a:chExt cx="483750" cy="483125"/>
            </a:xfrm>
          </p:grpSpPr>
          <p:sp>
            <p:nvSpPr>
              <p:cNvPr id="26" name="Google Shape;1134;p36"/>
              <p:cNvSpPr/>
              <p:nvPr/>
            </p:nvSpPr>
            <p:spPr>
              <a:xfrm>
                <a:off x="5281350" y="2078100"/>
                <a:ext cx="127375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5094" extrusionOk="0">
                    <a:moveTo>
                      <a:pt x="565" y="0"/>
                    </a:moveTo>
                    <a:cubicBezTo>
                      <a:pt x="251" y="0"/>
                      <a:pt x="1" y="254"/>
                      <a:pt x="1" y="568"/>
                    </a:cubicBezTo>
                    <a:cubicBezTo>
                      <a:pt x="1" y="879"/>
                      <a:pt x="251" y="1132"/>
                      <a:pt x="565" y="1132"/>
                    </a:cubicBezTo>
                    <a:cubicBezTo>
                      <a:pt x="2440" y="1135"/>
                      <a:pt x="3959" y="2654"/>
                      <a:pt x="3962" y="4529"/>
                    </a:cubicBezTo>
                    <a:cubicBezTo>
                      <a:pt x="3962" y="4843"/>
                      <a:pt x="4216" y="5094"/>
                      <a:pt x="4530" y="5094"/>
                    </a:cubicBezTo>
                    <a:cubicBezTo>
                      <a:pt x="4841" y="5094"/>
                      <a:pt x="5094" y="4843"/>
                      <a:pt x="5094" y="4529"/>
                    </a:cubicBezTo>
                    <a:cubicBezTo>
                      <a:pt x="5091" y="2029"/>
                      <a:pt x="3065" y="3"/>
                      <a:pt x="565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27" name="Google Shape;1135;p36"/>
              <p:cNvSpPr/>
              <p:nvPr/>
            </p:nvSpPr>
            <p:spPr>
              <a:xfrm>
                <a:off x="5118000" y="2021500"/>
                <a:ext cx="3687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4748" h="19325" extrusionOk="0">
                    <a:moveTo>
                      <a:pt x="7088" y="1135"/>
                    </a:moveTo>
                    <a:cubicBezTo>
                      <a:pt x="8391" y="1135"/>
                      <a:pt x="9651" y="1571"/>
                      <a:pt x="10668" y="2397"/>
                    </a:cubicBezTo>
                    <a:cubicBezTo>
                      <a:pt x="13159" y="4417"/>
                      <a:pt x="13473" y="8104"/>
                      <a:pt x="11360" y="10516"/>
                    </a:cubicBezTo>
                    <a:cubicBezTo>
                      <a:pt x="10572" y="11419"/>
                      <a:pt x="10085" y="12503"/>
                      <a:pt x="9962" y="13626"/>
                    </a:cubicBezTo>
                    <a:lnTo>
                      <a:pt x="4237" y="13626"/>
                    </a:lnTo>
                    <a:cubicBezTo>
                      <a:pt x="4107" y="12482"/>
                      <a:pt x="3630" y="11407"/>
                      <a:pt x="2866" y="10550"/>
                    </a:cubicBezTo>
                    <a:cubicBezTo>
                      <a:pt x="1658" y="9191"/>
                      <a:pt x="1184" y="7367"/>
                      <a:pt x="1571" y="5549"/>
                    </a:cubicBezTo>
                    <a:cubicBezTo>
                      <a:pt x="2020" y="3427"/>
                      <a:pt x="3748" y="1706"/>
                      <a:pt x="5873" y="1262"/>
                    </a:cubicBezTo>
                    <a:cubicBezTo>
                      <a:pt x="6278" y="1177"/>
                      <a:pt x="6685" y="1135"/>
                      <a:pt x="7088" y="1135"/>
                    </a:cubicBezTo>
                    <a:close/>
                    <a:moveTo>
                      <a:pt x="9931" y="14759"/>
                    </a:moveTo>
                    <a:lnTo>
                      <a:pt x="9931" y="15323"/>
                    </a:lnTo>
                    <a:cubicBezTo>
                      <a:pt x="9931" y="15637"/>
                      <a:pt x="9678" y="15891"/>
                      <a:pt x="9364" y="15891"/>
                    </a:cubicBezTo>
                    <a:lnTo>
                      <a:pt x="4835" y="15891"/>
                    </a:lnTo>
                    <a:cubicBezTo>
                      <a:pt x="4521" y="15891"/>
                      <a:pt x="4270" y="15637"/>
                      <a:pt x="4270" y="15323"/>
                    </a:cubicBezTo>
                    <a:lnTo>
                      <a:pt x="4270" y="14759"/>
                    </a:lnTo>
                    <a:close/>
                    <a:moveTo>
                      <a:pt x="8699" y="17023"/>
                    </a:moveTo>
                    <a:cubicBezTo>
                      <a:pt x="8464" y="17694"/>
                      <a:pt x="7827" y="18192"/>
                      <a:pt x="7099" y="18192"/>
                    </a:cubicBezTo>
                    <a:cubicBezTo>
                      <a:pt x="6371" y="18192"/>
                      <a:pt x="5734" y="17694"/>
                      <a:pt x="5499" y="17023"/>
                    </a:cubicBezTo>
                    <a:close/>
                    <a:moveTo>
                      <a:pt x="7087" y="0"/>
                    </a:moveTo>
                    <a:cubicBezTo>
                      <a:pt x="6607" y="0"/>
                      <a:pt x="6123" y="50"/>
                      <a:pt x="5641" y="151"/>
                    </a:cubicBezTo>
                    <a:cubicBezTo>
                      <a:pt x="3053" y="712"/>
                      <a:pt x="1027" y="2729"/>
                      <a:pt x="462" y="5314"/>
                    </a:cubicBezTo>
                    <a:cubicBezTo>
                      <a:pt x="0" y="7488"/>
                      <a:pt x="568" y="9671"/>
                      <a:pt x="2020" y="11301"/>
                    </a:cubicBezTo>
                    <a:cubicBezTo>
                      <a:pt x="2730" y="12099"/>
                      <a:pt x="3135" y="13149"/>
                      <a:pt x="3135" y="14191"/>
                    </a:cubicBezTo>
                    <a:lnTo>
                      <a:pt x="3135" y="15323"/>
                    </a:lnTo>
                    <a:cubicBezTo>
                      <a:pt x="3138" y="16060"/>
                      <a:pt x="3612" y="16709"/>
                      <a:pt x="4309" y="16939"/>
                    </a:cubicBezTo>
                    <a:cubicBezTo>
                      <a:pt x="4409" y="17518"/>
                      <a:pt x="4681" y="18053"/>
                      <a:pt x="5094" y="18473"/>
                    </a:cubicBezTo>
                    <a:cubicBezTo>
                      <a:pt x="5642" y="19040"/>
                      <a:pt x="6371" y="19324"/>
                      <a:pt x="7099" y="19324"/>
                    </a:cubicBezTo>
                    <a:cubicBezTo>
                      <a:pt x="7828" y="19324"/>
                      <a:pt x="8556" y="19040"/>
                      <a:pt x="9104" y="18473"/>
                    </a:cubicBezTo>
                    <a:cubicBezTo>
                      <a:pt x="9518" y="18053"/>
                      <a:pt x="9790" y="17518"/>
                      <a:pt x="9889" y="16939"/>
                    </a:cubicBezTo>
                    <a:cubicBezTo>
                      <a:pt x="10587" y="16709"/>
                      <a:pt x="11061" y="16060"/>
                      <a:pt x="11064" y="15323"/>
                    </a:cubicBezTo>
                    <a:lnTo>
                      <a:pt x="11064" y="14191"/>
                    </a:lnTo>
                    <a:cubicBezTo>
                      <a:pt x="11064" y="13149"/>
                      <a:pt x="11471" y="12108"/>
                      <a:pt x="12211" y="11262"/>
                    </a:cubicBezTo>
                    <a:cubicBezTo>
                      <a:pt x="14747" y="8366"/>
                      <a:pt x="14370" y="3943"/>
                      <a:pt x="11381" y="1518"/>
                    </a:cubicBezTo>
                    <a:cubicBezTo>
                      <a:pt x="10159" y="525"/>
                      <a:pt x="8647" y="0"/>
                      <a:pt x="7087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28" name="Google Shape;1136;p36"/>
              <p:cNvSpPr/>
              <p:nvPr/>
            </p:nvSpPr>
            <p:spPr>
              <a:xfrm>
                <a:off x="50539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0"/>
                    </a:moveTo>
                    <a:cubicBezTo>
                      <a:pt x="255" y="0"/>
                      <a:pt x="1" y="254"/>
                      <a:pt x="1" y="568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6" y="879"/>
                      <a:pt x="2266" y="568"/>
                    </a:cubicBezTo>
                    <a:cubicBezTo>
                      <a:pt x="2266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29" name="Google Shape;1137;p36"/>
              <p:cNvSpPr/>
              <p:nvPr/>
            </p:nvSpPr>
            <p:spPr>
              <a:xfrm>
                <a:off x="5056850" y="2096550"/>
                <a:ext cx="50750" cy="48025"/>
              </a:xfrm>
              <a:custGeom>
                <a:avLst/>
                <a:gdLst/>
                <a:ahLst/>
                <a:cxnLst/>
                <a:rect l="l" t="t" r="r" b="b"/>
                <a:pathLst>
                  <a:path w="2030" h="1921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9"/>
                      <a:pt x="215" y="962"/>
                    </a:cubicBezTo>
                    <a:lnTo>
                      <a:pt x="1015" y="1762"/>
                    </a:lnTo>
                    <a:cubicBezTo>
                      <a:pt x="1125" y="1868"/>
                      <a:pt x="1267" y="1921"/>
                      <a:pt x="1409" y="1921"/>
                    </a:cubicBezTo>
                    <a:cubicBezTo>
                      <a:pt x="1554" y="1921"/>
                      <a:pt x="1699" y="1865"/>
                      <a:pt x="1809" y="1753"/>
                    </a:cubicBezTo>
                    <a:cubicBezTo>
                      <a:pt x="2027" y="1536"/>
                      <a:pt x="2030" y="1183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30" name="Google Shape;1138;p36"/>
              <p:cNvSpPr/>
              <p:nvPr/>
            </p:nvSpPr>
            <p:spPr>
              <a:xfrm>
                <a:off x="5056400" y="2266400"/>
                <a:ext cx="51200" cy="483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1934" extrusionOk="0">
                    <a:moveTo>
                      <a:pt x="1427" y="0"/>
                    </a:moveTo>
                    <a:cubicBezTo>
                      <a:pt x="1285" y="0"/>
                      <a:pt x="1143" y="53"/>
                      <a:pt x="1033" y="159"/>
                    </a:cubicBezTo>
                    <a:lnTo>
                      <a:pt x="233" y="962"/>
                    </a:lnTo>
                    <a:cubicBezTo>
                      <a:pt x="4" y="1179"/>
                      <a:pt x="1" y="1545"/>
                      <a:pt x="227" y="1768"/>
                    </a:cubicBezTo>
                    <a:cubicBezTo>
                      <a:pt x="338" y="1879"/>
                      <a:pt x="482" y="1934"/>
                      <a:pt x="627" y="1934"/>
                    </a:cubicBezTo>
                    <a:cubicBezTo>
                      <a:pt x="774" y="1934"/>
                      <a:pt x="922" y="1876"/>
                      <a:pt x="1033" y="1762"/>
                    </a:cubicBezTo>
                    <a:lnTo>
                      <a:pt x="1833" y="962"/>
                    </a:lnTo>
                    <a:cubicBezTo>
                      <a:pt x="2048" y="738"/>
                      <a:pt x="2045" y="385"/>
                      <a:pt x="1827" y="168"/>
                    </a:cubicBezTo>
                    <a:cubicBezTo>
                      <a:pt x="1717" y="56"/>
                      <a:pt x="1572" y="0"/>
                      <a:pt x="1427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31" name="Google Shape;1139;p36"/>
              <p:cNvSpPr/>
              <p:nvPr/>
            </p:nvSpPr>
            <p:spPr>
              <a:xfrm>
                <a:off x="54804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8"/>
                    </a:cubicBezTo>
                    <a:cubicBezTo>
                      <a:pt x="2265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32" name="Google Shape;1140;p36"/>
              <p:cNvSpPr/>
              <p:nvPr/>
            </p:nvSpPr>
            <p:spPr>
              <a:xfrm>
                <a:off x="5479800" y="209655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1550" y="0"/>
                    </a:moveTo>
                    <a:cubicBezTo>
                      <a:pt x="1409" y="0"/>
                      <a:pt x="1267" y="53"/>
                      <a:pt x="1157" y="159"/>
                    </a:cubicBezTo>
                    <a:lnTo>
                      <a:pt x="357" y="962"/>
                    </a:lnTo>
                    <a:cubicBezTo>
                      <a:pt x="1" y="1318"/>
                      <a:pt x="251" y="1928"/>
                      <a:pt x="756" y="1928"/>
                    </a:cubicBezTo>
                    <a:cubicBezTo>
                      <a:pt x="907" y="1928"/>
                      <a:pt x="1051" y="1868"/>
                      <a:pt x="1157" y="1762"/>
                    </a:cubicBezTo>
                    <a:lnTo>
                      <a:pt x="1957" y="959"/>
                    </a:lnTo>
                    <a:cubicBezTo>
                      <a:pt x="2172" y="739"/>
                      <a:pt x="2169" y="385"/>
                      <a:pt x="1951" y="168"/>
                    </a:cubicBezTo>
                    <a:cubicBezTo>
                      <a:pt x="1841" y="56"/>
                      <a:pt x="1696" y="0"/>
                      <a:pt x="1550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33" name="Google Shape;1141;p36"/>
              <p:cNvSpPr/>
              <p:nvPr/>
            </p:nvSpPr>
            <p:spPr>
              <a:xfrm>
                <a:off x="5483350" y="226640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8"/>
                      <a:pt x="215" y="962"/>
                    </a:cubicBezTo>
                    <a:lnTo>
                      <a:pt x="1015" y="1762"/>
                    </a:lnTo>
                    <a:cubicBezTo>
                      <a:pt x="1121" y="1868"/>
                      <a:pt x="1266" y="1928"/>
                      <a:pt x="1417" y="1928"/>
                    </a:cubicBezTo>
                    <a:cubicBezTo>
                      <a:pt x="1921" y="1928"/>
                      <a:pt x="2172" y="1318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47" name="Google Shape;878;p33"/>
          <p:cNvSpPr txBox="1">
            <a:spLocks/>
          </p:cNvSpPr>
          <p:nvPr/>
        </p:nvSpPr>
        <p:spPr>
          <a:xfrm flipH="1">
            <a:off x="4745909" y="2452312"/>
            <a:ext cx="6541350" cy="4407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오소리 아줌마는 어떻게 읍내 장터로 가게 되었나요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?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 </a:t>
            </a:r>
          </a:p>
        </p:txBody>
      </p:sp>
      <p:sp>
        <p:nvSpPr>
          <p:cNvPr id="48" name="Google Shape;1118;p36"/>
          <p:cNvSpPr/>
          <p:nvPr/>
        </p:nvSpPr>
        <p:spPr>
          <a:xfrm>
            <a:off x="3955524" y="3198015"/>
            <a:ext cx="7644828" cy="792608"/>
          </a:xfrm>
          <a:prstGeom prst="rect">
            <a:avLst/>
          </a:prstGeom>
          <a:solidFill>
            <a:srgbClr val="FECB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그룹 48"/>
          <p:cNvGrpSpPr/>
          <p:nvPr/>
        </p:nvGrpSpPr>
        <p:grpSpPr>
          <a:xfrm>
            <a:off x="4198769" y="3322286"/>
            <a:ext cx="508200" cy="508200"/>
            <a:chOff x="3418215" y="1875474"/>
            <a:chExt cx="508200" cy="508200"/>
          </a:xfrm>
        </p:grpSpPr>
        <p:sp>
          <p:nvSpPr>
            <p:cNvPr id="50" name="Google Shape;1131;p36"/>
            <p:cNvSpPr/>
            <p:nvPr/>
          </p:nvSpPr>
          <p:spPr>
            <a:xfrm>
              <a:off x="3418215" y="1875474"/>
              <a:ext cx="508200" cy="508200"/>
            </a:xfrm>
            <a:prstGeom prst="ellipse">
              <a:avLst/>
            </a:prstGeom>
            <a:solidFill>
              <a:srgbClr val="FA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1" name="Google Shape;1133;p36"/>
            <p:cNvGrpSpPr/>
            <p:nvPr/>
          </p:nvGrpSpPr>
          <p:grpSpPr>
            <a:xfrm>
              <a:off x="3556505" y="2012171"/>
              <a:ext cx="231619" cy="231320"/>
              <a:chOff x="5053900" y="2021500"/>
              <a:chExt cx="483750" cy="483125"/>
            </a:xfrm>
          </p:grpSpPr>
          <p:sp>
            <p:nvSpPr>
              <p:cNvPr id="52" name="Google Shape;1134;p36"/>
              <p:cNvSpPr/>
              <p:nvPr/>
            </p:nvSpPr>
            <p:spPr>
              <a:xfrm>
                <a:off x="5281350" y="2078100"/>
                <a:ext cx="127375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5094" extrusionOk="0">
                    <a:moveTo>
                      <a:pt x="565" y="0"/>
                    </a:moveTo>
                    <a:cubicBezTo>
                      <a:pt x="251" y="0"/>
                      <a:pt x="1" y="254"/>
                      <a:pt x="1" y="568"/>
                    </a:cubicBezTo>
                    <a:cubicBezTo>
                      <a:pt x="1" y="879"/>
                      <a:pt x="251" y="1132"/>
                      <a:pt x="565" y="1132"/>
                    </a:cubicBezTo>
                    <a:cubicBezTo>
                      <a:pt x="2440" y="1135"/>
                      <a:pt x="3959" y="2654"/>
                      <a:pt x="3962" y="4529"/>
                    </a:cubicBezTo>
                    <a:cubicBezTo>
                      <a:pt x="3962" y="4843"/>
                      <a:pt x="4216" y="5094"/>
                      <a:pt x="4530" y="5094"/>
                    </a:cubicBezTo>
                    <a:cubicBezTo>
                      <a:pt x="4841" y="5094"/>
                      <a:pt x="5094" y="4843"/>
                      <a:pt x="5094" y="4529"/>
                    </a:cubicBezTo>
                    <a:cubicBezTo>
                      <a:pt x="5091" y="2029"/>
                      <a:pt x="3065" y="3"/>
                      <a:pt x="565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53" name="Google Shape;1135;p36"/>
              <p:cNvSpPr/>
              <p:nvPr/>
            </p:nvSpPr>
            <p:spPr>
              <a:xfrm>
                <a:off x="5118000" y="2021500"/>
                <a:ext cx="3687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4748" h="19325" extrusionOk="0">
                    <a:moveTo>
                      <a:pt x="7088" y="1135"/>
                    </a:moveTo>
                    <a:cubicBezTo>
                      <a:pt x="8391" y="1135"/>
                      <a:pt x="9651" y="1571"/>
                      <a:pt x="10668" y="2397"/>
                    </a:cubicBezTo>
                    <a:cubicBezTo>
                      <a:pt x="13159" y="4417"/>
                      <a:pt x="13473" y="8104"/>
                      <a:pt x="11360" y="10516"/>
                    </a:cubicBezTo>
                    <a:cubicBezTo>
                      <a:pt x="10572" y="11419"/>
                      <a:pt x="10085" y="12503"/>
                      <a:pt x="9962" y="13626"/>
                    </a:cubicBezTo>
                    <a:lnTo>
                      <a:pt x="4237" y="13626"/>
                    </a:lnTo>
                    <a:cubicBezTo>
                      <a:pt x="4107" y="12482"/>
                      <a:pt x="3630" y="11407"/>
                      <a:pt x="2866" y="10550"/>
                    </a:cubicBezTo>
                    <a:cubicBezTo>
                      <a:pt x="1658" y="9191"/>
                      <a:pt x="1184" y="7367"/>
                      <a:pt x="1571" y="5549"/>
                    </a:cubicBezTo>
                    <a:cubicBezTo>
                      <a:pt x="2020" y="3427"/>
                      <a:pt x="3748" y="1706"/>
                      <a:pt x="5873" y="1262"/>
                    </a:cubicBezTo>
                    <a:cubicBezTo>
                      <a:pt x="6278" y="1177"/>
                      <a:pt x="6685" y="1135"/>
                      <a:pt x="7088" y="1135"/>
                    </a:cubicBezTo>
                    <a:close/>
                    <a:moveTo>
                      <a:pt x="9931" y="14759"/>
                    </a:moveTo>
                    <a:lnTo>
                      <a:pt x="9931" y="15323"/>
                    </a:lnTo>
                    <a:cubicBezTo>
                      <a:pt x="9931" y="15637"/>
                      <a:pt x="9678" y="15891"/>
                      <a:pt x="9364" y="15891"/>
                    </a:cubicBezTo>
                    <a:lnTo>
                      <a:pt x="4835" y="15891"/>
                    </a:lnTo>
                    <a:cubicBezTo>
                      <a:pt x="4521" y="15891"/>
                      <a:pt x="4270" y="15637"/>
                      <a:pt x="4270" y="15323"/>
                    </a:cubicBezTo>
                    <a:lnTo>
                      <a:pt x="4270" y="14759"/>
                    </a:lnTo>
                    <a:close/>
                    <a:moveTo>
                      <a:pt x="8699" y="17023"/>
                    </a:moveTo>
                    <a:cubicBezTo>
                      <a:pt x="8464" y="17694"/>
                      <a:pt x="7827" y="18192"/>
                      <a:pt x="7099" y="18192"/>
                    </a:cubicBezTo>
                    <a:cubicBezTo>
                      <a:pt x="6371" y="18192"/>
                      <a:pt x="5734" y="17694"/>
                      <a:pt x="5499" y="17023"/>
                    </a:cubicBezTo>
                    <a:close/>
                    <a:moveTo>
                      <a:pt x="7087" y="0"/>
                    </a:moveTo>
                    <a:cubicBezTo>
                      <a:pt x="6607" y="0"/>
                      <a:pt x="6123" y="50"/>
                      <a:pt x="5641" y="151"/>
                    </a:cubicBezTo>
                    <a:cubicBezTo>
                      <a:pt x="3053" y="712"/>
                      <a:pt x="1027" y="2729"/>
                      <a:pt x="462" y="5314"/>
                    </a:cubicBezTo>
                    <a:cubicBezTo>
                      <a:pt x="0" y="7488"/>
                      <a:pt x="568" y="9671"/>
                      <a:pt x="2020" y="11301"/>
                    </a:cubicBezTo>
                    <a:cubicBezTo>
                      <a:pt x="2730" y="12099"/>
                      <a:pt x="3135" y="13149"/>
                      <a:pt x="3135" y="14191"/>
                    </a:cubicBezTo>
                    <a:lnTo>
                      <a:pt x="3135" y="15323"/>
                    </a:lnTo>
                    <a:cubicBezTo>
                      <a:pt x="3138" y="16060"/>
                      <a:pt x="3612" y="16709"/>
                      <a:pt x="4309" y="16939"/>
                    </a:cubicBezTo>
                    <a:cubicBezTo>
                      <a:pt x="4409" y="17518"/>
                      <a:pt x="4681" y="18053"/>
                      <a:pt x="5094" y="18473"/>
                    </a:cubicBezTo>
                    <a:cubicBezTo>
                      <a:pt x="5642" y="19040"/>
                      <a:pt x="6371" y="19324"/>
                      <a:pt x="7099" y="19324"/>
                    </a:cubicBezTo>
                    <a:cubicBezTo>
                      <a:pt x="7828" y="19324"/>
                      <a:pt x="8556" y="19040"/>
                      <a:pt x="9104" y="18473"/>
                    </a:cubicBezTo>
                    <a:cubicBezTo>
                      <a:pt x="9518" y="18053"/>
                      <a:pt x="9790" y="17518"/>
                      <a:pt x="9889" y="16939"/>
                    </a:cubicBezTo>
                    <a:cubicBezTo>
                      <a:pt x="10587" y="16709"/>
                      <a:pt x="11061" y="16060"/>
                      <a:pt x="11064" y="15323"/>
                    </a:cubicBezTo>
                    <a:lnTo>
                      <a:pt x="11064" y="14191"/>
                    </a:lnTo>
                    <a:cubicBezTo>
                      <a:pt x="11064" y="13149"/>
                      <a:pt x="11471" y="12108"/>
                      <a:pt x="12211" y="11262"/>
                    </a:cubicBezTo>
                    <a:cubicBezTo>
                      <a:pt x="14747" y="8366"/>
                      <a:pt x="14370" y="3943"/>
                      <a:pt x="11381" y="1518"/>
                    </a:cubicBezTo>
                    <a:cubicBezTo>
                      <a:pt x="10159" y="525"/>
                      <a:pt x="8647" y="0"/>
                      <a:pt x="7087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54" name="Google Shape;1136;p36"/>
              <p:cNvSpPr/>
              <p:nvPr/>
            </p:nvSpPr>
            <p:spPr>
              <a:xfrm>
                <a:off x="50539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0"/>
                    </a:moveTo>
                    <a:cubicBezTo>
                      <a:pt x="255" y="0"/>
                      <a:pt x="1" y="254"/>
                      <a:pt x="1" y="568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6" y="879"/>
                      <a:pt x="2266" y="568"/>
                    </a:cubicBezTo>
                    <a:cubicBezTo>
                      <a:pt x="2266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55" name="Google Shape;1137;p36"/>
              <p:cNvSpPr/>
              <p:nvPr/>
            </p:nvSpPr>
            <p:spPr>
              <a:xfrm>
                <a:off x="5056850" y="2096550"/>
                <a:ext cx="50750" cy="48025"/>
              </a:xfrm>
              <a:custGeom>
                <a:avLst/>
                <a:gdLst/>
                <a:ahLst/>
                <a:cxnLst/>
                <a:rect l="l" t="t" r="r" b="b"/>
                <a:pathLst>
                  <a:path w="2030" h="1921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9"/>
                      <a:pt x="215" y="962"/>
                    </a:cubicBezTo>
                    <a:lnTo>
                      <a:pt x="1015" y="1762"/>
                    </a:lnTo>
                    <a:cubicBezTo>
                      <a:pt x="1125" y="1868"/>
                      <a:pt x="1267" y="1921"/>
                      <a:pt x="1409" y="1921"/>
                    </a:cubicBezTo>
                    <a:cubicBezTo>
                      <a:pt x="1554" y="1921"/>
                      <a:pt x="1699" y="1865"/>
                      <a:pt x="1809" y="1753"/>
                    </a:cubicBezTo>
                    <a:cubicBezTo>
                      <a:pt x="2027" y="1536"/>
                      <a:pt x="2030" y="1183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56" name="Google Shape;1138;p36"/>
              <p:cNvSpPr/>
              <p:nvPr/>
            </p:nvSpPr>
            <p:spPr>
              <a:xfrm>
                <a:off x="5056400" y="2266400"/>
                <a:ext cx="51200" cy="483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1934" extrusionOk="0">
                    <a:moveTo>
                      <a:pt x="1427" y="0"/>
                    </a:moveTo>
                    <a:cubicBezTo>
                      <a:pt x="1285" y="0"/>
                      <a:pt x="1143" y="53"/>
                      <a:pt x="1033" y="159"/>
                    </a:cubicBezTo>
                    <a:lnTo>
                      <a:pt x="233" y="962"/>
                    </a:lnTo>
                    <a:cubicBezTo>
                      <a:pt x="4" y="1179"/>
                      <a:pt x="1" y="1545"/>
                      <a:pt x="227" y="1768"/>
                    </a:cubicBezTo>
                    <a:cubicBezTo>
                      <a:pt x="338" y="1879"/>
                      <a:pt x="482" y="1934"/>
                      <a:pt x="627" y="1934"/>
                    </a:cubicBezTo>
                    <a:cubicBezTo>
                      <a:pt x="774" y="1934"/>
                      <a:pt x="922" y="1876"/>
                      <a:pt x="1033" y="1762"/>
                    </a:cubicBezTo>
                    <a:lnTo>
                      <a:pt x="1833" y="962"/>
                    </a:lnTo>
                    <a:cubicBezTo>
                      <a:pt x="2048" y="738"/>
                      <a:pt x="2045" y="385"/>
                      <a:pt x="1827" y="168"/>
                    </a:cubicBezTo>
                    <a:cubicBezTo>
                      <a:pt x="1717" y="56"/>
                      <a:pt x="1572" y="0"/>
                      <a:pt x="1427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57" name="Google Shape;1139;p36"/>
              <p:cNvSpPr/>
              <p:nvPr/>
            </p:nvSpPr>
            <p:spPr>
              <a:xfrm>
                <a:off x="54804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8"/>
                    </a:cubicBezTo>
                    <a:cubicBezTo>
                      <a:pt x="2265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58" name="Google Shape;1140;p36"/>
              <p:cNvSpPr/>
              <p:nvPr/>
            </p:nvSpPr>
            <p:spPr>
              <a:xfrm>
                <a:off x="5479800" y="209655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1550" y="0"/>
                    </a:moveTo>
                    <a:cubicBezTo>
                      <a:pt x="1409" y="0"/>
                      <a:pt x="1267" y="53"/>
                      <a:pt x="1157" y="159"/>
                    </a:cubicBezTo>
                    <a:lnTo>
                      <a:pt x="357" y="962"/>
                    </a:lnTo>
                    <a:cubicBezTo>
                      <a:pt x="1" y="1318"/>
                      <a:pt x="251" y="1928"/>
                      <a:pt x="756" y="1928"/>
                    </a:cubicBezTo>
                    <a:cubicBezTo>
                      <a:pt x="907" y="1928"/>
                      <a:pt x="1051" y="1868"/>
                      <a:pt x="1157" y="1762"/>
                    </a:cubicBezTo>
                    <a:lnTo>
                      <a:pt x="1957" y="959"/>
                    </a:lnTo>
                    <a:cubicBezTo>
                      <a:pt x="2172" y="739"/>
                      <a:pt x="2169" y="385"/>
                      <a:pt x="1951" y="168"/>
                    </a:cubicBezTo>
                    <a:cubicBezTo>
                      <a:pt x="1841" y="56"/>
                      <a:pt x="1696" y="0"/>
                      <a:pt x="1550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59" name="Google Shape;1141;p36"/>
              <p:cNvSpPr/>
              <p:nvPr/>
            </p:nvSpPr>
            <p:spPr>
              <a:xfrm>
                <a:off x="5483350" y="226640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8"/>
                      <a:pt x="215" y="962"/>
                    </a:cubicBezTo>
                    <a:lnTo>
                      <a:pt x="1015" y="1762"/>
                    </a:lnTo>
                    <a:cubicBezTo>
                      <a:pt x="1121" y="1868"/>
                      <a:pt x="1266" y="1928"/>
                      <a:pt x="1417" y="1928"/>
                    </a:cubicBezTo>
                    <a:cubicBezTo>
                      <a:pt x="1921" y="1928"/>
                      <a:pt x="2172" y="1318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61" name="Google Shape;1118;p36"/>
          <p:cNvSpPr/>
          <p:nvPr/>
        </p:nvSpPr>
        <p:spPr>
          <a:xfrm>
            <a:off x="3955522" y="4134497"/>
            <a:ext cx="7644828" cy="792608"/>
          </a:xfrm>
          <a:prstGeom prst="rect">
            <a:avLst/>
          </a:prstGeom>
          <a:solidFill>
            <a:srgbClr val="FECB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" name="그룹 61"/>
          <p:cNvGrpSpPr/>
          <p:nvPr/>
        </p:nvGrpSpPr>
        <p:grpSpPr>
          <a:xfrm>
            <a:off x="4198768" y="4162784"/>
            <a:ext cx="508200" cy="508200"/>
            <a:chOff x="3418215" y="1875474"/>
            <a:chExt cx="508200" cy="508200"/>
          </a:xfrm>
        </p:grpSpPr>
        <p:sp>
          <p:nvSpPr>
            <p:cNvPr id="63" name="Google Shape;1131;p36"/>
            <p:cNvSpPr/>
            <p:nvPr/>
          </p:nvSpPr>
          <p:spPr>
            <a:xfrm>
              <a:off x="3418215" y="1875474"/>
              <a:ext cx="508200" cy="508200"/>
            </a:xfrm>
            <a:prstGeom prst="ellipse">
              <a:avLst/>
            </a:prstGeom>
            <a:solidFill>
              <a:srgbClr val="FA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4" name="Google Shape;1133;p36"/>
            <p:cNvGrpSpPr/>
            <p:nvPr/>
          </p:nvGrpSpPr>
          <p:grpSpPr>
            <a:xfrm>
              <a:off x="3556505" y="2012171"/>
              <a:ext cx="231619" cy="231320"/>
              <a:chOff x="5053900" y="2021500"/>
              <a:chExt cx="483750" cy="483125"/>
            </a:xfrm>
          </p:grpSpPr>
          <p:sp>
            <p:nvSpPr>
              <p:cNvPr id="65" name="Google Shape;1134;p36"/>
              <p:cNvSpPr/>
              <p:nvPr/>
            </p:nvSpPr>
            <p:spPr>
              <a:xfrm>
                <a:off x="5281350" y="2078100"/>
                <a:ext cx="127375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5094" extrusionOk="0">
                    <a:moveTo>
                      <a:pt x="565" y="0"/>
                    </a:moveTo>
                    <a:cubicBezTo>
                      <a:pt x="251" y="0"/>
                      <a:pt x="1" y="254"/>
                      <a:pt x="1" y="568"/>
                    </a:cubicBezTo>
                    <a:cubicBezTo>
                      <a:pt x="1" y="879"/>
                      <a:pt x="251" y="1132"/>
                      <a:pt x="565" y="1132"/>
                    </a:cubicBezTo>
                    <a:cubicBezTo>
                      <a:pt x="2440" y="1135"/>
                      <a:pt x="3959" y="2654"/>
                      <a:pt x="3962" y="4529"/>
                    </a:cubicBezTo>
                    <a:cubicBezTo>
                      <a:pt x="3962" y="4843"/>
                      <a:pt x="4216" y="5094"/>
                      <a:pt x="4530" y="5094"/>
                    </a:cubicBezTo>
                    <a:cubicBezTo>
                      <a:pt x="4841" y="5094"/>
                      <a:pt x="5094" y="4843"/>
                      <a:pt x="5094" y="4529"/>
                    </a:cubicBezTo>
                    <a:cubicBezTo>
                      <a:pt x="5091" y="2029"/>
                      <a:pt x="3065" y="3"/>
                      <a:pt x="565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66" name="Google Shape;1135;p36"/>
              <p:cNvSpPr/>
              <p:nvPr/>
            </p:nvSpPr>
            <p:spPr>
              <a:xfrm>
                <a:off x="5118000" y="2021500"/>
                <a:ext cx="3687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4748" h="19325" extrusionOk="0">
                    <a:moveTo>
                      <a:pt x="7088" y="1135"/>
                    </a:moveTo>
                    <a:cubicBezTo>
                      <a:pt x="8391" y="1135"/>
                      <a:pt x="9651" y="1571"/>
                      <a:pt x="10668" y="2397"/>
                    </a:cubicBezTo>
                    <a:cubicBezTo>
                      <a:pt x="13159" y="4417"/>
                      <a:pt x="13473" y="8104"/>
                      <a:pt x="11360" y="10516"/>
                    </a:cubicBezTo>
                    <a:cubicBezTo>
                      <a:pt x="10572" y="11419"/>
                      <a:pt x="10085" y="12503"/>
                      <a:pt x="9962" y="13626"/>
                    </a:cubicBezTo>
                    <a:lnTo>
                      <a:pt x="4237" y="13626"/>
                    </a:lnTo>
                    <a:cubicBezTo>
                      <a:pt x="4107" y="12482"/>
                      <a:pt x="3630" y="11407"/>
                      <a:pt x="2866" y="10550"/>
                    </a:cubicBezTo>
                    <a:cubicBezTo>
                      <a:pt x="1658" y="9191"/>
                      <a:pt x="1184" y="7367"/>
                      <a:pt x="1571" y="5549"/>
                    </a:cubicBezTo>
                    <a:cubicBezTo>
                      <a:pt x="2020" y="3427"/>
                      <a:pt x="3748" y="1706"/>
                      <a:pt x="5873" y="1262"/>
                    </a:cubicBezTo>
                    <a:cubicBezTo>
                      <a:pt x="6278" y="1177"/>
                      <a:pt x="6685" y="1135"/>
                      <a:pt x="7088" y="1135"/>
                    </a:cubicBezTo>
                    <a:close/>
                    <a:moveTo>
                      <a:pt x="9931" y="14759"/>
                    </a:moveTo>
                    <a:lnTo>
                      <a:pt x="9931" y="15323"/>
                    </a:lnTo>
                    <a:cubicBezTo>
                      <a:pt x="9931" y="15637"/>
                      <a:pt x="9678" y="15891"/>
                      <a:pt x="9364" y="15891"/>
                    </a:cubicBezTo>
                    <a:lnTo>
                      <a:pt x="4835" y="15891"/>
                    </a:lnTo>
                    <a:cubicBezTo>
                      <a:pt x="4521" y="15891"/>
                      <a:pt x="4270" y="15637"/>
                      <a:pt x="4270" y="15323"/>
                    </a:cubicBezTo>
                    <a:lnTo>
                      <a:pt x="4270" y="14759"/>
                    </a:lnTo>
                    <a:close/>
                    <a:moveTo>
                      <a:pt x="8699" y="17023"/>
                    </a:moveTo>
                    <a:cubicBezTo>
                      <a:pt x="8464" y="17694"/>
                      <a:pt x="7827" y="18192"/>
                      <a:pt x="7099" y="18192"/>
                    </a:cubicBezTo>
                    <a:cubicBezTo>
                      <a:pt x="6371" y="18192"/>
                      <a:pt x="5734" y="17694"/>
                      <a:pt x="5499" y="17023"/>
                    </a:cubicBezTo>
                    <a:close/>
                    <a:moveTo>
                      <a:pt x="7087" y="0"/>
                    </a:moveTo>
                    <a:cubicBezTo>
                      <a:pt x="6607" y="0"/>
                      <a:pt x="6123" y="50"/>
                      <a:pt x="5641" y="151"/>
                    </a:cubicBezTo>
                    <a:cubicBezTo>
                      <a:pt x="3053" y="712"/>
                      <a:pt x="1027" y="2729"/>
                      <a:pt x="462" y="5314"/>
                    </a:cubicBezTo>
                    <a:cubicBezTo>
                      <a:pt x="0" y="7488"/>
                      <a:pt x="568" y="9671"/>
                      <a:pt x="2020" y="11301"/>
                    </a:cubicBezTo>
                    <a:cubicBezTo>
                      <a:pt x="2730" y="12099"/>
                      <a:pt x="3135" y="13149"/>
                      <a:pt x="3135" y="14191"/>
                    </a:cubicBezTo>
                    <a:lnTo>
                      <a:pt x="3135" y="15323"/>
                    </a:lnTo>
                    <a:cubicBezTo>
                      <a:pt x="3138" y="16060"/>
                      <a:pt x="3612" y="16709"/>
                      <a:pt x="4309" y="16939"/>
                    </a:cubicBezTo>
                    <a:cubicBezTo>
                      <a:pt x="4409" y="17518"/>
                      <a:pt x="4681" y="18053"/>
                      <a:pt x="5094" y="18473"/>
                    </a:cubicBezTo>
                    <a:cubicBezTo>
                      <a:pt x="5642" y="19040"/>
                      <a:pt x="6371" y="19324"/>
                      <a:pt x="7099" y="19324"/>
                    </a:cubicBezTo>
                    <a:cubicBezTo>
                      <a:pt x="7828" y="19324"/>
                      <a:pt x="8556" y="19040"/>
                      <a:pt x="9104" y="18473"/>
                    </a:cubicBezTo>
                    <a:cubicBezTo>
                      <a:pt x="9518" y="18053"/>
                      <a:pt x="9790" y="17518"/>
                      <a:pt x="9889" y="16939"/>
                    </a:cubicBezTo>
                    <a:cubicBezTo>
                      <a:pt x="10587" y="16709"/>
                      <a:pt x="11061" y="16060"/>
                      <a:pt x="11064" y="15323"/>
                    </a:cubicBezTo>
                    <a:lnTo>
                      <a:pt x="11064" y="14191"/>
                    </a:lnTo>
                    <a:cubicBezTo>
                      <a:pt x="11064" y="13149"/>
                      <a:pt x="11471" y="12108"/>
                      <a:pt x="12211" y="11262"/>
                    </a:cubicBezTo>
                    <a:cubicBezTo>
                      <a:pt x="14747" y="8366"/>
                      <a:pt x="14370" y="3943"/>
                      <a:pt x="11381" y="1518"/>
                    </a:cubicBezTo>
                    <a:cubicBezTo>
                      <a:pt x="10159" y="525"/>
                      <a:pt x="8647" y="0"/>
                      <a:pt x="7087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67" name="Google Shape;1136;p36"/>
              <p:cNvSpPr/>
              <p:nvPr/>
            </p:nvSpPr>
            <p:spPr>
              <a:xfrm>
                <a:off x="50539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0"/>
                    </a:moveTo>
                    <a:cubicBezTo>
                      <a:pt x="255" y="0"/>
                      <a:pt x="1" y="254"/>
                      <a:pt x="1" y="568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6" y="879"/>
                      <a:pt x="2266" y="568"/>
                    </a:cubicBezTo>
                    <a:cubicBezTo>
                      <a:pt x="2266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68" name="Google Shape;1137;p36"/>
              <p:cNvSpPr/>
              <p:nvPr/>
            </p:nvSpPr>
            <p:spPr>
              <a:xfrm>
                <a:off x="5056850" y="2096550"/>
                <a:ext cx="50750" cy="48025"/>
              </a:xfrm>
              <a:custGeom>
                <a:avLst/>
                <a:gdLst/>
                <a:ahLst/>
                <a:cxnLst/>
                <a:rect l="l" t="t" r="r" b="b"/>
                <a:pathLst>
                  <a:path w="2030" h="1921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9"/>
                      <a:pt x="215" y="962"/>
                    </a:cubicBezTo>
                    <a:lnTo>
                      <a:pt x="1015" y="1762"/>
                    </a:lnTo>
                    <a:cubicBezTo>
                      <a:pt x="1125" y="1868"/>
                      <a:pt x="1267" y="1921"/>
                      <a:pt x="1409" y="1921"/>
                    </a:cubicBezTo>
                    <a:cubicBezTo>
                      <a:pt x="1554" y="1921"/>
                      <a:pt x="1699" y="1865"/>
                      <a:pt x="1809" y="1753"/>
                    </a:cubicBezTo>
                    <a:cubicBezTo>
                      <a:pt x="2027" y="1536"/>
                      <a:pt x="2030" y="1183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69" name="Google Shape;1138;p36"/>
              <p:cNvSpPr/>
              <p:nvPr/>
            </p:nvSpPr>
            <p:spPr>
              <a:xfrm>
                <a:off x="5056400" y="2266400"/>
                <a:ext cx="51200" cy="483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1934" extrusionOk="0">
                    <a:moveTo>
                      <a:pt x="1427" y="0"/>
                    </a:moveTo>
                    <a:cubicBezTo>
                      <a:pt x="1285" y="0"/>
                      <a:pt x="1143" y="53"/>
                      <a:pt x="1033" y="159"/>
                    </a:cubicBezTo>
                    <a:lnTo>
                      <a:pt x="233" y="962"/>
                    </a:lnTo>
                    <a:cubicBezTo>
                      <a:pt x="4" y="1179"/>
                      <a:pt x="1" y="1545"/>
                      <a:pt x="227" y="1768"/>
                    </a:cubicBezTo>
                    <a:cubicBezTo>
                      <a:pt x="338" y="1879"/>
                      <a:pt x="482" y="1934"/>
                      <a:pt x="627" y="1934"/>
                    </a:cubicBezTo>
                    <a:cubicBezTo>
                      <a:pt x="774" y="1934"/>
                      <a:pt x="922" y="1876"/>
                      <a:pt x="1033" y="1762"/>
                    </a:cubicBezTo>
                    <a:lnTo>
                      <a:pt x="1833" y="962"/>
                    </a:lnTo>
                    <a:cubicBezTo>
                      <a:pt x="2048" y="738"/>
                      <a:pt x="2045" y="385"/>
                      <a:pt x="1827" y="168"/>
                    </a:cubicBezTo>
                    <a:cubicBezTo>
                      <a:pt x="1717" y="56"/>
                      <a:pt x="1572" y="0"/>
                      <a:pt x="1427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70" name="Google Shape;1139;p36"/>
              <p:cNvSpPr/>
              <p:nvPr/>
            </p:nvSpPr>
            <p:spPr>
              <a:xfrm>
                <a:off x="54804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8"/>
                    </a:cubicBezTo>
                    <a:cubicBezTo>
                      <a:pt x="2265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71" name="Google Shape;1140;p36"/>
              <p:cNvSpPr/>
              <p:nvPr/>
            </p:nvSpPr>
            <p:spPr>
              <a:xfrm>
                <a:off x="5479800" y="209655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1550" y="0"/>
                    </a:moveTo>
                    <a:cubicBezTo>
                      <a:pt x="1409" y="0"/>
                      <a:pt x="1267" y="53"/>
                      <a:pt x="1157" y="159"/>
                    </a:cubicBezTo>
                    <a:lnTo>
                      <a:pt x="357" y="962"/>
                    </a:lnTo>
                    <a:cubicBezTo>
                      <a:pt x="1" y="1318"/>
                      <a:pt x="251" y="1928"/>
                      <a:pt x="756" y="1928"/>
                    </a:cubicBezTo>
                    <a:cubicBezTo>
                      <a:pt x="907" y="1928"/>
                      <a:pt x="1051" y="1868"/>
                      <a:pt x="1157" y="1762"/>
                    </a:cubicBezTo>
                    <a:lnTo>
                      <a:pt x="1957" y="959"/>
                    </a:lnTo>
                    <a:cubicBezTo>
                      <a:pt x="2172" y="739"/>
                      <a:pt x="2169" y="385"/>
                      <a:pt x="1951" y="168"/>
                    </a:cubicBezTo>
                    <a:cubicBezTo>
                      <a:pt x="1841" y="56"/>
                      <a:pt x="1696" y="0"/>
                      <a:pt x="1550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72" name="Google Shape;1141;p36"/>
              <p:cNvSpPr/>
              <p:nvPr/>
            </p:nvSpPr>
            <p:spPr>
              <a:xfrm>
                <a:off x="5483350" y="226640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8"/>
                      <a:pt x="215" y="962"/>
                    </a:cubicBezTo>
                    <a:lnTo>
                      <a:pt x="1015" y="1762"/>
                    </a:lnTo>
                    <a:cubicBezTo>
                      <a:pt x="1121" y="1868"/>
                      <a:pt x="1266" y="1928"/>
                      <a:pt x="1417" y="1928"/>
                    </a:cubicBezTo>
                    <a:cubicBezTo>
                      <a:pt x="1921" y="1928"/>
                      <a:pt x="2172" y="1318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73" name="Google Shape;878;p33"/>
          <p:cNvSpPr txBox="1">
            <a:spLocks/>
          </p:cNvSpPr>
          <p:nvPr/>
        </p:nvSpPr>
        <p:spPr>
          <a:xfrm flipH="1">
            <a:off x="4699540" y="3376941"/>
            <a:ext cx="6587720" cy="45354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오소리 아줌마는 학교 안에서 어떤 꽃들을 보았나요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?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 </a:t>
            </a:r>
          </a:p>
        </p:txBody>
      </p:sp>
      <p:sp>
        <p:nvSpPr>
          <p:cNvPr id="74" name="Google Shape;1118;p36"/>
          <p:cNvSpPr/>
          <p:nvPr/>
        </p:nvSpPr>
        <p:spPr>
          <a:xfrm>
            <a:off x="3955522" y="5083578"/>
            <a:ext cx="7644828" cy="792608"/>
          </a:xfrm>
          <a:prstGeom prst="rect">
            <a:avLst/>
          </a:prstGeom>
          <a:solidFill>
            <a:srgbClr val="FECB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" name="그룹 74"/>
          <p:cNvGrpSpPr/>
          <p:nvPr/>
        </p:nvGrpSpPr>
        <p:grpSpPr>
          <a:xfrm>
            <a:off x="4198767" y="5207849"/>
            <a:ext cx="508200" cy="508200"/>
            <a:chOff x="3418215" y="1875474"/>
            <a:chExt cx="508200" cy="508200"/>
          </a:xfrm>
        </p:grpSpPr>
        <p:sp>
          <p:nvSpPr>
            <p:cNvPr id="76" name="Google Shape;1131;p36"/>
            <p:cNvSpPr/>
            <p:nvPr/>
          </p:nvSpPr>
          <p:spPr>
            <a:xfrm>
              <a:off x="3418215" y="1875474"/>
              <a:ext cx="508200" cy="508200"/>
            </a:xfrm>
            <a:prstGeom prst="ellipse">
              <a:avLst/>
            </a:prstGeom>
            <a:solidFill>
              <a:srgbClr val="FA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7" name="Google Shape;1133;p36"/>
            <p:cNvGrpSpPr/>
            <p:nvPr/>
          </p:nvGrpSpPr>
          <p:grpSpPr>
            <a:xfrm>
              <a:off x="3556505" y="2012171"/>
              <a:ext cx="231619" cy="231320"/>
              <a:chOff x="5053900" y="2021500"/>
              <a:chExt cx="483750" cy="483125"/>
            </a:xfrm>
          </p:grpSpPr>
          <p:sp>
            <p:nvSpPr>
              <p:cNvPr id="78" name="Google Shape;1134;p36"/>
              <p:cNvSpPr/>
              <p:nvPr/>
            </p:nvSpPr>
            <p:spPr>
              <a:xfrm>
                <a:off x="5281350" y="2078100"/>
                <a:ext cx="127375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5094" extrusionOk="0">
                    <a:moveTo>
                      <a:pt x="565" y="0"/>
                    </a:moveTo>
                    <a:cubicBezTo>
                      <a:pt x="251" y="0"/>
                      <a:pt x="1" y="254"/>
                      <a:pt x="1" y="568"/>
                    </a:cubicBezTo>
                    <a:cubicBezTo>
                      <a:pt x="1" y="879"/>
                      <a:pt x="251" y="1132"/>
                      <a:pt x="565" y="1132"/>
                    </a:cubicBezTo>
                    <a:cubicBezTo>
                      <a:pt x="2440" y="1135"/>
                      <a:pt x="3959" y="2654"/>
                      <a:pt x="3962" y="4529"/>
                    </a:cubicBezTo>
                    <a:cubicBezTo>
                      <a:pt x="3962" y="4843"/>
                      <a:pt x="4216" y="5094"/>
                      <a:pt x="4530" y="5094"/>
                    </a:cubicBezTo>
                    <a:cubicBezTo>
                      <a:pt x="4841" y="5094"/>
                      <a:pt x="5094" y="4843"/>
                      <a:pt x="5094" y="4529"/>
                    </a:cubicBezTo>
                    <a:cubicBezTo>
                      <a:pt x="5091" y="2029"/>
                      <a:pt x="3065" y="3"/>
                      <a:pt x="565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79" name="Google Shape;1135;p36"/>
              <p:cNvSpPr/>
              <p:nvPr/>
            </p:nvSpPr>
            <p:spPr>
              <a:xfrm>
                <a:off x="5118000" y="2021500"/>
                <a:ext cx="3687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4748" h="19325" extrusionOk="0">
                    <a:moveTo>
                      <a:pt x="7088" y="1135"/>
                    </a:moveTo>
                    <a:cubicBezTo>
                      <a:pt x="8391" y="1135"/>
                      <a:pt x="9651" y="1571"/>
                      <a:pt x="10668" y="2397"/>
                    </a:cubicBezTo>
                    <a:cubicBezTo>
                      <a:pt x="13159" y="4417"/>
                      <a:pt x="13473" y="8104"/>
                      <a:pt x="11360" y="10516"/>
                    </a:cubicBezTo>
                    <a:cubicBezTo>
                      <a:pt x="10572" y="11419"/>
                      <a:pt x="10085" y="12503"/>
                      <a:pt x="9962" y="13626"/>
                    </a:cubicBezTo>
                    <a:lnTo>
                      <a:pt x="4237" y="13626"/>
                    </a:lnTo>
                    <a:cubicBezTo>
                      <a:pt x="4107" y="12482"/>
                      <a:pt x="3630" y="11407"/>
                      <a:pt x="2866" y="10550"/>
                    </a:cubicBezTo>
                    <a:cubicBezTo>
                      <a:pt x="1658" y="9191"/>
                      <a:pt x="1184" y="7367"/>
                      <a:pt x="1571" y="5549"/>
                    </a:cubicBezTo>
                    <a:cubicBezTo>
                      <a:pt x="2020" y="3427"/>
                      <a:pt x="3748" y="1706"/>
                      <a:pt x="5873" y="1262"/>
                    </a:cubicBezTo>
                    <a:cubicBezTo>
                      <a:pt x="6278" y="1177"/>
                      <a:pt x="6685" y="1135"/>
                      <a:pt x="7088" y="1135"/>
                    </a:cubicBezTo>
                    <a:close/>
                    <a:moveTo>
                      <a:pt x="9931" y="14759"/>
                    </a:moveTo>
                    <a:lnTo>
                      <a:pt x="9931" y="15323"/>
                    </a:lnTo>
                    <a:cubicBezTo>
                      <a:pt x="9931" y="15637"/>
                      <a:pt x="9678" y="15891"/>
                      <a:pt x="9364" y="15891"/>
                    </a:cubicBezTo>
                    <a:lnTo>
                      <a:pt x="4835" y="15891"/>
                    </a:lnTo>
                    <a:cubicBezTo>
                      <a:pt x="4521" y="15891"/>
                      <a:pt x="4270" y="15637"/>
                      <a:pt x="4270" y="15323"/>
                    </a:cubicBezTo>
                    <a:lnTo>
                      <a:pt x="4270" y="14759"/>
                    </a:lnTo>
                    <a:close/>
                    <a:moveTo>
                      <a:pt x="8699" y="17023"/>
                    </a:moveTo>
                    <a:cubicBezTo>
                      <a:pt x="8464" y="17694"/>
                      <a:pt x="7827" y="18192"/>
                      <a:pt x="7099" y="18192"/>
                    </a:cubicBezTo>
                    <a:cubicBezTo>
                      <a:pt x="6371" y="18192"/>
                      <a:pt x="5734" y="17694"/>
                      <a:pt x="5499" y="17023"/>
                    </a:cubicBezTo>
                    <a:close/>
                    <a:moveTo>
                      <a:pt x="7087" y="0"/>
                    </a:moveTo>
                    <a:cubicBezTo>
                      <a:pt x="6607" y="0"/>
                      <a:pt x="6123" y="50"/>
                      <a:pt x="5641" y="151"/>
                    </a:cubicBezTo>
                    <a:cubicBezTo>
                      <a:pt x="3053" y="712"/>
                      <a:pt x="1027" y="2729"/>
                      <a:pt x="462" y="5314"/>
                    </a:cubicBezTo>
                    <a:cubicBezTo>
                      <a:pt x="0" y="7488"/>
                      <a:pt x="568" y="9671"/>
                      <a:pt x="2020" y="11301"/>
                    </a:cubicBezTo>
                    <a:cubicBezTo>
                      <a:pt x="2730" y="12099"/>
                      <a:pt x="3135" y="13149"/>
                      <a:pt x="3135" y="14191"/>
                    </a:cubicBezTo>
                    <a:lnTo>
                      <a:pt x="3135" y="15323"/>
                    </a:lnTo>
                    <a:cubicBezTo>
                      <a:pt x="3138" y="16060"/>
                      <a:pt x="3612" y="16709"/>
                      <a:pt x="4309" y="16939"/>
                    </a:cubicBezTo>
                    <a:cubicBezTo>
                      <a:pt x="4409" y="17518"/>
                      <a:pt x="4681" y="18053"/>
                      <a:pt x="5094" y="18473"/>
                    </a:cubicBezTo>
                    <a:cubicBezTo>
                      <a:pt x="5642" y="19040"/>
                      <a:pt x="6371" y="19324"/>
                      <a:pt x="7099" y="19324"/>
                    </a:cubicBezTo>
                    <a:cubicBezTo>
                      <a:pt x="7828" y="19324"/>
                      <a:pt x="8556" y="19040"/>
                      <a:pt x="9104" y="18473"/>
                    </a:cubicBezTo>
                    <a:cubicBezTo>
                      <a:pt x="9518" y="18053"/>
                      <a:pt x="9790" y="17518"/>
                      <a:pt x="9889" y="16939"/>
                    </a:cubicBezTo>
                    <a:cubicBezTo>
                      <a:pt x="10587" y="16709"/>
                      <a:pt x="11061" y="16060"/>
                      <a:pt x="11064" y="15323"/>
                    </a:cubicBezTo>
                    <a:lnTo>
                      <a:pt x="11064" y="14191"/>
                    </a:lnTo>
                    <a:cubicBezTo>
                      <a:pt x="11064" y="13149"/>
                      <a:pt x="11471" y="12108"/>
                      <a:pt x="12211" y="11262"/>
                    </a:cubicBezTo>
                    <a:cubicBezTo>
                      <a:pt x="14747" y="8366"/>
                      <a:pt x="14370" y="3943"/>
                      <a:pt x="11381" y="1518"/>
                    </a:cubicBezTo>
                    <a:cubicBezTo>
                      <a:pt x="10159" y="525"/>
                      <a:pt x="8647" y="0"/>
                      <a:pt x="7087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80" name="Google Shape;1136;p36"/>
              <p:cNvSpPr/>
              <p:nvPr/>
            </p:nvSpPr>
            <p:spPr>
              <a:xfrm>
                <a:off x="50539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0"/>
                    </a:moveTo>
                    <a:cubicBezTo>
                      <a:pt x="255" y="0"/>
                      <a:pt x="1" y="254"/>
                      <a:pt x="1" y="568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6" y="879"/>
                      <a:pt x="2266" y="568"/>
                    </a:cubicBezTo>
                    <a:cubicBezTo>
                      <a:pt x="2266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81" name="Google Shape;1137;p36"/>
              <p:cNvSpPr/>
              <p:nvPr/>
            </p:nvSpPr>
            <p:spPr>
              <a:xfrm>
                <a:off x="5056850" y="2096550"/>
                <a:ext cx="50750" cy="48025"/>
              </a:xfrm>
              <a:custGeom>
                <a:avLst/>
                <a:gdLst/>
                <a:ahLst/>
                <a:cxnLst/>
                <a:rect l="l" t="t" r="r" b="b"/>
                <a:pathLst>
                  <a:path w="2030" h="1921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9"/>
                      <a:pt x="215" y="962"/>
                    </a:cubicBezTo>
                    <a:lnTo>
                      <a:pt x="1015" y="1762"/>
                    </a:lnTo>
                    <a:cubicBezTo>
                      <a:pt x="1125" y="1868"/>
                      <a:pt x="1267" y="1921"/>
                      <a:pt x="1409" y="1921"/>
                    </a:cubicBezTo>
                    <a:cubicBezTo>
                      <a:pt x="1554" y="1921"/>
                      <a:pt x="1699" y="1865"/>
                      <a:pt x="1809" y="1753"/>
                    </a:cubicBezTo>
                    <a:cubicBezTo>
                      <a:pt x="2027" y="1536"/>
                      <a:pt x="2030" y="1183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82" name="Google Shape;1138;p36"/>
              <p:cNvSpPr/>
              <p:nvPr/>
            </p:nvSpPr>
            <p:spPr>
              <a:xfrm>
                <a:off x="5056400" y="2266400"/>
                <a:ext cx="51200" cy="483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1934" extrusionOk="0">
                    <a:moveTo>
                      <a:pt x="1427" y="0"/>
                    </a:moveTo>
                    <a:cubicBezTo>
                      <a:pt x="1285" y="0"/>
                      <a:pt x="1143" y="53"/>
                      <a:pt x="1033" y="159"/>
                    </a:cubicBezTo>
                    <a:lnTo>
                      <a:pt x="233" y="962"/>
                    </a:lnTo>
                    <a:cubicBezTo>
                      <a:pt x="4" y="1179"/>
                      <a:pt x="1" y="1545"/>
                      <a:pt x="227" y="1768"/>
                    </a:cubicBezTo>
                    <a:cubicBezTo>
                      <a:pt x="338" y="1879"/>
                      <a:pt x="482" y="1934"/>
                      <a:pt x="627" y="1934"/>
                    </a:cubicBezTo>
                    <a:cubicBezTo>
                      <a:pt x="774" y="1934"/>
                      <a:pt x="922" y="1876"/>
                      <a:pt x="1033" y="1762"/>
                    </a:cubicBezTo>
                    <a:lnTo>
                      <a:pt x="1833" y="962"/>
                    </a:lnTo>
                    <a:cubicBezTo>
                      <a:pt x="2048" y="738"/>
                      <a:pt x="2045" y="385"/>
                      <a:pt x="1827" y="168"/>
                    </a:cubicBezTo>
                    <a:cubicBezTo>
                      <a:pt x="1717" y="56"/>
                      <a:pt x="1572" y="0"/>
                      <a:pt x="1427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83" name="Google Shape;1139;p36"/>
              <p:cNvSpPr/>
              <p:nvPr/>
            </p:nvSpPr>
            <p:spPr>
              <a:xfrm>
                <a:off x="54804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8"/>
                    </a:cubicBezTo>
                    <a:cubicBezTo>
                      <a:pt x="2265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84" name="Google Shape;1140;p36"/>
              <p:cNvSpPr/>
              <p:nvPr/>
            </p:nvSpPr>
            <p:spPr>
              <a:xfrm>
                <a:off x="5479800" y="209655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1550" y="0"/>
                    </a:moveTo>
                    <a:cubicBezTo>
                      <a:pt x="1409" y="0"/>
                      <a:pt x="1267" y="53"/>
                      <a:pt x="1157" y="159"/>
                    </a:cubicBezTo>
                    <a:lnTo>
                      <a:pt x="357" y="962"/>
                    </a:lnTo>
                    <a:cubicBezTo>
                      <a:pt x="1" y="1318"/>
                      <a:pt x="251" y="1928"/>
                      <a:pt x="756" y="1928"/>
                    </a:cubicBezTo>
                    <a:cubicBezTo>
                      <a:pt x="907" y="1928"/>
                      <a:pt x="1051" y="1868"/>
                      <a:pt x="1157" y="1762"/>
                    </a:cubicBezTo>
                    <a:lnTo>
                      <a:pt x="1957" y="959"/>
                    </a:lnTo>
                    <a:cubicBezTo>
                      <a:pt x="2172" y="739"/>
                      <a:pt x="2169" y="385"/>
                      <a:pt x="1951" y="168"/>
                    </a:cubicBezTo>
                    <a:cubicBezTo>
                      <a:pt x="1841" y="56"/>
                      <a:pt x="1696" y="0"/>
                      <a:pt x="1550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85" name="Google Shape;1141;p36"/>
              <p:cNvSpPr/>
              <p:nvPr/>
            </p:nvSpPr>
            <p:spPr>
              <a:xfrm>
                <a:off x="5483350" y="226640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8"/>
                      <a:pt x="215" y="962"/>
                    </a:cubicBezTo>
                    <a:lnTo>
                      <a:pt x="1015" y="1762"/>
                    </a:lnTo>
                    <a:cubicBezTo>
                      <a:pt x="1121" y="1868"/>
                      <a:pt x="1266" y="1928"/>
                      <a:pt x="1417" y="1928"/>
                    </a:cubicBezTo>
                    <a:cubicBezTo>
                      <a:pt x="1921" y="1928"/>
                      <a:pt x="2172" y="1318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86" name="Google Shape;878;p33"/>
          <p:cNvSpPr txBox="1">
            <a:spLocks/>
          </p:cNvSpPr>
          <p:nvPr/>
        </p:nvSpPr>
        <p:spPr>
          <a:xfrm flipH="1">
            <a:off x="4671972" y="4217439"/>
            <a:ext cx="6753569" cy="54951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ko-KR" altLang="en-US" sz="2000" dirty="0">
                <a:latin typeface="한컴 백제 M" pitchFamily="18" charset="-127"/>
                <a:ea typeface="한컴 백제 M" pitchFamily="18" charset="-127"/>
              </a:rPr>
              <a:t>오소리 아줌마는 오소리아저씨와 함께 무엇을 만들기로 하였나요</a:t>
            </a:r>
            <a:r>
              <a:rPr lang="en-US" altLang="ko-KR" sz="2000" dirty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20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87" name="Google Shape;878;p33"/>
          <p:cNvSpPr txBox="1">
            <a:spLocks/>
          </p:cNvSpPr>
          <p:nvPr/>
        </p:nvSpPr>
        <p:spPr>
          <a:xfrm flipH="1">
            <a:off x="4638334" y="5271288"/>
            <a:ext cx="6933725" cy="45354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오소리 아줌마가 꽃밭을 만들면서 느낀 것은 무엇일까요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1840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anose="02020603020101020101" pitchFamily="18" charset="-127"/>
                <a:ea typeface="한컴 백제 B" panose="02020603020101020101" pitchFamily="18" charset="-127"/>
                <a:sym typeface="微软雅黑" pitchFamily="34" charset="-122"/>
              </a:rPr>
              <a:t>02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한컴 백제 B" panose="02020603020101020101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4053894" y="2552025"/>
            <a:ext cx="3937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꽃 이름</a:t>
            </a:r>
            <a:endParaRPr lang="en-US" altLang="ko-KR" sz="60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알아보기</a:t>
            </a:r>
            <a:endParaRPr lang="en-US" altLang="ko-KR" sz="60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6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이름과 특징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알아보기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4" y="1374883"/>
            <a:ext cx="10233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어떤 꽃들이 있었나요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 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색깔과 모양은 어떠한가요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3" t="21870" r="39365" b="37495"/>
          <a:stretch/>
        </p:blipFill>
        <p:spPr bwMode="auto">
          <a:xfrm>
            <a:off x="610727" y="2088444"/>
            <a:ext cx="3628571" cy="4180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71" t="24954" r="42699" b="32540"/>
          <a:stretch/>
        </p:blipFill>
        <p:spPr bwMode="auto">
          <a:xfrm>
            <a:off x="4451131" y="2088444"/>
            <a:ext cx="3219843" cy="41102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4" t="20596" r="45448" b="40028"/>
          <a:stretch/>
        </p:blipFill>
        <p:spPr bwMode="auto">
          <a:xfrm>
            <a:off x="8014564" y="2118268"/>
            <a:ext cx="3628572" cy="40506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모서리가 둥근 직사각형 18"/>
          <p:cNvSpPr/>
          <p:nvPr/>
        </p:nvSpPr>
        <p:spPr>
          <a:xfrm>
            <a:off x="702673" y="5149598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패랭이꽃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373661" y="5149597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 err="1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잔대꽃</a:t>
            </a:r>
            <a:endParaRPr lang="ko-KR" altLang="en-US" sz="6000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8106511" y="5119210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 err="1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용담꽃</a:t>
            </a:r>
            <a:endParaRPr lang="ko-KR" altLang="en-US" sz="6000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702672" y="2269431"/>
            <a:ext cx="3444677" cy="2696108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예시</a:t>
            </a:r>
            <a:r>
              <a:rPr lang="en-US" altLang="ko-KR" sz="4000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) </a:t>
            </a:r>
            <a:r>
              <a:rPr lang="ko-KR" altLang="en-US" sz="4000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분홍색</a:t>
            </a:r>
            <a:endParaRPr lang="en-US" altLang="ko-KR" sz="4000" dirty="0" smtClean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뾰족한 꽃잎</a:t>
            </a:r>
            <a:endParaRPr lang="ko-KR" altLang="en-US" sz="4000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925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 이름 알아보기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9" t="17484" r="35620" b="30011"/>
          <a:stretch/>
        </p:blipFill>
        <p:spPr bwMode="auto">
          <a:xfrm>
            <a:off x="610727" y="2339757"/>
            <a:ext cx="3554933" cy="37562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모서리가 둥근 직사각형 18"/>
          <p:cNvSpPr/>
          <p:nvPr/>
        </p:nvSpPr>
        <p:spPr>
          <a:xfrm>
            <a:off x="665854" y="5019224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진달래</a:t>
            </a:r>
          </a:p>
        </p:txBody>
      </p:sp>
      <p:pic>
        <p:nvPicPr>
          <p:cNvPr id="2051" name="Picture 3" descr="C:\Users\김호진\AppData\Local\Microsoft\Windows\INetCache\IE\MTNZWAM7\1003154[1]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9" t="14711" r="36666" b="9465"/>
          <a:stretch/>
        </p:blipFill>
        <p:spPr bwMode="auto">
          <a:xfrm>
            <a:off x="4652557" y="2339757"/>
            <a:ext cx="3272243" cy="38691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모서리가 둥근 직사각형 19"/>
          <p:cNvSpPr/>
          <p:nvPr/>
        </p:nvSpPr>
        <p:spPr>
          <a:xfrm>
            <a:off x="4566339" y="5067306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개나리</a:t>
            </a:r>
          </a:p>
        </p:txBody>
      </p:sp>
      <p:pic>
        <p:nvPicPr>
          <p:cNvPr id="2052" name="Picture 4" descr="C:\Users\김호진\AppData\Local\Microsoft\Windows\INetCache\IE\N7Z2FFXE\bellflower-2429939_960_720[1]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625" y="2304895"/>
            <a:ext cx="2869475" cy="3825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모서리가 둥근 직사각형 20"/>
          <p:cNvSpPr/>
          <p:nvPr/>
        </p:nvSpPr>
        <p:spPr>
          <a:xfrm>
            <a:off x="8463425" y="5067306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 err="1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도라지꽃</a:t>
            </a:r>
            <a:endParaRPr lang="ko-KR" altLang="en-US" sz="6000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2" name="文本框 31"/>
          <p:cNvSpPr txBox="1"/>
          <p:nvPr/>
        </p:nvSpPr>
        <p:spPr>
          <a:xfrm>
            <a:off x="1234704" y="1374883"/>
            <a:ext cx="10233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어떤 꽃들이 있었나요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 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색깔과 모양은 어떠한가요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5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 이름 알아보기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2053" name="Picture 5" descr="C:\Users\김호진\AppData\Local\Microsoft\Windows\INetCache\IE\Q3GBI0PB\채송화-2[1]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" t="12431" r="48130" b="13651"/>
          <a:stretch/>
        </p:blipFill>
        <p:spPr bwMode="auto">
          <a:xfrm>
            <a:off x="404488" y="2262614"/>
            <a:ext cx="3790703" cy="4020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2054" name="Picture 6" descr="C:\Users\김호진\AppData\Local\Microsoft\Windows\INetCache\IE\AM950D59\IMG_7441[1]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4" t="3194" r="19100" b="3063"/>
          <a:stretch/>
        </p:blipFill>
        <p:spPr bwMode="auto">
          <a:xfrm>
            <a:off x="4314266" y="2262615"/>
            <a:ext cx="3948822" cy="4020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60" name="Picture 12" descr="C:\Users\김호진\AppData\Local\Microsoft\Windows\INetCache\IE\NNISCYAY\나리꽃1DSC02919[1]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4" t="4917" r="24869"/>
          <a:stretch/>
        </p:blipFill>
        <p:spPr bwMode="auto">
          <a:xfrm>
            <a:off x="8373462" y="2246111"/>
            <a:ext cx="3534640" cy="3962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모서리가 둥근 직사각형 18"/>
          <p:cNvSpPr/>
          <p:nvPr/>
        </p:nvSpPr>
        <p:spPr>
          <a:xfrm>
            <a:off x="577500" y="5069126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채송화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566339" y="5067306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접시꽃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8463425" y="5069126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나리꽃</a:t>
            </a:r>
          </a:p>
        </p:txBody>
      </p:sp>
      <p:sp>
        <p:nvSpPr>
          <p:cNvPr id="22" name="文本框 31"/>
          <p:cNvSpPr txBox="1"/>
          <p:nvPr/>
        </p:nvSpPr>
        <p:spPr>
          <a:xfrm>
            <a:off x="1234704" y="1374883"/>
            <a:ext cx="10233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어떤 꽃들이 있었나요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 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색깔과 모양은 어떠한가요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784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 이름 알아보기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3074" name="Picture 2" descr="C:\Users\김호진\AppData\Local\Microsoft\Windows\INetCache\IE\XRMV00G3\indian-springkraut-394262_960_720[1]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7" r="6985" b="4762"/>
          <a:stretch/>
        </p:blipFill>
        <p:spPr bwMode="auto">
          <a:xfrm>
            <a:off x="506607" y="2304536"/>
            <a:ext cx="3485211" cy="3845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3" t="51499" r="42778" b="19435"/>
          <a:stretch/>
        </p:blipFill>
        <p:spPr bwMode="auto">
          <a:xfrm>
            <a:off x="4525192" y="2304536"/>
            <a:ext cx="3526970" cy="38039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모서리가 둥근 직사각형 18"/>
          <p:cNvSpPr/>
          <p:nvPr/>
        </p:nvSpPr>
        <p:spPr>
          <a:xfrm>
            <a:off x="526873" y="5019224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봉숭아</a:t>
            </a:r>
          </a:p>
        </p:txBody>
      </p:sp>
      <p:pic>
        <p:nvPicPr>
          <p:cNvPr id="3076" name="Picture 4" descr="C:\Users\김호진\AppData\Local\Microsoft\Windows\INetCache\IE\NNISCYAY\밤4[1]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r="30000" b="2391"/>
          <a:stretch/>
        </p:blipFill>
        <p:spPr bwMode="auto">
          <a:xfrm>
            <a:off x="8411344" y="2183733"/>
            <a:ext cx="3529415" cy="4019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모서리가 둥근 직사각형 19"/>
          <p:cNvSpPr/>
          <p:nvPr/>
        </p:nvSpPr>
        <p:spPr>
          <a:xfrm>
            <a:off x="4566339" y="5067306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산국화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8463425" y="5067305"/>
            <a:ext cx="3444677" cy="107677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밤나무</a:t>
            </a:r>
          </a:p>
        </p:txBody>
      </p:sp>
      <p:sp>
        <p:nvSpPr>
          <p:cNvPr id="22" name="文本框 31"/>
          <p:cNvSpPr txBox="1"/>
          <p:nvPr/>
        </p:nvSpPr>
        <p:spPr>
          <a:xfrm>
            <a:off x="1234704" y="1374883"/>
            <a:ext cx="10233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어떤 꽃들이 있었나요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 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색깔과 모양은 어떠한가요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64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sp>
        <p:nvSpPr>
          <p:cNvPr id="4" name="모서리가 둥근 직사각형 3"/>
          <p:cNvSpPr/>
          <p:nvPr/>
        </p:nvSpPr>
        <p:spPr>
          <a:xfrm>
            <a:off x="152415" y="131458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21543" y="183862"/>
            <a:ext cx="8954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책의 그림 속에서 꽃들을 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찾아 보아요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75464" y="117981"/>
            <a:ext cx="716533" cy="716533"/>
          </a:xfrm>
          <a:prstGeom prst="rect">
            <a:avLst/>
          </a:prstGeom>
        </p:spPr>
      </p:pic>
      <p:pic>
        <p:nvPicPr>
          <p:cNvPr id="3074" name="Picture 2" descr="C:\Users\김호진\AppData\Local\Microsoft\Windows\INetCache\IE\XRMV00G3\indian-springkraut-394262_960_720[1]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7" r="6985" b="4762"/>
          <a:stretch/>
        </p:blipFill>
        <p:spPr bwMode="auto">
          <a:xfrm>
            <a:off x="365718" y="906953"/>
            <a:ext cx="1711648" cy="188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3" t="51499" r="42778" b="19435"/>
          <a:stretch/>
        </p:blipFill>
        <p:spPr bwMode="auto">
          <a:xfrm>
            <a:off x="2289992" y="924186"/>
            <a:ext cx="1751266" cy="188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모서리가 둥근 직사각형 18"/>
          <p:cNvSpPr/>
          <p:nvPr/>
        </p:nvSpPr>
        <p:spPr>
          <a:xfrm>
            <a:off x="438618" y="2857258"/>
            <a:ext cx="1608071" cy="52882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봉숭아</a:t>
            </a:r>
          </a:p>
        </p:txBody>
      </p:sp>
      <p:pic>
        <p:nvPicPr>
          <p:cNvPr id="3076" name="Picture 4" descr="C:\Users\김호진\AppData\Local\Microsoft\Windows\INetCache\IE\NNISCYAY\밤4[1]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r="30000" b="2391"/>
          <a:stretch/>
        </p:blipFill>
        <p:spPr bwMode="auto">
          <a:xfrm>
            <a:off x="4198128" y="897420"/>
            <a:ext cx="1666997" cy="1898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모서리가 둥근 직사각형 19"/>
          <p:cNvSpPr/>
          <p:nvPr/>
        </p:nvSpPr>
        <p:spPr>
          <a:xfrm>
            <a:off x="2400795" y="2873733"/>
            <a:ext cx="1529660" cy="538386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산국화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4288704" y="2873733"/>
            <a:ext cx="1485843" cy="52882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밤나무</a:t>
            </a:r>
          </a:p>
        </p:txBody>
      </p:sp>
      <p:pic>
        <p:nvPicPr>
          <p:cNvPr id="22" name="Picture 5" descr="C:\Users\김호진\AppData\Local\Microsoft\Windows\INetCache\IE\Q3GBI0PB\채송화-2[1]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" t="12431" r="48130" b="13651"/>
          <a:stretch/>
        </p:blipFill>
        <p:spPr bwMode="auto">
          <a:xfrm>
            <a:off x="6039454" y="886748"/>
            <a:ext cx="1790737" cy="1899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6" descr="C:\Users\김호진\AppData\Local\Microsoft\Windows\INetCache\IE\AM950D59\IMG_7441[1]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4" t="3194" r="19100" b="3063"/>
          <a:stretch/>
        </p:blipFill>
        <p:spPr bwMode="auto">
          <a:xfrm>
            <a:off x="8011016" y="897420"/>
            <a:ext cx="1854952" cy="18887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Picture 12" descr="C:\Users\김호진\AppData\Local\Microsoft\Windows\INetCache\IE\NNISCYAY\나리꽃1DSC02919[1]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4" t="4917" r="24869"/>
          <a:stretch/>
        </p:blipFill>
        <p:spPr bwMode="auto">
          <a:xfrm>
            <a:off x="10076440" y="877892"/>
            <a:ext cx="1710656" cy="1917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모서리가 둥근 직사각형 24"/>
          <p:cNvSpPr/>
          <p:nvPr/>
        </p:nvSpPr>
        <p:spPr>
          <a:xfrm>
            <a:off x="6184888" y="2873733"/>
            <a:ext cx="1499867" cy="538388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채송화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8128000" y="2873733"/>
            <a:ext cx="1618548" cy="54020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접시꽃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0153592" y="2875552"/>
            <a:ext cx="1613015" cy="538388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나리꽃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9" t="17484" r="35620" b="30011"/>
          <a:stretch/>
        </p:blipFill>
        <p:spPr bwMode="auto">
          <a:xfrm>
            <a:off x="390647" y="3539139"/>
            <a:ext cx="1830885" cy="19345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모서리가 둥근 직사각형 28"/>
          <p:cNvSpPr/>
          <p:nvPr/>
        </p:nvSpPr>
        <p:spPr>
          <a:xfrm>
            <a:off x="438618" y="5565208"/>
            <a:ext cx="1734941" cy="586470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진달래</a:t>
            </a:r>
          </a:p>
        </p:txBody>
      </p:sp>
      <p:pic>
        <p:nvPicPr>
          <p:cNvPr id="30" name="Picture 3" descr="C:\Users\김호진\AppData\Local\Microsoft\Windows\INetCache\IE\MTNZWAM7\1003154[1]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9" t="14711" r="36666" b="9465"/>
          <a:stretch/>
        </p:blipFill>
        <p:spPr bwMode="auto">
          <a:xfrm>
            <a:off x="2400795" y="3539140"/>
            <a:ext cx="1636122" cy="19345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1" name="모서리가 둥근 직사각형 30"/>
          <p:cNvSpPr/>
          <p:nvPr/>
        </p:nvSpPr>
        <p:spPr>
          <a:xfrm>
            <a:off x="2400795" y="5565208"/>
            <a:ext cx="1618548" cy="555110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개나리</a:t>
            </a:r>
          </a:p>
        </p:txBody>
      </p:sp>
      <p:pic>
        <p:nvPicPr>
          <p:cNvPr id="32" name="Picture 4" descr="C:\Users\김호진\AppData\Local\Microsoft\Windows\INetCache\IE\N7Z2FFXE\bellflower-2429939_960_720[1]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27"/>
          <a:stretch/>
        </p:blipFill>
        <p:spPr bwMode="auto">
          <a:xfrm>
            <a:off x="4198128" y="3539140"/>
            <a:ext cx="1651144" cy="1934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3" name="모서리가 둥근 직사각형 32"/>
          <p:cNvSpPr/>
          <p:nvPr/>
        </p:nvSpPr>
        <p:spPr>
          <a:xfrm>
            <a:off x="4088327" y="5565208"/>
            <a:ext cx="1870745" cy="680351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도라지꽃</a:t>
            </a:r>
            <a:endParaRPr lang="ko-KR" altLang="en-US" sz="3600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3" t="21870" r="39365" b="37495"/>
          <a:stretch/>
        </p:blipFill>
        <p:spPr bwMode="auto">
          <a:xfrm>
            <a:off x="6095854" y="3539140"/>
            <a:ext cx="1722483" cy="1984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71" t="24954" r="42699" b="32540"/>
          <a:stretch/>
        </p:blipFill>
        <p:spPr bwMode="auto">
          <a:xfrm>
            <a:off x="8128000" y="3509316"/>
            <a:ext cx="1640037" cy="2014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4" t="20596" r="45448" b="40028"/>
          <a:stretch/>
        </p:blipFill>
        <p:spPr bwMode="auto">
          <a:xfrm>
            <a:off x="10068939" y="3539140"/>
            <a:ext cx="1697668" cy="1895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모서리가 둥근 직사각형 36"/>
          <p:cNvSpPr/>
          <p:nvPr/>
        </p:nvSpPr>
        <p:spPr>
          <a:xfrm>
            <a:off x="6083163" y="5558800"/>
            <a:ext cx="1862727" cy="69316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패랭이꽃</a:t>
            </a:r>
          </a:p>
        </p:txBody>
      </p:sp>
      <p:sp>
        <p:nvSpPr>
          <p:cNvPr id="38" name="모서리가 둥근 직사각형 37"/>
          <p:cNvSpPr/>
          <p:nvPr/>
        </p:nvSpPr>
        <p:spPr>
          <a:xfrm>
            <a:off x="7996131" y="5571725"/>
            <a:ext cx="1859266" cy="693166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잔대꽃</a:t>
            </a:r>
            <a:endParaRPr lang="ko-KR" altLang="en-US" sz="3600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39" name="모서리가 둥근 직사각형 38"/>
          <p:cNvSpPr/>
          <p:nvPr/>
        </p:nvSpPr>
        <p:spPr>
          <a:xfrm>
            <a:off x="10060193" y="5518323"/>
            <a:ext cx="1722339" cy="680240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용담꽃</a:t>
            </a:r>
            <a:endParaRPr lang="ko-KR" altLang="en-US" sz="3600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79" y="771482"/>
            <a:ext cx="1531128" cy="2041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6" t="22607" r="20370" b="8762"/>
          <a:stretch/>
        </p:blipFill>
        <p:spPr bwMode="auto">
          <a:xfrm>
            <a:off x="6179408" y="3477206"/>
            <a:ext cx="1555373" cy="21081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418" y="3449358"/>
            <a:ext cx="1577130" cy="21028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048" y="3477206"/>
            <a:ext cx="1586206" cy="21149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9606" y="3429875"/>
            <a:ext cx="1621704" cy="2162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8" t="29048" r="19168" b="7778"/>
          <a:stretch/>
        </p:blipFill>
        <p:spPr bwMode="auto">
          <a:xfrm rot="16200000">
            <a:off x="5935277" y="871131"/>
            <a:ext cx="2016773" cy="1695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972"/>
          <a:stretch/>
        </p:blipFill>
        <p:spPr bwMode="auto">
          <a:xfrm>
            <a:off x="8114358" y="710407"/>
            <a:ext cx="1645832" cy="20853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75" t="10277" r="20569" b="27800"/>
          <a:stretch/>
        </p:blipFill>
        <p:spPr bwMode="auto">
          <a:xfrm>
            <a:off x="10119606" y="677177"/>
            <a:ext cx="1685595" cy="21004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2289992" y="710408"/>
            <a:ext cx="1729351" cy="21468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가을</a:t>
            </a:r>
            <a:endParaRPr lang="ko-KR" altLang="en-US" sz="3200" b="1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417485" y="3509315"/>
            <a:ext cx="1729351" cy="20090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이른 봄</a:t>
            </a:r>
            <a:endParaRPr lang="ko-KR" altLang="en-US" sz="3200" b="1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2299236" y="3482198"/>
            <a:ext cx="1729351" cy="20090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이른 봄</a:t>
            </a:r>
            <a:endParaRPr lang="ko-KR" altLang="en-US" sz="3200" b="1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4192774" y="730375"/>
            <a:ext cx="1729351" cy="21451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뿌리</a:t>
            </a:r>
            <a:endParaRPr lang="en-US" altLang="ko-KR" sz="3200" b="1" dirty="0" smtClean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뽑혀</a:t>
            </a:r>
            <a:endParaRPr lang="en-US" altLang="ko-KR" sz="3200" b="1" dirty="0" smtClean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날아</a:t>
            </a:r>
            <a:r>
              <a:rPr lang="ko-KR" altLang="en-US" sz="32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감</a:t>
            </a:r>
          </a:p>
        </p:txBody>
      </p:sp>
    </p:spTree>
    <p:extLst>
      <p:ext uri="{BB962C8B-B14F-4D97-AF65-F5344CB8AC3E}">
        <p14:creationId xmlns:p14="http://schemas.microsoft.com/office/powerpoint/2010/main" val="296325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9" grpId="0" animBg="1"/>
      <p:bldP spid="31" grpId="0" animBg="1"/>
      <p:bldP spid="33" grpId="0" animBg="1"/>
      <p:bldP spid="37" grpId="0" animBg="1"/>
      <p:bldP spid="38" grpId="0" animBg="1"/>
      <p:bldP spid="39" grpId="0" animBg="1"/>
      <p:bldP spid="2" grpId="0" animBg="1"/>
      <p:bldP spid="43" grpId="0" animBg="1"/>
      <p:bldP spid="44" grpId="0" animBg="1"/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anose="02020603020101020101" pitchFamily="18" charset="-127"/>
                <a:ea typeface="한컴 백제 B" panose="02020603020101020101" pitchFamily="18" charset="-127"/>
                <a:sym typeface="微软雅黑" pitchFamily="34" charset="-122"/>
              </a:rPr>
              <a:t>03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한컴 백제 B" panose="02020603020101020101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3437940" y="2593079"/>
            <a:ext cx="508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 </a:t>
            </a:r>
            <a:r>
              <a:rPr lang="en-US" altLang="ko-K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‘</a:t>
            </a:r>
            <a:r>
              <a:rPr lang="ko-KR" altLang="en-US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꽃밭에 가면</a:t>
            </a:r>
            <a:r>
              <a:rPr lang="en-US" altLang="ko-K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’ </a:t>
            </a:r>
            <a:r>
              <a:rPr lang="ko-KR" altLang="en-US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놀이하기</a:t>
            </a:r>
            <a:endParaRPr lang="en-US" altLang="ko-KR" sz="60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6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7"/>
          <p:cNvGrpSpPr/>
          <p:nvPr/>
        </p:nvGrpSpPr>
        <p:grpSpPr>
          <a:xfrm>
            <a:off x="279836" y="196849"/>
            <a:ext cx="10899997" cy="936487"/>
            <a:chOff x="173825" y="196849"/>
            <a:chExt cx="10899997" cy="936487"/>
          </a:xfrm>
        </p:grpSpPr>
        <p:pic>
          <p:nvPicPr>
            <p:cNvPr id="5" name="图片 4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825" y="196849"/>
              <a:ext cx="936487" cy="936487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</p:pic>
        <p:sp>
          <p:nvSpPr>
            <p:cNvPr id="6" name="文本框 50"/>
            <p:cNvSpPr txBox="1"/>
            <p:nvPr/>
          </p:nvSpPr>
          <p:spPr>
            <a:xfrm>
              <a:off x="5285497" y="226255"/>
              <a:ext cx="57883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800" dirty="0">
                  <a:solidFill>
                    <a:schemeClr val="accent2">
                      <a:lumMod val="50000"/>
                    </a:schemeClr>
                  </a:solidFill>
                  <a:latin typeface="한컴 백제 B" pitchFamily="18" charset="-127"/>
                  <a:ea typeface="한컴 백제 B" pitchFamily="18" charset="-127"/>
                  <a:sym typeface="微软雅黑" pitchFamily="34" charset="-122"/>
                </a:rPr>
                <a:t>X 2</a:t>
              </a:r>
              <a:r>
                <a:rPr lang="ko-KR" altLang="en-US" sz="4800" dirty="0">
                  <a:solidFill>
                    <a:schemeClr val="accent2">
                      <a:lumMod val="50000"/>
                    </a:schemeClr>
                  </a:solidFill>
                  <a:latin typeface="한컴 백제 B" pitchFamily="18" charset="-127"/>
                  <a:ea typeface="한컴 백제 B" pitchFamily="18" charset="-127"/>
                  <a:sym typeface="微软雅黑" pitchFamily="34" charset="-122"/>
                </a:rPr>
                <a:t>학년 </a:t>
              </a:r>
              <a:r>
                <a:rPr lang="en-US" altLang="ko-KR" sz="4800" dirty="0">
                  <a:solidFill>
                    <a:schemeClr val="accent2">
                      <a:lumMod val="50000"/>
                    </a:schemeClr>
                  </a:solidFill>
                  <a:latin typeface="한컴 백제 B" pitchFamily="18" charset="-127"/>
                  <a:ea typeface="한컴 백제 B" pitchFamily="18" charset="-127"/>
                  <a:sym typeface="微软雅黑" pitchFamily="34" charset="-122"/>
                </a:rPr>
                <a:t>1</a:t>
              </a:r>
              <a:r>
                <a:rPr lang="ko-KR" altLang="en-US" sz="4800" dirty="0">
                  <a:solidFill>
                    <a:schemeClr val="accent2">
                      <a:lumMod val="50000"/>
                    </a:schemeClr>
                  </a:solidFill>
                  <a:latin typeface="한컴 백제 B" pitchFamily="18" charset="-127"/>
                  <a:ea typeface="한컴 백제 B" pitchFamily="18" charset="-127"/>
                  <a:sym typeface="微软雅黑" pitchFamily="34" charset="-122"/>
                </a:rPr>
                <a:t>학기 흐름도</a:t>
              </a:r>
              <a:endParaRPr lang="zh-CN" altLang="en-US" sz="4800" dirty="0">
                <a:solidFill>
                  <a:schemeClr val="accent2">
                    <a:lumMod val="50000"/>
                  </a:schemeClr>
                </a:solidFill>
                <a:latin typeface="한컴 백제 B" pitchFamily="18" charset="-127"/>
                <a:ea typeface="a고인돌" pitchFamily="18" charset="-127"/>
                <a:sym typeface="微软雅黑" pitchFamily="34" charset="-122"/>
              </a:endParaRPr>
            </a:p>
          </p:txBody>
        </p:sp>
      </p:grp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3" t="24837" r="10339" b="28546"/>
          <a:stretch/>
        </p:blipFill>
        <p:spPr>
          <a:xfrm>
            <a:off x="2493818" y="-144389"/>
            <a:ext cx="2622315" cy="1201641"/>
          </a:xfrm>
          <a:prstGeom prst="rect">
            <a:avLst/>
          </a:prstGeom>
        </p:spPr>
      </p:pic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468004"/>
              </p:ext>
            </p:extLst>
          </p:nvPr>
        </p:nvGraphicFramePr>
        <p:xfrm>
          <a:off x="1216323" y="1133336"/>
          <a:ext cx="9963509" cy="5190719"/>
        </p:xfrm>
        <a:graphic>
          <a:graphicData uri="http://schemas.openxmlformats.org/drawingml/2006/table">
            <a:tbl>
              <a:tblPr/>
              <a:tblGrid>
                <a:gridCol w="501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497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904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491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3654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6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8305"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오소리 네 집 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꽃밭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(</a:t>
                      </a: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권정생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, 1997)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>
                      <a:noFill/>
                    </a:lnL>
                    <a:lnR>
                      <a:noFill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684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차시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>
                      <a:noFill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주제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주요활동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과목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성취기준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비고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167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1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>
                      <a:noFill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꽃밭에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가 보아요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4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표지 보고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그림책 내용 상상하기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그림책을 읽고 내용 파악하기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오소리네 꽃밭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가 보기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‘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꽃밭에 가면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’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놀이하기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통합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국어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[2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즐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01-01]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친구와 친해질 수 있는 놀이를 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[2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국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02-04]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글을 읽고 인물의 처지와 마음을 짐작한다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1674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2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>
                      <a:noFill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행복 설명서를 만들어요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4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행복했던 경험 공유하기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내 주위에서 작은 행복 찾기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좋은 날씨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엄마 냄새 등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포스트잇에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 써서 교실에 붙이기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나만의 행복 설명서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이렇게 하면 행복해져요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)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만들기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국어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[2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국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01-03]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자신의 감정을 표현하며 대화를 나눈다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[2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국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01-04]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듣는 이를 바라보며 바른 자세로 자신 있게 말한다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[2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국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01-05]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말하는 이와 말의 내용에 집중하며 듣는다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3167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3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>
                      <a:noFill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책에 꽃이 피었어요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4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작은 행복에 감사하는 마음 갖기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감사함을 담은 짧은 글 쓰기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감사하는 마음을 담아 꽃 책갈피 만들기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국어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통합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[2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국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03-03] 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주변의 사람이나 사물에 대해 짧은 글을 쓴다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.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[2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즐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02-03]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봄에 볼 수 있는 동식물을 다양하게 표현한다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.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1642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4-5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>
                      <a:noFill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우리 반 꽃밭을 만들어요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4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씨앗 관찰하기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씨앗에서 꽃이 되는 과정 알아보기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씨가 싹트는 조건 알아보기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우리 반 꽃밭 만들기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통합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[2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슬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02-04] 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봄에 씨앗이나 모종을 심어 기르면서 식물이 자라는 모습을 관찰한다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.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[2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바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02-02] 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봄에 볼 수 있는 동식물을 소중히 여기고 보살핀다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.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[2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슬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02-03]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ea typeface="함초롬돋움"/>
                        </a:rPr>
                        <a:t>봄이 되어 볼 수 있는 다양한 동식물을 찾아본다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함초롬돋움"/>
                        </a:rPr>
                        <a:t>.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980" marR="46980" marT="12989" marB="12989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98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꽃밭에 가면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놀이하기</a:t>
            </a:r>
            <a:endParaRPr lang="en-US" altLang="ko-K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4" y="1374883"/>
            <a:ext cx="4162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놀이방법 알아보기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1234704" y="2351314"/>
            <a:ext cx="9725396" cy="348342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505507" y="2975428"/>
            <a:ext cx="92386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6000" b="1" dirty="0" err="1">
                <a:latin typeface="한컴 백제 M" pitchFamily="18" charset="-127"/>
                <a:ea typeface="한컴 백제 M" pitchFamily="18" charset="-127"/>
              </a:rPr>
              <a:t>모둠</a:t>
            </a:r>
            <a:r>
              <a:rPr lang="ko-KR" altLang="en-US" sz="6000" b="1" dirty="0">
                <a:latin typeface="한컴 백제 M" pitchFamily="18" charset="-127"/>
                <a:ea typeface="한컴 백제 M" pitchFamily="18" charset="-127"/>
              </a:rPr>
              <a:t> 놀이</a:t>
            </a:r>
            <a:r>
              <a:rPr lang="en-US" altLang="ko-KR" sz="6000" b="1" dirty="0">
                <a:latin typeface="한컴 백제 M" pitchFamily="18" charset="-127"/>
                <a:ea typeface="한컴 백제 M" pitchFamily="18" charset="-127"/>
              </a:rPr>
              <a:t>&gt;</a:t>
            </a:r>
          </a:p>
          <a:p>
            <a:pPr algn="ctr"/>
            <a:r>
              <a:rPr lang="en-US" altLang="ko-KR" sz="6000" b="1" dirty="0">
                <a:latin typeface="한컴 백제 M" pitchFamily="18" charset="-127"/>
                <a:ea typeface="한컴 백제 M" pitchFamily="18" charset="-127"/>
              </a:rPr>
              <a:t>4-5 </a:t>
            </a:r>
            <a:r>
              <a:rPr lang="ko-KR" altLang="en-US" sz="6000" b="1" dirty="0">
                <a:latin typeface="한컴 백제 M" pitchFamily="18" charset="-127"/>
                <a:ea typeface="한컴 백제 M" pitchFamily="18" charset="-127"/>
              </a:rPr>
              <a:t>명씩 모여 </a:t>
            </a:r>
            <a:r>
              <a:rPr lang="ko-KR" altLang="en-US" sz="6000" b="1" dirty="0" smtClean="0">
                <a:latin typeface="한컴 백제 M" pitchFamily="18" charset="-127"/>
                <a:ea typeface="한컴 백제 M" pitchFamily="18" charset="-127"/>
              </a:rPr>
              <a:t>앉아 주세요 </a:t>
            </a:r>
            <a:r>
              <a:rPr lang="en-US" altLang="ko-KR" sz="6000" b="1" dirty="0">
                <a:latin typeface="한컴 백제 M" pitchFamily="18" charset="-127"/>
                <a:ea typeface="한컴 백제 M" pitchFamily="18" charset="-127"/>
              </a:rPr>
              <a:t>! </a:t>
            </a:r>
            <a:endParaRPr lang="ko-KR" altLang="en-US" sz="6000" b="1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1673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꽃밭에 가면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놀이하기</a:t>
            </a:r>
            <a:endParaRPr lang="en-US" altLang="ko-K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4" y="1374883"/>
            <a:ext cx="4162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놀이방법 알아보기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232" y="2564474"/>
            <a:ext cx="1646416" cy="164641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8" y="2012064"/>
            <a:ext cx="2751374" cy="275137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032" y="2360824"/>
            <a:ext cx="1948888" cy="194888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23" y="2381650"/>
            <a:ext cx="2012064" cy="2012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8274" y="2431756"/>
            <a:ext cx="1911852" cy="191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11" y="4619171"/>
            <a:ext cx="809403" cy="950686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1919514" y="5053405"/>
            <a:ext cx="8824686" cy="99179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첫 번째 사람이 꽃 이름을 하나 </a:t>
            </a:r>
            <a:r>
              <a:rPr lang="ko-KR" altLang="en-US" sz="3600" b="1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이야기합니다</a:t>
            </a:r>
            <a:r>
              <a:rPr lang="en-US" altLang="ko-KR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3600" b="1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4102" name="Picture 6" descr="Bubble, Comment, Cloud, Bubble Thought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451" y="520713"/>
            <a:ext cx="4621333" cy="313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316102" y="1374883"/>
            <a:ext cx="22864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latin typeface="한컴 백제 B" pitchFamily="18" charset="-127"/>
                <a:ea typeface="한컴 백제 B" pitchFamily="18" charset="-127"/>
              </a:rPr>
              <a:t>진달래</a:t>
            </a:r>
          </a:p>
        </p:txBody>
      </p:sp>
    </p:spTree>
    <p:extLst>
      <p:ext uri="{BB962C8B-B14F-4D97-AF65-F5344CB8AC3E}">
        <p14:creationId xmlns:p14="http://schemas.microsoft.com/office/powerpoint/2010/main" val="386199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꽃밭에 가면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놀이하기</a:t>
            </a:r>
            <a:endParaRPr lang="en-US" altLang="ko-K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4" y="1374883"/>
            <a:ext cx="4162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놀이방법 알아보기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894" y="1798633"/>
            <a:ext cx="3229373" cy="322937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09" y="2381650"/>
            <a:ext cx="2004593" cy="200459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032" y="2360824"/>
            <a:ext cx="1948888" cy="194888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23" y="2381650"/>
            <a:ext cx="2012064" cy="2012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8274" y="2431756"/>
            <a:ext cx="1911852" cy="191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모서리가 둥근 직사각형 18"/>
          <p:cNvSpPr/>
          <p:nvPr/>
        </p:nvSpPr>
        <p:spPr>
          <a:xfrm>
            <a:off x="78858" y="4760686"/>
            <a:ext cx="12011542" cy="125911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두 번째 사람은 첫 번째 사람이 이야기한 꽃 이름을 기억해 두었다가 먼저 말한 후 새로운 꽃 이름을 하나 더 </a:t>
            </a:r>
            <a:r>
              <a:rPr lang="ko-KR" altLang="en-US" sz="3600" b="1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이야기합니다</a:t>
            </a:r>
            <a:r>
              <a:rPr lang="en-US" altLang="ko-KR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3600" b="1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4991633" y="813919"/>
            <a:ext cx="4621333" cy="3135461"/>
            <a:chOff x="9656509" y="199807"/>
            <a:chExt cx="4621333" cy="3135461"/>
          </a:xfrm>
        </p:grpSpPr>
        <p:pic>
          <p:nvPicPr>
            <p:cNvPr id="4102" name="Picture 6" descr="Bubble, Comment, Cloud, Bubble Thought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6509" y="199807"/>
              <a:ext cx="4621333" cy="3135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0947194" y="706238"/>
              <a:ext cx="228641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0" dirty="0">
                  <a:latin typeface="한컴 백제 B" pitchFamily="18" charset="-127"/>
                  <a:ea typeface="한컴 백제 B" pitchFamily="18" charset="-127"/>
                </a:rPr>
                <a:t>진달래</a:t>
              </a:r>
              <a:endParaRPr lang="en-US" altLang="ko-KR" sz="6000" dirty="0">
                <a:latin typeface="한컴 백제 B" pitchFamily="18" charset="-127"/>
                <a:ea typeface="한컴 백제 B" pitchFamily="18" charset="-127"/>
              </a:endParaRPr>
            </a:p>
            <a:p>
              <a:r>
                <a:rPr lang="ko-KR" altLang="en-US" sz="6000" dirty="0">
                  <a:latin typeface="한컴 백제 B" pitchFamily="18" charset="-127"/>
                  <a:ea typeface="한컴 백제 B" pitchFamily="18" charset="-127"/>
                </a:rPr>
                <a:t>개나리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725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꽃밭에 가면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놀이하기</a:t>
            </a:r>
            <a:endParaRPr lang="en-US" altLang="ko-K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4" y="1374883"/>
            <a:ext cx="4162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놀이방법 알아보기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802" y="2353883"/>
            <a:ext cx="2067598" cy="206759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09" y="2381650"/>
            <a:ext cx="2004593" cy="200459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032" y="2360824"/>
            <a:ext cx="1948888" cy="1948888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8274" y="2431756"/>
            <a:ext cx="1911852" cy="191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모서리가 둥근 직사각형 18"/>
          <p:cNvSpPr/>
          <p:nvPr/>
        </p:nvSpPr>
        <p:spPr>
          <a:xfrm>
            <a:off x="78858" y="4760686"/>
            <a:ext cx="12011542" cy="125911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세 번째 사람은 전에 나온 꽃 이름을 </a:t>
            </a:r>
            <a:r>
              <a:rPr lang="ko-KR" altLang="en-US" sz="3600" b="1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모두</a:t>
            </a:r>
            <a:r>
              <a:rPr lang="ko-KR" altLang="en-US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 기억해 두었다가 </a:t>
            </a:r>
            <a:endParaRPr lang="en-US" altLang="ko-KR" sz="3600" b="1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먼저 말한 후 새로운 꽃 이름을 하나 더 </a:t>
            </a:r>
            <a:r>
              <a:rPr lang="ko-KR" altLang="en-US" sz="3600" b="1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이야기합니다</a:t>
            </a:r>
            <a:r>
              <a:rPr lang="en-US" altLang="ko-KR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3600" b="1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6045689" y="713659"/>
            <a:ext cx="6310462" cy="3835371"/>
            <a:chOff x="9656509" y="192894"/>
            <a:chExt cx="4621333" cy="3135461"/>
          </a:xfrm>
        </p:grpSpPr>
        <p:pic>
          <p:nvPicPr>
            <p:cNvPr id="4102" name="Picture 6" descr="Bubble, Comment, Cloud, Bubble Thought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6509" y="192894"/>
              <a:ext cx="4621333" cy="3135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0599036" y="835291"/>
              <a:ext cx="3138311" cy="1585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6000" dirty="0">
                  <a:latin typeface="한컴 백제 B" pitchFamily="18" charset="-127"/>
                  <a:ea typeface="한컴 백제 B" pitchFamily="18" charset="-127"/>
                </a:rPr>
                <a:t>진달래</a:t>
              </a:r>
              <a:r>
                <a:rPr lang="en-US" altLang="ko-KR" sz="6000" dirty="0">
                  <a:latin typeface="한컴 백제 B" pitchFamily="18" charset="-127"/>
                  <a:ea typeface="한컴 백제 B" pitchFamily="18" charset="-127"/>
                </a:rPr>
                <a:t>,</a:t>
              </a:r>
              <a:r>
                <a:rPr lang="ko-KR" altLang="en-US" sz="6000" dirty="0">
                  <a:latin typeface="한컴 백제 B" pitchFamily="18" charset="-127"/>
                  <a:ea typeface="한컴 백제 B" pitchFamily="18" charset="-127"/>
                </a:rPr>
                <a:t>개나리</a:t>
              </a:r>
              <a:r>
                <a:rPr lang="en-US" altLang="ko-KR" sz="6000" dirty="0">
                  <a:latin typeface="한컴 백제 B" pitchFamily="18" charset="-127"/>
                  <a:ea typeface="한컴 백제 B" pitchFamily="18" charset="-127"/>
                </a:rPr>
                <a:t>,</a:t>
              </a:r>
            </a:p>
            <a:p>
              <a:pPr algn="ctr"/>
              <a:r>
                <a:rPr lang="ko-KR" altLang="en-US" sz="6000" dirty="0">
                  <a:latin typeface="한컴 백제 B" pitchFamily="18" charset="-127"/>
                  <a:ea typeface="한컴 백제 B" pitchFamily="18" charset="-127"/>
                </a:rPr>
                <a:t>산국화</a:t>
              </a: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861" y="1724182"/>
            <a:ext cx="3222171" cy="3222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15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꽃밭에 가면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놀이하기</a:t>
            </a:r>
            <a:endParaRPr lang="en-US" altLang="ko-K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4" y="1374883"/>
            <a:ext cx="4162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놀이방법 알아보기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802" y="2353883"/>
            <a:ext cx="2067598" cy="206759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09" y="2381650"/>
            <a:ext cx="2004593" cy="200459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532" y="1798633"/>
            <a:ext cx="2945263" cy="294526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2259702"/>
            <a:ext cx="2151132" cy="2151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8274" y="2431756"/>
            <a:ext cx="1911852" cy="191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모서리가 둥근 직사각형 18"/>
          <p:cNvSpPr/>
          <p:nvPr/>
        </p:nvSpPr>
        <p:spPr>
          <a:xfrm>
            <a:off x="78858" y="4760686"/>
            <a:ext cx="12011542" cy="125911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앞의 사람이 이야기 한 꽃을 기억하지 못하거나</a:t>
            </a:r>
          </a:p>
        </p:txBody>
      </p:sp>
      <p:grpSp>
        <p:nvGrpSpPr>
          <p:cNvPr id="10" name="그룹 9"/>
          <p:cNvGrpSpPr/>
          <p:nvPr/>
        </p:nvGrpSpPr>
        <p:grpSpPr>
          <a:xfrm flipH="1">
            <a:off x="1474892" y="73819"/>
            <a:ext cx="5854782" cy="4029250"/>
            <a:chOff x="9656509" y="192894"/>
            <a:chExt cx="4621333" cy="3135461"/>
          </a:xfrm>
        </p:grpSpPr>
        <p:pic>
          <p:nvPicPr>
            <p:cNvPr id="4102" name="Picture 6" descr="Bubble, Comment, Cloud, Bubble Thought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6509" y="192894"/>
              <a:ext cx="4621333" cy="3135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0407107" y="1198000"/>
              <a:ext cx="3138311" cy="790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6000" dirty="0">
                  <a:latin typeface="한컴 백제 B" pitchFamily="18" charset="-127"/>
                  <a:ea typeface="한컴 백제 B" pitchFamily="18" charset="-127"/>
                </a:rPr>
                <a:t>……….</a:t>
              </a:r>
              <a:endParaRPr lang="ko-KR" altLang="en-US" sz="6000" dirty="0">
                <a:latin typeface="한컴 백제 B" pitchFamily="18" charset="-127"/>
                <a:ea typeface="한컴 백제 B" pitchFamily="18" charset="-127"/>
              </a:endParaRPr>
            </a:p>
          </p:txBody>
        </p:sp>
      </p:grpSp>
      <p:pic>
        <p:nvPicPr>
          <p:cNvPr id="7172" name="Picture 4" descr="Explosion, Detonation, Boom, Bomb, Dynamite, Dange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701" y="-542925"/>
            <a:ext cx="68294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0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꽃밭에 가면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놀이하기</a:t>
            </a:r>
            <a:endParaRPr lang="en-US" altLang="ko-K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4" y="1374883"/>
            <a:ext cx="4162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놀이방법 알아보기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802" y="2353883"/>
            <a:ext cx="2067598" cy="206759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09" y="2381650"/>
            <a:ext cx="2004593" cy="200459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532" y="1798633"/>
            <a:ext cx="2945263" cy="294526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2259702"/>
            <a:ext cx="2151132" cy="2151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8274" y="2431756"/>
            <a:ext cx="1911852" cy="191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모서리가 둥근 직사각형 18"/>
          <p:cNvSpPr/>
          <p:nvPr/>
        </p:nvSpPr>
        <p:spPr>
          <a:xfrm>
            <a:off x="78858" y="4760686"/>
            <a:ext cx="12011542" cy="125911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앞의 사람이 이야기 한 꽃을 기억하더라도</a:t>
            </a:r>
            <a:endParaRPr lang="en-US" altLang="ko-KR" sz="3600" b="1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새로운 꽃의 이름을 이야기 하지 못하면 게임에서 집니다</a:t>
            </a:r>
            <a:r>
              <a:rPr lang="en-US" altLang="ko-KR" sz="3600" b="1" dirty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3600" b="1" dirty="0">
              <a:solidFill>
                <a:schemeClr val="tx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 flipH="1">
            <a:off x="610727" y="73819"/>
            <a:ext cx="6718947" cy="4347662"/>
            <a:chOff x="9656509" y="192894"/>
            <a:chExt cx="4621333" cy="3135461"/>
          </a:xfrm>
        </p:grpSpPr>
        <p:pic>
          <p:nvPicPr>
            <p:cNvPr id="4102" name="Picture 6" descr="Bubble, Comment, Cloud, Bubble Thought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6509" y="192894"/>
              <a:ext cx="4621333" cy="3135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9948686" y="833478"/>
              <a:ext cx="3591189" cy="2119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6000" dirty="0">
                  <a:latin typeface="한컴 백제 B" pitchFamily="18" charset="-127"/>
                  <a:ea typeface="한컴 백제 B" pitchFamily="18" charset="-127"/>
                </a:rPr>
                <a:t>진달래</a:t>
              </a:r>
              <a:r>
                <a:rPr lang="en-US" altLang="ko-KR" sz="6000" dirty="0">
                  <a:latin typeface="한컴 백제 B" pitchFamily="18" charset="-127"/>
                  <a:ea typeface="한컴 백제 B" pitchFamily="18" charset="-127"/>
                </a:rPr>
                <a:t>, </a:t>
              </a:r>
              <a:r>
                <a:rPr lang="ko-KR" altLang="en-US" sz="6000" dirty="0">
                  <a:latin typeface="한컴 백제 B" pitchFamily="18" charset="-127"/>
                  <a:ea typeface="한컴 백제 B" pitchFamily="18" charset="-127"/>
                </a:rPr>
                <a:t>개나리</a:t>
              </a:r>
              <a:r>
                <a:rPr lang="en-US" altLang="ko-KR" sz="6000" dirty="0">
                  <a:latin typeface="한컴 백제 B" pitchFamily="18" charset="-127"/>
                  <a:ea typeface="한컴 백제 B" pitchFamily="18" charset="-127"/>
                </a:rPr>
                <a:t>, </a:t>
              </a:r>
              <a:r>
                <a:rPr lang="ko-KR" altLang="en-US" sz="6000" dirty="0">
                  <a:latin typeface="한컴 백제 B" pitchFamily="18" charset="-127"/>
                  <a:ea typeface="한컴 백제 B" pitchFamily="18" charset="-127"/>
                </a:rPr>
                <a:t>산국화</a:t>
              </a:r>
              <a:endParaRPr lang="en-US" altLang="ko-KR" sz="6000" dirty="0">
                <a:latin typeface="한컴 백제 B" pitchFamily="18" charset="-127"/>
                <a:ea typeface="한컴 백제 B" pitchFamily="18" charset="-127"/>
              </a:endParaRPr>
            </a:p>
            <a:p>
              <a:pPr algn="ctr"/>
              <a:r>
                <a:rPr lang="en-US" altLang="ko-KR" sz="6000" dirty="0">
                  <a:latin typeface="한컴 백제 B" pitchFamily="18" charset="-127"/>
                  <a:ea typeface="한컴 백제 B" pitchFamily="18" charset="-127"/>
                </a:rPr>
                <a:t>……….</a:t>
              </a:r>
              <a:endParaRPr lang="ko-KR" altLang="en-US" sz="6000" dirty="0">
                <a:latin typeface="한컴 백제 B" pitchFamily="18" charset="-127"/>
                <a:ea typeface="한컴 백제 B" pitchFamily="18" charset="-127"/>
              </a:endParaRPr>
            </a:p>
          </p:txBody>
        </p:sp>
      </p:grpSp>
      <p:pic>
        <p:nvPicPr>
          <p:cNvPr id="7172" name="Picture 4" descr="Explosion, Detonation, Boom, Bomb, Dynamite, Dange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701" y="-542925"/>
            <a:ext cx="68294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13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꽃밭에 가면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놀이하기</a:t>
            </a:r>
            <a:endParaRPr lang="en-US" altLang="ko-K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4" y="1374883"/>
            <a:ext cx="4162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놀이방법 알아보기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1234704" y="2351314"/>
            <a:ext cx="9725396" cy="348342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505507" y="2975428"/>
            <a:ext cx="92386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b="1" dirty="0">
                <a:latin typeface="한컴 백제 M" pitchFamily="18" charset="-127"/>
                <a:ea typeface="한컴 백제 M" pitchFamily="18" charset="-127"/>
              </a:rPr>
              <a:t>즐겁게 </a:t>
            </a:r>
            <a:endParaRPr lang="en-US" altLang="ko-KR" sz="6000" b="1" dirty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6000" b="1" dirty="0">
                <a:latin typeface="한컴 백제 M" pitchFamily="18" charset="-127"/>
                <a:ea typeface="한컴 백제 M" pitchFamily="18" charset="-127"/>
              </a:rPr>
              <a:t>놀이를 해 봅시다</a:t>
            </a:r>
          </a:p>
        </p:txBody>
      </p:sp>
    </p:spTree>
    <p:extLst>
      <p:ext uri="{BB962C8B-B14F-4D97-AF65-F5344CB8AC3E}">
        <p14:creationId xmlns:p14="http://schemas.microsoft.com/office/powerpoint/2010/main" val="303253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grpSp>
        <p:nvGrpSpPr>
          <p:cNvPr id="3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4" name="图片 5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5" name="图片 5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6" name="图片 5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8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정리하기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294744" y="1389472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58622" y="2321948"/>
            <a:ext cx="70456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>
                <a:latin typeface="한컴 백제 B" pitchFamily="18" charset="-127"/>
                <a:ea typeface="한컴 백제 B" pitchFamily="18" charset="-127"/>
              </a:rPr>
              <a:t>오늘 새롭게 알게 된 꽃의 이름을 이야기 </a:t>
            </a:r>
            <a:endParaRPr lang="en-US" altLang="ko-KR" sz="6000" dirty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6000" dirty="0">
                <a:latin typeface="한컴 백제 B" pitchFamily="18" charset="-127"/>
                <a:ea typeface="한컴 백제 B" pitchFamily="18" charset="-127"/>
              </a:rPr>
              <a:t>해 봅시다</a:t>
            </a:r>
          </a:p>
        </p:txBody>
      </p:sp>
    </p:spTree>
    <p:extLst>
      <p:ext uri="{BB962C8B-B14F-4D97-AF65-F5344CB8AC3E}">
        <p14:creationId xmlns:p14="http://schemas.microsoft.com/office/powerpoint/2010/main" val="23937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grpSp>
        <p:nvGrpSpPr>
          <p:cNvPr id="3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4" name="图片 5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5" name="图片 5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6" name="图片 5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8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다음 시간에는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294744" y="1389472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58620" y="2783613"/>
            <a:ext cx="70456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ko-KR" altLang="en-US" sz="6000" dirty="0">
                <a:latin typeface="한컴 백제 B" pitchFamily="18" charset="-127"/>
                <a:ea typeface="한컴 백제 B" pitchFamily="18" charset="-127"/>
              </a:rPr>
              <a:t>행복 설명서</a:t>
            </a:r>
            <a:r>
              <a:rPr lang="en-US" altLang="ko-KR" sz="6000" dirty="0">
                <a:latin typeface="한컴 백제 B" pitchFamily="18" charset="-127"/>
                <a:ea typeface="한컴 백제 B" pitchFamily="18" charset="-127"/>
              </a:rPr>
              <a:t>’</a:t>
            </a:r>
          </a:p>
          <a:p>
            <a:pPr algn="ctr"/>
            <a:r>
              <a:rPr lang="ko-KR" altLang="en-US" sz="6000" dirty="0">
                <a:latin typeface="한컴 백제 B" pitchFamily="18" charset="-127"/>
                <a:ea typeface="한컴 백제 B" pitchFamily="18" charset="-127"/>
              </a:rPr>
              <a:t>만들기</a:t>
            </a:r>
          </a:p>
        </p:txBody>
      </p:sp>
    </p:spTree>
    <p:extLst>
      <p:ext uri="{BB962C8B-B14F-4D97-AF65-F5344CB8AC3E}">
        <p14:creationId xmlns:p14="http://schemas.microsoft.com/office/powerpoint/2010/main" val="248753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9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t="60470" r="69618" b="30796"/>
          <a:stretch/>
        </p:blipFill>
        <p:spPr bwMode="auto">
          <a:xfrm>
            <a:off x="895709" y="2656909"/>
            <a:ext cx="467360" cy="41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39785" y="1831340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0026" y="1705649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관련교과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0027" y="2505385"/>
            <a:ext cx="389221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관련성취기준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2" name="Picture 3" descr="C:\Users\김호진\Desktop\drive-download-20200112T124956Z-001\KakaoTalk_20190430_01272649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987" y="1578646"/>
            <a:ext cx="1189159" cy="95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19926" y="4090353"/>
            <a:ext cx="3057540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아이콘 설명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4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929685" y="4216044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293" y="4832317"/>
            <a:ext cx="769464" cy="7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655109" y="4844515"/>
            <a:ext cx="2732456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700" dirty="0">
                <a:latin typeface="한컴 윤고딕 240" pitchFamily="18" charset="-127"/>
                <a:ea typeface="한컴 윤고딕 240" pitchFamily="18" charset="-127"/>
              </a:rPr>
              <a:t>=</a:t>
            </a:r>
            <a:r>
              <a:rPr lang="ko-KR" altLang="en-US" sz="2700" dirty="0">
                <a:latin typeface="한컴 백제 M" pitchFamily="18" charset="-127"/>
                <a:ea typeface="한컴 백제 M" pitchFamily="18" charset="-127"/>
              </a:rPr>
              <a:t>주요활동소개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72057" y="4658644"/>
            <a:ext cx="2185152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교사 안내</a:t>
            </a:r>
          </a:p>
        </p:txBody>
      </p:sp>
      <p:pic>
        <p:nvPicPr>
          <p:cNvPr id="18" name="Picture 2" descr="C:\Users\김호진\Desktop\drive-download-20200112T125028Z-001\KakaoTalk_20190430_00533538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00" y="5111255"/>
            <a:ext cx="2022921" cy="114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652812" y="5685717"/>
            <a:ext cx="2351656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학생 활동</a:t>
            </a:r>
          </a:p>
        </p:txBody>
      </p:sp>
      <p:pic>
        <p:nvPicPr>
          <p:cNvPr id="20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17" y="5151087"/>
            <a:ext cx="1523837" cy="152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27402" y="4526232"/>
            <a:ext cx="757267" cy="75726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495159" y="5520047"/>
            <a:ext cx="3057540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학습지 안내 </a:t>
            </a: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>
                <a:latin typeface="한컴 백제 M" pitchFamily="18" charset="-127"/>
                <a:ea typeface="한컴 백제 M" pitchFamily="18" charset="-127"/>
              </a:rPr>
              <a:t>1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sp>
        <p:nvSpPr>
          <p:cNvPr id="27" name="TextBox 26"/>
          <p:cNvSpPr txBox="1"/>
          <p:nvPr/>
        </p:nvSpPr>
        <p:spPr>
          <a:xfrm>
            <a:off x="1327553" y="3165930"/>
            <a:ext cx="10257601" cy="10833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 latinLnBrk="1"/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[2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국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02-04]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글을 읽고 인물의 처지와 마음을 짐작한다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  <a:p>
            <a:pPr fontAlgn="base">
              <a:lnSpc>
                <a:spcPct val="160000"/>
              </a:lnSpc>
            </a:pPr>
            <a:r>
              <a:rPr lang="en-US" altLang="ko-KR" sz="2400" kern="0" dirty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[2</a:t>
            </a:r>
            <a:r>
              <a:rPr lang="ko-KR" altLang="en-US" sz="2400" kern="0" dirty="0" err="1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즐</a:t>
            </a:r>
            <a:r>
              <a:rPr lang="en-US" altLang="ko-KR" sz="2400" kern="0" dirty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01-01] </a:t>
            </a:r>
            <a:r>
              <a:rPr lang="ko-KR" altLang="en-US" sz="2400" kern="0" dirty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친구와 친해질 수 있는 놀이를 한다</a:t>
            </a:r>
            <a:r>
              <a:rPr lang="en-US" altLang="ko-KR" sz="2400" kern="0" dirty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2400" kern="0" dirty="0">
              <a:solidFill>
                <a:srgbClr val="000000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468" y="1705649"/>
            <a:ext cx="1313862" cy="906600"/>
          </a:xfrm>
          <a:prstGeom prst="rect">
            <a:avLst/>
          </a:prstGeo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77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8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39785" y="1831340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0026" y="1705649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 err="1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1495561" y="2376101"/>
            <a:ext cx="9317581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세 잎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클로버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의 꽃말을 아시나요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? </a:t>
            </a:r>
          </a:p>
          <a:p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길거리에서 쉽게 볼 수 있는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세 잎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클로버의 꽃말은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반면에 찾기 힘든 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네 잎 </a:t>
            </a:r>
            <a:r>
              <a:rPr lang="ko-KR" altLang="en-US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클로버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의 꽃말은 </a:t>
            </a:r>
            <a:r>
              <a:rPr lang="ko-KR" altLang="en-US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행운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우리는 수 많은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세 잎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클로버</a:t>
            </a:r>
            <a:r>
              <a:rPr lang="en-US" altLang="ko-KR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(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en-US" altLang="ko-KR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)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 지나치고 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네 잎 </a:t>
            </a:r>
            <a:r>
              <a:rPr lang="ko-KR" altLang="en-US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클로버</a:t>
            </a:r>
            <a:r>
              <a:rPr lang="en-US" altLang="ko-KR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(</a:t>
            </a:r>
            <a:r>
              <a:rPr lang="ko-KR" altLang="en-US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행운</a:t>
            </a:r>
            <a:r>
              <a:rPr lang="en-US" altLang="ko-KR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)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 찾기 위해 노력합니다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하지만 우리 곁에는 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‘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따뜻한 어머니의 밥상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’,  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‘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사랑하는 사람의 미소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’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와 같은 크고 작은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들이 가득합니다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그림책을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통해 아이들 곁에 있는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소소한 행복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들을 찾고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느껴 보는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계기가 되었으면 합니다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1</a:t>
            </a:r>
            <a:r>
              <a:rPr lang="ko-KR" altLang="en-US" sz="2800" dirty="0" err="1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차시</a:t>
            </a:r>
            <a:r>
              <a:rPr lang="ko-KR" altLang="en-US" sz="2400" dirty="0" err="1">
                <a:latin typeface="한컴 백제 M" pitchFamily="18" charset="-127"/>
                <a:ea typeface="한컴 백제 M" pitchFamily="18" charset="-127"/>
              </a:rPr>
              <a:t>에서는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 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그림책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을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읽고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내용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자세히 알아보고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꽃 이름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 </a:t>
            </a:r>
            <a:endParaRPr lang="en-US" altLang="ko-KR" sz="2400" dirty="0">
              <a:latin typeface="한컴 백제 M" pitchFamily="18" charset="-127"/>
              <a:ea typeface="한컴 백제 M" pitchFamily="18" charset="-127"/>
            </a:endParaRPr>
          </a:p>
          <a:p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이용하여 놀이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를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해 보는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것이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주된 활동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4754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8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39785" y="1831340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0026" y="1705649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 err="1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1520862" y="3124151"/>
            <a:ext cx="90872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1&gt;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은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그림책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함께 읽어보고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내용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파악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합니다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2&gt;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는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그림책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에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나오는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다양한 꽃 이름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 함께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알아봅니다</a:t>
            </a:r>
            <a:r>
              <a:rPr lang="en-US" altLang="ko-KR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endParaRPr lang="en-US" altLang="ko-KR" sz="2400" dirty="0">
              <a:latin typeface="한컴 백제 M" pitchFamily="18" charset="-127"/>
              <a:ea typeface="한컴 백제 M" pitchFamily="18" charset="-127"/>
            </a:endParaRPr>
          </a:p>
          <a:p>
            <a:r>
              <a:rPr lang="en-US" altLang="ko-KR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3&gt;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은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다양한 꽃 이름을 이용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하여 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‘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시장에 가면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’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놀이를 변형한 </a:t>
            </a:r>
            <a:endParaRPr lang="en-US" altLang="ko-KR" sz="2400" dirty="0">
              <a:latin typeface="한컴 백제 M" pitchFamily="18" charset="-127"/>
              <a:ea typeface="한컴 백제 M" pitchFamily="18" charset="-127"/>
            </a:endParaRPr>
          </a:p>
          <a:p>
            <a:r>
              <a:rPr lang="en-US" altLang="ko-KR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‘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꽃밭에 가면</a:t>
            </a:r>
            <a:r>
              <a:rPr lang="en-US" altLang="ko-KR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’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놀이를 하는 활동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으로 구성되어 있습니다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 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728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230" y="1302416"/>
            <a:ext cx="7263442" cy="382133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7430608" y="821801"/>
            <a:ext cx="4172505" cy="465189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3" t="24837" r="10339" b="28546"/>
          <a:stretch/>
        </p:blipFill>
        <p:spPr>
          <a:xfrm>
            <a:off x="3204839" y="1707465"/>
            <a:ext cx="5314849" cy="24354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1500" y="476250"/>
            <a:ext cx="4092722" cy="6085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04" y="4354221"/>
            <a:ext cx="1113342" cy="2541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11423" y="4993318"/>
            <a:ext cx="767372" cy="1864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88" y="4089400"/>
            <a:ext cx="1081498" cy="2768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00" y="4368122"/>
            <a:ext cx="885617" cy="2514075"/>
          </a:xfrm>
          <a:prstGeom prst="rect">
            <a:avLst/>
          </a:prstGeom>
        </p:spPr>
      </p:pic>
      <p:pic>
        <p:nvPicPr>
          <p:cNvPr id="12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656" y="5065160"/>
            <a:ext cx="855722" cy="1582745"/>
          </a:xfrm>
          <a:prstGeom prst="rect">
            <a:avLst/>
          </a:prstGeom>
        </p:spPr>
      </p:pic>
      <p:pic>
        <p:nvPicPr>
          <p:cNvPr id="13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108" y="2880309"/>
            <a:ext cx="1008011" cy="3835400"/>
          </a:xfrm>
          <a:prstGeom prst="rect">
            <a:avLst/>
          </a:prstGeom>
        </p:spPr>
      </p:pic>
      <p:grpSp>
        <p:nvGrpSpPr>
          <p:cNvPr id="14" name="组合 14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5" name="图片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6" name="图片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7" name="图片 17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8" name="图片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5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8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199" y="3058974"/>
            <a:ext cx="943235" cy="3588931"/>
          </a:xfrm>
          <a:prstGeom prst="rect">
            <a:avLst/>
          </a:prstGeom>
        </p:spPr>
      </p:pic>
      <p:pic>
        <p:nvPicPr>
          <p:cNvPr id="9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5291"/>
            <a:ext cx="1044236" cy="2595182"/>
          </a:xfrm>
          <a:prstGeom prst="rect">
            <a:avLst/>
          </a:prstGeom>
        </p:spPr>
      </p:pic>
      <p:pic>
        <p:nvPicPr>
          <p:cNvPr id="10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09" y="2509180"/>
            <a:ext cx="1091383" cy="4152622"/>
          </a:xfrm>
          <a:prstGeom prst="rect">
            <a:avLst/>
          </a:prstGeom>
        </p:spPr>
      </p:pic>
      <p:grpSp>
        <p:nvGrpSpPr>
          <p:cNvPr id="11" name="组合 3"/>
          <p:cNvGrpSpPr/>
          <p:nvPr/>
        </p:nvGrpSpPr>
        <p:grpSpPr>
          <a:xfrm>
            <a:off x="5888167" y="1029629"/>
            <a:ext cx="5445768" cy="1511897"/>
            <a:chOff x="5412733" y="1122592"/>
            <a:chExt cx="5445768" cy="1511897"/>
          </a:xfrm>
        </p:grpSpPr>
        <p:pic>
          <p:nvPicPr>
            <p:cNvPr id="12" name="图片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2733" y="1122592"/>
              <a:ext cx="5344168" cy="1511897"/>
            </a:xfrm>
            <a:prstGeom prst="rect">
              <a:avLst/>
            </a:prstGeom>
          </p:spPr>
        </p:pic>
        <p:pic>
          <p:nvPicPr>
            <p:cNvPr id="13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9133" y="1384506"/>
              <a:ext cx="988067" cy="988067"/>
            </a:xfrm>
            <a:prstGeom prst="rect">
              <a:avLst/>
            </a:prstGeom>
          </p:spPr>
        </p:pic>
        <p:sp>
          <p:nvSpPr>
            <p:cNvPr id="15" name="文本框 19"/>
            <p:cNvSpPr txBox="1"/>
            <p:nvPr/>
          </p:nvSpPr>
          <p:spPr>
            <a:xfrm>
              <a:off x="6705601" y="1586152"/>
              <a:ext cx="4152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제목이 무엇인가요</a:t>
              </a:r>
              <a:r>
                <a:rPr lang="en-US" altLang="ko-KR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?</a:t>
              </a:r>
              <a:endPara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M" pitchFamily="18" charset="-127"/>
                <a:ea typeface="TypeLand 康熙字典體試用版" pitchFamily="50" charset="-120"/>
                <a:sym typeface="微软雅黑" pitchFamily="34" charset="-122"/>
              </a:endParaRPr>
            </a:p>
          </p:txBody>
        </p:sp>
      </p:grpSp>
      <p:grpSp>
        <p:nvGrpSpPr>
          <p:cNvPr id="17" name="组合 4"/>
          <p:cNvGrpSpPr/>
          <p:nvPr/>
        </p:nvGrpSpPr>
        <p:grpSpPr>
          <a:xfrm>
            <a:off x="5888167" y="2909229"/>
            <a:ext cx="5344168" cy="1511897"/>
            <a:chOff x="5412733" y="3002192"/>
            <a:chExt cx="5344168" cy="1511897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2733" y="3002192"/>
              <a:ext cx="5344168" cy="1511897"/>
            </a:xfrm>
            <a:prstGeom prst="rect">
              <a:avLst/>
            </a:prstGeom>
          </p:spPr>
        </p:pic>
        <p:pic>
          <p:nvPicPr>
            <p:cNvPr id="19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9133" y="3358585"/>
              <a:ext cx="988067" cy="988067"/>
            </a:xfrm>
            <a:prstGeom prst="rect">
              <a:avLst/>
            </a:prstGeom>
          </p:spPr>
        </p:pic>
        <p:sp>
          <p:nvSpPr>
            <p:cNvPr id="21" name="文本框 22"/>
            <p:cNvSpPr txBox="1"/>
            <p:nvPr/>
          </p:nvSpPr>
          <p:spPr>
            <a:xfrm>
              <a:off x="6642552" y="3470770"/>
              <a:ext cx="39369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무엇이 보이나요</a:t>
              </a:r>
              <a:r>
                <a:rPr lang="en-US" altLang="ko-KR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?</a:t>
              </a:r>
              <a:endPara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M" pitchFamily="18" charset="-127"/>
                <a:ea typeface="TypeLand 康熙字典體試用版" pitchFamily="50" charset="-120"/>
                <a:sym typeface="微软雅黑" pitchFamily="34" charset="-122"/>
              </a:endParaRPr>
            </a:p>
          </p:txBody>
        </p:sp>
      </p:grpSp>
      <p:grpSp>
        <p:nvGrpSpPr>
          <p:cNvPr id="23" name="组合 18"/>
          <p:cNvGrpSpPr/>
          <p:nvPr/>
        </p:nvGrpSpPr>
        <p:grpSpPr>
          <a:xfrm>
            <a:off x="5888167" y="4788829"/>
            <a:ext cx="5344168" cy="1511897"/>
            <a:chOff x="5412733" y="4881792"/>
            <a:chExt cx="5344168" cy="1511897"/>
          </a:xfrm>
        </p:grpSpPr>
        <p:pic>
          <p:nvPicPr>
            <p:cNvPr id="24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2733" y="4881792"/>
              <a:ext cx="5344168" cy="1511897"/>
            </a:xfrm>
            <a:prstGeom prst="rect">
              <a:avLst/>
            </a:prstGeom>
          </p:spPr>
        </p:pic>
        <p:pic>
          <p:nvPicPr>
            <p:cNvPr id="25" name="图片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9133" y="5143706"/>
              <a:ext cx="988067" cy="988067"/>
            </a:xfrm>
            <a:prstGeom prst="rect">
              <a:avLst/>
            </a:prstGeom>
          </p:spPr>
        </p:pic>
        <p:sp>
          <p:nvSpPr>
            <p:cNvPr id="27" name="文本框 25"/>
            <p:cNvSpPr txBox="1"/>
            <p:nvPr/>
          </p:nvSpPr>
          <p:spPr>
            <a:xfrm>
              <a:off x="6642552" y="5314573"/>
              <a:ext cx="40665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무슨 내용일까요</a:t>
              </a:r>
              <a:r>
                <a:rPr lang="en-US" altLang="ko-KR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?</a:t>
              </a:r>
              <a:endPara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M" pitchFamily="18" charset="-127"/>
                <a:ea typeface="TypeLand 康熙字典體試用版" pitchFamily="50" charset="-120"/>
                <a:sym typeface="微软雅黑" pitchFamily="34" charset="-122"/>
              </a:endParaRPr>
            </a:p>
          </p:txBody>
        </p:sp>
      </p:grpSp>
      <p:pic>
        <p:nvPicPr>
          <p:cNvPr id="29" name="그림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1" y="-20234"/>
            <a:ext cx="1080386" cy="108038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058478" y="224475"/>
            <a:ext cx="2789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b="1" dirty="0" err="1">
                <a:latin typeface="한컴 백제 M" pitchFamily="18" charset="-127"/>
                <a:ea typeface="한컴 백제 M" pitchFamily="18" charset="-127"/>
              </a:rPr>
              <a:t>똑똑똑</a:t>
            </a:r>
            <a:r>
              <a:rPr lang="ko-KR" altLang="en-US" sz="2800" b="1" dirty="0">
                <a:latin typeface="한컴 백제 M" pitchFamily="18" charset="-127"/>
                <a:ea typeface="한컴 백제 M" pitchFamily="18" charset="-127"/>
              </a:rPr>
              <a:t> 동기유발</a:t>
            </a:r>
            <a:r>
              <a:rPr lang="en-US" altLang="ko-KR" sz="2800" b="1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31" name="Google Shape;1339;p37"/>
          <p:cNvSpPr txBox="1">
            <a:spLocks/>
          </p:cNvSpPr>
          <p:nvPr/>
        </p:nvSpPr>
        <p:spPr>
          <a:xfrm>
            <a:off x="3848098" y="-71541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200" b="1" dirty="0">
                <a:latin typeface="한컴 백제 M" pitchFamily="18" charset="-127"/>
                <a:ea typeface="한컴 백제 M" pitchFamily="18" charset="-127"/>
              </a:rPr>
              <a:t>어떤 그림책일까요</a:t>
            </a:r>
            <a:r>
              <a:rPr lang="en-US" altLang="ko-KR" sz="3200" b="1" dirty="0">
                <a:latin typeface="한컴 백제 M" pitchFamily="18" charset="-127"/>
                <a:ea typeface="한컴 백제 M" pitchFamily="18" charset="-127"/>
              </a:rPr>
              <a:t>?</a:t>
            </a:r>
            <a:endParaRPr 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34" name="그림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298470"/>
            <a:ext cx="48768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5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9" name="图片 5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40" name="图片 5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41" name="图片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37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sp>
        <p:nvSpPr>
          <p:cNvPr id="36" name="모서리가 둥근 직사각형 35"/>
          <p:cNvSpPr/>
          <p:nvPr/>
        </p:nvSpPr>
        <p:spPr>
          <a:xfrm>
            <a:off x="537029" y="1487558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组合 15"/>
          <p:cNvGrpSpPr/>
          <p:nvPr/>
        </p:nvGrpSpPr>
        <p:grpSpPr>
          <a:xfrm>
            <a:off x="6877207" y="1487559"/>
            <a:ext cx="7536924" cy="5468466"/>
            <a:chOff x="-1085237" y="1751146"/>
            <a:chExt cx="6660940" cy="4832890"/>
          </a:xfrm>
        </p:grpSpPr>
        <p:pic>
          <p:nvPicPr>
            <p:cNvPr id="28" name="图片 6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975" y="1751146"/>
              <a:ext cx="2350517" cy="2643665"/>
            </a:xfrm>
            <a:prstGeom prst="rect">
              <a:avLst/>
            </a:prstGeom>
          </p:spPr>
        </p:pic>
        <p:pic>
          <p:nvPicPr>
            <p:cNvPr id="32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5237" y="2837259"/>
              <a:ext cx="6660940" cy="3746777"/>
            </a:xfrm>
            <a:prstGeom prst="rect">
              <a:avLst/>
            </a:prstGeom>
          </p:spPr>
        </p:pic>
      </p:grpSp>
      <p:pic>
        <p:nvPicPr>
          <p:cNvPr id="33" name="그림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0" y="312322"/>
            <a:ext cx="1080386" cy="1080386"/>
          </a:xfrm>
          <a:prstGeom prst="rect">
            <a:avLst/>
          </a:prstGeom>
        </p:spPr>
      </p:pic>
      <p:sp>
        <p:nvSpPr>
          <p:cNvPr id="35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문제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27795" y="2281533"/>
            <a:ext cx="674914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>
                <a:latin typeface="한컴 백제 B" pitchFamily="18" charset="-127"/>
                <a:ea typeface="한컴 백제 B" pitchFamily="18" charset="-127"/>
              </a:rPr>
              <a:t>그림책을 읽고 </a:t>
            </a:r>
            <a:endParaRPr lang="en-US" altLang="ko-KR" sz="6600" dirty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6600" dirty="0">
                <a:solidFill>
                  <a:srgbClr val="FF0000"/>
                </a:solidFill>
                <a:latin typeface="한컴 백제 B" pitchFamily="18" charset="-127"/>
                <a:ea typeface="한컴 백제 B" pitchFamily="18" charset="-127"/>
              </a:rPr>
              <a:t>다양한 꽃의 이름</a:t>
            </a:r>
            <a:r>
              <a:rPr lang="ko-KR" altLang="en-US" sz="6600" dirty="0">
                <a:latin typeface="한컴 백제 B" pitchFamily="18" charset="-127"/>
                <a:ea typeface="한컴 백제 B" pitchFamily="18" charset="-127"/>
              </a:rPr>
              <a:t>을 알아봅시다</a:t>
            </a:r>
            <a:r>
              <a:rPr lang="en-US" altLang="ko-KR" sz="660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66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370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grpSp>
        <p:nvGrpSpPr>
          <p:cNvPr id="2" name="组合 15"/>
          <p:cNvGrpSpPr/>
          <p:nvPr/>
        </p:nvGrpSpPr>
        <p:grpSpPr>
          <a:xfrm>
            <a:off x="-504585" y="1344468"/>
            <a:ext cx="4431712" cy="5483831"/>
            <a:chOff x="177127" y="1523301"/>
            <a:chExt cx="4307979" cy="5159176"/>
          </a:xfrm>
        </p:grpSpPr>
        <p:pic>
          <p:nvPicPr>
            <p:cNvPr id="3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843" y="1523301"/>
              <a:ext cx="2350517" cy="2643665"/>
            </a:xfrm>
            <a:prstGeom prst="rect">
              <a:avLst/>
            </a:prstGeom>
          </p:spPr>
        </p:pic>
        <p:pic>
          <p:nvPicPr>
            <p:cNvPr id="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7127" y="2508574"/>
              <a:ext cx="4307979" cy="4173903"/>
            </a:xfrm>
            <a:prstGeom prst="rect">
              <a:avLst/>
            </a:prstGeom>
          </p:spPr>
        </p:pic>
      </p:grpSp>
      <p:pic>
        <p:nvPicPr>
          <p:cNvPr id="5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4253576">
            <a:off x="4267798" y="1220907"/>
            <a:ext cx="494603" cy="2080625"/>
          </a:xfrm>
          <a:prstGeom prst="rect">
            <a:avLst/>
          </a:prstGeom>
        </p:spPr>
      </p:pic>
      <p:pic>
        <p:nvPicPr>
          <p:cNvPr id="6" name="图片 7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5400000">
            <a:off x="4267798" y="2500501"/>
            <a:ext cx="494603" cy="2080625"/>
          </a:xfrm>
          <a:prstGeom prst="rect">
            <a:avLst/>
          </a:prstGeom>
        </p:spPr>
      </p:pic>
      <p:pic>
        <p:nvPicPr>
          <p:cNvPr id="7" name="图片 7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6391141" flipH="1">
            <a:off x="4255985" y="3657957"/>
            <a:ext cx="470366" cy="2080625"/>
          </a:xfrm>
          <a:prstGeom prst="rect">
            <a:avLst/>
          </a:prstGeom>
        </p:spPr>
      </p:pic>
      <p:sp>
        <p:nvSpPr>
          <p:cNvPr id="8" name="文本框 75"/>
          <p:cNvSpPr txBox="1"/>
          <p:nvPr/>
        </p:nvSpPr>
        <p:spPr>
          <a:xfrm>
            <a:off x="6077733" y="1487558"/>
            <a:ext cx="55445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1. </a:t>
            </a:r>
            <a:r>
              <a:rPr lang="ko-KR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함께 그림책 읽기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4" name="组合 3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15" name="图片 3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16" name="图片 3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17" name="图片 3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8" name="文本框 75"/>
          <p:cNvSpPr txBox="1"/>
          <p:nvPr/>
        </p:nvSpPr>
        <p:spPr>
          <a:xfrm>
            <a:off x="6032731" y="2588052"/>
            <a:ext cx="584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2. </a:t>
            </a:r>
            <a:r>
              <a:rPr lang="ko-KR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꽃 </a:t>
            </a:r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이름과 특징 </a:t>
            </a:r>
            <a:r>
              <a:rPr lang="ko-KR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알아보기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文本框 75"/>
          <p:cNvSpPr txBox="1"/>
          <p:nvPr/>
        </p:nvSpPr>
        <p:spPr>
          <a:xfrm>
            <a:off x="6032732" y="4342378"/>
            <a:ext cx="55445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3. ‘</a:t>
            </a:r>
            <a:r>
              <a:rPr lang="ko-KR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꽃밭에 가면</a:t>
            </a:r>
            <a:r>
              <a:rPr lang="en-US" altLang="ko-KR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’</a:t>
            </a:r>
            <a:r>
              <a:rPr lang="ko-KR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 </a:t>
            </a:r>
            <a:endParaRPr lang="en-US" altLang="ko-KR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놀이하기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0" y="312322"/>
            <a:ext cx="1080386" cy="1080386"/>
          </a:xfrm>
          <a:prstGeom prst="rect">
            <a:avLst/>
          </a:prstGeom>
        </p:spPr>
      </p:pic>
      <p:sp>
        <p:nvSpPr>
          <p:cNvPr id="21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순서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982</Words>
  <Application>Microsoft Office PowerPoint</Application>
  <PresentationFormat>와이드스크린</PresentationFormat>
  <Paragraphs>212</Paragraphs>
  <Slides>28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42" baseType="lpstr">
      <vt:lpstr>Open Sans</vt:lpstr>
      <vt:lpstr>휴먼모음T</vt:lpstr>
      <vt:lpstr>한컴 윤고딕 240</vt:lpstr>
      <vt:lpstr>a옛날목욕탕M</vt:lpstr>
      <vt:lpstr>a고인돌</vt:lpstr>
      <vt:lpstr>Wingdings</vt:lpstr>
      <vt:lpstr>한컴 백제 B</vt:lpstr>
      <vt:lpstr>微软雅黑</vt:lpstr>
      <vt:lpstr>맑은 고딕</vt:lpstr>
      <vt:lpstr>한컴 백제 M</vt:lpstr>
      <vt:lpstr>함초롬돋움</vt:lpstr>
      <vt:lpstr>Arial</vt:lpstr>
      <vt:lpstr>TypeLand 康熙字典體試用版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양현모</dc:creator>
  <cp:lastModifiedBy>Windows 사용자</cp:lastModifiedBy>
  <cp:revision>173</cp:revision>
  <dcterms:created xsi:type="dcterms:W3CDTF">2019-09-22T00:13:29Z</dcterms:created>
  <dcterms:modified xsi:type="dcterms:W3CDTF">2020-04-20T07:12:05Z</dcterms:modified>
</cp:coreProperties>
</file>