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67"/>
  </p:notesMasterIdLst>
  <p:sldIdLst>
    <p:sldId id="322" r:id="rId2"/>
    <p:sldId id="323" r:id="rId3"/>
    <p:sldId id="324" r:id="rId4"/>
    <p:sldId id="259" r:id="rId5"/>
    <p:sldId id="326" r:id="rId6"/>
    <p:sldId id="331" r:id="rId7"/>
    <p:sldId id="332" r:id="rId8"/>
    <p:sldId id="333" r:id="rId9"/>
    <p:sldId id="260" r:id="rId10"/>
    <p:sldId id="261" r:id="rId11"/>
    <p:sldId id="262" r:id="rId12"/>
    <p:sldId id="277" r:id="rId13"/>
    <p:sldId id="263" r:id="rId14"/>
    <p:sldId id="278" r:id="rId15"/>
    <p:sldId id="279" r:id="rId16"/>
    <p:sldId id="280" r:id="rId17"/>
    <p:sldId id="281" r:id="rId18"/>
    <p:sldId id="268" r:id="rId19"/>
    <p:sldId id="282" r:id="rId20"/>
    <p:sldId id="283" r:id="rId21"/>
    <p:sldId id="285" r:id="rId22"/>
    <p:sldId id="286" r:id="rId23"/>
    <p:sldId id="287" r:id="rId24"/>
    <p:sldId id="269" r:id="rId25"/>
    <p:sldId id="270" r:id="rId26"/>
    <p:sldId id="294" r:id="rId27"/>
    <p:sldId id="295" r:id="rId28"/>
    <p:sldId id="314" r:id="rId29"/>
    <p:sldId id="315" r:id="rId30"/>
    <p:sldId id="288" r:id="rId31"/>
    <p:sldId id="289" r:id="rId32"/>
    <p:sldId id="296" r:id="rId33"/>
    <p:sldId id="297" r:id="rId34"/>
    <p:sldId id="290" r:id="rId35"/>
    <p:sldId id="291" r:id="rId36"/>
    <p:sldId id="292" r:id="rId37"/>
    <p:sldId id="293" r:id="rId38"/>
    <p:sldId id="310" r:id="rId39"/>
    <p:sldId id="311" r:id="rId40"/>
    <p:sldId id="298" r:id="rId41"/>
    <p:sldId id="299" r:id="rId42"/>
    <p:sldId id="308" r:id="rId43"/>
    <p:sldId id="309" r:id="rId44"/>
    <p:sldId id="300" r:id="rId45"/>
    <p:sldId id="301" r:id="rId46"/>
    <p:sldId id="306" r:id="rId47"/>
    <p:sldId id="307" r:id="rId48"/>
    <p:sldId id="302" r:id="rId49"/>
    <p:sldId id="303" r:id="rId50"/>
    <p:sldId id="304" r:id="rId51"/>
    <p:sldId id="305" r:id="rId52"/>
    <p:sldId id="312" r:id="rId53"/>
    <p:sldId id="313" r:id="rId54"/>
    <p:sldId id="316" r:id="rId55"/>
    <p:sldId id="317" r:id="rId56"/>
    <p:sldId id="272" r:id="rId57"/>
    <p:sldId id="273" r:id="rId58"/>
    <p:sldId id="318" r:id="rId59"/>
    <p:sldId id="319" r:id="rId60"/>
    <p:sldId id="320" r:id="rId61"/>
    <p:sldId id="274" r:id="rId62"/>
    <p:sldId id="330" r:id="rId63"/>
    <p:sldId id="321" r:id="rId64"/>
    <p:sldId id="329" r:id="rId65"/>
    <p:sldId id="276" r:id="rId66"/>
  </p:sldIdLst>
  <p:sldSz cx="9144000" cy="6858000" type="screen4x3"/>
  <p:notesSz cx="6802438" cy="9934575"/>
  <p:embeddedFontLst>
    <p:embeddedFont>
      <p:font typeface="맑은 고딕" panose="020B0503020000020004" pitchFamily="50" charset="-127"/>
      <p:regular r:id="rId68"/>
      <p:bold r:id="rId69"/>
    </p:embeddedFont>
    <p:embeddedFont>
      <p:font typeface="한컴산뜻돋움" panose="020B0600000101010101" charset="-127"/>
      <p:regular r:id="rId70"/>
      <p:bold r:id="rId71"/>
    </p:embeddedFont>
    <p:embeddedFont>
      <p:font typeface="성동고딕 B" panose="02030504000101010101" pitchFamily="18" charset="-127"/>
      <p:regular r:id="rId7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5" autoAdjust="0"/>
    <p:restoredTop sz="72291" autoAdjust="0"/>
  </p:normalViewPr>
  <p:slideViewPr>
    <p:cSldViewPr>
      <p:cViewPr varScale="1">
        <p:scale>
          <a:sx n="84" d="100"/>
          <a:sy n="84" d="100"/>
        </p:scale>
        <p:origin x="2328" y="72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7161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font" Target="fonts/font1.fntdata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3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83F05EFA-E391-4A50-8DB1-A5C9892A2949}" type="datetime1">
              <a:rPr lang="ko-KR" altLang="en-US"/>
              <a:pPr lvl="0">
                <a:defRPr/>
              </a:pPr>
              <a:t>2019-08-09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66813" y="1241425"/>
            <a:ext cx="4468812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</a:p>
          <a:p>
            <a:pPr lvl="1">
              <a:defRPr/>
            </a:pPr>
            <a:r>
              <a:rPr lang="ko-KR" altLang="en-US"/>
              <a:t>두 번째 수준</a:t>
            </a:r>
          </a:p>
          <a:p>
            <a:pPr lvl="2">
              <a:defRPr/>
            </a:pPr>
            <a:r>
              <a:rPr lang="ko-KR" altLang="en-US"/>
              <a:t>세 번째 수준</a:t>
            </a:r>
          </a:p>
          <a:p>
            <a:pPr lvl="3">
              <a:defRPr/>
            </a:pPr>
            <a:r>
              <a:rPr lang="ko-KR" altLang="en-US"/>
              <a:t>네 번째 수준</a:t>
            </a:r>
          </a:p>
          <a:p>
            <a:pPr lvl="4">
              <a:defRPr/>
            </a:pPr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2404AAC1-8654-49E4-8414-5221C5E61A35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33716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GC_YxjbplI" TargetMode="External"/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GC_YxjbplI" TargetMode="External"/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754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ko-KR" altLang="en-US" baseline="0" dirty="0" smtClean="0"/>
              <a:t>감정이란 무엇인지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감정은 </a:t>
            </a:r>
            <a:r>
              <a:rPr lang="en-US" altLang="ko-KR" baseline="0" dirty="0" smtClean="0"/>
              <a:t>(   )</a:t>
            </a:r>
            <a:r>
              <a:rPr lang="ko-KR" altLang="en-US" baseline="0" dirty="0" smtClean="0"/>
              <a:t>다</a:t>
            </a:r>
            <a:r>
              <a:rPr lang="en-US" altLang="ko-KR" baseline="0" dirty="0" smtClean="0"/>
              <a:t>’ </a:t>
            </a:r>
            <a:r>
              <a:rPr lang="ko-KR" altLang="en-US" baseline="0" dirty="0" smtClean="0"/>
              <a:t>로 </a:t>
            </a:r>
            <a:r>
              <a:rPr lang="ko-KR" altLang="en-US" baseline="0" dirty="0" err="1" smtClean="0"/>
              <a:t>정리해보기</a:t>
            </a:r>
            <a:endParaRPr lang="en-US" altLang="ko-KR" baseline="0" dirty="0" smtClean="0"/>
          </a:p>
          <a:p>
            <a:pPr marL="228600" indent="-228600">
              <a:buAutoNum type="arabicPeriod"/>
            </a:pPr>
            <a:r>
              <a:rPr lang="ko-KR" altLang="en-US" baseline="0" dirty="0" smtClean="0"/>
              <a:t>자유롭게 감정에 대한 의견 나누기</a:t>
            </a:r>
            <a:endParaRPr lang="en-US" altLang="ko-KR" baseline="0" dirty="0" smtClean="0"/>
          </a:p>
          <a:p>
            <a:pPr marL="228600" indent="-228600">
              <a:buAutoNum type="arabicPeriod" startAt="3"/>
            </a:pPr>
            <a:r>
              <a:rPr lang="ko-KR" altLang="en-US" baseline="0" dirty="0" smtClean="0"/>
              <a:t>감정의 의미 알아보기</a:t>
            </a:r>
            <a:endParaRPr lang="en-US" altLang="ko-KR" baseline="0" dirty="0" smtClean="0"/>
          </a:p>
          <a:p>
            <a:pPr marL="0" indent="0">
              <a:buNone/>
            </a:pPr>
            <a:r>
              <a:rPr lang="en-US" altLang="ko-KR" baseline="0" dirty="0" smtClean="0"/>
              <a:t> - </a:t>
            </a:r>
            <a:r>
              <a:rPr lang="ko-KR" altLang="en-US" baseline="0" dirty="0" smtClean="0"/>
              <a:t>감정과 기분은 행위학적으로 의미에 차이가 있지만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초등학교 수준에서는 같은 의미로 다루어 지도합니다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53787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ko-KR" altLang="en-US" baseline="0" dirty="0" smtClean="0"/>
              <a:t>그림 속 감정이 느껴지는 부분 표시하기 </a:t>
            </a:r>
            <a:r>
              <a:rPr lang="en-US" altLang="ko-KR" baseline="0" dirty="0" smtClean="0"/>
              <a:t>-</a:t>
            </a:r>
            <a:r>
              <a:rPr lang="ko-KR" altLang="en-US" baseline="0" dirty="0" smtClean="0"/>
              <a:t>서당</a:t>
            </a:r>
            <a:endParaRPr lang="en-US" altLang="ko-KR" baseline="0" dirty="0" smtClean="0"/>
          </a:p>
          <a:p>
            <a:pPr marL="228600" indent="-228600">
              <a:buAutoNum type="arabicPeriod"/>
            </a:pPr>
            <a:r>
              <a:rPr lang="ko-KR" altLang="en-US" baseline="0" dirty="0" smtClean="0"/>
              <a:t>어떤 감정이 느껴지는지 떠올리기</a:t>
            </a:r>
            <a:endParaRPr lang="en-US" altLang="ko-KR" baseline="0" dirty="0" smtClean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61021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ko-KR" altLang="en-US" baseline="0" dirty="0" smtClean="0"/>
              <a:t>그림 속 감정이 느껴지는 부분 표시하기 </a:t>
            </a:r>
            <a:r>
              <a:rPr lang="en-US" altLang="ko-KR" baseline="0" dirty="0" smtClean="0"/>
              <a:t>–</a:t>
            </a:r>
            <a:r>
              <a:rPr lang="ko-KR" altLang="en-US" baseline="0" dirty="0" smtClean="0"/>
              <a:t>기와 이기</a:t>
            </a:r>
            <a:endParaRPr lang="en-US" altLang="ko-KR" baseline="0" dirty="0" smtClean="0"/>
          </a:p>
          <a:p>
            <a:pPr marL="228600" indent="-228600">
              <a:buAutoNum type="arabicPeriod"/>
            </a:pPr>
            <a:r>
              <a:rPr lang="ko-KR" altLang="en-US" baseline="0" dirty="0" smtClean="0"/>
              <a:t>어떤 감정이 느껴지는지 떠올리기</a:t>
            </a:r>
            <a:endParaRPr lang="en-US" altLang="ko-KR" baseline="0" dirty="0" smtClean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9964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ko-KR" altLang="en-US" baseline="0" dirty="0" smtClean="0"/>
              <a:t>그림 속 감정이 느껴지는 부분 표시하기 </a:t>
            </a:r>
            <a:r>
              <a:rPr lang="en-US" altLang="ko-KR" baseline="0" dirty="0" smtClean="0"/>
              <a:t>–</a:t>
            </a:r>
          </a:p>
          <a:p>
            <a:pPr marL="228600" indent="-228600">
              <a:buAutoNum type="arabicPeriod"/>
            </a:pPr>
            <a:r>
              <a:rPr lang="ko-KR" altLang="en-US" baseline="0" dirty="0" smtClean="0"/>
              <a:t>어떤 감정이 느껴지는지 떠올리기</a:t>
            </a:r>
            <a:endParaRPr lang="en-US" altLang="ko-KR" baseline="0" dirty="0" smtClean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92705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감정놀이</a:t>
            </a:r>
            <a:r>
              <a:rPr lang="ko-KR" altLang="en-US" dirty="0" smtClean="0"/>
              <a:t> 방법 알아보기</a:t>
            </a:r>
            <a:endParaRPr lang="en-US" altLang="ko-KR" dirty="0" smtClean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99199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2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인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1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조로 앉아 주세요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 카드를 섞어주세요!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모두 뒤집어서 펼쳐 놓으세요.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선생님이 카드를 </a:t>
            </a:r>
            <a:r>
              <a:rPr lang="ko-KR" altLang="en-US" sz="12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보여줄거에요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카드를 먼저 찾아서 '</a:t>
            </a:r>
            <a:r>
              <a:rPr lang="ko-KR" altLang="en-US" sz="12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감정낱말'을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읽는 사람이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get 1card!</a:t>
            </a:r>
            <a:endParaRPr lang="en-US" altLang="ko-KR" sz="12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00564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2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인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1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조로 앉아 주세요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 카드를 섞어주세요!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모두 뒤집어서 펼쳐 놓으세요.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선생님이 카드를 </a:t>
            </a:r>
            <a:r>
              <a:rPr lang="ko-KR" altLang="en-US" sz="12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보여줄거에요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카드를 먼저 찾아서 '</a:t>
            </a:r>
            <a:r>
              <a:rPr lang="ko-KR" altLang="en-US" sz="12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감정낱말'을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읽는 사람이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get 1card!</a:t>
            </a:r>
            <a:endParaRPr lang="en-US" altLang="ko-KR" sz="12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15230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2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인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1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조로 앉아 주세요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 카드를 섞어주세요!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모두 뒤집어서 펼쳐 놓으세요.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선생님이 카드를 </a:t>
            </a:r>
            <a:r>
              <a:rPr lang="ko-KR" altLang="en-US" sz="12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보여줄거에요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카드를 먼저 찾아서 '</a:t>
            </a:r>
            <a:r>
              <a:rPr lang="ko-KR" altLang="en-US" sz="12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감정낱말'을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읽는 사람이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get 1card!</a:t>
            </a:r>
            <a:endParaRPr lang="en-US" altLang="ko-KR" sz="12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76239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2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인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1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조로 앉아 주세요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 카드를 섞어주세요!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모두 뒤집어서 펼쳐 놓으세요.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선생님이 카드를 </a:t>
            </a:r>
            <a:r>
              <a:rPr lang="ko-KR" altLang="en-US" sz="12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보여줄거에요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카드를 먼저 찾아서 '</a:t>
            </a:r>
            <a:r>
              <a:rPr lang="ko-KR" altLang="en-US" sz="12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감정낱말'을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읽는 사람이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get 1card!</a:t>
            </a:r>
            <a:endParaRPr lang="en-US" altLang="ko-KR" sz="12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64432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  <a:defRPr lang="ko-KR" altLang="en-US"/>
            </a:pP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2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인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1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조로 앉아 주세요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 카드를 섞어주세요!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모두 뒤집어서 펼쳐 놓으세요.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선생님이 카드를 </a:t>
            </a:r>
            <a:r>
              <a:rPr lang="ko-KR" altLang="en-US" sz="12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보여줄거에요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1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228600" indent="-228600">
              <a:buAutoNum type="arabicPeriod"/>
              <a:defRPr lang="ko-KR" altLang="en-US"/>
            </a:pP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카드를 먼저 찾아서 '</a:t>
            </a:r>
            <a:r>
              <a:rPr lang="ko-KR" altLang="en-US" sz="12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감정낱말'을</a:t>
            </a:r>
            <a:r>
              <a:rPr lang="ko-KR" altLang="en-US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읽는 사람이 </a:t>
            </a:r>
            <a:r>
              <a:rPr lang="en-US" altLang="ko-KR" sz="1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get 1card!</a:t>
            </a:r>
            <a:endParaRPr lang="en-US" altLang="ko-KR" sz="12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9661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72853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*학습지에 첨부된 카드는 모두 </a:t>
            </a:r>
            <a:r>
              <a:rPr lang="en-US" altLang="ko-KR" dirty="0" smtClean="0"/>
              <a:t>33</a:t>
            </a:r>
            <a:r>
              <a:rPr lang="ko-KR" altLang="en-US" dirty="0" smtClean="0"/>
              <a:t>장으로</a:t>
            </a:r>
            <a:r>
              <a:rPr lang="en-US" altLang="ko-KR" dirty="0" smtClean="0"/>
              <a:t>, </a:t>
            </a:r>
            <a:r>
              <a:rPr lang="ko-KR" altLang="en-US" dirty="0" smtClean="0"/>
              <a:t>프린트하여 활용하시면 됩니다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*코팅해서 활용하거나 프린트 후 도화지에 붙였다가 자르면 좀 더 튼튼한 자료로 활용이 가능합니다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10907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94507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05232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21674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82327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09562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40445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21149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677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3704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5939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1038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22400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923704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594939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68891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02529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23102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361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74074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0485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>
              <a:latin typeface="한컴산뜻돋움"/>
              <a:ea typeface="한컴산뜻돋움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01041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502198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508807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592237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42967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4601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51361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50589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773889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490541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0766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  <a:defRPr/>
            </a:pPr>
            <a:r>
              <a:rPr lang="ko-KR" altLang="en-US" dirty="0" smtClean="0"/>
              <a:t>영화</a:t>
            </a:r>
            <a:r>
              <a:rPr lang="en-US" altLang="ko-KR" dirty="0" smtClean="0"/>
              <a:t>- </a:t>
            </a:r>
            <a:r>
              <a:rPr lang="ko-KR" altLang="en-US" dirty="0" smtClean="0"/>
              <a:t>인사이드아웃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감정관련동화책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아홉살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감정사전</a:t>
            </a:r>
            <a:r>
              <a:rPr lang="ko-KR" altLang="en-US" dirty="0" smtClean="0"/>
              <a:t> 등</a:t>
            </a:r>
            <a:r>
              <a:rPr lang="en-US" altLang="ko-KR" dirty="0" smtClean="0"/>
              <a:t>)</a:t>
            </a:r>
            <a:r>
              <a:rPr lang="ko-KR" altLang="en-US" dirty="0" smtClean="0"/>
              <a:t>을 미리 읽어보는 것도 좋습니다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  <a:defRPr/>
            </a:pPr>
            <a:r>
              <a:rPr lang="ko-KR" altLang="en-US" dirty="0" smtClean="0"/>
              <a:t>감정에 대해 자유롭게 이야기하는 시간을 갖습니다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  <a:defRPr/>
            </a:pPr>
            <a:r>
              <a:rPr lang="ko-KR" altLang="en-US" dirty="0" smtClean="0"/>
              <a:t>감정이 표현된 작품에 대하여 이야기해봅니다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159857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카드를 읽은 사람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발표하고 싶은 사람에게 언제 그런 감정을 느꼈는지 들어봅니다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632724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여러가지 감정 카드를 살펴보고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기준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긍정</a:t>
            </a:r>
            <a:r>
              <a:rPr lang="en-US" altLang="ko-KR" baseline="0" dirty="0" smtClean="0"/>
              <a:t>vs</a:t>
            </a:r>
            <a:r>
              <a:rPr lang="ko-KR" altLang="en-US" baseline="0" dirty="0" smtClean="0"/>
              <a:t>부정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에너지의 차이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에 따라 </a:t>
            </a:r>
            <a:r>
              <a:rPr lang="ko-KR" altLang="en-US" baseline="0" dirty="0" err="1" smtClean="0"/>
              <a:t>분류해보기</a:t>
            </a:r>
            <a:endParaRPr lang="en-US" altLang="ko-KR" baseline="0" dirty="0" smtClean="0"/>
          </a:p>
          <a:p>
            <a:r>
              <a:rPr lang="en-US" altLang="ko-KR" baseline="0" dirty="0" smtClean="0"/>
              <a:t>-</a:t>
            </a:r>
            <a:r>
              <a:rPr lang="ko-KR" altLang="en-US" baseline="0" dirty="0" smtClean="0"/>
              <a:t>열린 형태의 활동이므로 다양한 답을 존중해준다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694735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여러가지 감정 카드를 살펴보고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기준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긍정</a:t>
            </a:r>
            <a:r>
              <a:rPr lang="en-US" altLang="ko-KR" baseline="0" dirty="0" smtClean="0"/>
              <a:t>vs</a:t>
            </a:r>
            <a:r>
              <a:rPr lang="ko-KR" altLang="en-US" baseline="0" dirty="0" smtClean="0"/>
              <a:t>부정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에너지의 차이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에 따라 </a:t>
            </a:r>
            <a:r>
              <a:rPr lang="ko-KR" altLang="en-US" baseline="0" dirty="0" err="1" smtClean="0"/>
              <a:t>분류해보기</a:t>
            </a:r>
            <a:endParaRPr lang="en-US" altLang="ko-KR" baseline="0" dirty="0" smtClean="0"/>
          </a:p>
          <a:p>
            <a:r>
              <a:rPr lang="en-US" altLang="ko-KR" baseline="0" dirty="0" smtClean="0"/>
              <a:t>-</a:t>
            </a:r>
            <a:r>
              <a:rPr lang="ko-KR" altLang="en-US" baseline="0" dirty="0" smtClean="0"/>
              <a:t>열린 형태의 활동이므로 다양한 답을 존중해준다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55674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10983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baseline="0" dirty="0" smtClean="0"/>
              <a:t>우리 교실에서 볼 수 있는 우리의 모습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그때의 감정에 대해 이야기 나누기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64804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ko-KR" altLang="en-US" baseline="0" dirty="0" smtClean="0"/>
              <a:t>각 상황에서 어떤 모습을 찾을 수 있는지 구체적인 예시를 발표해 보도록 한다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 ex. </a:t>
            </a:r>
            <a:r>
              <a:rPr lang="ko-KR" altLang="en-US" baseline="0" dirty="0" smtClean="0"/>
              <a:t>가끔 싸우는 우리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말로 싸워요</a:t>
            </a:r>
            <a:r>
              <a:rPr lang="en-US" altLang="ko-KR" baseline="0" dirty="0" smtClean="0"/>
              <a:t>. </a:t>
            </a:r>
            <a:r>
              <a:rPr lang="ko-KR" altLang="en-US" baseline="0" dirty="0" err="1" smtClean="0"/>
              <a:t>안싸우는</a:t>
            </a:r>
            <a:r>
              <a:rPr lang="ko-KR" altLang="en-US" baseline="0" dirty="0" smtClean="0"/>
              <a:t> 사람도 있어요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435435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ko-KR" altLang="en-US" baseline="0" dirty="0" smtClean="0"/>
              <a:t>각 상황에서 어떤 감정을 느낄 수 있는지 구체적인 예시를 발표해 보도록 한다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 ex. </a:t>
            </a:r>
            <a:r>
              <a:rPr lang="ko-KR" altLang="en-US" baseline="0" dirty="0" smtClean="0"/>
              <a:t>가끔 싸우는 우리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걱정돼요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속상해요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화가 나요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258359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ko-KR" altLang="en-US" baseline="0" dirty="0" smtClean="0"/>
              <a:t>각 상황에서 어떤 감정을 느낄 수 있는지 구체적인 예시를 발표해 보도록 한다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 ex. </a:t>
            </a:r>
            <a:r>
              <a:rPr lang="ko-KR" altLang="en-US" baseline="0" dirty="0" smtClean="0"/>
              <a:t>가끔 싸우는 우리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걱정돼요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속상해요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화가 나요</a:t>
            </a:r>
            <a:endParaRPr lang="en-US" altLang="ko-KR" baseline="0" dirty="0" smtClean="0"/>
          </a:p>
          <a:p>
            <a:pPr marL="228600" indent="-228600">
              <a:buAutoNum type="arabicPeriod"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10358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dirty="0" smtClean="0"/>
              <a:t>1.</a:t>
            </a:r>
            <a:r>
              <a:rPr lang="ko-KR" altLang="en-US" dirty="0" smtClean="0"/>
              <a:t>우리</a:t>
            </a:r>
            <a:r>
              <a:rPr lang="ko-KR" altLang="en-US" baseline="0" dirty="0" smtClean="0"/>
              <a:t> 학교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교실에서의 모습을 감정을 녹여 표현해 봅시다</a:t>
            </a:r>
            <a:r>
              <a:rPr lang="en-US" altLang="ko-KR" baseline="0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dirty="0" smtClean="0"/>
              <a:t>2.</a:t>
            </a:r>
            <a:r>
              <a:rPr lang="ko-KR" altLang="en-US" baseline="0" dirty="0" err="1" smtClean="0"/>
              <a:t>서당작품</a:t>
            </a:r>
            <a:r>
              <a:rPr lang="ko-KR" altLang="en-US" baseline="0" dirty="0" smtClean="0"/>
              <a:t> 설명 영상</a:t>
            </a:r>
            <a:r>
              <a:rPr lang="en-US" altLang="ko-KR" baseline="0" dirty="0" smtClean="0"/>
              <a:t>: </a:t>
            </a:r>
            <a:r>
              <a:rPr lang="en-US" altLang="ko-KR" dirty="0" smtClean="0">
                <a:hlinkClick r:id="rId3"/>
              </a:rPr>
              <a:t>https://www.youtube.com/watch?v=DGC_YxjbplI</a:t>
            </a:r>
            <a:endParaRPr lang="en-US" altLang="ko-KR" baseline="0" dirty="0" smtClean="0"/>
          </a:p>
          <a:p>
            <a:pPr marL="0" indent="0"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139052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dirty="0" smtClean="0"/>
              <a:t>1.</a:t>
            </a:r>
            <a:r>
              <a:rPr lang="ko-KR" altLang="en-US" dirty="0" smtClean="0"/>
              <a:t>우리</a:t>
            </a:r>
            <a:r>
              <a:rPr lang="ko-KR" altLang="en-US" baseline="0" dirty="0" smtClean="0"/>
              <a:t> 학교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교실에서의 모습을 감정을 녹여 표현해 봅시다</a:t>
            </a:r>
            <a:r>
              <a:rPr lang="en-US" altLang="ko-KR" baseline="0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dirty="0" smtClean="0"/>
              <a:t>2.</a:t>
            </a:r>
            <a:r>
              <a:rPr lang="ko-KR" altLang="en-US" baseline="0" dirty="0" err="1" smtClean="0"/>
              <a:t>서당작품</a:t>
            </a:r>
            <a:r>
              <a:rPr lang="ko-KR" altLang="en-US" baseline="0" dirty="0" smtClean="0"/>
              <a:t> 설명 영상</a:t>
            </a:r>
            <a:r>
              <a:rPr lang="en-US" altLang="ko-KR" baseline="0" dirty="0" smtClean="0"/>
              <a:t>: </a:t>
            </a:r>
            <a:r>
              <a:rPr lang="en-US" altLang="ko-KR" dirty="0" smtClean="0">
                <a:hlinkClick r:id="rId3"/>
              </a:rPr>
              <a:t>https://www.youtube.com/watch?v=DGC_YxjbplI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학습지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쪽에 빈 공간을 두었으나 </a:t>
            </a:r>
            <a:r>
              <a:rPr lang="ko-KR" altLang="en-US" baseline="0" dirty="0" err="1" smtClean="0"/>
              <a:t>교실상황에</a:t>
            </a:r>
            <a:r>
              <a:rPr lang="ko-KR" altLang="en-US" baseline="0" dirty="0" smtClean="0"/>
              <a:t> 따라 도화지를 활용하여도 좋습니다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9939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  <a:defRPr/>
            </a:pPr>
            <a:r>
              <a:rPr lang="ko-KR" altLang="en-US" dirty="0" smtClean="0"/>
              <a:t>영화</a:t>
            </a:r>
            <a:r>
              <a:rPr lang="en-US" altLang="ko-KR" dirty="0" smtClean="0"/>
              <a:t>- </a:t>
            </a:r>
            <a:r>
              <a:rPr lang="ko-KR" altLang="en-US" dirty="0" smtClean="0"/>
              <a:t>인사이드아웃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감정관련동화책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아홉살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감정사전</a:t>
            </a:r>
            <a:r>
              <a:rPr lang="ko-KR" altLang="en-US" dirty="0" smtClean="0"/>
              <a:t> 등</a:t>
            </a:r>
            <a:r>
              <a:rPr lang="en-US" altLang="ko-KR" dirty="0" smtClean="0"/>
              <a:t>)</a:t>
            </a:r>
            <a:r>
              <a:rPr lang="ko-KR" altLang="en-US" dirty="0" smtClean="0"/>
              <a:t>을 미리 읽어보는 것도 좋습니다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  <a:defRPr/>
            </a:pPr>
            <a:r>
              <a:rPr lang="ko-KR" altLang="en-US" dirty="0" smtClean="0"/>
              <a:t>감정에 대해 자유롭게 이야기하는 시간을 갖습니다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  <a:defRPr/>
            </a:pPr>
            <a:r>
              <a:rPr lang="ko-KR" altLang="en-US" dirty="0" smtClean="0"/>
              <a:t>감정이 표현된 작품에 대하여 이야기해봅니다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577078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ko-KR" altLang="en-US" dirty="0" smtClean="0"/>
              <a:t>다양한 주제 중 하나의 주제 선택하기</a:t>
            </a:r>
            <a:r>
              <a:rPr lang="en-US" altLang="ko-KR" dirty="0" smtClean="0"/>
              <a:t>-</a:t>
            </a:r>
            <a:r>
              <a:rPr lang="ko-KR" altLang="en-US" dirty="0" smtClean="0"/>
              <a:t>장면 고르기</a:t>
            </a:r>
            <a:endParaRPr lang="en-US" altLang="ko-KR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그 상황에서의 다양한 감정 떠올리기</a:t>
            </a:r>
            <a:endParaRPr lang="en-US" altLang="ko-KR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그림으로 표현하기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전통미술</a:t>
            </a:r>
            <a:r>
              <a:rPr lang="ko-KR" altLang="en-US" dirty="0" smtClean="0"/>
              <a:t> 표현기법에 대해 배우지 않았다면 자유로운 표현 방법을 존중해준다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62706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350254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AAC1-8654-49E4-8414-5221C5E61A35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88676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  <a:defRPr/>
            </a:pPr>
            <a:r>
              <a:rPr lang="ko-KR" altLang="en-US" dirty="0" smtClean="0"/>
              <a:t>영화</a:t>
            </a:r>
            <a:r>
              <a:rPr lang="en-US" altLang="ko-KR" dirty="0" smtClean="0"/>
              <a:t>- </a:t>
            </a:r>
            <a:r>
              <a:rPr lang="ko-KR" altLang="en-US" dirty="0" smtClean="0"/>
              <a:t>인사이드아웃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감정관련동화책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아홉살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감정사전</a:t>
            </a:r>
            <a:r>
              <a:rPr lang="ko-KR" altLang="en-US" dirty="0" smtClean="0"/>
              <a:t> 등</a:t>
            </a:r>
            <a:r>
              <a:rPr lang="en-US" altLang="ko-KR" dirty="0" smtClean="0"/>
              <a:t>)</a:t>
            </a:r>
            <a:r>
              <a:rPr lang="ko-KR" altLang="en-US" dirty="0" smtClean="0"/>
              <a:t>을 미리 읽어보는 것도 좋습니다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  <a:defRPr/>
            </a:pPr>
            <a:r>
              <a:rPr lang="ko-KR" altLang="en-US" dirty="0" smtClean="0"/>
              <a:t>감정에 대해 자유롭게 이야기하는 시간을 갖습니다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  <a:defRPr/>
            </a:pPr>
            <a:r>
              <a:rPr lang="ko-KR" altLang="en-US" dirty="0" smtClean="0"/>
              <a:t>감정이 표현된 작품에 대하여 이야기해봅니다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64710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  <a:defRPr/>
            </a:pPr>
            <a:r>
              <a:rPr lang="ko-KR" altLang="en-US" dirty="0" smtClean="0"/>
              <a:t>영화</a:t>
            </a:r>
            <a:r>
              <a:rPr lang="en-US" altLang="ko-KR" dirty="0" smtClean="0"/>
              <a:t>- </a:t>
            </a:r>
            <a:r>
              <a:rPr lang="ko-KR" altLang="en-US" dirty="0" smtClean="0"/>
              <a:t>인사이드아웃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감정관련동화책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아홉살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감정사전</a:t>
            </a:r>
            <a:r>
              <a:rPr lang="ko-KR" altLang="en-US" dirty="0" smtClean="0"/>
              <a:t> 등</a:t>
            </a:r>
            <a:r>
              <a:rPr lang="en-US" altLang="ko-KR" dirty="0" smtClean="0"/>
              <a:t>)</a:t>
            </a:r>
            <a:r>
              <a:rPr lang="ko-KR" altLang="en-US" dirty="0" smtClean="0"/>
              <a:t>을 미리 읽어보는 것도 좋습니다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  <a:defRPr/>
            </a:pPr>
            <a:r>
              <a:rPr lang="ko-KR" altLang="en-US" dirty="0" smtClean="0"/>
              <a:t>감정에 대해 자유롭게 이야기하는 시간을 갖습니다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  <a:defRPr/>
            </a:pPr>
            <a:r>
              <a:rPr lang="ko-KR" altLang="en-US" dirty="0" smtClean="0"/>
              <a:t>감정이 표현된 작품에 대하여 이야기해봅니다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7490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5602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microsoft.com/office/2007/relationships/hdphoto" Target="../media/hdphoto2.wdp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3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31.png"/><Relationship Id="rId4" Type="http://schemas.microsoft.com/office/2007/relationships/hdphoto" Target="../media/hdphoto2.wdp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35.png"/><Relationship Id="rId4" Type="http://schemas.microsoft.com/office/2007/relationships/hdphoto" Target="../media/hdphoto2.wdp"/><Relationship Id="rId9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3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21.png"/><Relationship Id="rId4" Type="http://schemas.microsoft.com/office/2007/relationships/hdphoto" Target="../media/hdphoto2.wdp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13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7.png"/><Relationship Id="rId5" Type="http://schemas.openxmlformats.org/officeDocument/2006/relationships/image" Target="../media/image21.png"/><Relationship Id="rId10" Type="http://schemas.openxmlformats.org/officeDocument/2006/relationships/image" Target="../media/image46.png"/><Relationship Id="rId4" Type="http://schemas.microsoft.com/office/2007/relationships/hdphoto" Target="../media/hdphoto2.wdp"/><Relationship Id="rId9" Type="http://schemas.openxmlformats.org/officeDocument/2006/relationships/image" Target="../media/image45.png"/><Relationship Id="rId14" Type="http://schemas.microsoft.com/office/2007/relationships/hdphoto" Target="../media/hdphoto4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microsoft.com/office/2007/relationships/hdphoto" Target="../media/hdphoto1.wdp"/><Relationship Id="rId4" Type="http://schemas.openxmlformats.org/officeDocument/2006/relationships/image" Target="../media/image8.png"/><Relationship Id="rId9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13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83.png"/><Relationship Id="rId4" Type="http://schemas.microsoft.com/office/2007/relationships/hdphoto" Target="../media/hdphoto2.wdp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13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83.png"/><Relationship Id="rId4" Type="http://schemas.microsoft.com/office/2007/relationships/hdphoto" Target="../media/hdphoto2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2.wdp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13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7.png"/><Relationship Id="rId4" Type="http://schemas.microsoft.com/office/2007/relationships/hdphoto" Target="../media/hdphoto2.wdp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13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13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7.png"/><Relationship Id="rId4" Type="http://schemas.microsoft.com/office/2007/relationships/hdphoto" Target="../media/hdphoto2.wdp"/><Relationship Id="rId9" Type="http://schemas.openxmlformats.org/officeDocument/2006/relationships/image" Target="../media/image85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13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21.png"/><Relationship Id="rId4" Type="http://schemas.microsoft.com/office/2007/relationships/hdphoto" Target="../media/hdphoto2.wdp"/><Relationship Id="rId9" Type="http://schemas.openxmlformats.org/officeDocument/2006/relationships/image" Target="../media/image85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13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3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3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21.png"/><Relationship Id="rId4" Type="http://schemas.microsoft.com/office/2007/relationships/hdphoto" Target="../media/hdphoto2.wdp"/><Relationship Id="rId9" Type="http://schemas.openxmlformats.org/officeDocument/2006/relationships/image" Target="../media/image9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4"/>
          <p:cNvSpPr/>
          <p:nvPr/>
        </p:nvSpPr>
        <p:spPr>
          <a:xfrm>
            <a:off x="1957254" y="672769"/>
            <a:ext cx="5229492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1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="" xmlns:a16="http://schemas.microsoft.com/office/drawing/2014/main" id="{B9CAC863-4C97-4C48-9F71-AB76E18F59F1}"/>
              </a:ext>
            </a:extLst>
          </p:cNvPr>
          <p:cNvGrpSpPr/>
          <p:nvPr/>
        </p:nvGrpSpPr>
        <p:grpSpPr>
          <a:xfrm>
            <a:off x="493160" y="1831362"/>
            <a:ext cx="8157681" cy="4710701"/>
            <a:chOff x="400799" y="1831362"/>
            <a:chExt cx="8157681" cy="4710701"/>
          </a:xfrm>
        </p:grpSpPr>
        <p:sp>
          <p:nvSpPr>
            <p:cNvPr id="7" name="사각형: 둥근 모서리 5">
              <a:extLst>
                <a:ext uri="{FF2B5EF4-FFF2-40B4-BE49-F238E27FC236}">
                  <a16:creationId xmlns="" xmlns:a16="http://schemas.microsoft.com/office/drawing/2014/main" id="{2AB7AB33-E0F5-4271-9CEB-1C5A78278B26}"/>
                </a:ext>
              </a:extLst>
            </p:cNvPr>
            <p:cNvSpPr/>
            <p:nvPr/>
          </p:nvSpPr>
          <p:spPr>
            <a:xfrm>
              <a:off x="400799" y="1831362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="" xmlns:a16="http://schemas.microsoft.com/office/drawing/2014/main" id="{7D366B1B-53AF-4A8C-82F6-2F5DD70781FD}"/>
                </a:ext>
              </a:extLst>
            </p:cNvPr>
            <p:cNvSpPr/>
            <p:nvPr/>
          </p:nvSpPr>
          <p:spPr>
            <a:xfrm>
              <a:off x="692138" y="2687335"/>
              <a:ext cx="1805302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관련 교과</a:t>
              </a: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  <p:grpSp>
          <p:nvGrpSpPr>
            <p:cNvPr id="10" name="그룹 9">
              <a:extLst>
                <a:ext uri="{FF2B5EF4-FFF2-40B4-BE49-F238E27FC236}">
                  <a16:creationId xmlns="" xmlns:a16="http://schemas.microsoft.com/office/drawing/2014/main" id="{038BB0D9-09F9-43B4-81AB-308FBD0C3D18}"/>
                </a:ext>
              </a:extLst>
            </p:cNvPr>
            <p:cNvGrpSpPr/>
            <p:nvPr/>
          </p:nvGrpSpPr>
          <p:grpSpPr>
            <a:xfrm>
              <a:off x="692138" y="3486775"/>
              <a:ext cx="7531917" cy="1777156"/>
              <a:chOff x="626932" y="3538611"/>
              <a:chExt cx="7531917" cy="1777156"/>
            </a:xfrm>
          </p:grpSpPr>
          <p:sp>
            <p:nvSpPr>
              <p:cNvPr id="11" name="직사각형 10">
                <a:extLst>
                  <a:ext uri="{FF2B5EF4-FFF2-40B4-BE49-F238E27FC236}">
                    <a16:creationId xmlns="" xmlns:a16="http://schemas.microsoft.com/office/drawing/2014/main" id="{158C9E33-DD00-4540-9D8B-9F901552EA9D}"/>
                  </a:ext>
                </a:extLst>
              </p:cNvPr>
              <p:cNvSpPr/>
              <p:nvPr/>
            </p:nvSpPr>
            <p:spPr>
              <a:xfrm>
                <a:off x="626932" y="4238549"/>
                <a:ext cx="7531917" cy="1077218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fontAlgn="base"/>
                <a:r>
                  <a:rPr lang="en-US" altLang="ko-KR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[6</a:t>
                </a:r>
                <a:r>
                  <a:rPr lang="ko-KR" altLang="en-US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미</a:t>
                </a:r>
                <a:r>
                  <a:rPr lang="en-US" altLang="ko-KR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02-01] </a:t>
                </a:r>
                <a:r>
                  <a:rPr lang="ko-KR" altLang="en-US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표현 주제를 잘 나타낼 수 있는 다양한 </a:t>
                </a:r>
                <a:endParaRPr lang="en-US" altLang="ko-KR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endParaRPr>
              </a:p>
              <a:p>
                <a:pPr fontAlgn="base"/>
                <a:r>
                  <a:rPr lang="en-US" altLang="ko-KR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 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             </a:t>
                </a:r>
                <a:r>
                  <a:rPr lang="ko-KR" altLang="en-US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소재를 </a:t>
                </a:r>
                <a:r>
                  <a:rPr lang="ko-KR" altLang="en-US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탐색 할 수 있다</a:t>
                </a:r>
                <a:r>
                  <a:rPr lang="en-US" altLang="ko-KR" sz="3200" dirty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.</a:t>
                </a:r>
                <a:endParaRPr lang="ko-KR" altLang="en-US" sz="3200" dirty="0">
                  <a:latin typeface="성동고딕 B" panose="02030504000101010101" pitchFamily="18" charset="-127"/>
                  <a:ea typeface="성동고딕 B" panose="02030504000101010101" pitchFamily="18" charset="-127"/>
                </a:endParaRPr>
              </a:p>
            </p:txBody>
          </p:sp>
          <p:sp>
            <p:nvSpPr>
              <p:cNvPr id="12" name="직사각형 11">
                <a:extLst>
                  <a:ext uri="{FF2B5EF4-FFF2-40B4-BE49-F238E27FC236}">
                    <a16:creationId xmlns="" xmlns:a16="http://schemas.microsoft.com/office/drawing/2014/main" id="{2D0D08BA-8FBB-41F8-ABA3-8C329CD6578B}"/>
                  </a:ext>
                </a:extLst>
              </p:cNvPr>
              <p:cNvSpPr/>
              <p:nvPr/>
            </p:nvSpPr>
            <p:spPr>
              <a:xfrm>
                <a:off x="626932" y="3538611"/>
                <a:ext cx="2446504" cy="584775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highlight>
                      <a:srgbClr val="FFFF9F"/>
                    </a:highlight>
                    <a:uLnTx/>
                    <a:uFillTx/>
                    <a:latin typeface="성동고딕 B" panose="02030504000101010101" pitchFamily="18" charset="-127"/>
                    <a:ea typeface="성동고딕 B" panose="02030504000101010101" pitchFamily="18" charset="-127"/>
                    <a:cs typeface="다온 청춘고딕(B)" panose="02020603020101020101" pitchFamily="18" charset="-127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highlight>
                      <a:srgbClr val="FFFF9F"/>
                    </a:highlight>
                    <a:uLnTx/>
                    <a:uFillTx/>
                    <a:latin typeface="성동고딕 B" panose="02030504000101010101" pitchFamily="18" charset="-127"/>
                    <a:ea typeface="성동고딕 B" panose="02030504000101010101" pitchFamily="18" charset="-127"/>
                    <a:cs typeface="다온 청춘고딕(B)" panose="02020603020101020101" pitchFamily="18" charset="-127"/>
                  </a:rPr>
                  <a:t>관련 성취기준</a:t>
                </a:r>
                <a:r>
                  <a:rPr kumimoji="0" lang="en-US" altLang="ko-KR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highlight>
                      <a:srgbClr val="FFFF9F"/>
                    </a:highlight>
                    <a:uLnTx/>
                    <a:uFillTx/>
                    <a:latin typeface="성동고딕 B" panose="02030504000101010101" pitchFamily="18" charset="-127"/>
                    <a:ea typeface="성동고딕 B" panose="02030504000101010101" pitchFamily="18" charset="-127"/>
                    <a:cs typeface="다온 청춘고딕(B)" panose="02020603020101020101" pitchFamily="18" charset="-127"/>
                  </a:rPr>
                  <a:t>]</a:t>
                </a:r>
                <a:endPara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endParaRPr>
              </a:p>
            </p:txBody>
          </p:sp>
        </p:grpSp>
      </p:grp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BCE6750F-38BF-43FA-9477-BF235B8410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32073">
            <a:off x="5109220" y="1378211"/>
            <a:ext cx="3747750" cy="1948138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625988536" descr="EMB000013e07e3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8165" y="2517013"/>
            <a:ext cx="932000" cy="8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_x625988392" descr="EMB000013e07e3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8529" y="2607907"/>
            <a:ext cx="1104900" cy="81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그림 17" descr="P20190421_161211084_3E7AA20E-8F40-41DF-8476-02839052B0F7.PNG"/>
          <p:cNvPicPr>
            <a:picLocks noChangeAspect="1"/>
          </p:cNvPicPr>
          <p:nvPr/>
        </p:nvPicPr>
        <p:blipFill rotWithShape="1">
          <a:blip r:embed="rId6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53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714488"/>
            <a:ext cx="7358114" cy="414340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AutoNum type="arabicPeriod"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어떤 감정일까요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</a:p>
          <a:p>
            <a:pPr marL="742950" indent="-742950">
              <a:buAutoNum type="arabicPeriod"/>
            </a:pPr>
            <a:endParaRPr lang="en-US" altLang="ko-KR" sz="3600" i="1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>
              <a:buAutoNum type="arabicPeriod"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다양한 우리의 감정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>
              <a:buAutoNum type="arabicPeriod"/>
            </a:pP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>
              <a:buAutoNum type="arabicPeriod"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감정이 녹아 든 우리 교실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306" y="857232"/>
            <a:ext cx="1857388" cy="810093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3859368" y="632443"/>
            <a:ext cx="11464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활동</a:t>
            </a:r>
          </a:p>
        </p:txBody>
      </p: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7" y="2709698"/>
            <a:ext cx="7358114" cy="183811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어떤 감정일까요</a:t>
            </a:r>
            <a:r>
              <a:rPr lang="en-US" altLang="ko-KR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60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638560" y="1966585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3500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활동</a:t>
              </a:r>
              <a:r>
                <a:rPr lang="en-US" altLang="ko-KR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1</a:t>
              </a:r>
              <a:endPara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88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감정이란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873" y="3926076"/>
            <a:ext cx="3755128" cy="3275458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3144854" y="1544255"/>
            <a:ext cx="2844800" cy="1282699"/>
            <a:chOff x="3117851" y="1079500"/>
            <a:chExt cx="2844800" cy="1282699"/>
          </a:xfrm>
        </p:grpSpPr>
        <p:sp>
          <p:nvSpPr>
            <p:cNvPr id="11" name="모서리가 둥근 직사각형 10"/>
            <p:cNvSpPr/>
            <p:nvPr/>
          </p:nvSpPr>
          <p:spPr>
            <a:xfrm>
              <a:off x="3117851" y="1079500"/>
              <a:ext cx="2844800" cy="1282699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2">
                <a:shade val="2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12" name="TextBox 22"/>
            <p:cNvSpPr txBox="1"/>
            <p:nvPr/>
          </p:nvSpPr>
          <p:spPr>
            <a:xfrm>
              <a:off x="3276915" y="1290001"/>
              <a:ext cx="2590169" cy="8309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2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lvl="0" algn="ctr">
                <a:defRPr lang="ko-KR" altLang="en-US"/>
              </a:pPr>
              <a:r>
                <a:rPr lang="ko-KR" altLang="en-US" sz="4800" b="0" spc="-100">
                  <a:ln w="9525">
                    <a:solidFill>
                      <a:schemeClr val="bg1">
                        <a:alpha val="5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감정이란?</a:t>
              </a:r>
            </a:p>
          </p:txBody>
        </p:sp>
      </p:grpSp>
      <p:sp>
        <p:nvSpPr>
          <p:cNvPr id="13" name="직사각형 12"/>
          <p:cNvSpPr/>
          <p:nvPr/>
        </p:nvSpPr>
        <p:spPr>
          <a:xfrm>
            <a:off x="364171" y="4512719"/>
            <a:ext cx="7742555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 lang="ko-KR" altLang="en-US"/>
            </a:pPr>
            <a:r>
              <a:rPr lang="ko-KR" altLang="en-US" sz="3200" b="0" i="0" strike="noStrike" dirty="0">
                <a:solidFill>
                  <a:srgbClr val="000000">
                    <a:alpha val="100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	어떤 현상이나 일에 대하여 </a:t>
            </a:r>
            <a:r>
              <a:rPr lang="ko-KR" altLang="en-US" sz="3200" b="0" i="0" strike="noStrike" dirty="0">
                <a:solidFill>
                  <a:schemeClr val="accent1">
                    <a:lumMod val="7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일어나는 마음</a:t>
            </a:r>
            <a:r>
              <a:rPr lang="ko-KR" altLang="en-US" sz="3200" b="0" i="0" strike="noStrike" dirty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이나</a:t>
            </a:r>
            <a:r>
              <a:rPr lang="ko-KR" altLang="en-US" sz="3200" b="0" i="0" strike="noStrike" dirty="0">
                <a:solidFill>
                  <a:schemeClr val="accent1">
                    <a:lumMod val="70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느끼는 기분</a:t>
            </a:r>
            <a:r>
              <a:rPr lang="ko-KR" altLang="en-US" sz="3200" b="0" i="0" strike="noStrike" dirty="0">
                <a:solidFill>
                  <a:srgbClr val="000000">
                    <a:alpha val="100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4235449" y="2952752"/>
            <a:ext cx="4076701" cy="952499"/>
            <a:chOff x="4933949" y="3295650"/>
            <a:chExt cx="4076701" cy="952499"/>
          </a:xfrm>
        </p:grpSpPr>
        <p:sp>
          <p:nvSpPr>
            <p:cNvPr id="15" name="직사각형 14"/>
            <p:cNvSpPr/>
            <p:nvPr/>
          </p:nvSpPr>
          <p:spPr>
            <a:xfrm>
              <a:off x="5156200" y="3295650"/>
              <a:ext cx="2374900" cy="952499"/>
            </a:xfrm>
            <a:prstGeom prst="rect">
              <a:avLst/>
            </a:prstGeom>
            <a:noFill/>
            <a:ln w="76200">
              <a:solidFill>
                <a:schemeClr val="accent2">
                  <a:lumMod val="30000"/>
                </a:schemeClr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33949" y="3429000"/>
              <a:ext cx="4076701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 lang="ko-KR" altLang="en-US"/>
              </a:pPr>
              <a:r>
                <a:rPr lang="ko-KR" altLang="en-US" sz="39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               (이)다.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041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3 0.0037 L -0.21997 0.178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58" y="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 속 감정을 느낄 수 있나요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848" y="1444874"/>
            <a:ext cx="5204618" cy="542681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0314" y="168483"/>
            <a:ext cx="3120038" cy="2999581"/>
          </a:xfrm>
          <a:prstGeom prst="ellipse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8662" y="357166"/>
            <a:ext cx="2761006" cy="2790031"/>
          </a:xfrm>
          <a:prstGeom prst="ellipse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32296" y="2438586"/>
            <a:ext cx="2929683" cy="2934047"/>
          </a:xfrm>
          <a:prstGeom prst="ellipse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25287" y="2424643"/>
            <a:ext cx="2712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안타까운</a:t>
            </a:r>
            <a:endParaRPr lang="ko-KR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8871" y="2466033"/>
            <a:ext cx="2712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웃긴</a:t>
            </a:r>
            <a:endParaRPr lang="ko-KR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63208" y="3962820"/>
            <a:ext cx="2712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슬픈</a:t>
            </a:r>
            <a:endParaRPr lang="ko-KR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109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1436" y="1507615"/>
            <a:ext cx="4515023" cy="5318710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 속 감정을 느낄 수 있나요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22366" y="2235700"/>
            <a:ext cx="27121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만족스럽지 못한</a:t>
            </a:r>
            <a:endParaRPr lang="ko-KR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4332" y="4903454"/>
            <a:ext cx="2712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걱정되는</a:t>
            </a:r>
            <a:endParaRPr lang="ko-KR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58579" y="5189121"/>
            <a:ext cx="2712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피곤한</a:t>
            </a:r>
            <a:endParaRPr lang="ko-KR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0587" y="1221369"/>
            <a:ext cx="2780439" cy="2823649"/>
          </a:xfrm>
          <a:prstGeom prst="ellipse">
            <a:avLst/>
          </a:prstGeom>
          <a:ln w="38100" cap="sq">
            <a:solidFill>
              <a:schemeClr val="tx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771" y="2927669"/>
            <a:ext cx="2057576" cy="1959596"/>
          </a:xfrm>
          <a:prstGeom prst="ellipse">
            <a:avLst/>
          </a:prstGeom>
          <a:ln w="38100" cap="sq">
            <a:solidFill>
              <a:schemeClr val="tx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9157" y="4570343"/>
            <a:ext cx="2031281" cy="2068552"/>
          </a:xfrm>
          <a:prstGeom prst="ellipse">
            <a:avLst/>
          </a:prstGeom>
          <a:ln w="38100" cap="sq">
            <a:solidFill>
              <a:schemeClr val="tx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714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8102" y="1722164"/>
            <a:ext cx="6038850" cy="4867275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 속 감정을 느낄 수 있나요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77916" y="1803535"/>
            <a:ext cx="2712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자신만만한</a:t>
            </a:r>
            <a:endParaRPr lang="ko-KR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18102" y="4786496"/>
            <a:ext cx="2712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간절한</a:t>
            </a:r>
            <a:endParaRPr lang="ko-KR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83247" y="2971409"/>
            <a:ext cx="2712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지루한</a:t>
            </a:r>
            <a:endParaRPr lang="ko-KR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5923" y="2718560"/>
            <a:ext cx="2448272" cy="2408573"/>
          </a:xfrm>
          <a:prstGeom prst="ellipse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35818" y="4760734"/>
            <a:ext cx="1621684" cy="1698907"/>
          </a:xfrm>
          <a:prstGeom prst="ellipse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7235" y="2713058"/>
            <a:ext cx="1101492" cy="1101492"/>
          </a:xfrm>
          <a:prstGeom prst="ellipse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123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7" y="2709698"/>
            <a:ext cx="7358114" cy="183811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다양한 우리의 감정</a:t>
            </a:r>
            <a:endParaRPr lang="en-US" altLang="ko-KR" sz="60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638560" y="1966585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3500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활동</a:t>
              </a:r>
              <a:r>
                <a:rPr lang="en-US" altLang="ko-KR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2</a:t>
              </a:r>
              <a:endPara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8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755576" y="1656690"/>
            <a:ext cx="5632510" cy="3600400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감정의 종류를 </a:t>
            </a:r>
            <a:endParaRPr lang="en-US" altLang="ko-KR" sz="60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/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알아 보는 </a:t>
            </a:r>
            <a:endParaRPr lang="en-US" altLang="ko-KR" sz="60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/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놀이를 해 볼까요</a:t>
            </a:r>
            <a:r>
              <a:rPr lang="en-US" altLang="ko-KR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60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44420" y="1787983"/>
            <a:ext cx="3429000" cy="3429000"/>
          </a:xfrm>
          <a:prstGeom prst="rect">
            <a:avLst/>
          </a:prstGeom>
        </p:spPr>
      </p:pic>
      <p:pic>
        <p:nvPicPr>
          <p:cNvPr id="6" name="그림 5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7" name="그림 6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-5368" y="4714071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81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놀이방법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익히기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00192" y="3659538"/>
            <a:ext cx="2963276" cy="2963276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683568" y="1817164"/>
            <a:ext cx="76328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/>
            <a:r>
              <a:rPr lang="en-US" altLang="ko-KR" sz="6000" dirty="0" smtClean="0">
                <a:solidFill>
                  <a:schemeClr val="accent1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2</a:t>
            </a:r>
            <a:r>
              <a:rPr lang="ko-KR" altLang="en-US" sz="6000" dirty="0" smtClean="0">
                <a:solidFill>
                  <a:schemeClr val="accent1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인 </a:t>
            </a:r>
            <a:r>
              <a:rPr lang="en-US" altLang="ko-KR" sz="6000" dirty="0" smtClean="0">
                <a:solidFill>
                  <a:schemeClr val="accent1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1</a:t>
            </a:r>
            <a:r>
              <a:rPr lang="ko-KR" altLang="en-US" sz="6000" dirty="0" smtClean="0">
                <a:solidFill>
                  <a:schemeClr val="accent1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조 </a:t>
            </a:r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놀이입니다</a:t>
            </a:r>
            <a:r>
              <a:rPr lang="en-US" altLang="ko-KR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  <a:p>
            <a:pPr marL="742950" lvl="0" indent="-742950" algn="ctr"/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서로 </a:t>
            </a:r>
            <a:r>
              <a:rPr lang="ko-KR" altLang="en-US" sz="6000" dirty="0" smtClean="0">
                <a:solidFill>
                  <a:schemeClr val="accent1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마주보도록</a:t>
            </a:r>
            <a:endParaRPr lang="en-US" altLang="ko-KR" sz="6000" dirty="0" smtClean="0">
              <a:solidFill>
                <a:schemeClr val="accent1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lvl="0" indent="-742950" algn="ctr"/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책상과 의자 위치를 </a:t>
            </a:r>
            <a:endParaRPr lang="en-US" altLang="ko-KR" sz="60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lvl="0" indent="-742950" algn="ctr"/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옮겨 주세요</a:t>
            </a:r>
            <a:r>
              <a:rPr lang="en-US" altLang="ko-KR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78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방법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익히기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00192" y="3659538"/>
            <a:ext cx="2963276" cy="2963276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397709" y="1867616"/>
            <a:ext cx="72180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/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선생님이 나눠주는</a:t>
            </a:r>
            <a:endParaRPr lang="en-US" altLang="ko-KR" sz="60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lvl="0" indent="-742950" algn="ctr"/>
            <a:r>
              <a:rPr lang="ko-KR" altLang="en-US" sz="60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감정카드를</a:t>
            </a:r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6000" dirty="0" smtClean="0">
                <a:solidFill>
                  <a:schemeClr val="accent1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모두 뒤집어서</a:t>
            </a:r>
            <a:r>
              <a:rPr lang="en-US" altLang="ko-KR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</a:t>
            </a:r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endParaRPr lang="en-US" altLang="ko-KR" sz="60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lvl="0" indent="-742950" algn="ctr"/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책상 위에 가지런히</a:t>
            </a:r>
            <a:endParaRPr lang="en-US" altLang="ko-KR" sz="60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lvl="0" indent="-742950" algn="ctr"/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펼쳐 놓습니다</a:t>
            </a:r>
            <a:r>
              <a:rPr lang="en-US" altLang="ko-KR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ko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7804" y="1719474"/>
            <a:ext cx="5657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1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4"/>
          <p:cNvSpPr/>
          <p:nvPr/>
        </p:nvSpPr>
        <p:spPr>
          <a:xfrm>
            <a:off x="1957254" y="672769"/>
            <a:ext cx="5229492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2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17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513707" y="1808251"/>
            <a:ext cx="8157681" cy="4934879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="" xmlns:a16="http://schemas.microsoft.com/office/drawing/2014/main" id="{A6C055A6-174B-41EA-8105-80085EB68DB5}"/>
              </a:ext>
            </a:extLst>
          </p:cNvPr>
          <p:cNvGrpSpPr/>
          <p:nvPr/>
        </p:nvGrpSpPr>
        <p:grpSpPr>
          <a:xfrm>
            <a:off x="793642" y="2024491"/>
            <a:ext cx="4146848" cy="669520"/>
            <a:chOff x="881246" y="2137506"/>
            <a:chExt cx="4146848" cy="669520"/>
          </a:xfrm>
        </p:grpSpPr>
        <p:sp>
          <p:nvSpPr>
            <p:cNvPr id="19" name="직사각형 18">
              <a:extLst>
                <a:ext uri="{FF2B5EF4-FFF2-40B4-BE49-F238E27FC236}">
                  <a16:creationId xmlns="" xmlns:a16="http://schemas.microsoft.com/office/drawing/2014/main" id="{950C6EA1-2A45-4C99-A69A-EA66946648B8}"/>
                </a:ext>
              </a:extLst>
            </p:cNvPr>
            <p:cNvSpPr/>
            <p:nvPr/>
          </p:nvSpPr>
          <p:spPr>
            <a:xfrm>
              <a:off x="1169024" y="2171611"/>
              <a:ext cx="21259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사용한 글꼴</a:t>
              </a:r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  <p:pic>
          <p:nvPicPr>
            <p:cNvPr id="20" name="그림 19">
              <a:extLst>
                <a:ext uri="{FF2B5EF4-FFF2-40B4-BE49-F238E27FC236}">
                  <a16:creationId xmlns="" xmlns:a16="http://schemas.microsoft.com/office/drawing/2014/main" id="{5F5E51FD-4434-45B0-B93F-75CEA44B1D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0D9D4BFD-45C1-40D9-993B-BE9F0A8C1A47}"/>
                </a:ext>
              </a:extLst>
            </p:cNvPr>
            <p:cNvSpPr/>
            <p:nvPr/>
          </p:nvSpPr>
          <p:spPr>
            <a:xfrm>
              <a:off x="3511332" y="2226044"/>
              <a:ext cx="151676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600" dirty="0" err="1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성동고딕</a:t>
              </a:r>
              <a:r>
                <a:rPr lang="ko-KR" altLang="en-US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 </a:t>
              </a:r>
              <a:r>
                <a:rPr lang="en-US" altLang="ko-KR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B</a:t>
              </a:r>
              <a:endParaRPr lang="ko-KR" altLang="en-US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450126" y="2447790"/>
            <a:ext cx="7938298" cy="4295340"/>
            <a:chOff x="450126" y="2529982"/>
            <a:chExt cx="7938298" cy="4295340"/>
          </a:xfrm>
        </p:grpSpPr>
        <p:pic>
          <p:nvPicPr>
            <p:cNvPr id="23" name="그림 22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4" name="직사각형 23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180530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081420" y="3285892"/>
              <a:ext cx="7307004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이번 차시는 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‘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아재랑 공재랑 감정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한 바퀴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’</a:t>
              </a: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를 주제로 한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차시 입니다</a:t>
              </a:r>
              <a:r>
                <a:rPr lang="en-US" altLang="ko-KR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&lt;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활동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1&gt;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에서는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그림책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속 풍속화에서 엿볼 수 있는 감정을 찾아봅니다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감정은 개인의 마음에 따른 것이기 때문에 정답을 정해두고 설명하는 것보다 개개인이 인식한 감정을 존중해주는 것이 좋습니다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&lt;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활동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2&gt;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에서는 다양한 감정의 종류에 대해 놀이로 알아봅니다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학습지 마지막 페이지에 있는 </a:t>
              </a:r>
              <a:r>
                <a:rPr lang="ko-KR" altLang="en-US" sz="2800" dirty="0" err="1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감정카드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또는 교실에 구비된 </a:t>
              </a:r>
              <a:r>
                <a:rPr lang="ko-KR" altLang="en-US" sz="2800" dirty="0" err="1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감정카드를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활용할 수 있습니다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(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뒷장이어서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)</a:t>
              </a:r>
              <a:endParaRPr lang="en-US" altLang="ko-KR" sz="2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2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방법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익히기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00192" y="3659538"/>
            <a:ext cx="2963276" cy="2963276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683568" y="1817164"/>
            <a:ext cx="65344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/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선생님이 제시하는</a:t>
            </a:r>
            <a:endParaRPr lang="en-US" altLang="ko-KR" sz="60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lvl="0" indent="-742950" algn="ctr"/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카드를 </a:t>
            </a:r>
            <a:r>
              <a:rPr lang="ko-KR" altLang="en-US" sz="6000" dirty="0" smtClean="0">
                <a:solidFill>
                  <a:schemeClr val="accent1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먼저 찾아서</a:t>
            </a:r>
            <a:endParaRPr lang="en-US" altLang="ko-K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742950" lvl="0" indent="-742950" algn="ctr"/>
            <a:r>
              <a:rPr lang="en-US" altLang="ko-KR" sz="6000" dirty="0" smtClean="0">
                <a:solidFill>
                  <a:schemeClr val="accent1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‘</a:t>
            </a:r>
            <a:r>
              <a:rPr lang="ko-KR" altLang="en-US" sz="6000" dirty="0" smtClean="0">
                <a:solidFill>
                  <a:schemeClr val="accent1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 단어</a:t>
            </a:r>
            <a:r>
              <a:rPr lang="en-US" altLang="ko-KR" sz="6000" dirty="0" smtClean="0">
                <a:solidFill>
                  <a:schemeClr val="accent1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’</a:t>
            </a:r>
            <a:r>
              <a:rPr lang="ko-KR" altLang="en-US" sz="6000" dirty="0" smtClean="0">
                <a:solidFill>
                  <a:schemeClr val="accent1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를 읽고</a:t>
            </a:r>
            <a:endParaRPr lang="en-US" altLang="ko-KR" sz="6000" dirty="0" smtClean="0">
              <a:solidFill>
                <a:schemeClr val="accent1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lvl="0" indent="-742950" algn="ctr"/>
            <a:r>
              <a:rPr lang="en-US" altLang="ko-KR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‘</a:t>
            </a:r>
            <a:r>
              <a:rPr lang="ko-KR" altLang="en-US" sz="6000" dirty="0" smtClean="0">
                <a:solidFill>
                  <a:schemeClr val="accent1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표현</a:t>
            </a:r>
            <a:r>
              <a:rPr lang="en-US" altLang="ko-KR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’</a:t>
            </a:r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하면 </a:t>
            </a:r>
            <a:r>
              <a:rPr lang="en-US" altLang="ko-KR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get 1 card!</a:t>
            </a:r>
          </a:p>
        </p:txBody>
      </p:sp>
    </p:spTree>
    <p:extLst>
      <p:ext uri="{BB962C8B-B14F-4D97-AF65-F5344CB8AC3E}">
        <p14:creationId xmlns:p14="http://schemas.microsoft.com/office/powerpoint/2010/main" val="271009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1920960" y="2063402"/>
            <a:ext cx="3024336" cy="1831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방법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익히기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9002" y="2131632"/>
            <a:ext cx="2268252" cy="171450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832" y="2569015"/>
            <a:ext cx="720080" cy="94604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0528" y="2634906"/>
            <a:ext cx="3465607" cy="3465607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E7217AE5-7583-40E3-9469-D7704FABA93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 rot="1466493" flipH="1">
            <a:off x="5528920" y="1096887"/>
            <a:ext cx="3855904" cy="330280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C044980E-92F7-4ECA-A091-A58E7028F55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4071" y="3828503"/>
            <a:ext cx="2757032" cy="2013735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6337014" y="2363567"/>
            <a:ext cx="22397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감사하다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!!</a:t>
            </a:r>
            <a:endParaRPr lang="ko-KR" altLang="en-US" sz="4400" dirty="0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47354">
            <a:off x="5637975" y="4212745"/>
            <a:ext cx="652191" cy="856853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53563">
            <a:off x="5561830" y="5618368"/>
            <a:ext cx="2711306" cy="191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5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놀이방법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익히기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00192" y="3659538"/>
            <a:ext cx="2963276" cy="2963276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179512" y="1817164"/>
            <a:ext cx="70385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/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만약</a:t>
            </a:r>
            <a:r>
              <a:rPr lang="en-US" altLang="ko-KR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</a:p>
          <a:p>
            <a:pPr marL="742950" lvl="0" indent="-742950" algn="ctr"/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카드를 확인했는데</a:t>
            </a:r>
            <a:endParaRPr lang="en-US" altLang="ko-KR" sz="60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lvl="0" indent="-742950" algn="ctr"/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틀린 카드이면</a:t>
            </a:r>
            <a:endParaRPr lang="en-US" altLang="ko-KR" sz="60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lvl="0" indent="-742950" algn="ctr"/>
            <a:r>
              <a:rPr lang="ko-KR" altLang="en-US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다시 뒤집어서 놓습니다</a:t>
            </a:r>
            <a:r>
              <a:rPr lang="en-US" altLang="ko-KR" sz="6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805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755576" y="1656690"/>
            <a:ext cx="5632510" cy="3600400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놀아 볼까요</a:t>
            </a:r>
            <a:r>
              <a:rPr lang="en-US" altLang="ko-KR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</a:p>
          <a:p>
            <a:pPr marL="742950" indent="-742950" algn="ctr"/>
            <a:r>
              <a:rPr lang="en-US" altLang="ko-KR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Are you ready?</a:t>
            </a:r>
            <a:endParaRPr lang="en-US" altLang="ko-KR" sz="60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44420" y="1787983"/>
            <a:ext cx="3429000" cy="3429000"/>
          </a:xfrm>
          <a:prstGeom prst="rect">
            <a:avLst/>
          </a:prstGeom>
        </p:spPr>
      </p:pic>
      <p:pic>
        <p:nvPicPr>
          <p:cNvPr id="6" name="그림 5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7" name="그림 6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-1" y="4724408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9792" y="1604965"/>
            <a:ext cx="31432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695" y="-46271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든든한가요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2927995" y="2071794"/>
            <a:ext cx="48253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추운 날 옷을 잘 껴입었을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927996" y="2886726"/>
            <a:ext cx="5412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소풍날 도시락을 많이 챙겨갈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927995" y="3715138"/>
            <a:ext cx="52774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용돈을 두둑하게 받는 어린이날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927995" y="4547556"/>
            <a:ext cx="59073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힘든데 날 도와주는 친구가 있을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12" y="2133571"/>
            <a:ext cx="2180058" cy="291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71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1800" y="1721878"/>
            <a:ext cx="31337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48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감동적인가요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2843808" y="2462758"/>
            <a:ext cx="41953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뮤지컬이나 영화를 볼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843808" y="3277690"/>
            <a:ext cx="6984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친구가 </a:t>
            </a:r>
            <a:r>
              <a:rPr lang="ko-KR" altLang="en-US" sz="3600" dirty="0" smtClean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나에게 생일카드를 써 </a:t>
            </a:r>
            <a:r>
              <a:rPr lang="ko-KR" altLang="en-US" sz="3600" dirty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줬을 때</a:t>
            </a:r>
            <a:endParaRPr lang="en-US" altLang="ko-KR" sz="3600" dirty="0">
              <a:solidFill>
                <a:srgbClr val="FF0000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843808" y="4106102"/>
            <a:ext cx="50513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좋아하는 </a:t>
            </a:r>
            <a:r>
              <a:rPr lang="ko-KR" altLang="en-US" sz="3600" dirty="0" smtClean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연예인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이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상 받을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979" y="2419368"/>
            <a:ext cx="1887728" cy="254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81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1070" y="1605437"/>
            <a:ext cx="3312368" cy="444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96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쑥스러운가요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0703" y="4509120"/>
            <a:ext cx="3096885" cy="2952283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927995" y="2435469"/>
            <a:ext cx="4556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좋아하는 친구가 웃어줄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927996" y="3250401"/>
            <a:ext cx="50513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반 전체를 대표해서 노래할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927995" y="4078813"/>
            <a:ext cx="51411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예상치 못하게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칭찬 </a:t>
            </a:r>
            <a:r>
              <a:rPr lang="ko-KR" altLang="en-US" sz="36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받았을  </a:t>
            </a:r>
            <a:r>
              <a:rPr lang="ko-KR" altLang="en-US" sz="3600" dirty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때</a:t>
            </a:r>
            <a:endParaRPr lang="en-US" altLang="ko-KR" sz="3600" dirty="0">
              <a:solidFill>
                <a:srgbClr val="FF0000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111" y="2233718"/>
            <a:ext cx="1871464" cy="251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5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4"/>
          <p:cNvSpPr/>
          <p:nvPr/>
        </p:nvSpPr>
        <p:spPr>
          <a:xfrm>
            <a:off x="1957254" y="672769"/>
            <a:ext cx="5229492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3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4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="" xmlns:a16="http://schemas.microsoft.com/office/drawing/2014/main" id="{C10C8A98-6467-41A2-94F9-F062CD54E31A}"/>
              </a:ext>
            </a:extLst>
          </p:cNvPr>
          <p:cNvSpPr/>
          <p:nvPr/>
        </p:nvSpPr>
        <p:spPr>
          <a:xfrm>
            <a:off x="1101656" y="5887747"/>
            <a:ext cx="52693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dirty="0" smtClean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!</a:t>
            </a:r>
            <a:endParaRPr lang="ko-KR" altLang="en-US" sz="3200" dirty="0">
              <a:highlight>
                <a:srgbClr val="FFFF9F"/>
              </a:highlight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1040644" y="2041419"/>
            <a:ext cx="731427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altLang="ko-KR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&lt;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활동</a:t>
            </a:r>
            <a:r>
              <a:rPr lang="en-US" altLang="ko-KR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3&gt;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에서는 김홍도의 서당 작품을 </a:t>
            </a:r>
            <a:r>
              <a:rPr lang="ko-KR" altLang="en-US" sz="2800" dirty="0" err="1" smtClean="0">
                <a:solidFill>
                  <a:prstClr val="black"/>
                </a:solidFill>
                <a:latin typeface="성동고딕 B"/>
                <a:ea typeface="성동고딕 B"/>
              </a:rPr>
              <a:t>패러디하여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 </a:t>
            </a:r>
            <a:r>
              <a:rPr lang="ko-KR" altLang="en-US" sz="2800" dirty="0" err="1" smtClean="0">
                <a:solidFill>
                  <a:prstClr val="black"/>
                </a:solidFill>
                <a:latin typeface="성동고딕 B"/>
                <a:ea typeface="성동고딕 B"/>
              </a:rPr>
              <a:t>우리반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 교실의 풍경을 표현하는 활동입니다</a:t>
            </a:r>
            <a:r>
              <a:rPr lang="en-US" altLang="ko-KR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. </a:t>
            </a:r>
            <a:r>
              <a:rPr lang="ko-KR" altLang="en-US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서당에 표현된 바와 같이 다양한 감정이 표현될 수 있도록 안내하는 것이 좋습니다</a:t>
            </a:r>
            <a:r>
              <a:rPr lang="en-US" altLang="ko-KR" sz="2800" dirty="0" smtClean="0">
                <a:solidFill>
                  <a:prstClr val="black"/>
                </a:solidFill>
                <a:latin typeface="성동고딕 B"/>
                <a:ea typeface="성동고딕 B"/>
              </a:rPr>
              <a:t>.</a:t>
            </a:r>
            <a:endParaRPr lang="en-US" altLang="ko-KR" sz="2800" dirty="0">
              <a:solidFill>
                <a:prstClr val="black"/>
              </a:solidFill>
              <a:latin typeface="성동고딕 B"/>
              <a:ea typeface="성동고딕 B"/>
            </a:endParaRPr>
          </a:p>
        </p:txBody>
      </p:sp>
      <p:pic>
        <p:nvPicPr>
          <p:cNvPr id="57" name="그림 56" descr="식물, 꽃이(가) 표시된 사진&#10;&#10;자동 생성된 설명">
            <a:extLst>
              <a:ext uri="{FF2B5EF4-FFF2-40B4-BE49-F238E27FC236}">
                <a16:creationId xmlns="" xmlns:a16="http://schemas.microsoft.com/office/drawing/2014/main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899" y="5889238"/>
            <a:ext cx="630757" cy="584775"/>
          </a:xfrm>
          <a:prstGeom prst="rect">
            <a:avLst/>
          </a:prstGeom>
        </p:spPr>
      </p:pic>
      <p:sp>
        <p:nvSpPr>
          <p:cNvPr id="63" name="직사각형 62">
            <a:extLst>
              <a:ext uri="{FF2B5EF4-FFF2-40B4-BE49-F238E27FC236}">
                <a16:creationId xmlns="" xmlns:a16="http://schemas.microsoft.com/office/drawing/2014/main" id="{B619B5D5-E48B-4AE4-9083-7CA260342328}"/>
              </a:ext>
            </a:extLst>
          </p:cNvPr>
          <p:cNvSpPr/>
          <p:nvPr/>
        </p:nvSpPr>
        <p:spPr>
          <a:xfrm>
            <a:off x="1040644" y="3743804"/>
            <a:ext cx="21259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]</a:t>
            </a:r>
            <a:endParaRPr lang="ko-KR" altLang="en-US" sz="3200" dirty="0">
              <a:highlight>
                <a:srgbClr val="FFFF9F"/>
              </a:highlight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64" name="그림 6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323673" y="3596392"/>
            <a:ext cx="1080386" cy="1080386"/>
          </a:xfrm>
          <a:prstGeom prst="rect">
            <a:avLst/>
          </a:prstGeom>
        </p:spPr>
      </p:pic>
      <p:grpSp>
        <p:nvGrpSpPr>
          <p:cNvPr id="72" name="그룹 71"/>
          <p:cNvGrpSpPr/>
          <p:nvPr/>
        </p:nvGrpSpPr>
        <p:grpSpPr>
          <a:xfrm>
            <a:off x="787449" y="4123099"/>
            <a:ext cx="3685856" cy="1194326"/>
            <a:chOff x="865596" y="4839129"/>
            <a:chExt cx="3685856" cy="1238035"/>
          </a:xfrm>
        </p:grpSpPr>
        <p:sp>
          <p:nvSpPr>
            <p:cNvPr id="73" name="모서리가 둥근 직사각형 72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pic>
          <p:nvPicPr>
            <p:cNvPr id="74" name="그림 7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75" name="직사각형 74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2750283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600" dirty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600" dirty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학습지가 있는 활동</a:t>
              </a:r>
              <a:endParaRPr lang="en-US" altLang="ko-KR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76" name="모서리가 둥근 직사각형 75"/>
          <p:cNvSpPr/>
          <p:nvPr/>
        </p:nvSpPr>
        <p:spPr>
          <a:xfrm>
            <a:off x="4553608" y="4308388"/>
            <a:ext cx="3186744" cy="7413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81" name="직사각형 80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6146980" y="4396214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 smtClean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600" dirty="0" smtClean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600" dirty="0"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1034510" y="5095488"/>
            <a:ext cx="2612344" cy="7684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628"/>
          <a:stretch/>
        </p:blipFill>
        <p:spPr>
          <a:xfrm flipH="1">
            <a:off x="1078339" y="5037153"/>
            <a:ext cx="871119" cy="806592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1992147" y="5233513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 smtClean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600" dirty="0" smtClean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교사의 설명</a:t>
            </a:r>
            <a:endParaRPr lang="en-US" altLang="ko-KR" sz="2600" dirty="0"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720849" y="4369559"/>
            <a:ext cx="1426133" cy="589418"/>
            <a:chOff x="2628165" y="2517013"/>
            <a:chExt cx="2075264" cy="902106"/>
          </a:xfrm>
        </p:grpSpPr>
        <p:pic>
          <p:nvPicPr>
            <p:cNvPr id="21" name="_x625988536" descr="EMB000013e07e37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165" y="2517013"/>
              <a:ext cx="932000" cy="852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_x625988392" descr="EMB000013e07e38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8529" y="2607907"/>
              <a:ext cx="1104900" cy="81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3" name="그림 22" descr="P20190421_161211084_3E7AA20E-8F40-41DF-8476-02839052B0F7.PNG"/>
          <p:cNvPicPr>
            <a:picLocks noChangeAspect="1"/>
          </p:cNvPicPr>
          <p:nvPr/>
        </p:nvPicPr>
        <p:blipFill rotWithShape="1">
          <a:blip r:embed="rId9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84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1800" y="1746365"/>
            <a:ext cx="31337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8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행복한가요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2927995" y="2071794"/>
            <a:ext cx="3834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맛있는 음식을 먹을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927996" y="2886726"/>
            <a:ext cx="52758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숙제를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다 하고 </a:t>
            </a:r>
            <a:r>
              <a:rPr lang="ko-KR" altLang="en-US" sz="3600" dirty="0" err="1" smtClean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유튜브를</a:t>
            </a:r>
            <a:r>
              <a:rPr lang="ko-KR" altLang="en-US" sz="3600" dirty="0" smtClean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볼 때</a:t>
            </a:r>
            <a:endParaRPr lang="en-US" altLang="ko-KR" sz="3600" dirty="0">
              <a:solidFill>
                <a:srgbClr val="FF0000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927995" y="3715138"/>
            <a:ext cx="3834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친구랑 같이 게임할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927995" y="4547556"/>
            <a:ext cx="46907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주말에 엄청나게 늦잠 잘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54" y="2080142"/>
            <a:ext cx="2243146" cy="304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14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3808" y="1721878"/>
            <a:ext cx="31146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21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신나나요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2843808" y="2462758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en-US" altLang="ko-KR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1~6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교시 </a:t>
            </a:r>
            <a:r>
              <a:rPr lang="ko-KR" altLang="en-US" sz="3600" dirty="0" smtClean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모두</a:t>
            </a:r>
            <a:r>
              <a:rPr lang="en-US" altLang="ko-KR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체육이라면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843809" y="3277690"/>
            <a:ext cx="2618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수련회 가는 날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843808" y="4106102"/>
            <a:ext cx="50513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급식에 맛있는 반찬이 나올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136" y="2348880"/>
            <a:ext cx="1853640" cy="252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6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4679" y="1704980"/>
            <a:ext cx="31051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74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뿌듯한가요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2927995" y="2071794"/>
            <a:ext cx="43300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 심부름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해 냈을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927996" y="2886726"/>
            <a:ext cx="5412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축구경기에서 골 많이 넣었을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927995" y="3715138"/>
            <a:ext cx="3700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학예회 무대를 마치고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927995" y="4547556"/>
            <a:ext cx="3834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봉사활동을 다 한 뒤에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655" y="2131570"/>
            <a:ext cx="2238375" cy="306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47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9792" y="1640386"/>
            <a:ext cx="31527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2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평안한가요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2843808" y="2462758"/>
            <a:ext cx="39693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봄이 와서 나들이 갈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843809" y="3277690"/>
            <a:ext cx="55467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겨울에 이불 속에서 귤 까먹는 날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843808" y="4106102"/>
            <a:ext cx="52774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아무런 싸움없이 하루를 보내면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02" y="2357430"/>
            <a:ext cx="1798516" cy="239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1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1800" y="1714464"/>
            <a:ext cx="3244379" cy="433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62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무서운가요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2843808" y="2462758"/>
            <a:ext cx="5638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롤러코스터를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타고 </a:t>
            </a:r>
            <a:r>
              <a:rPr lang="ko-KR" altLang="en-US" sz="3600" dirty="0" smtClean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내려가기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직전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843809" y="3277690"/>
            <a:ext cx="5638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공포애니메이션이나 영화를 볼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843808" y="4106102"/>
            <a:ext cx="3834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선생님이 뿔 나셨을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414" y="2230206"/>
            <a:ext cx="2022858" cy="270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14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89005" y="836712"/>
            <a:ext cx="62311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 err="1" smtClean="0">
                <a:solidFill>
                  <a:schemeClr val="accent5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3200" b="1" dirty="0" smtClean="0">
                <a:solidFill>
                  <a:schemeClr val="accent5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200" b="1" dirty="0" err="1" smtClean="0">
                <a:solidFill>
                  <a:schemeClr val="accent5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3200" b="1" dirty="0" smtClean="0">
                <a:solidFill>
                  <a:schemeClr val="accent5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동네 한바퀴</a:t>
            </a:r>
            <a:endParaRPr lang="en-US" altLang="ko-KR" sz="3200" b="1" dirty="0" smtClean="0">
              <a:solidFill>
                <a:schemeClr val="accent5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4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</a:t>
            </a:r>
            <a:r>
              <a:rPr lang="ko-KR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4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공재랑</a:t>
            </a:r>
            <a:r>
              <a:rPr lang="ko-KR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감정 한바퀴</a:t>
            </a:r>
            <a:r>
              <a:rPr lang="en-US" altLang="ko-KR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ko-KR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6" name="그림 5" descr="P20190414_170930326_F2C4083B-6F95-4608-8358-96623122E9D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864" y="1844824"/>
            <a:ext cx="9168864" cy="5013176"/>
          </a:xfrm>
          <a:prstGeom prst="rect">
            <a:avLst/>
          </a:prstGeom>
        </p:spPr>
      </p:pic>
      <p:pic>
        <p:nvPicPr>
          <p:cNvPr id="5" name="Picture 2" descr="C:\Users\Administrator\Desktop\IMG_844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6299905"/>
            <a:ext cx="2622610" cy="55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1800" y="1714464"/>
            <a:ext cx="31527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82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만족하나요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2843808" y="2462758"/>
            <a:ext cx="44646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문제집 한 권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다 풀었을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843809" y="3277690"/>
            <a:ext cx="59971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힘도 별로 안 </a:t>
            </a:r>
            <a:r>
              <a:rPr lang="ko-KR" altLang="en-US" sz="3600" baseline="-25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줬는데 </a:t>
            </a:r>
            <a:r>
              <a:rPr lang="ko-KR" altLang="en-US" sz="36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쾌변하는</a:t>
            </a:r>
            <a:r>
              <a:rPr lang="ko-KR" altLang="en-US" sz="36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경우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843808" y="4106102"/>
            <a:ext cx="46907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내가 계획한 것을 다 해내면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364" y="2189466"/>
            <a:ext cx="1877104" cy="252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59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7784" y="1452245"/>
            <a:ext cx="3404013" cy="462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44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화나나요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927995" y="2071794"/>
            <a:ext cx="58625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내 장난감을 동생이 </a:t>
            </a:r>
            <a:r>
              <a:rPr lang="ko-KR" altLang="en-US" sz="36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망가뜨렸을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927996" y="2886726"/>
            <a:ext cx="3834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친구가 거짓말을 할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927995" y="3715138"/>
            <a:ext cx="57727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같이 잘못했는데 나만 혼나는 경우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927995" y="4547556"/>
            <a:ext cx="51860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말도 없이 내 물건을 사용할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627" y="1957336"/>
            <a:ext cx="2318002" cy="315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7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4679" y="1721878"/>
            <a:ext cx="31051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9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감사하나요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2843808" y="2462758"/>
            <a:ext cx="42963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매일매일</a:t>
            </a:r>
            <a:r>
              <a:rPr lang="en-US" altLang="ko-KR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건강하게 살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843809" y="3277690"/>
            <a:ext cx="5638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선생님이 잘했다고 칭찬해 주시면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843808" y="4106102"/>
            <a:ext cx="47772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어버이날</a:t>
            </a:r>
            <a:r>
              <a:rPr lang="en-US" altLang="ko-KR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스승의 날에 유독</a:t>
            </a:r>
            <a:r>
              <a:rPr lang="en-US" altLang="ko-KR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654" y="2227138"/>
            <a:ext cx="1868377" cy="255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4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1800" y="1701514"/>
            <a:ext cx="3168352" cy="427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6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당황스러운가요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4221088"/>
            <a:ext cx="3096885" cy="2952283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927995" y="2071794"/>
            <a:ext cx="52725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숙제를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다했는데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가방에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없네</a:t>
            </a:r>
            <a:r>
              <a:rPr lang="en-US" altLang="ko-KR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927996" y="2886726"/>
            <a:ext cx="29787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졸다가 걸렸을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927995" y="3715138"/>
            <a:ext cx="61061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갑자기 비가 내려요</a:t>
            </a:r>
            <a:r>
              <a:rPr lang="en-US" altLang="ko-KR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우산이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없는데</a:t>
            </a:r>
            <a:r>
              <a:rPr lang="en-US" altLang="ko-KR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927995" y="4547556"/>
            <a:ext cx="31133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외국인이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말 걸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695" y="2117941"/>
            <a:ext cx="2209654" cy="297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14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1800" y="1484784"/>
            <a:ext cx="3312368" cy="449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9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초조한가요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2843808" y="2462758"/>
            <a:ext cx="41953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수행평가 보기 바로 직전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843809" y="3277690"/>
            <a:ext cx="27526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숙제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안 했을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843808" y="4106102"/>
            <a:ext cx="59073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핸드폰 데이터가 얼마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안 남았을 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778" y="2361938"/>
            <a:ext cx="1826130" cy="247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52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74077">
            <a:off x="-43900" y="5865624"/>
            <a:ext cx="9419765" cy="1868158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352" y="2625147"/>
            <a:ext cx="8749804" cy="2805598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1841330" y="1528242"/>
            <a:ext cx="56493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무엇을 나타낸 것일까요</a:t>
            </a:r>
            <a:r>
              <a:rPr lang="en-US" altLang="ko-KR" sz="4800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그림 5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13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9097" y="1537457"/>
            <a:ext cx="3276313" cy="442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슬픈가요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927995" y="2071794"/>
            <a:ext cx="39693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친한 친구가 전학 갈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927996" y="2886726"/>
            <a:ext cx="4556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중요한 무대에서 실수할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927995" y="3715138"/>
            <a:ext cx="34740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놀고 싶은데 아플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927995" y="4547556"/>
            <a:ext cx="3700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누군가 돌아가셨을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140" y="2226093"/>
            <a:ext cx="1893406" cy="255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94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놀이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해 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290" y="4921808"/>
            <a:ext cx="2015845" cy="231673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8212" y="1822609"/>
            <a:ext cx="3158083" cy="425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38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여러분은 언제 설레나요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6" name="그림 15" descr="P20190414_170732881_68306646-514B-4EFB-BDF2-62C82D80266C.PNG">
            <a:extLst>
              <a:ext uri="{FF2B5EF4-FFF2-40B4-BE49-F238E27FC236}">
                <a16:creationId xmlns="" xmlns:a16="http://schemas.microsoft.com/office/drawing/2014/main" id="{2A6C3732-909C-4007-8032-E5FFE7309E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12" y="4286256"/>
            <a:ext cx="3096885" cy="2952283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927995" y="2363461"/>
            <a:ext cx="31133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선물 포장을 풀 때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927996" y="3178393"/>
            <a:ext cx="57727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새학기</a:t>
            </a:r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새로운 반에 들어가는 첫날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927995" y="4006805"/>
            <a:ext cx="33393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/>
            <a:r>
              <a:rPr lang="ko-KR" altLang="en-US" sz="36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방학하기 일주일 전</a:t>
            </a:r>
            <a:endParaRPr lang="en-US" altLang="ko-KR" sz="36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921" y="2133592"/>
            <a:ext cx="1933375" cy="260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37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337205">
            <a:off x="-141629" y="6072194"/>
            <a:ext cx="9417768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 단어 정리하기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0" name="모서리가 둥근 직사각형 9"/>
          <p:cNvSpPr/>
          <p:nvPr/>
        </p:nvSpPr>
        <p:spPr>
          <a:xfrm>
            <a:off x="1002858" y="1903653"/>
            <a:ext cx="7128792" cy="2807576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 카드를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살펴 보며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>
              <a:lnSpc>
                <a:spcPct val="150000"/>
              </a:lnSpc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기준에 따라 분류해 봅시다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938D1B78-DE85-43A7-8B52-6A3C0C8CA3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6746" y="3935866"/>
            <a:ext cx="4341015" cy="27217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4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그림 26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337205">
            <a:off x="-141629" y="6072194"/>
            <a:ext cx="9417768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 단어 정리하기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938D1B78-DE85-43A7-8B52-6A3C0C8CA3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002" y="5034436"/>
            <a:ext cx="2170508" cy="1360874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4572000" y="1528054"/>
            <a:ext cx="0" cy="4524534"/>
            <a:chOff x="4427984" y="1928802"/>
            <a:chExt cx="0" cy="4524534"/>
          </a:xfrm>
        </p:grpSpPr>
        <p:cxnSp>
          <p:nvCxnSpPr>
            <p:cNvPr id="9" name="직선 화살표 연결선 8"/>
            <p:cNvCxnSpPr/>
            <p:nvPr/>
          </p:nvCxnSpPr>
          <p:spPr>
            <a:xfrm>
              <a:off x="4427984" y="2419368"/>
              <a:ext cx="0" cy="4033968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화살표 연결선 11"/>
            <p:cNvCxnSpPr/>
            <p:nvPr/>
          </p:nvCxnSpPr>
          <p:spPr>
            <a:xfrm flipV="1">
              <a:off x="4427984" y="1928802"/>
              <a:ext cx="0" cy="2571768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그룹 14"/>
          <p:cNvGrpSpPr/>
          <p:nvPr/>
        </p:nvGrpSpPr>
        <p:grpSpPr>
          <a:xfrm rot="5400000">
            <a:off x="4438089" y="1359189"/>
            <a:ext cx="267822" cy="5184576"/>
            <a:chOff x="4427984" y="1928802"/>
            <a:chExt cx="0" cy="4524534"/>
          </a:xfrm>
        </p:grpSpPr>
        <p:cxnSp>
          <p:nvCxnSpPr>
            <p:cNvPr id="16" name="직선 화살표 연결선 15"/>
            <p:cNvCxnSpPr/>
            <p:nvPr/>
          </p:nvCxnSpPr>
          <p:spPr>
            <a:xfrm>
              <a:off x="4427984" y="2419368"/>
              <a:ext cx="0" cy="4033968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화살표 연결선 16"/>
            <p:cNvCxnSpPr/>
            <p:nvPr/>
          </p:nvCxnSpPr>
          <p:spPr>
            <a:xfrm flipV="1">
              <a:off x="4427984" y="1928802"/>
              <a:ext cx="0" cy="2571768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7183581" y="366156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긍정적</a:t>
            </a:r>
            <a:endParaRPr lang="ko-KR" altLang="en-US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3366" y="364144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부정적</a:t>
            </a:r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25662" y="1458408"/>
            <a:ext cx="1430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힘이 많아요</a:t>
            </a:r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07005" y="5714872"/>
            <a:ext cx="1430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힘이 적어요</a:t>
            </a:r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4932040" y="1928802"/>
            <a:ext cx="758778" cy="492086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신나요</a:t>
            </a:r>
            <a:endParaRPr lang="ko-KR" altLang="en-US" sz="1600" dirty="0">
              <a:solidFill>
                <a:schemeClr val="bg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3431195" y="4986407"/>
            <a:ext cx="963479" cy="492086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걱정돼요</a:t>
            </a:r>
            <a:endParaRPr lang="ko-KR" altLang="en-US" sz="1600" dirty="0">
              <a:solidFill>
                <a:schemeClr val="bg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3635896" y="2471969"/>
            <a:ext cx="758777" cy="492086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화나요</a:t>
            </a:r>
            <a:endParaRPr lang="ko-KR" altLang="en-US" sz="1600" dirty="0">
              <a:solidFill>
                <a:schemeClr val="bg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5" name="모서리가 둥근 직사각형 24"/>
          <p:cNvSpPr/>
          <p:nvPr/>
        </p:nvSpPr>
        <p:spPr>
          <a:xfrm>
            <a:off x="4781975" y="4446493"/>
            <a:ext cx="908843" cy="492086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평안해요</a:t>
            </a:r>
            <a:endParaRPr lang="ko-KR" altLang="en-US" sz="1600" dirty="0">
              <a:solidFill>
                <a:schemeClr val="bg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132658" y="2938446"/>
            <a:ext cx="908843" cy="492086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뿌듯해요</a:t>
            </a:r>
            <a:endParaRPr lang="ko-KR" altLang="en-US" sz="1600" dirty="0">
              <a:solidFill>
                <a:schemeClr val="bg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25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7" y="2709698"/>
            <a:ext cx="7358114" cy="183811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감정이 녹아 든 우리 교실</a:t>
            </a:r>
            <a:endParaRPr lang="en-US" altLang="ko-KR" sz="60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707904" y="1558325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3500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활동</a:t>
              </a:r>
              <a:r>
                <a:rPr lang="en-US" altLang="ko-KR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3</a:t>
              </a:r>
              <a:endPara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6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학교에서 우리의 모습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pic>
        <p:nvPicPr>
          <p:cNvPr id="13" name="그림 12" descr="P20190414_170847476_ACE3E741-B365-4396-AD53-1311B8C65147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44"/>
          <a:stretch/>
        </p:blipFill>
        <p:spPr>
          <a:xfrm flipH="1">
            <a:off x="5864450" y="5548785"/>
            <a:ext cx="3566687" cy="1571612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177189" y="2743106"/>
            <a:ext cx="8720666" cy="1766988"/>
          </a:xfrm>
          <a:prstGeom prst="roundRect">
            <a:avLst>
              <a:gd name="adj" fmla="val 17003"/>
            </a:avLst>
          </a:prstGeom>
          <a:solidFill>
            <a:srgbClr val="DDD9C3">
              <a:alpha val="4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 학교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/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교실에서 볼 수 있는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>
              <a:lnSpc>
                <a:spcPct val="150000"/>
              </a:lnSpc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우리의 모습은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어떤 것이 있나요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 smtClean="0"/>
              <a:t>3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학교에서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우리의 모습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2934986" y="1903530"/>
            <a:ext cx="3096344" cy="612482"/>
          </a:xfrm>
          <a:prstGeom prst="roundRect">
            <a:avLst>
              <a:gd name="adj" fmla="val 17003"/>
            </a:avLst>
          </a:prstGeom>
          <a:solidFill>
            <a:srgbClr val="DDD9C3">
              <a:alpha val="4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아침에 인사하는 우리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6384C7DA-D65A-4F03-BD6A-02FF2A04BC5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7864" y="2831314"/>
            <a:ext cx="2270588" cy="2542333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255360" y="2831955"/>
            <a:ext cx="3096344" cy="612482"/>
          </a:xfrm>
          <a:prstGeom prst="roundRect">
            <a:avLst>
              <a:gd name="adj" fmla="val 17003"/>
            </a:avLst>
          </a:prstGeom>
          <a:solidFill>
            <a:srgbClr val="DDD9C3">
              <a:alpha val="4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수업시간 우리의 모습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236816" y="4102480"/>
            <a:ext cx="3096344" cy="612482"/>
          </a:xfrm>
          <a:prstGeom prst="roundRect">
            <a:avLst>
              <a:gd name="adj" fmla="val 17003"/>
            </a:avLst>
          </a:prstGeom>
          <a:solidFill>
            <a:srgbClr val="DDD9C3">
              <a:alpha val="4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급식 먹는 우리들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784330" y="5419208"/>
            <a:ext cx="3096344" cy="612482"/>
          </a:xfrm>
          <a:prstGeom prst="roundRect">
            <a:avLst>
              <a:gd name="adj" fmla="val 17003"/>
            </a:avLst>
          </a:prstGeom>
          <a:solidFill>
            <a:srgbClr val="DDD9C3">
              <a:alpha val="4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도서관에서의 우리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4727294" y="5419208"/>
            <a:ext cx="3096344" cy="612482"/>
          </a:xfrm>
          <a:prstGeom prst="roundRect">
            <a:avLst>
              <a:gd name="adj" fmla="val 17003"/>
            </a:avLst>
          </a:prstGeom>
          <a:solidFill>
            <a:srgbClr val="DDD9C3">
              <a:alpha val="4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가끔 싸우는 우리 사이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614612" y="4102480"/>
            <a:ext cx="3096344" cy="612482"/>
          </a:xfrm>
          <a:prstGeom prst="roundRect">
            <a:avLst>
              <a:gd name="adj" fmla="val 17003"/>
            </a:avLst>
          </a:prstGeom>
          <a:solidFill>
            <a:srgbClr val="DDD9C3">
              <a:alpha val="4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28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등하교하는</a:t>
            </a: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우리들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4128" y="2869932"/>
            <a:ext cx="3096344" cy="612482"/>
          </a:xfrm>
          <a:prstGeom prst="roundRect">
            <a:avLst>
              <a:gd name="adj" fmla="val 17003"/>
            </a:avLst>
          </a:prstGeom>
          <a:solidFill>
            <a:srgbClr val="DDD9C3">
              <a:alpha val="4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쉬는 시간</a:t>
            </a:r>
            <a:r>
              <a:rPr lang="ko-KR" altLang="en-US" sz="2800" dirty="0" smtClean="0">
                <a:solidFill>
                  <a:srgbClr val="FF0000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에</a:t>
            </a: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 모습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 smtClean="0"/>
              <a:t>3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91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우리 감정을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생각해 보아요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pic>
        <p:nvPicPr>
          <p:cNvPr id="13" name="그림 12" descr="P20190414_170847476_ACE3E741-B365-4396-AD53-1311B8C65147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44"/>
          <a:stretch/>
        </p:blipFill>
        <p:spPr>
          <a:xfrm flipH="1">
            <a:off x="5864450" y="5548785"/>
            <a:ext cx="3566687" cy="1571612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177189" y="2743106"/>
            <a:ext cx="8720666" cy="1766988"/>
          </a:xfrm>
          <a:prstGeom prst="roundRect">
            <a:avLst>
              <a:gd name="adj" fmla="val 17003"/>
            </a:avLst>
          </a:prstGeom>
          <a:solidFill>
            <a:schemeClr val="accent1">
              <a:lumMod val="40000"/>
              <a:lumOff val="60000"/>
              <a:alpha val="4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우리의 모습에서 발견할 수 있는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>
              <a:lnSpc>
                <a:spcPct val="150000"/>
              </a:lnSpc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우리의 감정은 어떤 것이 있을까요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 smtClean="0"/>
              <a:t>3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7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74077">
            <a:off x="-43900" y="5865624"/>
            <a:ext cx="9419765" cy="1868158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1742602" y="404664"/>
            <a:ext cx="56493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무엇을 나타낸 것일까요</a:t>
            </a:r>
            <a:r>
              <a:rPr lang="en-US" altLang="ko-KR" sz="4800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7965" y="1235661"/>
            <a:ext cx="3838575" cy="47053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03848" y="5949280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피카소</a:t>
            </a:r>
            <a:r>
              <a:rPr lang="en-US" altLang="ko-KR" sz="3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-</a:t>
            </a:r>
            <a:r>
              <a:rPr lang="ko-KR" altLang="en-US" sz="3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우는 여인</a:t>
            </a:r>
            <a:endParaRPr lang="en-US" altLang="ko-KR" sz="3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613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우리 감정을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생각해 보아요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784330" y="1997488"/>
            <a:ext cx="3931686" cy="612482"/>
          </a:xfrm>
          <a:prstGeom prst="roundRect">
            <a:avLst>
              <a:gd name="adj" fmla="val 17003"/>
            </a:avLst>
          </a:prstGeom>
          <a:solidFill>
            <a:srgbClr val="DDD9C3">
              <a:alpha val="4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아침에 인사하는 우리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4959418" y="1997488"/>
            <a:ext cx="3501013" cy="612482"/>
          </a:xfrm>
          <a:prstGeom prst="roundRect">
            <a:avLst>
              <a:gd name="adj" fmla="val 17003"/>
            </a:avLst>
          </a:prstGeom>
          <a:solidFill>
            <a:srgbClr val="DDD9C3">
              <a:alpha val="4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수업시간에 </a:t>
            </a:r>
            <a:r>
              <a:rPr lang="ko-KR" altLang="en-US" sz="2800" i="1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우리들</a:t>
            </a:r>
            <a:endParaRPr lang="en-US" altLang="ko-KR" sz="2800" i="1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784330" y="4120624"/>
            <a:ext cx="3859678" cy="612482"/>
          </a:xfrm>
          <a:prstGeom prst="roundRect">
            <a:avLst>
              <a:gd name="adj" fmla="val 17003"/>
            </a:avLst>
          </a:prstGeom>
          <a:solidFill>
            <a:srgbClr val="DDD9C3">
              <a:alpha val="4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가끔 싸우는 우리 사이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4959418" y="4120624"/>
            <a:ext cx="3717037" cy="612482"/>
          </a:xfrm>
          <a:prstGeom prst="roundRect">
            <a:avLst>
              <a:gd name="adj" fmla="val 17003"/>
            </a:avLst>
          </a:prstGeom>
          <a:solidFill>
            <a:srgbClr val="DDD9C3">
              <a:alpha val="4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lnSpc>
                <a:spcPct val="150000"/>
              </a:lnSpc>
            </a:pPr>
            <a:r>
              <a:rPr lang="ko-KR" altLang="en-US" sz="28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쉬는시간에</a:t>
            </a: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 모습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8749" y="4889028"/>
            <a:ext cx="900000" cy="1260000"/>
          </a:xfrm>
          <a:prstGeom prst="rect">
            <a:avLst/>
          </a:prstGeom>
        </p:spPr>
      </p:pic>
      <p:pic>
        <p:nvPicPr>
          <p:cNvPr id="22" name="그림 21"/>
          <p:cNvPicPr>
            <a:picLocks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7591" y="2682689"/>
            <a:ext cx="900000" cy="1260000"/>
          </a:xfrm>
          <a:prstGeom prst="rect">
            <a:avLst/>
          </a:prstGeom>
        </p:spPr>
      </p:pic>
      <p:pic>
        <p:nvPicPr>
          <p:cNvPr id="7" name="그림 6"/>
          <p:cNvPicPr>
            <a:picLocks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420" y="2682689"/>
            <a:ext cx="900000" cy="1260000"/>
          </a:xfrm>
          <a:prstGeom prst="rect">
            <a:avLst/>
          </a:prstGeom>
        </p:spPr>
      </p:pic>
      <p:pic>
        <p:nvPicPr>
          <p:cNvPr id="25" name="그림 24"/>
          <p:cNvPicPr preferRelativeResize="0">
            <a:picLocks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420" y="4900599"/>
            <a:ext cx="900000" cy="1260000"/>
          </a:xfrm>
          <a:prstGeom prst="rect">
            <a:avLst/>
          </a:prstGeom>
        </p:spPr>
      </p:pic>
      <p:pic>
        <p:nvPicPr>
          <p:cNvPr id="26" name="그림 25"/>
          <p:cNvPicPr preferRelativeResize="0">
            <a:picLocks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523" y="2677278"/>
            <a:ext cx="900000" cy="1260000"/>
          </a:xfrm>
          <a:prstGeom prst="rect">
            <a:avLst/>
          </a:prstGeom>
        </p:spPr>
      </p:pic>
      <p:sp>
        <p:nvSpPr>
          <p:cNvPr id="28" name="모서리가 둥근 직사각형 27"/>
          <p:cNvSpPr>
            <a:spLocks/>
          </p:cNvSpPr>
          <p:nvPr/>
        </p:nvSpPr>
        <p:spPr>
          <a:xfrm>
            <a:off x="2459352" y="2702793"/>
            <a:ext cx="900000" cy="126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반가워요</a:t>
            </a:r>
            <a:endParaRPr lang="ko-KR" altLang="en-US" dirty="0"/>
          </a:p>
        </p:txBody>
      </p:sp>
      <p:sp>
        <p:nvSpPr>
          <p:cNvPr id="29" name="모서리가 둥근 직사각형 28"/>
          <p:cNvSpPr>
            <a:spLocks/>
          </p:cNvSpPr>
          <p:nvPr/>
        </p:nvSpPr>
        <p:spPr>
          <a:xfrm>
            <a:off x="1381037" y="4916452"/>
            <a:ext cx="900000" cy="126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/>
              <a:t>불편해요</a:t>
            </a:r>
            <a:endParaRPr lang="ko-KR" altLang="en-US"/>
          </a:p>
        </p:txBody>
      </p:sp>
      <p:sp>
        <p:nvSpPr>
          <p:cNvPr id="31" name="모서리가 둥근 직사각형 30"/>
          <p:cNvSpPr>
            <a:spLocks/>
          </p:cNvSpPr>
          <p:nvPr/>
        </p:nvSpPr>
        <p:spPr>
          <a:xfrm>
            <a:off x="2459352" y="4912156"/>
            <a:ext cx="900000" cy="126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걱정돼요</a:t>
            </a:r>
            <a:endParaRPr lang="ko-KR" alt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 smtClean="0"/>
              <a:t>3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34" name="그림 3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78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29782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‘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김홍도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-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서당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'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을 </a:t>
            </a:r>
            <a:r>
              <a:rPr lang="ko-KR" altLang="en-US" sz="3600" dirty="0" err="1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패러디하기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7384"/>
            <a:ext cx="1571636" cy="192882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63354" y="3123629"/>
            <a:ext cx="3429000" cy="3429000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2123728" y="2009481"/>
            <a:ext cx="3041162" cy="4280658"/>
            <a:chOff x="2555776" y="1557975"/>
            <a:chExt cx="3356543" cy="5090198"/>
          </a:xfrm>
        </p:grpSpPr>
        <p:pic>
          <p:nvPicPr>
            <p:cNvPr id="13" name="Picture 3" descr="C:\Users\내컴퓨터\Desktop\1.jp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776" y="1557975"/>
              <a:ext cx="3356543" cy="3992252"/>
            </a:xfrm>
            <a:prstGeom prst="rect">
              <a:avLst/>
            </a:prstGeom>
            <a:noFill/>
          </p:spPr>
        </p:pic>
        <p:sp>
          <p:nvSpPr>
            <p:cNvPr id="14" name="직사각형 13"/>
            <p:cNvSpPr/>
            <p:nvPr/>
          </p:nvSpPr>
          <p:spPr>
            <a:xfrm>
              <a:off x="2981475" y="5550227"/>
              <a:ext cx="1399824" cy="10979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54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서당</a:t>
              </a:r>
              <a:endParaRPr lang="ko-KR" altLang="en-US" sz="54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4480733" y="5796447"/>
              <a:ext cx="999975" cy="5489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김홍도</a:t>
              </a:r>
              <a:endParaRPr lang="ko-KR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 smtClean="0"/>
              <a:t>3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17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29782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‘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김홍도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-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서당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'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을 </a:t>
            </a:r>
            <a:r>
              <a:rPr lang="ko-KR" altLang="en-US" sz="3600" dirty="0" err="1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패러디하기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7384"/>
            <a:ext cx="1571636" cy="1928826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811074" y="1793715"/>
            <a:ext cx="5632510" cy="3600400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4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학교에서 볼 수 있는</a:t>
            </a:r>
            <a:endParaRPr lang="en-US" altLang="ko-KR" sz="48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/>
            <a:r>
              <a:rPr lang="ko-KR" altLang="en-US" sz="4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우리의 모습을</a:t>
            </a:r>
            <a:endParaRPr lang="en-US" altLang="ko-KR" sz="48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/>
            <a:r>
              <a:rPr lang="ko-KR" altLang="en-US" sz="4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표현해 봅시다</a:t>
            </a:r>
            <a:r>
              <a:rPr lang="en-US" altLang="ko-KR" sz="4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63354" y="3123629"/>
            <a:ext cx="3429000" cy="3429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 smtClean="0"/>
              <a:t>3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9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29782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‘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김홍도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-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서당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'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을 </a:t>
            </a:r>
            <a:r>
              <a:rPr lang="ko-KR" altLang="en-US" sz="3600" dirty="0" err="1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패러디하기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7384"/>
            <a:ext cx="1571636" cy="192882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811074" y="1793715"/>
            <a:ext cx="5252280" cy="1097764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en-US" altLang="ko-KR" sz="4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1. </a:t>
            </a:r>
            <a:r>
              <a:rPr lang="ko-KR" altLang="en-US" sz="4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장면 떠올리기</a:t>
            </a:r>
            <a:endParaRPr lang="en-US" altLang="ko-KR" sz="48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63354" y="3123629"/>
            <a:ext cx="3429000" cy="3429000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811074" y="3045033"/>
            <a:ext cx="5252280" cy="1097764"/>
          </a:xfrm>
          <a:prstGeom prst="roundRect">
            <a:avLst/>
          </a:prstGeom>
          <a:solidFill>
            <a:schemeClr val="accent3">
              <a:lumMod val="40000"/>
              <a:lumOff val="6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en-US" altLang="ko-KR" sz="4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2. </a:t>
            </a:r>
            <a:r>
              <a:rPr lang="ko-KR" altLang="en-US" sz="4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 생각하기</a:t>
            </a:r>
            <a:endParaRPr lang="en-US" altLang="ko-KR" sz="48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11074" y="4296351"/>
            <a:ext cx="5252280" cy="1097764"/>
          </a:xfrm>
          <a:prstGeom prst="roundRect">
            <a:avLst/>
          </a:prstGeom>
          <a:solidFill>
            <a:schemeClr val="accent3">
              <a:lumMod val="60000"/>
              <a:lumOff val="4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en-US" altLang="ko-KR" sz="4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3. </a:t>
            </a:r>
            <a:r>
              <a:rPr lang="ko-KR" altLang="en-US" sz="4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그림으로 표현하기</a:t>
            </a:r>
            <a:endParaRPr lang="en-US" altLang="ko-KR" sz="48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260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1" grpId="0" animBg="1"/>
      <p:bldP spid="1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29782"/>
            <a:ext cx="7597267" cy="100013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‘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김홍도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-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서당</a:t>
            </a:r>
            <a:r>
              <a:rPr lang="en-US" altLang="ko-KR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'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을 </a:t>
            </a:r>
            <a:r>
              <a:rPr lang="ko-KR" altLang="en-US" sz="3600" dirty="0" err="1" smtClean="0">
                <a:solidFill>
                  <a:srgbClr val="1F497D">
                    <a:lumMod val="75000"/>
                  </a:srgb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패러디하기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7384"/>
            <a:ext cx="1571636" cy="192882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72D7040-13BD-4995-B79B-4513E95CB956}"/>
              </a:ext>
            </a:extLst>
          </p:cNvPr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학습지 </a:t>
            </a:r>
            <a:r>
              <a:rPr lang="en-US" altLang="ko-KR" dirty="0"/>
              <a:t>1</a:t>
            </a:r>
            <a:r>
              <a:rPr lang="ko-KR" altLang="en-US" dirty="0"/>
              <a:t>쪽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63354" y="3123629"/>
            <a:ext cx="3429000" cy="3429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88" y="1503124"/>
            <a:ext cx="3807296" cy="4997829"/>
          </a:xfrm>
          <a:prstGeom prst="roundRect">
            <a:avLst>
              <a:gd name="adj" fmla="val 6740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282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714488"/>
            <a:ext cx="7603778" cy="414340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이번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차시에서는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그림 속에 표현된 감정을 찾아보고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여러 가지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감정에 대해 탐색하여 김홍도의 서당을 패러디 해보았습니다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 </a:t>
            </a:r>
          </a:p>
          <a:p>
            <a:pPr algn="ctr"/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다음 시간에는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우리나라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전통 미술과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현대미술을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비교해 보도록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하겠습니다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3313134" y="632443"/>
            <a:ext cx="25891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마무리하며</a:t>
            </a:r>
            <a:endParaRPr lang="ko-KR" altLang="en-US" sz="4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7" name="그림 6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75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74077">
            <a:off x="-43900" y="5865624"/>
            <a:ext cx="9419765" cy="1868158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1742602" y="404664"/>
            <a:ext cx="56493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무엇을 나타낸 것일까요</a:t>
            </a:r>
            <a:r>
              <a:rPr lang="en-US" altLang="ko-KR" sz="4800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1545" y="1196752"/>
            <a:ext cx="5648325" cy="4648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03848" y="5949280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이순구</a:t>
            </a:r>
            <a:r>
              <a:rPr lang="en-US" altLang="ko-KR" sz="3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-</a:t>
            </a:r>
            <a:r>
              <a:rPr lang="ko-KR" altLang="en-US" sz="3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웃는 가족</a:t>
            </a:r>
            <a:endParaRPr lang="en-US" altLang="ko-KR" sz="3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4108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74077">
            <a:off x="-43900" y="5865624"/>
            <a:ext cx="9419765" cy="1868158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1742602" y="404664"/>
            <a:ext cx="56493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무엇을 나타낸 것일까요</a:t>
            </a:r>
            <a:r>
              <a:rPr lang="en-US" altLang="ko-KR" sz="4800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6280" y="1268760"/>
            <a:ext cx="5610225" cy="4495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37790" y="5949280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쿠르베</a:t>
            </a:r>
            <a:r>
              <a:rPr lang="en-US" altLang="ko-KR" sz="3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-</a:t>
            </a:r>
            <a:r>
              <a:rPr lang="ko-KR" altLang="en-US" sz="32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절망하는 남자</a:t>
            </a:r>
            <a:endParaRPr lang="en-US" altLang="ko-KR" sz="32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2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798277" y="2576101"/>
            <a:ext cx="7500990" cy="1882302"/>
          </a:xfrm>
          <a:prstGeom prst="roundRect">
            <a:avLst>
              <a:gd name="adj" fmla="val 0"/>
            </a:avLst>
          </a:prstGeom>
          <a:solidFill>
            <a:schemeClr val="accent4">
              <a:lumMod val="40000"/>
              <a:lumOff val="6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 속 다양한 감정을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살펴 보고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/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감정이 녹아 든 교실을 표현해 봅시다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2240" y="5085184"/>
            <a:ext cx="2088232" cy="1615107"/>
          </a:xfrm>
          <a:prstGeom prst="rect">
            <a:avLst/>
          </a:prstGeom>
        </p:spPr>
      </p:pic>
      <p:sp>
        <p:nvSpPr>
          <p:cNvPr id="8" name="모서리가 둥근 직사각형 4">
            <a:extLst>
              <a:ext uri="{FF2B5EF4-FFF2-40B4-BE49-F238E27FC236}">
                <a16:creationId xmlns="" xmlns:a16="http://schemas.microsoft.com/office/drawing/2014/main" id="{37F3478C-A01E-4C9E-B16D-2FE2EA4991D5}"/>
              </a:ext>
            </a:extLst>
          </p:cNvPr>
          <p:cNvSpPr/>
          <p:nvPr/>
        </p:nvSpPr>
        <p:spPr>
          <a:xfrm>
            <a:off x="804180" y="1844824"/>
            <a:ext cx="1823604" cy="731277"/>
          </a:xfrm>
          <a:prstGeom prst="roundRect">
            <a:avLst>
              <a:gd name="adj" fmla="val 0"/>
            </a:avLst>
          </a:prstGeom>
          <a:solidFill>
            <a:srgbClr val="F8ED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28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학습문제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7" name="그림 6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4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1863</Words>
  <Application>Microsoft Office PowerPoint</Application>
  <PresentationFormat>화면 슬라이드 쇼(4:3)</PresentationFormat>
  <Paragraphs>373</Paragraphs>
  <Slides>65</Slides>
  <Notes>62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65</vt:i4>
      </vt:variant>
    </vt:vector>
  </HeadingPairs>
  <TitlesOfParts>
    <vt:vector size="71" baseType="lpstr">
      <vt:lpstr>Arial</vt:lpstr>
      <vt:lpstr>맑은 고딕</vt:lpstr>
      <vt:lpstr>한컴산뜻돋움</vt:lpstr>
      <vt:lpstr>성동고딕 B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이주영</dc:creator>
  <cp:lastModifiedBy>Windows 사용자</cp:lastModifiedBy>
  <cp:revision>122</cp:revision>
  <cp:lastPrinted>2019-08-09T07:21:25Z</cp:lastPrinted>
  <dcterms:created xsi:type="dcterms:W3CDTF">2019-04-21T07:05:05Z</dcterms:created>
  <dcterms:modified xsi:type="dcterms:W3CDTF">2019-08-09T07:56:17Z</dcterms:modified>
  <cp:version>1000.0000.01</cp:version>
</cp:coreProperties>
</file>