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4" r:id="rId1"/>
  </p:sldMasterIdLst>
  <p:notesMasterIdLst>
    <p:notesMasterId r:id="rId27"/>
  </p:notesMasterIdLst>
  <p:sldIdLst>
    <p:sldId id="256" r:id="rId2"/>
    <p:sldId id="257" r:id="rId3"/>
    <p:sldId id="278" r:id="rId4"/>
    <p:sldId id="279" r:id="rId5"/>
    <p:sldId id="28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81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9144000" cy="6858000" type="screen4x3"/>
  <p:notesSz cx="6802438" cy="9934575"/>
  <p:embeddedFontLst>
    <p:embeddedFont>
      <p:font typeface="맑은 고딕" panose="020B0503020000020004" pitchFamily="50" charset="-127"/>
      <p:regular r:id="rId28"/>
      <p:bold r:id="rId29"/>
    </p:embeddedFont>
    <p:embeddedFont>
      <p:font typeface="한컴산뜻돋움" panose="020B0600000101010101" charset="-127"/>
      <p:regular r:id="rId30"/>
      <p:bold r:id="rId31"/>
    </p:embeddedFont>
    <p:embeddedFont>
      <p:font typeface="성동고딕 B" panose="02030504000101010101" pitchFamily="18" charset="-127"/>
      <p:regular r:id="rId3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48" autoAdjust="0"/>
    <p:restoredTop sz="82719" autoAdjust="0"/>
  </p:normalViewPr>
  <p:slideViewPr>
    <p:cSldViewPr>
      <p:cViewPr varScale="1">
        <p:scale>
          <a:sx n="96" d="100"/>
          <a:sy n="96" d="100"/>
        </p:scale>
        <p:origin x="2406" y="84"/>
      </p:cViewPr>
      <p:guideLst>
        <p:guide orient="horz" pos="2159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5631" tIns="47815" rIns="95631" bIns="47815"/>
          <a:lstStyle>
            <a:lvl1pPr algn="l">
              <a:defRPr sz="13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0" y="0"/>
            <a:ext cx="2947723" cy="498454"/>
          </a:xfrm>
          <a:prstGeom prst="rect">
            <a:avLst/>
          </a:prstGeom>
        </p:spPr>
        <p:txBody>
          <a:bodyPr vert="horz" lIns="95631" tIns="47815" rIns="95631" bIns="47815"/>
          <a:lstStyle>
            <a:lvl1pPr algn="r">
              <a:defRPr sz="1300"/>
            </a:lvl1pPr>
          </a:lstStyle>
          <a:p>
            <a:pPr lvl="0">
              <a:defRPr/>
            </a:pPr>
            <a:fld id="{83F05EFA-E391-4A50-8DB1-A5C9892A2949}" type="datetime1">
              <a:rPr lang="ko-KR" altLang="en-US"/>
              <a:pPr lvl="0">
                <a:defRPr/>
              </a:pPr>
              <a:t>2019-08-09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31" tIns="47815" rIns="95631" bIns="47815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5631" tIns="47815" rIns="95631" bIns="47815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8453"/>
          </a:xfrm>
          <a:prstGeom prst="rect">
            <a:avLst/>
          </a:prstGeom>
        </p:spPr>
        <p:txBody>
          <a:bodyPr vert="horz" lIns="95631" tIns="47815" rIns="95631" bIns="47815" anchor="b"/>
          <a:lstStyle>
            <a:lvl1pPr algn="l">
              <a:defRPr sz="13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0" y="9436122"/>
            <a:ext cx="2947723" cy="498453"/>
          </a:xfrm>
          <a:prstGeom prst="rect">
            <a:avLst/>
          </a:prstGeom>
        </p:spPr>
        <p:txBody>
          <a:bodyPr vert="horz" lIns="95631" tIns="47815" rIns="95631" bIns="47815" anchor="b"/>
          <a:lstStyle>
            <a:lvl1pPr algn="r">
              <a:defRPr sz="1300"/>
            </a:lvl1pPr>
          </a:lstStyle>
          <a:p>
            <a:pPr lvl="0">
              <a:defRPr/>
            </a:pPr>
            <a:fld id="{2404AAC1-8654-49E4-8414-5221C5E61A35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34005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253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 baseline="0"/>
              <a:t>그림 짧게 감상하기</a:t>
            </a:r>
          </a:p>
          <a:p>
            <a:pPr>
              <a:defRPr/>
            </a:pPr>
            <a:r>
              <a:rPr lang="en-US" altLang="ko-KR" baseline="0"/>
              <a:t> -</a:t>
            </a:r>
            <a:r>
              <a:rPr lang="ko-KR" altLang="en-US" baseline="0"/>
              <a:t>기억에 남는 그림은</a:t>
            </a:r>
            <a:r>
              <a:rPr lang="en-US" altLang="ko-KR" baseline="0"/>
              <a:t>? </a:t>
            </a:r>
            <a:r>
              <a:rPr lang="ko-KR" altLang="en-US" baseline="0"/>
              <a:t>그 이유는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-</a:t>
            </a:r>
            <a:r>
              <a:rPr lang="ko-KR" altLang="en-US" baseline="0"/>
              <a:t>다른 사람이 보지 못한 딱 한가지</a:t>
            </a:r>
            <a:r>
              <a:rPr lang="en-US" altLang="ko-KR" baseline="0"/>
              <a:t>! </a:t>
            </a:r>
            <a:r>
              <a:rPr lang="ko-KR" altLang="en-US" baseline="0"/>
              <a:t>제가 봤어요</a:t>
            </a:r>
            <a:r>
              <a:rPr lang="en-US" altLang="ko-KR" baseline="0"/>
              <a:t>! </a:t>
            </a:r>
            <a:r>
              <a:rPr lang="ko-KR" altLang="en-US" baseline="0"/>
              <a:t>발표하기</a:t>
            </a:r>
          </a:p>
          <a:p>
            <a:pPr>
              <a:defRPr/>
            </a:pPr>
            <a:r>
              <a:rPr lang="en-US" altLang="ko-KR" baseline="0"/>
              <a:t> -</a:t>
            </a:r>
            <a:r>
              <a:rPr lang="ko-KR" altLang="en-US" baseline="0"/>
              <a:t>자신이 생각하는 그림의 특징 이야기하기</a:t>
            </a:r>
            <a:endParaRPr lang="en-US" altLang="ko-KR" baseline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3618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 dirty="0"/>
              <a:t>[</a:t>
            </a:r>
            <a:r>
              <a:rPr lang="ko-KR" altLang="en-US" dirty="0"/>
              <a:t>그림책 살펴보기</a:t>
            </a:r>
            <a:r>
              <a:rPr lang="en-US" altLang="ko-KR" dirty="0"/>
              <a:t>]</a:t>
            </a:r>
          </a:p>
          <a:p>
            <a:pPr marL="226268" indent="-226268">
              <a:buAutoNum type="arabicPeriod"/>
              <a:defRPr/>
            </a:pPr>
            <a:r>
              <a:rPr lang="ko-KR" altLang="en-US" dirty="0"/>
              <a:t>다양한 관점에서 </a:t>
            </a:r>
            <a:r>
              <a:rPr lang="en-US" altLang="ko-KR" dirty="0"/>
              <a:t>3</a:t>
            </a:r>
            <a:r>
              <a:rPr lang="ko-KR" altLang="en-US" dirty="0"/>
              <a:t>번 읽어보기</a:t>
            </a:r>
          </a:p>
          <a:p>
            <a:pPr>
              <a:defRPr/>
            </a:pPr>
            <a:r>
              <a:rPr lang="en-US" altLang="ko-KR" dirty="0"/>
              <a:t> -</a:t>
            </a:r>
            <a:r>
              <a:rPr lang="ko-KR" altLang="en-US" dirty="0"/>
              <a:t>그림중심으로 읽기</a:t>
            </a:r>
          </a:p>
          <a:p>
            <a:pPr>
              <a:defRPr/>
            </a:pPr>
            <a:r>
              <a:rPr lang="en-US" altLang="ko-KR" dirty="0"/>
              <a:t> -</a:t>
            </a:r>
            <a:r>
              <a:rPr lang="ko-KR" altLang="en-US" dirty="0"/>
              <a:t>글 중심으로 읽기</a:t>
            </a:r>
          </a:p>
          <a:p>
            <a:pPr>
              <a:defRPr/>
            </a:pPr>
            <a:r>
              <a:rPr lang="en-US" altLang="ko-KR" baseline="0" dirty="0"/>
              <a:t> -</a:t>
            </a:r>
            <a:r>
              <a:rPr lang="ko-KR" altLang="en-US" baseline="0" dirty="0"/>
              <a:t>장소이동에 집중하며 읽기</a:t>
            </a: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1734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lang="ko-KR" altLang="en-US" dirty="0" err="1" smtClean="0"/>
              <a:t>그림책보고</a:t>
            </a:r>
            <a:r>
              <a:rPr lang="ko-KR" altLang="en-US" dirty="0" smtClean="0"/>
              <a:t> </a:t>
            </a:r>
            <a:r>
              <a:rPr lang="ko-KR" altLang="en-US" dirty="0"/>
              <a:t>질문 </a:t>
            </a:r>
            <a:r>
              <a:rPr lang="ko-KR" altLang="en-US" dirty="0" smtClean="0"/>
              <a:t>만들기</a:t>
            </a:r>
            <a:endParaRPr lang="en-US" altLang="ko-KR" dirty="0" smtClean="0"/>
          </a:p>
          <a:p>
            <a:pPr>
              <a:defRPr/>
            </a:pPr>
            <a:r>
              <a:rPr lang="en-US" altLang="ko-KR" dirty="0" smtClean="0"/>
              <a:t> - </a:t>
            </a:r>
            <a:r>
              <a:rPr lang="ko-KR" altLang="en-US" dirty="0" smtClean="0"/>
              <a:t>질문에 대한 설명이 모두 끝난 후에 책을 보며 학습지에 질문을 쓸 수 있도록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1479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/>
              <a:t>그림책보고 질문 만들기</a:t>
            </a:r>
          </a:p>
          <a:p>
            <a:pPr>
              <a:defRPr/>
            </a:pPr>
            <a:r>
              <a:rPr lang="en-US" altLang="ko-KR" baseline="0"/>
              <a:t>  1</a:t>
            </a:r>
            <a:r>
              <a:rPr lang="ko-KR" altLang="en-US" baseline="0"/>
              <a:t>단계</a:t>
            </a:r>
            <a:r>
              <a:rPr lang="en-US" altLang="ko-KR" baseline="0"/>
              <a:t>: </a:t>
            </a:r>
            <a:r>
              <a:rPr lang="ko-KR" altLang="en-US" baseline="0"/>
              <a:t>사실적 정보에 관해 질문하기</a:t>
            </a:r>
            <a:r>
              <a:rPr lang="en-US" altLang="ko-KR" baseline="0"/>
              <a:t/>
            </a:r>
            <a:br>
              <a:rPr lang="en-US" altLang="ko-KR" baseline="0"/>
            </a:br>
            <a:r>
              <a:rPr lang="en-US" altLang="ko-KR" baseline="0"/>
              <a:t>   e.g. </a:t>
            </a:r>
            <a:r>
              <a:rPr lang="ko-KR" altLang="en-US" baseline="0"/>
              <a:t>어디서 일어난 일일까요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  e.g. </a:t>
            </a:r>
            <a:r>
              <a:rPr lang="ko-KR" altLang="en-US" baseline="0"/>
              <a:t>무엇을 하고 있나요</a:t>
            </a:r>
            <a:r>
              <a:rPr lang="en-US" altLang="ko-KR" baseline="0"/>
              <a:t>?</a:t>
            </a:r>
          </a:p>
          <a:p>
            <a:pPr>
              <a:defRPr/>
            </a:pPr>
            <a:endParaRPr lang="en-US" altLang="ko-KR" baseline="0"/>
          </a:p>
          <a:p>
            <a:pPr>
              <a:defRPr/>
            </a:pPr>
            <a:r>
              <a:rPr lang="en-US" altLang="ko-KR" baseline="0"/>
              <a:t> 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06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/>
              <a:t>그림책보고 질문 만들기</a:t>
            </a:r>
          </a:p>
          <a:p>
            <a:pPr>
              <a:defRPr/>
            </a:pPr>
            <a:r>
              <a:rPr lang="en-US" altLang="ko-KR" baseline="0"/>
              <a:t> 2</a:t>
            </a:r>
            <a:r>
              <a:rPr lang="ko-KR" altLang="en-US" baseline="0"/>
              <a:t>단계</a:t>
            </a:r>
            <a:r>
              <a:rPr lang="en-US" altLang="ko-KR" baseline="0"/>
              <a:t>: ‘</a:t>
            </a:r>
            <a:r>
              <a:rPr lang="ko-KR" altLang="en-US" baseline="0"/>
              <a:t>왜</a:t>
            </a:r>
            <a:r>
              <a:rPr lang="en-US" altLang="ko-KR" baseline="0"/>
              <a:t>, </a:t>
            </a:r>
            <a:r>
              <a:rPr lang="ko-KR" altLang="en-US" baseline="0"/>
              <a:t>무엇</a:t>
            </a:r>
            <a:r>
              <a:rPr lang="en-US" altLang="ko-KR" baseline="0"/>
              <a:t>’ </a:t>
            </a:r>
            <a:r>
              <a:rPr lang="ko-KR" altLang="en-US" baseline="0"/>
              <a:t>질문하기</a:t>
            </a:r>
            <a:r>
              <a:rPr lang="en-US" altLang="ko-KR" baseline="0"/>
              <a:t/>
            </a:r>
            <a:br>
              <a:rPr lang="en-US" altLang="ko-KR" baseline="0"/>
            </a:br>
            <a:r>
              <a:rPr lang="en-US" altLang="ko-KR" baseline="0"/>
              <a:t>   e.g. </a:t>
            </a:r>
            <a:r>
              <a:rPr lang="ko-KR" altLang="en-US" baseline="0"/>
              <a:t>이 아이는 왜 울고 있을까요</a:t>
            </a:r>
            <a:r>
              <a:rPr lang="en-US" altLang="ko-KR" baseline="0"/>
              <a:t>? =</a:t>
            </a:r>
            <a:r>
              <a:rPr lang="ko-KR" altLang="en-US" baseline="0"/>
              <a:t>무엇이 이 아이를 울게 만들었을까요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  e.g. </a:t>
            </a:r>
            <a:r>
              <a:rPr lang="ko-KR" altLang="en-US" baseline="0"/>
              <a:t>왜 혼자서만 갓을 쓰고 있을까요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162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/>
              <a:t>그림책보고 질문 만들기</a:t>
            </a:r>
          </a:p>
          <a:p>
            <a:pPr>
              <a:defRPr/>
            </a:pPr>
            <a:r>
              <a:rPr lang="en-US" altLang="ko-KR" baseline="0"/>
              <a:t> 3</a:t>
            </a:r>
            <a:r>
              <a:rPr lang="ko-KR" altLang="en-US" baseline="0"/>
              <a:t>단계</a:t>
            </a:r>
            <a:r>
              <a:rPr lang="en-US" altLang="ko-KR" baseline="0"/>
              <a:t>: </a:t>
            </a:r>
            <a:r>
              <a:rPr lang="ko-KR" altLang="en-US" baseline="0"/>
              <a:t>아무도 안 궁금해할 질문하기</a:t>
            </a:r>
            <a:r>
              <a:rPr lang="en-US" altLang="ko-KR" baseline="0"/>
              <a:t>=</a:t>
            </a:r>
            <a:r>
              <a:rPr lang="ko-KR" altLang="en-US" baseline="0"/>
              <a:t>쓸데없는 질문하기</a:t>
            </a:r>
          </a:p>
          <a:p>
            <a:pPr>
              <a:defRPr/>
            </a:pPr>
            <a:r>
              <a:rPr lang="en-US" altLang="ko-KR" baseline="0"/>
              <a:t>   e.g. </a:t>
            </a:r>
            <a:r>
              <a:rPr lang="ko-KR" altLang="en-US" baseline="0"/>
              <a:t>왜 훈장님은 책이 없을까요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  e.g. </a:t>
            </a:r>
            <a:r>
              <a:rPr lang="ko-KR" altLang="en-US" baseline="0"/>
              <a:t>뒤돌아서 우는 이유는 무엇일까요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  e.g. </a:t>
            </a:r>
            <a:r>
              <a:rPr lang="ko-KR" altLang="en-US" baseline="0"/>
              <a:t>혼난 이</a:t>
            </a:r>
            <a:r>
              <a:rPr lang="en-US" altLang="ko-KR" baseline="0"/>
              <a:t> </a:t>
            </a:r>
            <a:r>
              <a:rPr lang="ko-KR" altLang="en-US" baseline="0"/>
              <a:t>아이의 이름은 무엇일까요</a:t>
            </a:r>
            <a:r>
              <a:rPr lang="en-US" altLang="ko-KR" baseline="0"/>
              <a:t>?</a:t>
            </a:r>
          </a:p>
          <a:p>
            <a:pPr>
              <a:defRPr/>
            </a:pPr>
            <a:r>
              <a:rPr lang="en-US" altLang="ko-KR" baseline="0"/>
              <a:t> 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5005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1. 나의 질문 돌아가며 소개하기</a:t>
            </a:r>
          </a:p>
          <a:p>
            <a:pPr>
              <a:defRPr/>
            </a:pPr>
            <a:r>
              <a:rPr lang="ko-KR" altLang="en-US" dirty="0"/>
              <a:t>  -돌아가며 말하기 형식을 빌려, 순서를 정해 자신은 어떤 질문을 했는지 소개한다.</a:t>
            </a:r>
          </a:p>
          <a:p>
            <a:pPr>
              <a:defRPr/>
            </a:pPr>
            <a:r>
              <a:rPr lang="ko-KR" altLang="en-US" dirty="0"/>
              <a:t>2. </a:t>
            </a:r>
            <a:r>
              <a:rPr lang="ko-KR" altLang="en-US" dirty="0" err="1"/>
              <a:t>모둠별로</a:t>
            </a:r>
            <a:r>
              <a:rPr lang="ko-KR" altLang="en-US" dirty="0"/>
              <a:t> </a:t>
            </a:r>
            <a:r>
              <a:rPr lang="ko-KR" altLang="en-US" dirty="0" err="1"/>
              <a:t>책읽으며</a:t>
            </a:r>
            <a:r>
              <a:rPr lang="ko-KR" altLang="en-US" dirty="0"/>
              <a:t> 해결하고 싶은 질문 선택하기</a:t>
            </a:r>
          </a:p>
          <a:p>
            <a:pPr>
              <a:defRPr/>
            </a:pPr>
            <a:r>
              <a:rPr lang="ko-KR" altLang="en-US" dirty="0"/>
              <a:t>  -</a:t>
            </a:r>
            <a:r>
              <a:rPr lang="ko-KR" altLang="en-US" dirty="0" err="1"/>
              <a:t>멀티보팅으로</a:t>
            </a:r>
            <a:r>
              <a:rPr lang="ko-KR" altLang="en-US" dirty="0"/>
              <a:t> 선택하기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58230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1. 나의 질문 돌아가며 소개하기</a:t>
            </a:r>
          </a:p>
          <a:p>
            <a:pPr>
              <a:defRPr/>
            </a:pPr>
            <a:r>
              <a:rPr lang="ko-KR" altLang="en-US" dirty="0"/>
              <a:t>  -돌아가며 말하기 형식을 빌려, 순서를 정해 자신은 어떤 질문을 했는지 소개한다.</a:t>
            </a:r>
          </a:p>
          <a:p>
            <a:pPr>
              <a:defRPr/>
            </a:pPr>
            <a:r>
              <a:rPr lang="ko-KR" altLang="en-US" b="1" dirty="0"/>
              <a:t>2. </a:t>
            </a:r>
            <a:r>
              <a:rPr lang="ko-KR" altLang="en-US" b="1" dirty="0" err="1"/>
              <a:t>모둠별로</a:t>
            </a:r>
            <a:r>
              <a:rPr lang="ko-KR" altLang="en-US" b="1" dirty="0"/>
              <a:t> </a:t>
            </a:r>
            <a:r>
              <a:rPr lang="ko-KR" altLang="en-US" b="1" dirty="0" err="1"/>
              <a:t>책읽으며</a:t>
            </a:r>
            <a:r>
              <a:rPr lang="ko-KR" altLang="en-US" b="1" dirty="0"/>
              <a:t> 해결하고 싶은 질문 </a:t>
            </a:r>
            <a:r>
              <a:rPr lang="ko-KR" altLang="en-US" b="1" dirty="0" smtClean="0"/>
              <a:t>선택하기</a:t>
            </a:r>
            <a:endParaRPr lang="en-US" altLang="ko-KR" b="1" dirty="0" smtClean="0"/>
          </a:p>
          <a:p>
            <a:pPr>
              <a:defRPr/>
            </a:pPr>
            <a:r>
              <a:rPr lang="en-US" altLang="ko-KR" b="1" dirty="0" smtClean="0"/>
              <a:t>  -</a:t>
            </a:r>
            <a:r>
              <a:rPr lang="ko-KR" altLang="en-US" b="1" dirty="0" err="1" smtClean="0"/>
              <a:t>싸인의</a:t>
            </a:r>
            <a:r>
              <a:rPr lang="ko-KR" altLang="en-US" b="1" dirty="0" smtClean="0"/>
              <a:t> 기회는 각 학급상황에 맞게 입력하여 활용합니다</a:t>
            </a:r>
            <a:r>
              <a:rPr lang="en-US" altLang="ko-KR" b="1" dirty="0" smtClean="0"/>
              <a:t>.</a:t>
            </a:r>
            <a:endParaRPr lang="ko-KR" altLang="en-US" b="1" dirty="0"/>
          </a:p>
          <a:p>
            <a:pPr>
              <a:defRPr/>
            </a:pPr>
            <a:r>
              <a:rPr lang="ko-KR" altLang="en-US" dirty="0"/>
              <a:t>  -</a:t>
            </a:r>
            <a:r>
              <a:rPr lang="ko-KR" altLang="en-US" dirty="0" err="1"/>
              <a:t>멀티보팅으로</a:t>
            </a:r>
            <a:r>
              <a:rPr lang="ko-KR" altLang="en-US" dirty="0"/>
              <a:t> 선택하기</a:t>
            </a:r>
          </a:p>
          <a:p>
            <a:pPr>
              <a:defRPr/>
            </a:pPr>
            <a:r>
              <a:rPr lang="ko-KR" altLang="en-US" dirty="0"/>
              <a:t>  -한 사람당 서명(싸인)할 수 있는 기회는 </a:t>
            </a:r>
            <a:r>
              <a:rPr lang="ko-KR" altLang="en-US" dirty="0" err="1"/>
              <a:t>모둠별</a:t>
            </a:r>
            <a:r>
              <a:rPr lang="ko-KR" altLang="en-US" dirty="0"/>
              <a:t> 인원수에 맞게 교사가 제시하되, 최소한 본인의 것 제외할 경우=2번 이상, 본인의 것 포함할 경우=3번이상 기회를 주는 것이 좋다.</a:t>
            </a:r>
          </a:p>
          <a:p>
            <a:pPr marL="239075" indent="-239075">
              <a:buAutoNum type="arabicPeriod"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248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 dirty="0"/>
              <a:t>[</a:t>
            </a:r>
            <a:r>
              <a:rPr lang="ko-KR" altLang="en-US" dirty="0"/>
              <a:t>그림책 살펴보기</a:t>
            </a:r>
            <a:r>
              <a:rPr lang="en-US" altLang="ko-KR" dirty="0"/>
              <a:t>]</a:t>
            </a:r>
          </a:p>
          <a:p>
            <a:pPr marL="226268" indent="-226268">
              <a:buAutoNum type="arabicPeriod"/>
              <a:defRPr/>
            </a:pPr>
            <a:r>
              <a:rPr lang="ko-KR" altLang="en-US" baseline="0" dirty="0" smtClean="0"/>
              <a:t>질문을 중심으로 그림책 읽어보기</a:t>
            </a: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220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모든 질문이 그림책을 활용하여 해결 할 수 없는 경우도 있으므로</a:t>
            </a:r>
          </a:p>
          <a:p>
            <a:pPr>
              <a:defRPr/>
            </a:pPr>
            <a:r>
              <a:rPr lang="ko-KR" altLang="en-US" dirty="0"/>
              <a:t>생각질문(상상 또는 개인의 생각이 답이 되는 질문)은 학급 전체학생들과 </a:t>
            </a:r>
            <a:r>
              <a:rPr lang="ko-KR" altLang="en-US" dirty="0" smtClean="0"/>
              <a:t>이야기 나누어보고</a:t>
            </a:r>
            <a:endParaRPr lang="ko-KR" altLang="en-US" dirty="0"/>
          </a:p>
          <a:p>
            <a:pPr>
              <a:defRPr/>
            </a:pPr>
            <a:r>
              <a:rPr lang="ko-KR" altLang="en-US" dirty="0"/>
              <a:t>사실질문(객관적인 정보가 필요한 질문이나 그림책 속 정보로는 </a:t>
            </a:r>
            <a:r>
              <a:rPr lang="ko-KR" altLang="en-US" dirty="0" smtClean="0"/>
              <a:t>해결이 힘든 </a:t>
            </a:r>
            <a:r>
              <a:rPr lang="ko-KR" altLang="en-US" dirty="0"/>
              <a:t>질문)은 가정 및 학교에서 다양한 조사 방법을 활용하여 해결해 볼 수 있도록 한다.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3192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007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1003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0006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9838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>
              <a:latin typeface="한컴산뜻돋움"/>
              <a:ea typeface="한컴산뜻돋움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863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574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[</a:t>
            </a:r>
            <a:r>
              <a:rPr lang="ko-KR" altLang="en-US"/>
              <a:t>책표지 살펴보기</a:t>
            </a:r>
            <a:r>
              <a:rPr lang="en-US" altLang="ko-KR"/>
              <a:t>]</a:t>
            </a:r>
          </a:p>
          <a:p>
            <a:pPr lvl="0">
              <a:defRPr/>
            </a:pPr>
            <a:r>
              <a:rPr lang="en-US" altLang="ko-KR"/>
              <a:t>1. 5</a:t>
            </a:r>
            <a:r>
              <a:rPr lang="ko-KR" altLang="en-US"/>
              <a:t>초동안 보여주고 덮은 후 표지 중 가장 기억에 남는 것 이야기하기</a:t>
            </a:r>
          </a:p>
          <a:p>
            <a:pPr lvl="0">
              <a:defRPr/>
            </a:pPr>
            <a:r>
              <a:rPr lang="en-US" altLang="ko-KR"/>
              <a:t>2. </a:t>
            </a:r>
            <a:r>
              <a:rPr lang="ko-KR" altLang="en-US"/>
              <a:t>제목살펴보기</a:t>
            </a:r>
            <a:r>
              <a:rPr lang="en-US" altLang="ko-KR"/>
              <a:t>, </a:t>
            </a:r>
            <a:r>
              <a:rPr lang="ko-KR" altLang="en-US"/>
              <a:t>표지그림 살펴보기</a:t>
            </a:r>
            <a:r>
              <a:rPr lang="en-US" altLang="ko-KR"/>
              <a:t>, </a:t>
            </a:r>
            <a:r>
              <a:rPr lang="ko-KR" altLang="en-US"/>
              <a:t>작가 및 출판사 소개</a:t>
            </a:r>
          </a:p>
          <a:p>
            <a:pPr lvl="0">
              <a:defRPr/>
            </a:pPr>
            <a:r>
              <a:rPr lang="en-US" altLang="ko-KR"/>
              <a:t>3. </a:t>
            </a:r>
            <a:r>
              <a:rPr lang="ko-KR" altLang="en-US"/>
              <a:t>그림책의 색</a:t>
            </a:r>
            <a:r>
              <a:rPr lang="en-US" altLang="ko-KR"/>
              <a:t>, </a:t>
            </a:r>
            <a:r>
              <a:rPr lang="ko-KR" altLang="en-US"/>
              <a:t>그림</a:t>
            </a:r>
            <a:r>
              <a:rPr lang="en-US" altLang="ko-KR"/>
              <a:t>, </a:t>
            </a:r>
            <a:r>
              <a:rPr lang="ko-KR" altLang="en-US"/>
              <a:t>글씨체 보고 첫인상이 어떤지 말해보기</a:t>
            </a: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6917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1. </a:t>
            </a:r>
            <a:r>
              <a:rPr lang="ko-KR" altLang="en-US"/>
              <a:t>제목에 대한 상상하기</a:t>
            </a:r>
          </a:p>
          <a:p>
            <a:pPr lvl="0">
              <a:defRPr/>
            </a:pPr>
            <a:r>
              <a:rPr lang="en-US" altLang="ko-KR"/>
              <a:t> -</a:t>
            </a:r>
            <a:r>
              <a:rPr lang="ko-KR" altLang="en-US"/>
              <a:t>아재</a:t>
            </a:r>
            <a:r>
              <a:rPr lang="en-US" altLang="ko-KR"/>
              <a:t>,</a:t>
            </a:r>
            <a:r>
              <a:rPr lang="en-US" altLang="ko-KR" baseline="0"/>
              <a:t> </a:t>
            </a:r>
            <a:r>
              <a:rPr lang="ko-KR" altLang="en-US" baseline="0"/>
              <a:t>공재는 무슨 말일까</a:t>
            </a:r>
            <a:r>
              <a:rPr lang="en-US" altLang="ko-KR" baseline="0"/>
              <a:t>? </a:t>
            </a:r>
            <a:r>
              <a:rPr lang="ko-KR" altLang="en-US" baseline="0"/>
              <a:t>누구일까</a:t>
            </a:r>
            <a:r>
              <a:rPr lang="en-US" altLang="ko-KR" baseline="0"/>
              <a:t>?</a:t>
            </a:r>
          </a:p>
          <a:p>
            <a:pPr lvl="0">
              <a:defRPr/>
            </a:pPr>
            <a:r>
              <a:rPr lang="en-US" altLang="ko-KR"/>
              <a:t> -</a:t>
            </a:r>
            <a:r>
              <a:rPr lang="ko-KR" altLang="en-US"/>
              <a:t>어느 동네를</a:t>
            </a:r>
            <a:r>
              <a:rPr lang="ko-KR" altLang="en-US" baseline="0"/>
              <a:t> 살펴보는 것일까</a:t>
            </a:r>
            <a:r>
              <a:rPr lang="en-US" altLang="ko-KR" baseline="0"/>
              <a:t>?</a:t>
            </a:r>
          </a:p>
          <a:p>
            <a:pPr lvl="0">
              <a:defRPr/>
            </a:pPr>
            <a:r>
              <a:rPr lang="en-US" altLang="ko-KR"/>
              <a:t>2. </a:t>
            </a:r>
            <a:r>
              <a:rPr lang="ko-KR" altLang="en-US"/>
              <a:t>동네</a:t>
            </a:r>
            <a:r>
              <a:rPr lang="ko-KR" altLang="en-US" baseline="0"/>
              <a:t> 상상하기</a:t>
            </a:r>
          </a:p>
          <a:p>
            <a:pPr lvl="0">
              <a:defRPr/>
            </a:pPr>
            <a:r>
              <a:rPr lang="en-US" altLang="ko-KR" baseline="0"/>
              <a:t> -</a:t>
            </a:r>
            <a:r>
              <a:rPr lang="ko-KR" altLang="en-US" baseline="0"/>
              <a:t>동네에서 어떤 모습을 볼 수 있을까요</a:t>
            </a:r>
            <a:r>
              <a:rPr lang="en-US" altLang="ko-KR" baseline="0"/>
              <a:t>?</a:t>
            </a:r>
          </a:p>
          <a:p>
            <a:pPr lvl="0">
              <a:defRPr/>
            </a:pPr>
            <a:r>
              <a:rPr lang="en-US" altLang="ko-KR" baseline="0"/>
              <a:t> -</a:t>
            </a:r>
            <a:r>
              <a:rPr lang="ko-KR" altLang="en-US" baseline="0"/>
              <a:t>우리 동네랑 비슷한 점이 있을까요</a:t>
            </a:r>
            <a:r>
              <a:rPr lang="en-US" altLang="ko-KR" baseline="0"/>
              <a:t>?</a:t>
            </a:r>
          </a:p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306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268" indent="-226268">
              <a:buAutoNum type="arabicPeriod"/>
              <a:defRPr/>
            </a:pPr>
            <a:r>
              <a:rPr lang="ko-KR" altLang="en-US"/>
              <a:t>그림책을 </a:t>
            </a:r>
            <a:r>
              <a:rPr lang="en-US" altLang="ko-KR"/>
              <a:t>10</a:t>
            </a:r>
            <a:r>
              <a:rPr lang="ko-KR" altLang="en-US"/>
              <a:t>초 동안 쭉 훑어보고 이 그림책의 특징 이야기하기</a:t>
            </a:r>
          </a:p>
          <a:p>
            <a:pPr marL="226268" indent="-226268">
              <a:buAutoNum type="arabicPeriod"/>
              <a:defRPr/>
            </a:pPr>
            <a:r>
              <a:rPr lang="en-US" altLang="ko-KR" baseline="0"/>
              <a:t>20-21</a:t>
            </a:r>
            <a:r>
              <a:rPr lang="ko-KR" altLang="en-US" baseline="0"/>
              <a:t>쪽은 신윤복</a:t>
            </a:r>
            <a:r>
              <a:rPr lang="en-US" altLang="ko-KR" baseline="0"/>
              <a:t>/</a:t>
            </a:r>
            <a:r>
              <a:rPr lang="ko-KR" altLang="en-US" baseline="0"/>
              <a:t>단옷날 작품은 학급 상황에 따라 생략하여 제시할 수 있습니다</a:t>
            </a:r>
            <a:r>
              <a:rPr lang="en-US" altLang="ko-KR" baseline="0"/>
              <a:t>. (</a:t>
            </a:r>
            <a:r>
              <a:rPr lang="ko-KR" altLang="en-US" baseline="0"/>
              <a:t>그림</a:t>
            </a:r>
            <a:r>
              <a:rPr lang="en-US" altLang="ko-KR" baseline="0"/>
              <a:t>21</a:t>
            </a:r>
            <a:r>
              <a:rPr lang="ko-KR" altLang="en-US" baseline="0"/>
              <a:t>번 삭제 후 사용</a:t>
            </a:r>
            <a:r>
              <a:rPr lang="en-US" altLang="ko-KR" baseline="0"/>
              <a:t>)</a:t>
            </a:r>
          </a:p>
          <a:p>
            <a:pPr marL="226268" indent="-226268">
              <a:buAutoNum type="arabicPeriod"/>
              <a:defRPr/>
            </a:pPr>
            <a:r>
              <a:rPr lang="ko-KR" altLang="en-US" baseline="0"/>
              <a:t>그림책을 훑어보면서 알고 있는 작품을 이야기해 봅시다</a:t>
            </a:r>
            <a:r>
              <a:rPr lang="en-US" altLang="ko-KR" baseline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404AAC1-8654-49E4-8414-5221C5E61A35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972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microsoft.com/office/2007/relationships/hdphoto" Target="../media/hdphoto3.wdp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2.jpg"/><Relationship Id="rId5" Type="http://schemas.openxmlformats.org/officeDocument/2006/relationships/image" Target="../media/image22.png"/><Relationship Id="rId10" Type="http://schemas.openxmlformats.org/officeDocument/2006/relationships/image" Target="../media/image31.jpg"/><Relationship Id="rId4" Type="http://schemas.microsoft.com/office/2007/relationships/hdphoto" Target="../media/hdphoto3.wdp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19.png"/><Relationship Id="rId21" Type="http://schemas.openxmlformats.org/officeDocument/2006/relationships/image" Target="../media/image29.pn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10" Type="http://schemas.openxmlformats.org/officeDocument/2006/relationships/image" Target="../media/image26.png"/><Relationship Id="rId19" Type="http://schemas.openxmlformats.org/officeDocument/2006/relationships/image" Target="../media/image46.png"/><Relationship Id="rId4" Type="http://schemas.microsoft.com/office/2007/relationships/hdphoto" Target="../media/hdphoto3.wdp"/><Relationship Id="rId9" Type="http://schemas.openxmlformats.org/officeDocument/2006/relationships/image" Target="../media/image37.png"/><Relationship Id="rId1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19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52.png"/><Relationship Id="rId5" Type="http://schemas.openxmlformats.org/officeDocument/2006/relationships/image" Target="../media/image34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microsoft.com/office/2007/relationships/hdphoto" Target="../media/hdphoto3.wdp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22.png"/><Relationship Id="rId4" Type="http://schemas.microsoft.com/office/2007/relationships/hdphoto" Target="../media/hdphoto3.wdp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65.png"/><Relationship Id="rId10" Type="http://schemas.openxmlformats.org/officeDocument/2006/relationships/image" Target="../media/image69.png"/><Relationship Id="rId4" Type="http://schemas.microsoft.com/office/2007/relationships/hdphoto" Target="../media/hdphoto3.wdp"/><Relationship Id="rId9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8.png"/><Relationship Id="rId10" Type="http://schemas.openxmlformats.org/officeDocument/2006/relationships/image" Target="../media/image70.png"/><Relationship Id="rId4" Type="http://schemas.microsoft.com/office/2007/relationships/hdphoto" Target="../media/hdphoto3.wdp"/><Relationship Id="rId9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8.png"/><Relationship Id="rId10" Type="http://schemas.openxmlformats.org/officeDocument/2006/relationships/image" Target="../media/image70.png"/><Relationship Id="rId4" Type="http://schemas.microsoft.com/office/2007/relationships/hdphoto" Target="../media/hdphoto3.wdp"/><Relationship Id="rId9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9.pn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29.png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22.png"/><Relationship Id="rId4" Type="http://schemas.microsoft.com/office/2007/relationships/hdphoto" Target="../media/hdphoto3.wdp"/><Relationship Id="rId9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64.png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직선 연결선 66"/>
          <p:cNvCxnSpPr/>
          <p:nvPr/>
        </p:nvCxnSpPr>
        <p:spPr>
          <a:xfrm flipH="1">
            <a:off x="6172627" y="2110239"/>
            <a:ext cx="749964" cy="1155041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flipV="1">
            <a:off x="4926364" y="2084703"/>
            <a:ext cx="10168" cy="109226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>
            <a:off x="7115032" y="2201923"/>
            <a:ext cx="631659" cy="886998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>
            <a:stCxn id="110" idx="0"/>
          </p:cNvCxnSpPr>
          <p:nvPr/>
        </p:nvCxnSpPr>
        <p:spPr>
          <a:xfrm flipV="1">
            <a:off x="2788474" y="1921886"/>
            <a:ext cx="799851" cy="391533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 flipH="1" flipV="1">
            <a:off x="3991418" y="1929863"/>
            <a:ext cx="15810" cy="111447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모서리가 둥근 직사각형 4">
            <a:extLst>
              <a:ext uri="{FF2B5EF4-FFF2-40B4-BE49-F238E27FC236}">
                <a16:creationId xmlns="" xmlns:a16="http://schemas.microsoft.com/office/drawing/2014/main" id="{37F3478C-A01E-4C9E-B16D-2FE2EA4991D5}"/>
              </a:ext>
            </a:extLst>
          </p:cNvPr>
          <p:cNvSpPr/>
          <p:nvPr/>
        </p:nvSpPr>
        <p:spPr>
          <a:xfrm>
            <a:off x="2779406" y="679372"/>
            <a:ext cx="3576099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3169164" y="1652655"/>
            <a:ext cx="932618" cy="4320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문화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6502994" y="1868679"/>
            <a:ext cx="994043" cy="4320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37" name="모서리가 둥근 직사각형 36"/>
          <p:cNvSpPr/>
          <p:nvPr/>
        </p:nvSpPr>
        <p:spPr>
          <a:xfrm>
            <a:off x="5120590" y="4684670"/>
            <a:ext cx="1383427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창체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학급 발표회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7196461" y="3008731"/>
            <a:ext cx="1725631" cy="80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미술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주제표현을</a:t>
            </a:r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위한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다양한 소재 탐색하기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5623069" y="3008731"/>
            <a:ext cx="1398128" cy="800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err="1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창체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창의 주제 활동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en-US" altLang="ko-KR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감정의 다양성</a:t>
            </a:r>
            <a:r>
              <a:rPr lang="en-US" altLang="ko-KR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48" name="직선 연결선 47"/>
          <p:cNvCxnSpPr>
            <a:endCxn id="33" idx="1"/>
          </p:cNvCxnSpPr>
          <p:nvPr/>
        </p:nvCxnSpPr>
        <p:spPr>
          <a:xfrm>
            <a:off x="4936532" y="2084703"/>
            <a:ext cx="1566462" cy="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모서리가 둥근 직사각형 109"/>
          <p:cNvSpPr/>
          <p:nvPr/>
        </p:nvSpPr>
        <p:spPr>
          <a:xfrm>
            <a:off x="1817217" y="2313419"/>
            <a:ext cx="194251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미술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시대적 배경과의 관련성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40" name="모서리가 둥근 직사각형 139"/>
          <p:cNvSpPr/>
          <p:nvPr/>
        </p:nvSpPr>
        <p:spPr>
          <a:xfrm>
            <a:off x="3856428" y="5403491"/>
            <a:ext cx="2176089" cy="50285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우리 시대와 그림을 중심으로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스토리텔링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하기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00" name="모서리가 둥근 직사각형 99"/>
          <p:cNvSpPr/>
          <p:nvPr/>
        </p:nvSpPr>
        <p:spPr>
          <a:xfrm>
            <a:off x="328728" y="3051805"/>
            <a:ext cx="999621" cy="652473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속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서민문화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101" name="모서리가 둥근 직사각형 100"/>
          <p:cNvSpPr/>
          <p:nvPr/>
        </p:nvSpPr>
        <p:spPr>
          <a:xfrm>
            <a:off x="1475163" y="3058700"/>
            <a:ext cx="999621" cy="652473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 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스토리텔링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105" name="꺾인 연결선 104"/>
          <p:cNvCxnSpPr>
            <a:stCxn id="110" idx="1"/>
          </p:cNvCxnSpPr>
          <p:nvPr/>
        </p:nvCxnSpPr>
        <p:spPr>
          <a:xfrm rot="10800000" flipV="1">
            <a:off x="861557" y="2529442"/>
            <a:ext cx="955661" cy="529321"/>
          </a:xfrm>
          <a:prstGeom prst="bentConnector3">
            <a:avLst>
              <a:gd name="adj1" fmla="val 99755"/>
            </a:avLst>
          </a:prstGeom>
          <a:ln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직선 연결선 106"/>
          <p:cNvCxnSpPr>
            <a:stCxn id="101" idx="0"/>
          </p:cNvCxnSpPr>
          <p:nvPr/>
        </p:nvCxnSpPr>
        <p:spPr>
          <a:xfrm flipH="1" flipV="1">
            <a:off x="1974973" y="2751794"/>
            <a:ext cx="1" cy="30690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그룹 144"/>
          <p:cNvGrpSpPr/>
          <p:nvPr/>
        </p:nvGrpSpPr>
        <p:grpSpPr>
          <a:xfrm>
            <a:off x="5581095" y="4018280"/>
            <a:ext cx="3305537" cy="415796"/>
            <a:chOff x="5298911" y="5595792"/>
            <a:chExt cx="3447630" cy="415796"/>
          </a:xfrm>
        </p:grpSpPr>
        <p:sp>
          <p:nvSpPr>
            <p:cNvPr id="77" name="모서리가 둥근 직사각형 76"/>
            <p:cNvSpPr/>
            <p:nvPr/>
          </p:nvSpPr>
          <p:spPr>
            <a:xfrm>
              <a:off x="5298911" y="5601419"/>
              <a:ext cx="1084212" cy="410169"/>
            </a:xfrm>
            <a:prstGeom prst="roundRect">
              <a:avLst/>
            </a:prstGeom>
            <a:noFill/>
            <a:ln w="31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감정의 종류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48" name="모서리가 둥근 직사각형 147"/>
            <p:cNvSpPr/>
            <p:nvPr/>
          </p:nvSpPr>
          <p:spPr>
            <a:xfrm>
              <a:off x="6480620" y="5601419"/>
              <a:ext cx="1289578" cy="410169"/>
            </a:xfrm>
            <a:prstGeom prst="roundRect">
              <a:avLst/>
            </a:prstGeom>
            <a:noFill/>
            <a:ln w="31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교실 속 이야기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149" name="모서리가 둥근 직사각형 148"/>
            <p:cNvSpPr/>
            <p:nvPr/>
          </p:nvSpPr>
          <p:spPr>
            <a:xfrm>
              <a:off x="7867694" y="5595792"/>
              <a:ext cx="878847" cy="410169"/>
            </a:xfrm>
            <a:prstGeom prst="roundRect">
              <a:avLst/>
            </a:prstGeom>
            <a:noFill/>
            <a:ln w="31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패러디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59" name="그림 15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0252" y="2812964"/>
            <a:ext cx="1483239" cy="1566457"/>
          </a:xfrm>
          <a:prstGeom prst="rect">
            <a:avLst/>
          </a:prstGeom>
        </p:spPr>
      </p:pic>
      <p:pic>
        <p:nvPicPr>
          <p:cNvPr id="41" name="그림 40" descr="P20190421_161211084_3E7AA20E-8F40-41DF-8476-02839052B0F7.PNG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sp>
        <p:nvSpPr>
          <p:cNvPr id="59" name="모서리가 둥근 직사각형 58"/>
          <p:cNvSpPr/>
          <p:nvPr/>
        </p:nvSpPr>
        <p:spPr>
          <a:xfrm>
            <a:off x="5405655" y="6098765"/>
            <a:ext cx="1522258" cy="490460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학급 발표회 열기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2512624" y="6086365"/>
            <a:ext cx="2687609" cy="50285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너랑 나랑 동네 한바퀴 </a:t>
            </a:r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빅북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만들기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65" name="직선 연결선 64"/>
          <p:cNvCxnSpPr/>
          <p:nvPr/>
        </p:nvCxnSpPr>
        <p:spPr>
          <a:xfrm>
            <a:off x="861556" y="3704278"/>
            <a:ext cx="393225" cy="28464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V="1">
            <a:off x="1401595" y="3710916"/>
            <a:ext cx="440940" cy="278011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모서리가 둥근 직사각형 71"/>
          <p:cNvSpPr/>
          <p:nvPr/>
        </p:nvSpPr>
        <p:spPr>
          <a:xfrm>
            <a:off x="858958" y="3988927"/>
            <a:ext cx="999621" cy="42218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풍속화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71181" y="1692317"/>
            <a:ext cx="194251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국어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배경지식 활용하기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74" name="직선 연결선 73"/>
          <p:cNvCxnSpPr/>
          <p:nvPr/>
        </p:nvCxnSpPr>
        <p:spPr>
          <a:xfrm flipH="1" flipV="1">
            <a:off x="2170087" y="2132934"/>
            <a:ext cx="955" cy="180485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모서리가 둥근 직사각형 74"/>
          <p:cNvSpPr/>
          <p:nvPr/>
        </p:nvSpPr>
        <p:spPr>
          <a:xfrm>
            <a:off x="2798995" y="4684670"/>
            <a:ext cx="194251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국어</a:t>
            </a:r>
            <a:endParaRPr lang="en-US" altLang="ko-KR" sz="1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 fontAlgn="base"/>
            <a:r>
              <a:rPr lang="ko-KR" altLang="en-US" sz="1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알맞은 매체 활용하기</a:t>
            </a:r>
            <a:endParaRPr lang="ko-KR" altLang="en-US" sz="1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85" name="직선 연결선 84"/>
          <p:cNvCxnSpPr/>
          <p:nvPr/>
        </p:nvCxnSpPr>
        <p:spPr>
          <a:xfrm flipH="1" flipV="1">
            <a:off x="4931049" y="4871042"/>
            <a:ext cx="1" cy="525037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>
            <a:off x="4741508" y="4871838"/>
            <a:ext cx="379081" cy="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901784" y="5341280"/>
            <a:ext cx="999621" cy="652473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풍속화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도슨트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활동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 flipH="1" flipV="1">
            <a:off x="1401595" y="5034374"/>
            <a:ext cx="1" cy="30690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모서리가 둥근 직사각형 97"/>
          <p:cNvSpPr/>
          <p:nvPr/>
        </p:nvSpPr>
        <p:spPr>
          <a:xfrm>
            <a:off x="359147" y="4511650"/>
            <a:ext cx="999621" cy="42218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특징 알기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1458631" y="4511650"/>
            <a:ext cx="999621" cy="422189"/>
          </a:xfrm>
          <a:prstGeom prst="round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생활모습 </a:t>
            </a: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비교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cxnSp>
        <p:nvCxnSpPr>
          <p:cNvPr id="102" name="직선 연결선 101"/>
          <p:cNvCxnSpPr>
            <a:stCxn id="91" idx="3"/>
            <a:endCxn id="75" idx="1"/>
          </p:cNvCxnSpPr>
          <p:nvPr/>
        </p:nvCxnSpPr>
        <p:spPr>
          <a:xfrm flipV="1">
            <a:off x="1901405" y="4900694"/>
            <a:ext cx="897590" cy="766823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75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이 그림책의 첫인상은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3476" y="3933056"/>
            <a:ext cx="3755128" cy="327545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556792"/>
            <a:ext cx="4686275" cy="4949201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7057758" y="0"/>
            <a:ext cx="1874377" cy="828464"/>
            <a:chOff x="7057758" y="0"/>
            <a:chExt cx="1874377" cy="828464"/>
          </a:xfrm>
        </p:grpSpPr>
        <p:sp>
          <p:nvSpPr>
            <p:cNvPr id="11" name="TextBox 10"/>
            <p:cNvSpPr txBox="1"/>
            <p:nvPr/>
          </p:nvSpPr>
          <p:spPr>
            <a:xfrm>
              <a:off x="7615749" y="156572"/>
              <a:ext cx="131638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/>
                <a:t>학습지 </a:t>
              </a:r>
              <a:r>
                <a:rPr lang="en-US" altLang="ko-KR"/>
                <a:t>1</a:t>
              </a:r>
              <a:r>
                <a:rPr lang="ko-KR" altLang="en-US"/>
                <a:t>쪽</a:t>
              </a: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7758" y="0"/>
              <a:ext cx="828464" cy="8284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어떤 책일까요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3927328"/>
            <a:ext cx="3755128" cy="327545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556792"/>
            <a:ext cx="4686275" cy="494920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44" y="1461784"/>
            <a:ext cx="6074647" cy="22342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/>
          </a:ln>
          <a:effectLst>
            <a:innerShdw blurRad="76200">
              <a:srgbClr val="000000"/>
            </a:innerShdw>
          </a:effectLst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3927328"/>
            <a:ext cx="5160628" cy="9510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3920" y="5490772"/>
            <a:ext cx="3065564" cy="10774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83" y="1380564"/>
            <a:ext cx="8959266" cy="4656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9696" y="5364677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그림책을 읽는다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 </a:t>
            </a: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감상한다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0311" y="1577070"/>
            <a:ext cx="8599157" cy="4442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333" y="1577071"/>
            <a:ext cx="8632540" cy="4453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414" y="1577070"/>
            <a:ext cx="8569995" cy="4420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414" y="1565032"/>
            <a:ext cx="8569995" cy="446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333" y="1593952"/>
            <a:ext cx="8666933" cy="4385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333" y="1556792"/>
            <a:ext cx="8666933" cy="4494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282" y="1556793"/>
            <a:ext cx="8744984" cy="4523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976" y="1556793"/>
            <a:ext cx="8770289" cy="446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477" y="1543353"/>
            <a:ext cx="8775789" cy="4476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962" y="1536412"/>
            <a:ext cx="8790304" cy="4544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990" y="1473011"/>
            <a:ext cx="8880260" cy="457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990" y="1468886"/>
            <a:ext cx="8880259" cy="458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395" y="1468887"/>
            <a:ext cx="8884855" cy="4550764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75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25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7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75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09696" y="5364677"/>
            <a:ext cx="9546348" cy="2051349"/>
          </a:xfrm>
          <a:prstGeom prst="parallelogram">
            <a:avLst>
              <a:gd name="adj" fmla="val 10735"/>
            </a:avLst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그림책을 읽는다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 </a:t>
            </a: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감상한다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240">
            <a:off x="278200" y="-238734"/>
            <a:ext cx="1569173" cy="2092231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6256" y="5524382"/>
            <a:ext cx="3068719" cy="173194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20499" y="1553628"/>
            <a:ext cx="4285958" cy="4411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9672" y="1503537"/>
            <a:ext cx="5711119" cy="4461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0839" y="1446148"/>
            <a:ext cx="4425277" cy="4548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1"/>
          <a:srcRect/>
          <a:stretch>
            <a:fillRect/>
          </a:stretch>
        </p:blipFill>
        <p:spPr>
          <a:xfrm>
            <a:off x="2629757" y="1562472"/>
            <a:ext cx="4076700" cy="434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70975" y="1333341"/>
            <a:ext cx="4608512" cy="4773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3366" y="1454186"/>
            <a:ext cx="4355618" cy="4559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4165" y="1309767"/>
            <a:ext cx="5946626" cy="4797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4165" y="1357118"/>
            <a:ext cx="6286866" cy="4679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50339" y="1367096"/>
            <a:ext cx="5605671" cy="4597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55220" y="1396356"/>
            <a:ext cx="4514270" cy="4624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269" y="1640954"/>
            <a:ext cx="9013700" cy="4274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5466" y="1505002"/>
            <a:ext cx="5765279" cy="4383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75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25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7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91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그림책을 천천히 읽어봅시다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16159" y="5663108"/>
            <a:ext cx="2026936" cy="1391882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009124" y="1867003"/>
            <a:ext cx="7125750" cy="3616693"/>
            <a:chOff x="814742" y="1298432"/>
            <a:chExt cx="9373882" cy="475773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439130" y="1298432"/>
              <a:ext cx="4749494" cy="47577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4742" y="1298432"/>
              <a:ext cx="4624388" cy="47577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52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6000" b="0" i="0" u="none" strike="noStrike" kern="1200" cap="none" spc="0" normalizeH="0" baseline="0"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rPr>
              <a:t>무엇이 궁금해요</a:t>
            </a:r>
            <a:r>
              <a:rPr kumimoji="0" lang="en-US" altLang="ko-KR" sz="6000" b="0" i="0" u="none" strike="noStrike" kern="1200" cap="none" spc="0" normalizeH="0" baseline="0"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rPr>
              <a:t>?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1841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8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성동고딕 B"/>
                  <a:ea typeface="성동고딕 B"/>
                  <a:cs typeface="+mn-cs"/>
                </a:rPr>
                <a:t>활동</a:t>
              </a:r>
              <a:r>
                <a:rPr kumimoji="0" lang="en-US" altLang="ko-KR" sz="48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성동고딕 B"/>
                  <a:ea typeface="성동고딕 B"/>
                  <a:cs typeface="+mn-cs"/>
                </a:rPr>
                <a:t>2</a:t>
              </a:r>
              <a:endParaRPr kumimoji="0" lang="ko-KR" altLang="en-US" sz="48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668022" y="1928802"/>
            <a:ext cx="7346670" cy="3959704"/>
          </a:xfrm>
          <a:prstGeom prst="roundRect">
            <a:avLst/>
          </a:prstGeom>
          <a:solidFill>
            <a:srgbClr val="F5F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책 속 그림을 감상하고</a:t>
            </a:r>
            <a:endParaRPr lang="en-US" altLang="ko-KR" sz="5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궁금한 점을</a:t>
            </a:r>
            <a:endParaRPr lang="en-US" altLang="ko-KR" sz="5400" dirty="0" smtClean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</a:t>
            </a:r>
            <a:r>
              <a:rPr lang="ko-KR" altLang="en-US" sz="5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떠올려 볼까요</a:t>
            </a:r>
            <a:r>
              <a:rPr lang="en-US" altLang="ko-KR" sz="5400" dirty="0" smtClean="0">
                <a:solidFill>
                  <a:schemeClr val="tx1"/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  <a:endParaRPr lang="ko-KR" altLang="en-US" sz="5400" dirty="0">
              <a:solidFill>
                <a:schemeClr val="tx1"/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그림책에 대한 궁금증 뽑아내기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3093071"/>
            <a:ext cx="3429000" cy="3429000"/>
          </a:xfrm>
          <a:prstGeom prst="rect">
            <a:avLst/>
          </a:prstGeom>
        </p:spPr>
      </p:pic>
      <p:pic>
        <p:nvPicPr>
          <p:cNvPr id="13" name="그림 12" descr="P20190421_161211084_3E7AA20E-8F40-41DF-8476-02839052B0F7.PNG">
            <a:extLst>
              <a:ext uri="{FF2B5EF4-FFF2-40B4-BE49-F238E27FC236}">
                <a16:creationId xmlns="" xmlns:a16="http://schemas.microsoft.com/office/drawing/2014/main" id="{48D2DB06-838F-4AA3-A314-AAE98320C8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38071">
            <a:off x="-221527" y="5832325"/>
            <a:ext cx="9546348" cy="2051349"/>
          </a:xfrm>
          <a:prstGeom prst="parallelogram">
            <a:avLst>
              <a:gd name="adj" fmla="val 10735"/>
            </a:avLst>
          </a:prstGeom>
        </p:spPr>
      </p:pic>
    </p:spTree>
    <p:extLst>
      <p:ext uri="{BB962C8B-B14F-4D97-AF65-F5344CB8AC3E}">
        <p14:creationId xmlns:p14="http://schemas.microsoft.com/office/powerpoint/2010/main" val="29278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1. </a:t>
            </a: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사실에 대해 질문하기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21527" y="5832325"/>
            <a:ext cx="9546348" cy="2051349"/>
          </a:xfrm>
          <a:prstGeom prst="parallelogram">
            <a:avLst>
              <a:gd name="adj" fmla="val 10735"/>
            </a:avLst>
          </a:prstGeom>
        </p:spPr>
      </p:pic>
      <p:grpSp>
        <p:nvGrpSpPr>
          <p:cNvPr id="3" name="그룹 2"/>
          <p:cNvGrpSpPr/>
          <p:nvPr/>
        </p:nvGrpSpPr>
        <p:grpSpPr>
          <a:xfrm rot="21242360">
            <a:off x="407368" y="2708920"/>
            <a:ext cx="2648855" cy="2567167"/>
            <a:chOff x="-34156" y="1928802"/>
            <a:chExt cx="2648855" cy="2567167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flipH="1">
              <a:off x="-34156" y="1928802"/>
              <a:ext cx="2648855" cy="2567167"/>
            </a:xfrm>
            <a:prstGeom prst="rect">
              <a:avLst/>
            </a:prstGeom>
          </p:spPr>
        </p:pic>
        <p:sp>
          <p:nvSpPr>
            <p:cNvPr id="2" name="직사각형 1"/>
            <p:cNvSpPr/>
            <p:nvPr/>
          </p:nvSpPr>
          <p:spPr>
            <a:xfrm rot="463667">
              <a:off x="490356" y="2889258"/>
              <a:ext cx="1449705" cy="6930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어디서 일어난</a:t>
              </a:r>
            </a:p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일인가요</a:t>
              </a:r>
              <a:r>
                <a:rPr lang="en-US" altLang="ko-KR" sz="2000">
                  <a:latin typeface="성동고딕 B"/>
                  <a:ea typeface="성동고딕 B"/>
                </a:rPr>
                <a:t>?</a:t>
              </a:r>
              <a:endParaRPr lang="ko-KR" altLang="en-US" sz="2000">
                <a:latin typeface="성동고딕 B"/>
                <a:ea typeface="성동고딕 B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21014" y="1700808"/>
            <a:ext cx="3963514" cy="45810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" name="그룹 18"/>
          <p:cNvGrpSpPr/>
          <p:nvPr/>
        </p:nvGrpSpPr>
        <p:grpSpPr>
          <a:xfrm flipH="1">
            <a:off x="6450173" y="1725929"/>
            <a:ext cx="2418135" cy="2567167"/>
            <a:chOff x="-34156" y="1928802"/>
            <a:chExt cx="2648855" cy="2567167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flipH="1">
              <a:off x="-34156" y="1928802"/>
              <a:ext cx="2648855" cy="2567167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276174" y="2889217"/>
              <a:ext cx="19038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2000" dirty="0" smtClean="0">
                  <a:solidFill>
                    <a:srgbClr val="FF0000"/>
                  </a:solidFill>
                  <a:latin typeface="성동고딕 B"/>
                  <a:ea typeface="성동고딕 B"/>
                </a:rPr>
                <a:t>사람들은</a:t>
              </a:r>
              <a:r>
                <a:rPr lang="ko-KR" altLang="en-US" sz="2000" dirty="0" smtClean="0">
                  <a:latin typeface="성동고딕 B"/>
                  <a:ea typeface="성동고딕 B"/>
                </a:rPr>
                <a:t> 몇 </a:t>
              </a:r>
              <a:r>
                <a:rPr lang="ko-KR" altLang="en-US" sz="2000" dirty="0">
                  <a:latin typeface="성동고딕 B"/>
                  <a:ea typeface="성동고딕 B"/>
                </a:rPr>
                <a:t>명이</a:t>
              </a:r>
            </a:p>
            <a:p>
              <a:pPr algn="ctr">
                <a:defRPr/>
              </a:pPr>
              <a:r>
                <a:rPr lang="ko-KR" altLang="en-US" sz="2000" dirty="0">
                  <a:latin typeface="성동고딕 B"/>
                  <a:ea typeface="성동고딕 B"/>
                </a:rPr>
                <a:t>등장하나요</a:t>
              </a:r>
              <a:r>
                <a:rPr lang="en-US" altLang="ko-KR" sz="2000" dirty="0">
                  <a:latin typeface="성동고딕 B"/>
                  <a:ea typeface="성동고딕 B"/>
                </a:rPr>
                <a:t>?</a:t>
              </a:r>
              <a:endParaRPr lang="ko-KR" altLang="en-US" sz="2000" dirty="0">
                <a:latin typeface="성동고딕 B"/>
                <a:ea typeface="성동고딕 B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7400" y="1573746"/>
            <a:ext cx="3963514" cy="45810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2. </a:t>
            </a: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왜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, </a:t>
            </a: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무엇 질문하기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21527" y="5832325"/>
            <a:ext cx="9546348" cy="2051349"/>
          </a:xfrm>
          <a:prstGeom prst="parallelogram">
            <a:avLst>
              <a:gd name="adj" fmla="val 10735"/>
            </a:avLst>
          </a:prstGeom>
        </p:spPr>
      </p:pic>
      <p:grpSp>
        <p:nvGrpSpPr>
          <p:cNvPr id="3" name="그룹 2"/>
          <p:cNvGrpSpPr/>
          <p:nvPr/>
        </p:nvGrpSpPr>
        <p:grpSpPr>
          <a:xfrm>
            <a:off x="1307468" y="1628800"/>
            <a:ext cx="2648855" cy="2567167"/>
            <a:chOff x="-34156" y="1928802"/>
            <a:chExt cx="2648855" cy="2567167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flipH="1">
              <a:off x="-34156" y="1928802"/>
              <a:ext cx="2648855" cy="2567167"/>
            </a:xfrm>
            <a:prstGeom prst="rect">
              <a:avLst/>
            </a:prstGeom>
          </p:spPr>
        </p:pic>
        <p:sp>
          <p:nvSpPr>
            <p:cNvPr id="2" name="직사각형 1"/>
            <p:cNvSpPr/>
            <p:nvPr/>
          </p:nvSpPr>
          <p:spPr>
            <a:xfrm>
              <a:off x="227177" y="2889218"/>
              <a:ext cx="1970689" cy="6950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2000" dirty="0">
                  <a:latin typeface="성동고딕 B"/>
                  <a:ea typeface="성동고딕 B"/>
                </a:rPr>
                <a:t>무엇이 이 아이를</a:t>
              </a:r>
            </a:p>
            <a:p>
              <a:pPr algn="ctr">
                <a:defRPr/>
              </a:pPr>
              <a:r>
                <a:rPr lang="ko-KR" altLang="en-US" sz="2000" dirty="0">
                  <a:latin typeface="성동고딕 B"/>
                  <a:ea typeface="성동고딕 B"/>
                </a:rPr>
                <a:t>울게 만들었을까요</a:t>
              </a:r>
              <a:r>
                <a:rPr lang="en-US" altLang="ko-KR" sz="2000" dirty="0">
                  <a:latin typeface="성동고딕 B"/>
                  <a:ea typeface="성동고딕 B"/>
                </a:rPr>
                <a:t>?</a:t>
              </a:r>
              <a:endParaRPr lang="ko-KR" altLang="en-US" sz="2000" dirty="0">
                <a:latin typeface="성동고딕 B"/>
                <a:ea typeface="성동고딕 B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flipH="1">
            <a:off x="5699956" y="1376772"/>
            <a:ext cx="2635572" cy="2567167"/>
            <a:chOff x="199154" y="953729"/>
            <a:chExt cx="2648855" cy="2567167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flipH="1">
              <a:off x="199154" y="953729"/>
              <a:ext cx="2648855" cy="2567167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806082" y="1729477"/>
              <a:ext cx="1329171" cy="9983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왜 이 사람만</a:t>
              </a:r>
            </a:p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갓을 쓰고 </a:t>
              </a:r>
            </a:p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있을까요</a:t>
              </a:r>
              <a:r>
                <a:rPr lang="en-US" altLang="ko-KR" sz="2000">
                  <a:latin typeface="성동고딕 B"/>
                  <a:ea typeface="성동고딕 B"/>
                </a:rPr>
                <a:t>?</a:t>
              </a:r>
              <a:endParaRPr lang="ko-KR" altLang="en-US" sz="2000">
                <a:latin typeface="성동고딕 B"/>
                <a:ea typeface="성동고딕 B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7400" y="1573746"/>
            <a:ext cx="3963514" cy="45810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3.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아무도 안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궁금해 할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질문하기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85776"/>
            <a:ext cx="1697843" cy="22145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38072">
            <a:off x="-221527" y="5832325"/>
            <a:ext cx="9546348" cy="2051349"/>
          </a:xfrm>
          <a:prstGeom prst="parallelogram">
            <a:avLst>
              <a:gd name="adj" fmla="val 10735"/>
            </a:avLst>
          </a:prstGeom>
        </p:spPr>
      </p:pic>
      <p:grpSp>
        <p:nvGrpSpPr>
          <p:cNvPr id="3" name="그룹 2"/>
          <p:cNvGrpSpPr/>
          <p:nvPr/>
        </p:nvGrpSpPr>
        <p:grpSpPr>
          <a:xfrm>
            <a:off x="179512" y="1992948"/>
            <a:ext cx="2648855" cy="2567167"/>
            <a:chOff x="1991544" y="1244447"/>
            <a:chExt cx="2648855" cy="2567167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flipH="1">
              <a:off x="1991544" y="1244447"/>
              <a:ext cx="2648855" cy="2567167"/>
            </a:xfrm>
            <a:prstGeom prst="rect">
              <a:avLst/>
            </a:prstGeom>
          </p:spPr>
        </p:pic>
        <p:sp>
          <p:nvSpPr>
            <p:cNvPr id="2" name="직사각형 1"/>
            <p:cNvSpPr/>
            <p:nvPr/>
          </p:nvSpPr>
          <p:spPr>
            <a:xfrm>
              <a:off x="2376310" y="2204864"/>
              <a:ext cx="1725155" cy="698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2000" dirty="0">
                  <a:latin typeface="성동고딕 B"/>
                  <a:ea typeface="성동고딕 B"/>
                </a:rPr>
                <a:t>우는 아이 이름은</a:t>
              </a:r>
            </a:p>
            <a:p>
              <a:pPr algn="ctr">
                <a:defRPr/>
              </a:pPr>
              <a:r>
                <a:rPr lang="ko-KR" altLang="en-US" sz="2000" dirty="0">
                  <a:latin typeface="성동고딕 B"/>
                  <a:ea typeface="성동고딕 B"/>
                </a:rPr>
                <a:t>무엇일까요</a:t>
              </a:r>
              <a:r>
                <a:rPr lang="en-US" altLang="ko-KR" sz="2000" dirty="0">
                  <a:latin typeface="성동고딕 B"/>
                  <a:ea typeface="성동고딕 B"/>
                </a:rPr>
                <a:t>?</a:t>
              </a:r>
              <a:endParaRPr lang="ko-KR" altLang="en-US" sz="2000" dirty="0">
                <a:latin typeface="성동고딕 B"/>
                <a:ea typeface="성동고딕 B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flipH="1">
            <a:off x="5677506" y="1029022"/>
            <a:ext cx="2635572" cy="2567167"/>
            <a:chOff x="1938088" y="56038"/>
            <a:chExt cx="2648855" cy="2567167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flipH="1">
              <a:off x="1938088" y="56038"/>
              <a:ext cx="2648855" cy="2567167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2163342" y="953510"/>
              <a:ext cx="1859067" cy="6975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훈장님은</a:t>
              </a:r>
            </a:p>
            <a:p>
              <a:pPr algn="ctr">
                <a:defRPr/>
              </a:pPr>
              <a:r>
                <a:rPr lang="ko-KR" altLang="en-US" sz="2000">
                  <a:latin typeface="성동고딕 B"/>
                  <a:ea typeface="성동고딕 B"/>
                </a:rPr>
                <a:t>왜 책이 없을까요</a:t>
              </a:r>
              <a:r>
                <a:rPr lang="en-US" altLang="ko-KR" sz="2000">
                  <a:latin typeface="성동고딕 B"/>
                  <a:ea typeface="성동고딕 B"/>
                </a:rPr>
                <a:t>?</a:t>
              </a:r>
              <a:endParaRPr lang="ko-KR" altLang="en-US" sz="2000">
                <a:latin typeface="성동고딕 B"/>
                <a:ea typeface="성동고딕 B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16" y="908720"/>
            <a:ext cx="8676964" cy="583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52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6000" b="0" i="0" u="none" strike="noStrike" kern="1200" cap="none" spc="0" normalizeH="0" baseline="0" dirty="0"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rPr>
              <a:t>질문을 </a:t>
            </a:r>
            <a:r>
              <a:rPr kumimoji="0" lang="ko-KR" altLang="en-US" sz="6000" b="0" i="0" u="none" strike="noStrike" kern="1200" cap="none" spc="0" normalizeH="0" baseline="0" dirty="0" smtClean="0"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rPr>
              <a:t>해결해 줄게</a:t>
            </a:r>
            <a:r>
              <a:rPr kumimoji="0" lang="en-US" altLang="ko-KR" sz="6000" b="0" i="0" u="none" strike="noStrike" kern="1200" cap="none" spc="0" normalizeH="0" baseline="0" dirty="0"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rPr>
              <a:t>!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1841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8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성동고딕 B"/>
                  <a:ea typeface="성동고딕 B"/>
                  <a:cs typeface="+mn-cs"/>
                </a:rPr>
                <a:t>활동</a:t>
              </a:r>
              <a:r>
                <a:rPr lang="en-US" altLang="ko-KR" sz="4800">
                  <a:solidFill>
                    <a:prstClr val="black"/>
                  </a:solidFill>
                  <a:latin typeface="성동고딕 B"/>
                  <a:ea typeface="성동고딕 B"/>
                </a:rPr>
                <a:t>3</a:t>
              </a:r>
              <a:endParaRPr kumimoji="0" lang="ko-KR" altLang="en-US" sz="48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성동고딕 B"/>
                <a:ea typeface="성동고딕 B"/>
                <a:cs typeface="+mn-cs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우리 모둠의 질문은 무엇인가요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pic>
        <p:nvPicPr>
          <p:cNvPr id="42" name="그림 4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7389" y="1373415"/>
            <a:ext cx="8046610" cy="5944016"/>
          </a:xfrm>
          <a:prstGeom prst="rect">
            <a:avLst/>
          </a:prstGeom>
        </p:spPr>
      </p:pic>
      <p:pic>
        <p:nvPicPr>
          <p:cNvPr id="43" name="그림 4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27584" y="4329100"/>
            <a:ext cx="2592288" cy="201373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627759" y="3221913"/>
            <a:ext cx="48605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dirty="0" err="1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모둠원과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돌아가며</a:t>
            </a:r>
          </a:p>
          <a:p>
            <a:pPr algn="ctr">
              <a:defRPr/>
            </a:pP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‘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나의 질문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’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소개해 봅시다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  <a:endParaRPr lang="ko-KR" altLang="en-US" dirty="0"/>
          </a:p>
        </p:txBody>
      </p:sp>
      <p:pic>
        <p:nvPicPr>
          <p:cNvPr id="45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우리 모둠의 질문은 무엇인가요</a:t>
            </a:r>
            <a:r>
              <a:rPr lang="en-US" altLang="ko-KR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15749" y="156572"/>
            <a:ext cx="13163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/>
              <a:t>학습지 </a:t>
            </a:r>
            <a:r>
              <a:rPr lang="en-US" altLang="ko-KR"/>
              <a:t>1</a:t>
            </a:r>
            <a:r>
              <a:rPr lang="ko-KR" altLang="en-US"/>
              <a:t>쪽</a:t>
            </a: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758" y="0"/>
            <a:ext cx="828464" cy="828464"/>
          </a:xfrm>
          <a:prstGeom prst="rect">
            <a:avLst/>
          </a:prstGeom>
        </p:spPr>
      </p:pic>
      <p:grpSp>
        <p:nvGrpSpPr>
          <p:cNvPr id="42" name="그룹 41"/>
          <p:cNvGrpSpPr/>
          <p:nvPr/>
        </p:nvGrpSpPr>
        <p:grpSpPr>
          <a:xfrm>
            <a:off x="755576" y="1874934"/>
            <a:ext cx="7488832" cy="2146336"/>
            <a:chOff x="1151620" y="2352914"/>
            <a:chExt cx="7182798" cy="2146336"/>
          </a:xfrm>
        </p:grpSpPr>
        <p:sp>
          <p:nvSpPr>
            <p:cNvPr id="39" name="모서리가 둥근 직사각형 14"/>
            <p:cNvSpPr/>
            <p:nvPr/>
          </p:nvSpPr>
          <p:spPr>
            <a:xfrm>
              <a:off x="1254218" y="2352914"/>
              <a:ext cx="6918182" cy="1832170"/>
            </a:xfrm>
            <a:prstGeom prst="roundRect">
              <a:avLst>
                <a:gd name="adj" fmla="val 17003"/>
              </a:avLst>
            </a:prstGeom>
            <a:solidFill>
              <a:srgbClr val="F0D5D4">
                <a:alpha val="40000"/>
              </a:srgbClr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742950" indent="-742950" algn="ctr">
                <a:lnSpc>
                  <a:spcPct val="150000"/>
                </a:lnSpc>
                <a:defRPr/>
              </a:pPr>
              <a:endPara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51620" y="2744924"/>
              <a:ext cx="7182798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 err="1">
                  <a:latin typeface="성동고딕 B"/>
                  <a:ea typeface="성동고딕 B"/>
                </a:rPr>
                <a:t>모둠별</a:t>
              </a:r>
              <a:r>
                <a:rPr lang="ko-KR" altLang="en-US" sz="3600" dirty="0">
                  <a:latin typeface="성동고딕 B"/>
                  <a:ea typeface="성동고딕 B"/>
                </a:rPr>
                <a:t> </a:t>
              </a:r>
              <a:r>
                <a:rPr lang="en-US" altLang="ko-KR" sz="3600" dirty="0">
                  <a:latin typeface="성동고딕 B"/>
                  <a:ea typeface="성동고딕 B"/>
                </a:rPr>
                <a:t>‘</a:t>
              </a:r>
              <a:r>
                <a:rPr lang="ko-KR" altLang="en-US" sz="3600" dirty="0" smtClean="0">
                  <a:latin typeface="성동고딕 B"/>
                  <a:ea typeface="성동고딕 B"/>
                </a:rPr>
                <a:t>책 읽으며 </a:t>
              </a:r>
              <a:r>
                <a:rPr lang="ko-KR" altLang="en-US" sz="3600" dirty="0">
                  <a:latin typeface="성동고딕 B"/>
                  <a:ea typeface="성동고딕 B"/>
                </a:rPr>
                <a:t>해결하고 싶은 질문</a:t>
              </a:r>
              <a:r>
                <a:rPr lang="en-US" altLang="ko-KR" sz="3600" dirty="0">
                  <a:latin typeface="성동고딕 B"/>
                  <a:ea typeface="성동고딕 B"/>
                </a:rPr>
                <a:t>’</a:t>
              </a:r>
              <a:r>
                <a:rPr lang="ko-KR" altLang="en-US" sz="3600" dirty="0">
                  <a:latin typeface="성동고딕 B"/>
                  <a:ea typeface="성동고딕 B"/>
                </a:rPr>
                <a:t>을 </a:t>
              </a:r>
              <a:endParaRPr lang="en-US" altLang="ko-KR" sz="3600" dirty="0" smtClean="0">
                <a:latin typeface="성동고딕 B"/>
                <a:ea typeface="성동고딕 B"/>
              </a:endParaRPr>
            </a:p>
            <a:p>
              <a:pPr algn="ctr">
                <a:defRPr/>
              </a:pPr>
              <a:r>
                <a:rPr lang="ko-KR" altLang="en-US" sz="3600" dirty="0" smtClean="0">
                  <a:latin typeface="성동고딕 B"/>
                  <a:ea typeface="성동고딕 B"/>
                </a:rPr>
                <a:t>멀티 </a:t>
              </a:r>
              <a:r>
                <a:rPr lang="ko-KR" altLang="en-US" sz="3600" dirty="0" err="1">
                  <a:latin typeface="성동고딕 B"/>
                  <a:ea typeface="성동고딕 B"/>
                </a:rPr>
                <a:t>보팅으로</a:t>
              </a:r>
              <a:r>
                <a:rPr lang="ko-KR" altLang="en-US" sz="3600" dirty="0">
                  <a:latin typeface="성동고딕 B"/>
                  <a:ea typeface="성동고딕 B"/>
                </a:rPr>
                <a:t> 뽑아봅시다</a:t>
              </a:r>
              <a:r>
                <a:rPr lang="en-US" altLang="ko-KR" sz="3600" dirty="0">
                  <a:latin typeface="성동고딕 B"/>
                  <a:ea typeface="성동고딕 B"/>
                </a:rPr>
                <a:t>.</a:t>
              </a:r>
            </a:p>
            <a:p>
              <a:pPr algn="ctr">
                <a:defRPr/>
              </a:pPr>
              <a:endParaRPr lang="en-US" altLang="ko-KR" sz="3600" dirty="0">
                <a:latin typeface="성동고딕 B"/>
                <a:ea typeface="성동고딕 B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1164208" y="3855154"/>
            <a:ext cx="7080200" cy="2166134"/>
            <a:chOff x="1254218" y="2352914"/>
            <a:chExt cx="7080200" cy="2166134"/>
          </a:xfrm>
        </p:grpSpPr>
        <p:sp>
          <p:nvSpPr>
            <p:cNvPr id="44" name="모서리가 둥근 직사각형 14"/>
            <p:cNvSpPr/>
            <p:nvPr/>
          </p:nvSpPr>
          <p:spPr>
            <a:xfrm>
              <a:off x="1254218" y="2352914"/>
              <a:ext cx="6936184" cy="2166134"/>
            </a:xfrm>
            <a:prstGeom prst="roundRect">
              <a:avLst>
                <a:gd name="adj" fmla="val 17003"/>
              </a:avLst>
            </a:prstGeom>
            <a:solidFill>
              <a:schemeClr val="accent4">
                <a:lumMod val="20000"/>
                <a:lumOff val="80000"/>
                <a:alpha val="40000"/>
              </a:schemeClr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742950" indent="-742950" algn="ctr">
                <a:lnSpc>
                  <a:spcPct val="150000"/>
                </a:lnSpc>
                <a:defRPr/>
              </a:pPr>
              <a:endPara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endParaRPr>
            </a:p>
          </p:txBody>
        </p:sp>
        <p:sp>
          <p:nvSpPr>
            <p:cNvPr id="45" name="TextBox 37"/>
            <p:cNvSpPr txBox="1"/>
            <p:nvPr/>
          </p:nvSpPr>
          <p:spPr>
            <a:xfrm rot="21600000">
              <a:off x="1493658" y="2653098"/>
              <a:ext cx="6840760" cy="17387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성동고딕 B"/>
                  <a:ea typeface="성동고딕 B"/>
                </a:rPr>
                <a:t>싸인의 기회는 총 </a:t>
              </a:r>
              <a:r>
                <a:rPr lang="en-US" altLang="ko-KR" sz="3600">
                  <a:latin typeface="성동고딕 B"/>
                  <a:ea typeface="성동고딕 B"/>
                </a:rPr>
                <a:t>(</a:t>
              </a:r>
              <a:r>
                <a:rPr lang="ko-KR" altLang="en-US" sz="3600">
                  <a:latin typeface="성동고딕 B"/>
                  <a:ea typeface="성동고딕 B"/>
                </a:rPr>
                <a:t>    </a:t>
              </a:r>
              <a:r>
                <a:rPr lang="en-US" altLang="ko-KR" sz="3600">
                  <a:latin typeface="성동고딕 B"/>
                  <a:ea typeface="성동고딕 B"/>
                </a:rPr>
                <a:t>)</a:t>
              </a:r>
              <a:r>
                <a:rPr lang="ko-KR" altLang="en-US" sz="3600">
                  <a:latin typeface="성동고딕 B"/>
                  <a:ea typeface="성동고딕 B"/>
                </a:rPr>
                <a:t>번</a:t>
              </a:r>
              <a:r>
                <a:rPr lang="en-US" altLang="ko-KR" sz="3600">
                  <a:latin typeface="성동고딕 B"/>
                  <a:ea typeface="성동고딕 B"/>
                </a:rPr>
                <a:t>!</a:t>
              </a:r>
            </a:p>
            <a:p>
              <a:pPr algn="ctr">
                <a:defRPr/>
              </a:pPr>
              <a:r>
                <a:rPr lang="ko-KR" altLang="en-US" sz="3600">
                  <a:latin typeface="성동고딕 B"/>
                  <a:ea typeface="성동고딕 B"/>
                </a:rPr>
                <a:t>가장 마음에 드는 질문을 골라</a:t>
              </a:r>
            </a:p>
            <a:p>
              <a:pPr algn="ctr">
                <a:defRPr/>
              </a:pPr>
              <a:r>
                <a:rPr lang="ko-KR" altLang="en-US" sz="3600">
                  <a:latin typeface="성동고딕 B"/>
                  <a:ea typeface="성동고딕 B"/>
                </a:rPr>
                <a:t>학습지에 싸인하기</a:t>
              </a:r>
            </a:p>
          </p:txBody>
        </p:sp>
      </p:grpSp>
      <p:pic>
        <p:nvPicPr>
          <p:cNvPr id="41" name="그림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59532" y="4456399"/>
            <a:ext cx="1593982" cy="1960933"/>
          </a:xfrm>
          <a:prstGeom prst="rect">
            <a:avLst/>
          </a:prstGeom>
        </p:spPr>
      </p:pic>
      <p:pic>
        <p:nvPicPr>
          <p:cNvPr id="46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 그림책을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다시 한 번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읽어봅시다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16159" y="5663108"/>
            <a:ext cx="2026936" cy="1391882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009124" y="1867003"/>
            <a:ext cx="7125750" cy="3616693"/>
            <a:chOff x="814742" y="1298432"/>
            <a:chExt cx="9373882" cy="475773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439130" y="1298432"/>
              <a:ext cx="4749494" cy="47577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4742" y="1298432"/>
              <a:ext cx="4624388" cy="47577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52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   그림책을 읽으며 질문 해결하기</a:t>
            </a:r>
          </a:p>
        </p:txBody>
      </p:sp>
      <p:pic>
        <p:nvPicPr>
          <p:cNvPr id="23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71636" cy="1928826"/>
          </a:xfrm>
          <a:prstGeom prst="rect">
            <a:avLst/>
          </a:prstGeom>
        </p:spPr>
      </p:pic>
      <p:pic>
        <p:nvPicPr>
          <p:cNvPr id="24" name="그림 2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08204" y="4353186"/>
            <a:ext cx="2237079" cy="2504813"/>
          </a:xfrm>
          <a:prstGeom prst="rect">
            <a:avLst/>
          </a:prstGeom>
        </p:spPr>
      </p:pic>
      <p:pic>
        <p:nvPicPr>
          <p:cNvPr id="25" name="그림 40"/>
          <p:cNvPicPr>
            <a:picLocks noChangeAspect="1"/>
          </p:cNvPicPr>
          <p:nvPr/>
        </p:nvPicPr>
        <p:blipFill rotWithShape="1">
          <a:blip r:embed="rId7" cstate="email">
            <a:duotone>
              <a:schemeClr val="accent5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45495" flipH="1">
            <a:off x="-481942" y="1066596"/>
            <a:ext cx="8190214" cy="581167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182882" y="2827412"/>
            <a:ext cx="4860566" cy="229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그림책을 한번 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읽어 보며</a:t>
            </a:r>
            <a:endParaRPr lang="ko-KR" altLang="en-US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그림책 속 정보를</a:t>
            </a:r>
          </a:p>
          <a:p>
            <a:pPr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활용하여 질문을</a:t>
            </a:r>
          </a:p>
          <a:p>
            <a:pPr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해결해 봅시다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107504" y="1707456"/>
            <a:ext cx="8928992" cy="377377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이번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시간에는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&lt;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아재랑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공재랑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한 바퀴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&gt;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에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대한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궁금증을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펼쳐 보고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책을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읽으며 해결해 보는 활동을 했습니다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다음 시간에는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그림으로 표현하는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  <a:p>
            <a:pPr lvl="0" algn="ctr">
              <a:defRPr/>
            </a:pPr>
            <a:r>
              <a:rPr lang="ko-KR" altLang="en-US" sz="360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서민 문화에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대해 알아보겠습니다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313134" y="632443"/>
            <a:ext cx="25695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800">
                <a:latin typeface="성동고딕 B"/>
                <a:ea typeface="성동고딕 B"/>
              </a:rPr>
              <a:t>마무리하며</a:t>
            </a: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24" y="0"/>
            <a:ext cx="9134509" cy="2133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1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="" xmlns:a16="http://schemas.microsoft.com/office/drawing/2014/main" id="{B9CAC863-4C97-4C48-9F71-AB76E18F59F1}"/>
              </a:ext>
            </a:extLst>
          </p:cNvPr>
          <p:cNvGrpSpPr/>
          <p:nvPr/>
        </p:nvGrpSpPr>
        <p:grpSpPr>
          <a:xfrm>
            <a:off x="493159" y="1788951"/>
            <a:ext cx="8157681" cy="4710701"/>
            <a:chOff x="400798" y="1788951"/>
            <a:chExt cx="8157681" cy="4710701"/>
          </a:xfrm>
        </p:grpSpPr>
        <p:sp>
          <p:nvSpPr>
            <p:cNvPr id="7" name="사각형: 둥근 모서리 5">
              <a:extLst>
                <a:ext uri="{FF2B5EF4-FFF2-40B4-BE49-F238E27FC236}">
                  <a16:creationId xmlns="" xmlns:a16="http://schemas.microsoft.com/office/drawing/2014/main" id="{2AB7AB33-E0F5-4271-9CEB-1C5A78278B26}"/>
                </a:ext>
              </a:extLst>
            </p:cNvPr>
            <p:cNvSpPr/>
            <p:nvPr/>
          </p:nvSpPr>
          <p:spPr>
            <a:xfrm>
              <a:off x="400798" y="1788951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9" name="그룹 8">
              <a:extLst>
                <a:ext uri="{FF2B5EF4-FFF2-40B4-BE49-F238E27FC236}">
                  <a16:creationId xmlns="" xmlns:a16="http://schemas.microsoft.com/office/drawing/2014/main" id="{77628A33-926C-4BCE-A57E-774010BC9D74}"/>
                </a:ext>
              </a:extLst>
            </p:cNvPr>
            <p:cNvGrpSpPr/>
            <p:nvPr/>
          </p:nvGrpSpPr>
          <p:grpSpPr>
            <a:xfrm>
              <a:off x="692138" y="2060848"/>
              <a:ext cx="3197730" cy="1034238"/>
              <a:chOff x="626932" y="1927454"/>
              <a:chExt cx="3197730" cy="1034238"/>
            </a:xfrm>
          </p:grpSpPr>
          <p:pic>
            <p:nvPicPr>
              <p:cNvPr id="13" name="그림 12">
                <a:extLst>
                  <a:ext uri="{FF2B5EF4-FFF2-40B4-BE49-F238E27FC236}">
                    <a16:creationId xmlns="" xmlns:a16="http://schemas.microsoft.com/office/drawing/2014/main" id="{5CB109DF-9CF2-4712-921E-5FF73ADB39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32280" y="1927454"/>
                <a:ext cx="1292382" cy="103423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4" name="직사각형 13">
                <a:extLst>
                  <a:ext uri="{FF2B5EF4-FFF2-40B4-BE49-F238E27FC236}">
                    <a16:creationId xmlns="" xmlns:a16="http://schemas.microsoft.com/office/drawing/2014/main" id="{7D366B1B-53AF-4A8C-82F6-2F5DD70781FD}"/>
                  </a:ext>
                </a:extLst>
              </p:cNvPr>
              <p:cNvSpPr/>
              <p:nvPr/>
            </p:nvSpPr>
            <p:spPr>
              <a:xfrm>
                <a:off x="626932" y="2222646"/>
                <a:ext cx="1805302" cy="58477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]</a:t>
                </a:r>
                <a:endPara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="" xmlns:a16="http://schemas.microsoft.com/office/drawing/2014/main" id="{038BB0D9-09F9-43B4-81AB-308FBD0C3D18}"/>
                </a:ext>
              </a:extLst>
            </p:cNvPr>
            <p:cNvGrpSpPr/>
            <p:nvPr/>
          </p:nvGrpSpPr>
          <p:grpSpPr>
            <a:xfrm>
              <a:off x="692138" y="3155480"/>
              <a:ext cx="7531917" cy="2762041"/>
              <a:chOff x="626932" y="3207316"/>
              <a:chExt cx="7531917" cy="2762041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="" xmlns:a16="http://schemas.microsoft.com/office/drawing/2014/main" id="{158C9E33-DD00-4540-9D8B-9F901552EA9D}"/>
                  </a:ext>
                </a:extLst>
              </p:cNvPr>
              <p:cNvSpPr/>
              <p:nvPr/>
            </p:nvSpPr>
            <p:spPr>
              <a:xfrm>
                <a:off x="626932" y="3907254"/>
                <a:ext cx="7531917" cy="206210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[6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미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03-04]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다양한 감상 방법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(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비교 또는 단독 감상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,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내용 또는 형식 감상 등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)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을 알고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활용할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수 있다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.</a:t>
                </a:r>
              </a:p>
              <a:p>
                <a:pPr fontAlgn="base"/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[6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국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02-01] </a:t>
                </a:r>
                <a:r>
                  <a:rPr lang="ko-KR" altLang="en-US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읽기는 배경지식을 활용하여 의미를 구성하는 과정임을 이해하고 글을 읽는다</a:t>
                </a:r>
                <a:r>
                  <a:rPr lang="en-US" altLang="ko-KR" sz="3200" dirty="0" smtClean="0">
                    <a:latin typeface="성동고딕 B" panose="02030504000101010101" pitchFamily="18" charset="-127"/>
                    <a:ea typeface="성동고딕 B" panose="02030504000101010101" pitchFamily="18" charset="-127"/>
                  </a:rPr>
                  <a:t>.</a:t>
                </a:r>
                <a:endParaRPr lang="ko-KR" altLang="en-US" sz="3200" dirty="0">
                  <a:latin typeface="성동고딕 B" panose="02030504000101010101" pitchFamily="18" charset="-127"/>
                  <a:ea typeface="성동고딕 B" panose="02030504000101010101" pitchFamily="18" charset="-127"/>
                </a:endParaRPr>
              </a:p>
            </p:txBody>
          </p:sp>
          <p:sp>
            <p:nvSpPr>
              <p:cNvPr id="12" name="직사각형 11">
                <a:extLst>
                  <a:ext uri="{FF2B5EF4-FFF2-40B4-BE49-F238E27FC236}">
                    <a16:creationId xmlns="" xmlns:a16="http://schemas.microsoft.com/office/drawing/2014/main" id="{2D0D08BA-8FBB-41F8-ABA3-8C329CD6578B}"/>
                  </a:ext>
                </a:extLst>
              </p:cNvPr>
              <p:cNvSpPr/>
              <p:nvPr/>
            </p:nvSpPr>
            <p:spPr>
              <a:xfrm>
                <a:off x="626932" y="3207316"/>
                <a:ext cx="2446504" cy="58477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highlight>
                      <a:srgbClr val="FFFF9F"/>
                    </a:highlight>
                    <a:uLnTx/>
                    <a:uFillTx/>
                    <a:latin typeface="성동고딕 B" panose="02030504000101010101" pitchFamily="18" charset="-127"/>
                    <a:ea typeface="성동고딕 B" panose="02030504000101010101" pitchFamily="18" charset="-127"/>
                    <a:cs typeface="다온 청춘고딕(B)" panose="02020603020101020101" pitchFamily="18" charset="-127"/>
                  </a:rPr>
                  <a:t>]</a:t>
                </a:r>
                <a:endPara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endParaRPr>
              </a:p>
            </p:txBody>
          </p:sp>
        </p:grpSp>
      </p:grp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BCE6750F-38BF-43FA-9477-BF235B8410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32073">
            <a:off x="5109220" y="1378211"/>
            <a:ext cx="3747750" cy="1948138"/>
          </a:xfrm>
          <a:prstGeom prst="rect">
            <a:avLst/>
          </a:prstGeom>
        </p:spPr>
      </p:pic>
      <p:pic>
        <p:nvPicPr>
          <p:cNvPr id="18" name="그림 17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  <p:pic>
        <p:nvPicPr>
          <p:cNvPr id="16" name="_x625988536" descr="EMB000013e07e3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4475" y="2165580"/>
            <a:ext cx="932000" cy="8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74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57254" y="672769"/>
            <a:ext cx="5229492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2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sp>
        <p:nvSpPr>
          <p:cNvPr id="17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513707" y="1808251"/>
            <a:ext cx="8157681" cy="4934879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793642" y="2024491"/>
            <a:ext cx="4146848" cy="669520"/>
            <a:chOff x="881246" y="2137506"/>
            <a:chExt cx="4146848" cy="669520"/>
          </a:xfrm>
        </p:grpSpPr>
        <p:sp>
          <p:nvSpPr>
            <p:cNvPr id="19" name="직사각형 18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21259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511332" y="2226044"/>
              <a:ext cx="151676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600" dirty="0" err="1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성동고딕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 </a:t>
              </a:r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B</a:t>
              </a:r>
              <a:endParaRPr lang="ko-KR" altLang="en-US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50126" y="2447790"/>
            <a:ext cx="7866290" cy="4295340"/>
            <a:chOff x="450126" y="2529982"/>
            <a:chExt cx="7866290" cy="4295340"/>
          </a:xfrm>
        </p:grpSpPr>
        <p:pic>
          <p:nvPicPr>
            <p:cNvPr id="23" name="그림 22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8053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234996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이번 차시는 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‘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다 같이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돌자 그림책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한 바퀴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’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라는 주제로 펼쳐지는 수업입니다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이야기와 그림이 동시에 나오기 때문에 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‘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자신이 알고 있는 배경지식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’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을 활용하도록 안내하는 것이 좋습니다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&lt;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활동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1&gt;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에서는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그림책 속 그림을 감상해봅니다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이어지는 활동에서 다양한 질문을 도출하기 위해서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다양한 방법으로 읽는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것이 좋습니다</a:t>
              </a:r>
              <a:r>
                <a:rPr lang="en-US" altLang="ko-KR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또한 많은 </a:t>
              </a:r>
              <a:r>
                <a:rPr lang="ko-KR" altLang="en-US" sz="2800" dirty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그림 작품이 수록되어있기 때문에 충분한 시간을 두고 감상해보는 것이 좋습니다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. (</a:t>
              </a:r>
              <a:r>
                <a:rPr lang="ko-KR" altLang="en-US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뒷장이어서</a:t>
              </a:r>
              <a:r>
                <a:rPr lang="en-US" altLang="ko-KR" sz="2800" dirty="0" smtClean="0">
                  <a:latin typeface="성동고딕 B" panose="02030504000101010101" pitchFamily="18" charset="-127"/>
                  <a:ea typeface="성동고딕 B" panose="02030504000101010101" pitchFamily="18" charset="-127"/>
                </a:rPr>
                <a:t>)</a:t>
              </a:r>
              <a:endPara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</p:grpSp>
      <p:pic>
        <p:nvPicPr>
          <p:cNvPr id="13" name="그림 12" descr="P20190421_161211084_3E7AA20E-8F40-41DF-8476-02839052B0F7.PNG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3088" cy="15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7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4"/>
          <p:cNvSpPr/>
          <p:nvPr/>
        </p:nvSpPr>
        <p:spPr>
          <a:xfrm>
            <a:off x="1965315" y="366900"/>
            <a:ext cx="5877367" cy="731277"/>
          </a:xfrm>
          <a:prstGeom prst="roundRect">
            <a:avLst>
              <a:gd name="adj" fmla="val 40013"/>
            </a:avLst>
          </a:prstGeom>
          <a:solidFill>
            <a:srgbClr val="F8EDED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선생님께 드리는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안내서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3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4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618940" y="1420660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1042045" y="5255002"/>
            <a:ext cx="5269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dirty="0" smtClean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1035611" y="1479281"/>
            <a:ext cx="73142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&lt;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2&gt;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에서는 그림들을 </a:t>
            </a: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살펴보며 궁금한 것을 떠올려 </a:t>
            </a:r>
            <a:r>
              <a:rPr lang="en-US" altLang="ko-KR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3</a:t>
            </a: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가지 단계로 질문해 봅니다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 &lt;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3&gt;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에서는 질문을 </a:t>
            </a:r>
            <a:r>
              <a:rPr lang="ko-KR" altLang="en-US" sz="2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그림책을 활용해서 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해결해 보며 </a:t>
            </a:r>
            <a:r>
              <a:rPr lang="ko-KR" altLang="en-US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그림책을 깊이 읽어봅니다</a:t>
            </a:r>
            <a:r>
              <a:rPr lang="en-US" altLang="ko-KR" sz="2800" dirty="0" smtClean="0"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2800" dirty="0"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57" name="그림 56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288" y="5256493"/>
            <a:ext cx="630757" cy="584775"/>
          </a:xfrm>
          <a:prstGeom prst="rect">
            <a:avLst/>
          </a:prstGeom>
        </p:spPr>
      </p:pic>
      <p:sp>
        <p:nvSpPr>
          <p:cNvPr id="63" name="직사각형 62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1040644" y="2987186"/>
            <a:ext cx="2125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성동고딕 B" panose="02030504000101010101" pitchFamily="18" charset="-127"/>
              <a:ea typeface="성동고딕 B" panose="02030504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64" name="그림 6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323673" y="2839774"/>
            <a:ext cx="1080386" cy="1080386"/>
          </a:xfrm>
          <a:prstGeom prst="rect">
            <a:avLst/>
          </a:prstGeom>
        </p:spPr>
      </p:pic>
      <p:grpSp>
        <p:nvGrpSpPr>
          <p:cNvPr id="72" name="그룹 71"/>
          <p:cNvGrpSpPr/>
          <p:nvPr/>
        </p:nvGrpSpPr>
        <p:grpSpPr>
          <a:xfrm>
            <a:off x="791775" y="3435682"/>
            <a:ext cx="3685856" cy="1124388"/>
            <a:chOff x="865596" y="4839129"/>
            <a:chExt cx="3685856" cy="1238035"/>
          </a:xfrm>
        </p:grpSpPr>
        <p:sp>
          <p:nvSpPr>
            <p:cNvPr id="73" name="모서리가 둥근 직사각형 72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pic>
          <p:nvPicPr>
            <p:cNvPr id="74" name="그림 7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75" name="직사각형 7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50283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학습지가 있는 활동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4557933" y="3620972"/>
            <a:ext cx="3598294" cy="697950"/>
            <a:chOff x="4557933" y="4017016"/>
            <a:chExt cx="3598294" cy="697950"/>
          </a:xfrm>
        </p:grpSpPr>
        <p:sp>
          <p:nvSpPr>
            <p:cNvPr id="76" name="모서리가 둥근 직사각형 75"/>
            <p:cNvSpPr/>
            <p:nvPr/>
          </p:nvSpPr>
          <p:spPr>
            <a:xfrm>
              <a:off x="4557933" y="4017016"/>
              <a:ext cx="2849041" cy="6979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pic>
          <p:nvPicPr>
            <p:cNvPr id="77" name="그림 7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9826" y="4037206"/>
              <a:ext cx="648347" cy="471217"/>
            </a:xfrm>
            <a:prstGeom prst="rect">
              <a:avLst/>
            </a:prstGeom>
          </p:spPr>
        </p:pic>
        <p:sp>
          <p:nvSpPr>
            <p:cNvPr id="81" name="직사각형 8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5930811" y="4117243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관련 교과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1035611" y="4390369"/>
            <a:ext cx="3442020" cy="768495"/>
            <a:chOff x="1109432" y="5015856"/>
            <a:chExt cx="3442020" cy="768495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2864538" y="5144474"/>
              <a:ext cx="153166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학생 대답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21" name="그림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219852" y="4541638"/>
            <a:ext cx="381879" cy="469792"/>
          </a:xfrm>
          <a:prstGeom prst="rect">
            <a:avLst/>
          </a:prstGeom>
        </p:spPr>
      </p:pic>
      <p:pic>
        <p:nvPicPr>
          <p:cNvPr id="22" name="그림 4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601731" y="4560070"/>
            <a:ext cx="621049" cy="482442"/>
          </a:xfrm>
          <a:prstGeom prst="rect">
            <a:avLst/>
          </a:prstGeom>
        </p:spPr>
      </p:pic>
      <p:pic>
        <p:nvPicPr>
          <p:cNvPr id="23" name="그림 2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52565" y="4541638"/>
            <a:ext cx="504056" cy="564382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4572000" y="4408070"/>
            <a:ext cx="3125516" cy="697950"/>
            <a:chOff x="4557933" y="4017016"/>
            <a:chExt cx="3125516" cy="697950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4557933" y="4017016"/>
              <a:ext cx="2471519" cy="6979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성동고딕 B" panose="02030504000101010101" pitchFamily="18" charset="-127"/>
                <a:ea typeface="성동고딕 B" panose="0203050400010101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5458033" y="4117243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600" dirty="0" smtClean="0">
                  <a:latin typeface="성동고딕 B" panose="02030504000101010101" pitchFamily="18" charset="-127"/>
                  <a:ea typeface="성동고딕 B" panose="02030504000101010101" pitchFamily="18" charset="-127"/>
                  <a:cs typeface="다온 청춘고딕(B)" panose="02020603020101020101" pitchFamily="18" charset="-127"/>
                </a:rPr>
                <a:t>교사 발문</a:t>
              </a:r>
              <a:endParaRPr lang="en-US" altLang="ko-KR" sz="2600" dirty="0">
                <a:latin typeface="성동고딕 B" panose="02030504000101010101" pitchFamily="18" charset="-127"/>
                <a:ea typeface="성동고딕 B" panose="02030504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698028" y="4455365"/>
            <a:ext cx="656173" cy="603360"/>
          </a:xfrm>
          <a:prstGeom prst="rect">
            <a:avLst/>
          </a:prstGeom>
        </p:spPr>
      </p:pic>
      <p:pic>
        <p:nvPicPr>
          <p:cNvPr id="31" name="그림 30" descr="P20190421_161211084_3E7AA20E-8F40-41DF-8476-02839052B0F7.PNG"/>
          <p:cNvPicPr>
            <a:picLocks noChangeAspect="1"/>
          </p:cNvPicPr>
          <p:nvPr/>
        </p:nvPicPr>
        <p:blipFill rotWithShape="1">
          <a:blip r:embed="rId11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6788"/>
            <a:ext cx="9648564" cy="1530144"/>
          </a:xfrm>
          <a:prstGeom prst="rect">
            <a:avLst/>
          </a:prstGeom>
        </p:spPr>
      </p:pic>
      <p:pic>
        <p:nvPicPr>
          <p:cNvPr id="28" name="_x625988536" descr="EMB000013e07e3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1820" y="3632428"/>
            <a:ext cx="544095" cy="49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2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64" y="1844824"/>
            <a:ext cx="9168864" cy="50131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56608" y="791299"/>
            <a:ext cx="64059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 공재랑 동네 </a:t>
            </a:r>
            <a:r>
              <a:rPr lang="ko-KR" altLang="en-US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3200" b="1" dirty="0" smtClean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(1</a:t>
            </a:r>
            <a:r>
              <a:rPr lang="en-US" altLang="ko-KR" sz="3200" b="1" dirty="0">
                <a:solidFill>
                  <a:schemeClr val="accent5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)</a:t>
            </a:r>
          </a:p>
          <a:p>
            <a:pPr algn="ctr"/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다 같이 </a:t>
            </a:r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돌자 그림책 </a:t>
            </a:r>
            <a:r>
              <a:rPr lang="ko-KR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</a:t>
            </a:r>
            <a:r>
              <a:rPr lang="en-US" altLang="ko-KR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ko-KR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6" name="Picture 2" descr="C:\Users\Administrator\Desktop\IMG_844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6299905"/>
            <a:ext cx="2622610" cy="55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798277" y="2576101"/>
            <a:ext cx="7500990" cy="1882302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아재랑 공재랑 동네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한 바퀴를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 algn="ctr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읽어 보며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감상해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.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240" y="5085184"/>
            <a:ext cx="2088232" cy="1615107"/>
          </a:xfrm>
          <a:prstGeom prst="rect">
            <a:avLst/>
          </a:prstGeom>
        </p:spPr>
      </p:pic>
      <p:sp>
        <p:nvSpPr>
          <p:cNvPr id="8" name="모서리가 둥근 직사각형 4">
            <a:extLst>
              <a:ext uri="{FF2B5EF4-FFF2-40B4-BE49-F238E27FC236}">
                <a16:creationId xmlns="" xmlns:a16="http://schemas.microsoft.com/office/drawing/2014/main" id="{37F3478C-A01E-4C9E-B16D-2FE2EA4991D5}"/>
              </a:ext>
            </a:extLst>
          </p:cNvPr>
          <p:cNvSpPr/>
          <p:nvPr/>
        </p:nvSpPr>
        <p:spPr>
          <a:xfrm>
            <a:off x="804180" y="1844824"/>
            <a:ext cx="1823604" cy="731277"/>
          </a:xfrm>
          <a:prstGeom prst="roundRect">
            <a:avLst>
              <a:gd name="adj" fmla="val 0"/>
            </a:avLst>
          </a:prstGeom>
          <a:solidFill>
            <a:srgbClr val="F8ED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학습문제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7" name="그림 6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714488"/>
            <a:ext cx="7358114" cy="414340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첫인상이 어때요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</a:p>
          <a:p>
            <a:pPr marL="742950" indent="-742950">
              <a:buAutoNum type="arabicPeriod"/>
            </a:pPr>
            <a:endParaRPr lang="en-US" altLang="ko-KR" sz="3600" i="1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무엇이 궁금해요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?</a:t>
            </a:r>
          </a:p>
          <a:p>
            <a:pPr marL="742950" indent="-742950">
              <a:buAutoNum type="arabicPeriod"/>
            </a:pP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질문을 해결해 줄게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성동고딕 B" panose="02030504000101010101" pitchFamily="18" charset="-127"/>
                <a:ea typeface="성동고딕 B" panose="02030504000101010101" pitchFamily="18" charset="-127"/>
              </a:rPr>
              <a:t>!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성동고딕 B" panose="02030504000101010101" pitchFamily="18" charset="-127"/>
              <a:ea typeface="성동고딕 B" panose="02030504000101010101" pitchFamily="18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857232"/>
            <a:ext cx="1857388" cy="810093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859368" y="632443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dirty="0">
                <a:latin typeface="성동고딕 B" panose="02030504000101010101" pitchFamily="18" charset="-127"/>
                <a:ea typeface="성동고딕 B" panose="02030504000101010101" pitchFamily="18" charset="-127"/>
              </a:rPr>
              <a:t>활동</a:t>
            </a:r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88197" y="2709698"/>
            <a:ext cx="7358114" cy="183811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60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첫인상이 어때</a:t>
            </a:r>
            <a:r>
              <a:rPr lang="en-US" altLang="ko-KR" sz="6000" dirty="0" smtClean="0">
                <a:solidFill>
                  <a:schemeClr val="tx2">
                    <a:lumMod val="75000"/>
                  </a:schemeClr>
                </a:solidFill>
                <a:latin typeface="성동고딕 B"/>
                <a:ea typeface="성동고딕 B"/>
              </a:rPr>
              <a:t>?</a:t>
            </a:r>
            <a:endParaRPr lang="en-US" altLang="ko-KR" sz="6000" dirty="0">
              <a:solidFill>
                <a:schemeClr val="tx2">
                  <a:lumMod val="75000"/>
                </a:schemeClr>
              </a:solidFill>
              <a:latin typeface="성동고딕 B"/>
              <a:ea typeface="성동고딕 B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346" y="4664303"/>
            <a:ext cx="2714644" cy="21936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638560" y="1966585"/>
            <a:ext cx="1857388" cy="1034882"/>
            <a:chOff x="3643306" y="632443"/>
            <a:chExt cx="1857388" cy="1034882"/>
          </a:xfrm>
        </p:grpSpPr>
        <p:pic>
          <p:nvPicPr>
            <p:cNvPr id="7" name="그림 6" descr="P20190414_170431661_194A4828-0276-4825-9982-86E0ADCAAFDA.PN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3306" y="857232"/>
              <a:ext cx="1857388" cy="810093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3859368" y="632443"/>
              <a:ext cx="14350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4800">
                  <a:latin typeface="성동고딕 B"/>
                  <a:ea typeface="성동고딕 B"/>
                </a:rPr>
                <a:t>활동</a:t>
              </a:r>
              <a:r>
                <a:rPr lang="en-US" altLang="ko-KR" sz="4800">
                  <a:latin typeface="성동고딕 B"/>
                  <a:ea typeface="성동고딕 B"/>
                </a:rPr>
                <a:t>1</a:t>
              </a:r>
              <a:endParaRPr lang="ko-KR" altLang="en-US" sz="4800">
                <a:latin typeface="성동고딕 B"/>
                <a:ea typeface="성동고딕 B"/>
              </a:endParaRPr>
            </a:p>
          </p:txBody>
        </p:sp>
      </p:grpSp>
      <p:pic>
        <p:nvPicPr>
          <p:cNvPr id="9" name="그림 8" descr="P20190421_161211084_3E7AA20E-8F40-41DF-8476-02839052B0F7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854"/>
            <a:ext cx="9134509" cy="2133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994</Words>
  <Application>Microsoft Office PowerPoint</Application>
  <PresentationFormat>화면 슬라이드 쇼(4:3)</PresentationFormat>
  <Paragraphs>196</Paragraphs>
  <Slides>25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1" baseType="lpstr">
      <vt:lpstr>Arial</vt:lpstr>
      <vt:lpstr>맑은 고딕</vt:lpstr>
      <vt:lpstr>한컴산뜻돋움</vt:lpstr>
      <vt:lpstr>성동고딕 B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이주영</dc:creator>
  <cp:lastModifiedBy>Windows 사용자</cp:lastModifiedBy>
  <cp:revision>116</cp:revision>
  <cp:lastPrinted>2019-08-09T05:55:55Z</cp:lastPrinted>
  <dcterms:created xsi:type="dcterms:W3CDTF">2019-04-21T07:05:05Z</dcterms:created>
  <dcterms:modified xsi:type="dcterms:W3CDTF">2019-08-09T06:03:05Z</dcterms:modified>
  <cp:version>0906.0100.01</cp:version>
</cp:coreProperties>
</file>