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1" r:id="rId1"/>
  </p:sldMasterIdLst>
  <p:notesMasterIdLst>
    <p:notesMasterId r:id="rId51"/>
  </p:notesMasterIdLst>
  <p:sldIdLst>
    <p:sldId id="304" r:id="rId2"/>
    <p:sldId id="305" r:id="rId3"/>
    <p:sldId id="306" r:id="rId4"/>
    <p:sldId id="326" r:id="rId5"/>
    <p:sldId id="279" r:id="rId6"/>
    <p:sldId id="281" r:id="rId7"/>
    <p:sldId id="282" r:id="rId8"/>
    <p:sldId id="283" r:id="rId9"/>
    <p:sldId id="280" r:id="rId10"/>
    <p:sldId id="284" r:id="rId11"/>
    <p:sldId id="286" r:id="rId12"/>
    <p:sldId id="287" r:id="rId13"/>
    <p:sldId id="288" r:id="rId14"/>
    <p:sldId id="285" r:id="rId15"/>
    <p:sldId id="289" r:id="rId16"/>
    <p:sldId id="259" r:id="rId17"/>
    <p:sldId id="260" r:id="rId18"/>
    <p:sldId id="261" r:id="rId19"/>
    <p:sldId id="308" r:id="rId20"/>
    <p:sldId id="323" r:id="rId21"/>
    <p:sldId id="262" r:id="rId22"/>
    <p:sldId id="294" r:id="rId23"/>
    <p:sldId id="290" r:id="rId24"/>
    <p:sldId id="307" r:id="rId25"/>
    <p:sldId id="263" r:id="rId26"/>
    <p:sldId id="324" r:id="rId27"/>
    <p:sldId id="325" r:id="rId28"/>
    <p:sldId id="296" r:id="rId29"/>
    <p:sldId id="310" r:id="rId30"/>
    <p:sldId id="315" r:id="rId31"/>
    <p:sldId id="297" r:id="rId32"/>
    <p:sldId id="311" r:id="rId33"/>
    <p:sldId id="316" r:id="rId34"/>
    <p:sldId id="298" r:id="rId35"/>
    <p:sldId id="312" r:id="rId36"/>
    <p:sldId id="317" r:id="rId37"/>
    <p:sldId id="300" r:id="rId38"/>
    <p:sldId id="313" r:id="rId39"/>
    <p:sldId id="318" r:id="rId40"/>
    <p:sldId id="301" r:id="rId41"/>
    <p:sldId id="314" r:id="rId42"/>
    <p:sldId id="319" r:id="rId43"/>
    <p:sldId id="303" r:id="rId44"/>
    <p:sldId id="320" r:id="rId45"/>
    <p:sldId id="272" r:id="rId46"/>
    <p:sldId id="273" r:id="rId47"/>
    <p:sldId id="321" r:id="rId48"/>
    <p:sldId id="275" r:id="rId49"/>
    <p:sldId id="276" r:id="rId50"/>
  </p:sldIdLst>
  <p:sldSz cx="9144000" cy="6858000" type="screen4x3"/>
  <p:notesSz cx="6802438" cy="9934575"/>
  <p:embeddedFontLst>
    <p:embeddedFont>
      <p:font typeface="맑은 고딕" panose="020B0503020000020004" pitchFamily="50" charset="-127"/>
      <p:regular r:id="rId52"/>
      <p:bold r:id="rId53"/>
    </p:embeddedFont>
    <p:embeddedFont>
      <p:font typeface="성동고딕 B" panose="02030504000101010101" pitchFamily="18" charset="-127"/>
      <p:regular r:id="rId54"/>
    </p:embeddedFont>
    <p:embeddedFont>
      <p:font typeface="한컴산뜻돋움" panose="020B0600000101010101" charset="-127"/>
      <p:regular r:id="rId55"/>
      <p:bold r:id="rId5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88300" autoAdjust="0"/>
  </p:normalViewPr>
  <p:slideViewPr>
    <p:cSldViewPr>
      <p:cViewPr varScale="1">
        <p:scale>
          <a:sx n="107" d="100"/>
          <a:sy n="107" d="100"/>
        </p:scale>
        <p:origin x="-1458" y="-84"/>
      </p:cViewPr>
      <p:guideLst>
        <p:guide orient="horz" pos="2159"/>
        <p:guide pos="2879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5631" tIns="47815" rIns="95631" bIns="47815"/>
          <a:lstStyle>
            <a:lvl1pPr algn="l">
              <a:defRPr sz="13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0" y="0"/>
            <a:ext cx="2947723" cy="498454"/>
          </a:xfrm>
          <a:prstGeom prst="rect">
            <a:avLst/>
          </a:prstGeom>
        </p:spPr>
        <p:txBody>
          <a:bodyPr vert="horz" lIns="95631" tIns="47815" rIns="95631" bIns="47815"/>
          <a:lstStyle>
            <a:lvl1pPr algn="r">
              <a:defRPr sz="1300"/>
            </a:lvl1pPr>
          </a:lstStyle>
          <a:p>
            <a:pPr lvl="0">
              <a:defRPr/>
            </a:pPr>
            <a:fld id="{83F05EFA-E391-4A50-8DB1-A5C9892A2949}" type="datetime1">
              <a:rPr lang="ko-KR" altLang="en-US"/>
              <a:pPr lvl="0">
                <a:defRPr/>
              </a:pPr>
              <a:t>2019-07-17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31" tIns="47815" rIns="95631" bIns="47815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5631" tIns="47815" rIns="95631" bIns="47815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8453"/>
          </a:xfrm>
          <a:prstGeom prst="rect">
            <a:avLst/>
          </a:prstGeom>
        </p:spPr>
        <p:txBody>
          <a:bodyPr vert="horz" lIns="95631" tIns="47815" rIns="95631" bIns="47815" anchor="b"/>
          <a:lstStyle>
            <a:lvl1pPr algn="l">
              <a:defRPr sz="13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0" y="9436122"/>
            <a:ext cx="2947723" cy="498453"/>
          </a:xfrm>
          <a:prstGeom prst="rect">
            <a:avLst/>
          </a:prstGeom>
        </p:spPr>
        <p:txBody>
          <a:bodyPr vert="horz" lIns="95631" tIns="47815" rIns="95631" bIns="47815" anchor="b"/>
          <a:lstStyle>
            <a:lvl1pPr algn="r">
              <a:defRPr sz="1300"/>
            </a:lvl1pPr>
          </a:lstStyle>
          <a:p>
            <a:pPr lvl="0">
              <a:defRPr/>
            </a:pPr>
            <a:fld id="{2404AAC1-8654-49E4-8414-5221C5E61A35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63968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encykorea.aks.ac.kr/Contents/Item/E0060400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encykorea.aks.ac.kr/Contents/Item/E0060400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qNhhqkFOXw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tv.go.kr/content/view?content_id=523074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encykorea.aks.ac.kr/Contents/Item/E0060400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0SwvOH4xyM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clipbank.ebs.co.kr/clip/view?clipId=VOD_20120131_00114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naver.com/molab_suda/30141709330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WUhth27RvI8" TargetMode="External"/><Relationship Id="rId4" Type="http://schemas.openxmlformats.org/officeDocument/2006/relationships/hyperlink" Target="https://blog.naver.com/molab_suda" TargetMode="Externa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007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 smtClean="0"/>
          </a:p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사진과 관련된 풍속화 살펴보기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dirty="0" smtClean="0"/>
              <a:t> - </a:t>
            </a:r>
            <a:r>
              <a:rPr lang="ko-KR" altLang="en-US" dirty="0" smtClean="0"/>
              <a:t>까치를 잘 </a:t>
            </a:r>
            <a:r>
              <a:rPr lang="ko-KR" altLang="en-US" dirty="0" err="1" smtClean="0"/>
              <a:t>못찾는</a:t>
            </a:r>
            <a:r>
              <a:rPr lang="ko-KR" altLang="en-US" dirty="0" smtClean="0"/>
              <a:t> 학생들이 있을 경우 원</a:t>
            </a:r>
            <a:r>
              <a:rPr lang="en-US" altLang="ko-KR" dirty="0" smtClean="0"/>
              <a:t>(</a:t>
            </a:r>
            <a:r>
              <a:rPr lang="ko-KR" altLang="en-US" dirty="0" smtClean="0"/>
              <a:t>애니메이션</a:t>
            </a:r>
            <a:r>
              <a:rPr lang="en-US" altLang="ko-KR" dirty="0" smtClean="0"/>
              <a:t>) </a:t>
            </a:r>
            <a:r>
              <a:rPr lang="ko-KR" altLang="en-US" dirty="0" smtClean="0"/>
              <a:t>도형 활용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dirty="0" smtClean="0"/>
              <a:t> - </a:t>
            </a:r>
            <a:r>
              <a:rPr lang="ko-KR" altLang="en-US" dirty="0" smtClean="0"/>
              <a:t>그렇지 않은 경우 삭제해서 사용해도 됩니다</a:t>
            </a:r>
            <a:r>
              <a:rPr lang="en-US" altLang="ko-KR" dirty="0" smtClean="0"/>
              <a:t>~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477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 smtClean="0"/>
          </a:p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사진과 관련된 풍속화 살펴보기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1793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 smtClean="0"/>
          </a:p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사진과 관련된 풍속화 살펴보기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6043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 smtClean="0"/>
          </a:p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사진과 관련된 풍속화 살펴보기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7395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 smtClean="0"/>
          </a:p>
          <a:p>
            <a:pPr marL="226268" indent="-226268">
              <a:buAutoNum type="arabicPeriod"/>
              <a:defRPr/>
            </a:pPr>
            <a:r>
              <a:rPr lang="ko-KR" altLang="en-US" dirty="0" smtClean="0"/>
              <a:t>사진과 관련된 풍속화 살펴보기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073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학습주제 도출하기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dirty="0" smtClean="0"/>
              <a:t>-</a:t>
            </a:r>
            <a:r>
              <a:rPr lang="ko-KR" altLang="en-US" dirty="0" smtClean="0"/>
              <a:t>사진들을 나타내는 단어</a:t>
            </a:r>
            <a:r>
              <a:rPr lang="en-US" altLang="ko-KR" dirty="0" smtClean="0"/>
              <a:t>(</a:t>
            </a:r>
            <a:r>
              <a:rPr lang="ko-KR" altLang="en-US" dirty="0" smtClean="0"/>
              <a:t>말</a:t>
            </a:r>
            <a:r>
              <a:rPr lang="en-US" altLang="ko-KR" dirty="0" smtClean="0"/>
              <a:t>)</a:t>
            </a:r>
            <a:r>
              <a:rPr lang="ko-KR" altLang="en-US" dirty="0" smtClean="0"/>
              <a:t>는</a:t>
            </a:r>
            <a:r>
              <a:rPr lang="en-US" altLang="ko-KR" dirty="0" smtClean="0"/>
              <a:t>?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0455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028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서민문화가 발전한 까닭 그림보고 생각해보기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벼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농업의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상인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상공업의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상평통보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경제의 발달</a:t>
            </a:r>
            <a:endParaRPr lang="en-US" altLang="ko-KR" baseline="0" dirty="0" smtClean="0"/>
          </a:p>
          <a:p>
            <a:pPr lvl="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542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서민문화가 발전한 까닭 그림보고 생각해보기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벼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농업의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상인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상공업의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상평통보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경제의 발달</a:t>
            </a:r>
            <a:endParaRPr lang="en-US" altLang="ko-KR" baseline="0" dirty="0" smtClean="0"/>
          </a:p>
          <a:p>
            <a:pPr lvl="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04AAC1-8654-49E4-8414-5221C5E61A35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813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서민문화가 발전한 까닭 그림보고 생각해보기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벼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농업의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상인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상공업의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상평통보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경제의 발달</a:t>
            </a:r>
            <a:endParaRPr lang="en-US" altLang="ko-KR" baseline="0" dirty="0" smtClean="0"/>
          </a:p>
          <a:p>
            <a:pPr lvl="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9154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0065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서민문화가 발전한 까닭 그림보고 생각해보기</a:t>
            </a:r>
            <a:endParaRPr lang="en-US" altLang="ko-KR" dirty="0" smtClean="0"/>
          </a:p>
          <a:p>
            <a:pPr lvl="0">
              <a:defRPr/>
            </a:pPr>
            <a:r>
              <a:rPr lang="en-US" altLang="ko-KR" baseline="0" dirty="0" smtClean="0"/>
              <a:t> - </a:t>
            </a:r>
            <a:r>
              <a:rPr lang="ko-KR" altLang="en-US" baseline="0" dirty="0" smtClean="0"/>
              <a:t>벼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농업의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상인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상공업의 발달</a:t>
            </a:r>
            <a:endParaRPr lang="en-US" altLang="ko-KR" baseline="0" dirty="0" smtClean="0"/>
          </a:p>
          <a:p>
            <a:pPr lvl="0">
              <a:defRPr/>
            </a:pPr>
            <a:r>
              <a:rPr lang="en-US" altLang="ko-KR" baseline="0" dirty="0" smtClean="0"/>
              <a:t> -</a:t>
            </a:r>
            <a:r>
              <a:rPr lang="ko-KR" altLang="en-US" baseline="0" dirty="0" smtClean="0"/>
              <a:t>상평통보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경제의 발달</a:t>
            </a:r>
            <a:endParaRPr lang="en-US" altLang="ko-KR" baseline="0" dirty="0" smtClean="0"/>
          </a:p>
          <a:p>
            <a:pPr lvl="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471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서민들의 마음에 여유가 생기면 다른 일을 할 생각이 들게 되고</a:t>
            </a:r>
            <a:endParaRPr lang="en-US" altLang="ko-KR" dirty="0" smtClean="0"/>
          </a:p>
          <a:p>
            <a:pPr lvl="0">
              <a:defRPr/>
            </a:pPr>
            <a:r>
              <a:rPr lang="ko-KR" altLang="en-US" dirty="0" smtClean="0"/>
              <a:t>이 때 문화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예술의 발전이 가능함을 설명한다</a:t>
            </a:r>
            <a:r>
              <a:rPr lang="en-US" altLang="ko-KR" dirty="0" smtClean="0"/>
              <a:t>.</a:t>
            </a:r>
          </a:p>
          <a:p>
            <a:pPr lvl="0">
              <a:defRPr/>
            </a:pPr>
            <a:r>
              <a:rPr lang="en-US" altLang="ko-KR" dirty="0" smtClean="0"/>
              <a:t> - 18, 19</a:t>
            </a:r>
            <a:r>
              <a:rPr lang="ko-KR" altLang="en-US" dirty="0" smtClean="0"/>
              <a:t>번 슬라이드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이전 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교과서 수업에서 설명이 이루어진 경우 상기시키는 것에 주안점을 둠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1286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dirty="0" smtClean="0"/>
              <a:t>지난 시간에 배운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서민문화의 종류</a:t>
            </a:r>
            <a:r>
              <a:rPr lang="en-US" altLang="ko-KR" dirty="0" smtClean="0"/>
              <a:t>)</a:t>
            </a:r>
            <a:r>
              <a:rPr lang="ko-KR" altLang="en-US" baseline="0" dirty="0" smtClean="0"/>
              <a:t> 중 미술과 연계하여 풍속화에 대해 탐구해본다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pPr>
              <a:defRPr/>
            </a:pPr>
            <a:r>
              <a:rPr lang="en-US" altLang="ko-KR" baseline="0" dirty="0"/>
              <a:t> </a:t>
            </a:r>
            <a:r>
              <a:rPr lang="en-US" altLang="ko-KR" baseline="0" dirty="0" smtClean="0"/>
              <a:t>-</a:t>
            </a:r>
            <a:r>
              <a:rPr lang="ko-KR" altLang="en-US" baseline="0" dirty="0" smtClean="0"/>
              <a:t>풍속화의 특징</a:t>
            </a:r>
            <a:r>
              <a:rPr lang="en-US" altLang="ko-KR" baseline="0" dirty="0" smtClean="0"/>
              <a:t>?</a:t>
            </a:r>
          </a:p>
          <a:p>
            <a:pPr>
              <a:defRPr/>
            </a:pPr>
            <a:r>
              <a:rPr lang="en-US" altLang="ko-KR" baseline="0" dirty="0" smtClean="0"/>
              <a:t>  1) </a:t>
            </a:r>
            <a:r>
              <a:rPr lang="ko-KR" altLang="en-US" baseline="0" dirty="0" smtClean="0"/>
              <a:t>사람이 등장한다</a:t>
            </a:r>
            <a:r>
              <a:rPr lang="en-US" altLang="ko-KR" baseline="0" dirty="0" smtClean="0"/>
              <a:t>. 2) </a:t>
            </a:r>
            <a:r>
              <a:rPr lang="ko-KR" altLang="en-US" baseline="0" dirty="0" smtClean="0"/>
              <a:t>생활모습을 엿볼 수 있다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r>
              <a:rPr lang="en-US" altLang="ko-KR" baseline="0" dirty="0" smtClean="0"/>
              <a:t>-</a:t>
            </a:r>
            <a:r>
              <a:rPr lang="ko-KR" altLang="en-US" baseline="0" dirty="0" smtClean="0"/>
              <a:t>풍속화의 배경의 특징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181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baseline="0" dirty="0" smtClean="0"/>
              <a:t>풍속화의 특징 알아보기</a:t>
            </a:r>
            <a:endParaRPr lang="en-US" altLang="ko-KR" baseline="0" dirty="0" smtClean="0"/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사람이 표현의 중심이 된다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일상생활 이야기를 담았다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endParaRPr lang="en-US" altLang="ko-KR" baseline="0" dirty="0" smtClean="0"/>
          </a:p>
          <a:p>
            <a:pPr defTabSz="905073">
              <a:defRPr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참고자료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풍속화 설명 </a:t>
            </a:r>
            <a:r>
              <a:rPr lang="en-US" altLang="ko-KR" baseline="0" dirty="0" smtClean="0"/>
              <a:t> </a:t>
            </a:r>
            <a:r>
              <a:rPr lang="en-US" altLang="ko-KR" dirty="0" smtClean="0">
                <a:hlinkClick r:id="rId3"/>
              </a:rPr>
              <a:t>http://encykorea.aks.ac.kr/Contents/Item/E0060400</a:t>
            </a:r>
            <a:endParaRPr lang="en-US" altLang="ko-KR" baseline="0" dirty="0" smtClean="0"/>
          </a:p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04AAC1-8654-49E4-8414-5221C5E61A35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baseline="0" dirty="0" smtClean="0"/>
              <a:t>풍속화의 특징 알아보기</a:t>
            </a:r>
            <a:endParaRPr lang="en-US" altLang="ko-KR" baseline="0" dirty="0" smtClean="0"/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사람이 표현의 </a:t>
            </a:r>
            <a:r>
              <a:rPr lang="ko-KR" altLang="en-US" baseline="0" dirty="0" err="1" smtClean="0"/>
              <a:t>중심이된다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일상생활 이야기를 담았다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endParaRPr lang="en-US" altLang="ko-KR" baseline="0" dirty="0" smtClean="0"/>
          </a:p>
          <a:p>
            <a:pPr defTabSz="905073">
              <a:defRPr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참고자료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풍속화 설명 </a:t>
            </a:r>
            <a:r>
              <a:rPr lang="en-US" altLang="ko-KR" baseline="0" dirty="0" smtClean="0"/>
              <a:t> </a:t>
            </a:r>
            <a:r>
              <a:rPr lang="en-US" altLang="ko-KR" dirty="0" smtClean="0">
                <a:hlinkClick r:id="rId3"/>
              </a:rPr>
              <a:t>http://encykorea.aks.ac.kr/Contents/Item/E0060400</a:t>
            </a:r>
            <a:endParaRPr lang="en-US" altLang="ko-KR" baseline="0" dirty="0" smtClean="0"/>
          </a:p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04AAC1-8654-49E4-8414-5221C5E61A35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8353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baseline="0" dirty="0" smtClean="0"/>
              <a:t>1. </a:t>
            </a:r>
            <a:r>
              <a:rPr lang="ko-KR" altLang="en-US" baseline="0" dirty="0" err="1" smtClean="0"/>
              <a:t>서당관련</a:t>
            </a:r>
            <a:r>
              <a:rPr lang="ko-KR" altLang="en-US" baseline="0" dirty="0" smtClean="0"/>
              <a:t> 영상</a:t>
            </a:r>
            <a:r>
              <a:rPr lang="en-US" altLang="ko-KR" baseline="0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https://www.youtube.com/watch?v=cqNhhqkFOXw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4189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338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16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baseline="0" dirty="0" err="1" smtClean="0"/>
              <a:t>단오관련</a:t>
            </a:r>
            <a:r>
              <a:rPr lang="ko-KR" altLang="en-US" baseline="0" dirty="0" smtClean="0"/>
              <a:t> 영상 </a:t>
            </a:r>
            <a:r>
              <a:rPr lang="en-US" altLang="ko-KR" dirty="0" smtClean="0">
                <a:hlinkClick r:id="rId3"/>
              </a:rPr>
              <a:t>http://www.ktv.go.kr/content/view?content_id=523074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85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98386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9593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9385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4836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8515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baseline="0" dirty="0" smtClean="0"/>
              <a:t>풍속화의 특징 알아보기</a:t>
            </a:r>
            <a:endParaRPr lang="en-US" altLang="ko-KR" baseline="0" dirty="0" smtClean="0"/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사람이 표현의 </a:t>
            </a:r>
            <a:r>
              <a:rPr lang="ko-KR" altLang="en-US" baseline="0" dirty="0" err="1" smtClean="0"/>
              <a:t>중심이된다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r>
              <a:rPr lang="en-US" altLang="ko-KR" baseline="0" dirty="0" smtClean="0"/>
              <a:t>  -</a:t>
            </a:r>
            <a:r>
              <a:rPr lang="ko-KR" altLang="en-US" baseline="0" dirty="0" smtClean="0"/>
              <a:t>일상생활 이야기를 담았다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endParaRPr lang="en-US" altLang="ko-KR" baseline="0" dirty="0" smtClean="0"/>
          </a:p>
          <a:p>
            <a:pPr defTabSz="905073">
              <a:defRPr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참고자료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풍속화 설명 </a:t>
            </a:r>
            <a:r>
              <a:rPr lang="en-US" altLang="ko-KR" baseline="0" dirty="0" smtClean="0"/>
              <a:t> </a:t>
            </a:r>
            <a:r>
              <a:rPr lang="en-US" altLang="ko-KR" dirty="0" smtClean="0">
                <a:hlinkClick r:id="rId3"/>
              </a:rPr>
              <a:t>http://encykorea.aks.ac.kr/Contents/Item/E0060400</a:t>
            </a:r>
            <a:endParaRPr lang="en-US" altLang="ko-KR" baseline="0" dirty="0" smtClean="0"/>
          </a:p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8263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baseline="0" dirty="0" smtClean="0"/>
              <a:t>1.</a:t>
            </a:r>
            <a:r>
              <a:rPr lang="ko-KR" altLang="en-US" baseline="0" dirty="0" err="1" smtClean="0"/>
              <a:t>양로연의</a:t>
            </a:r>
            <a:r>
              <a:rPr lang="en-US" altLang="ko-KR" baseline="0" dirty="0" smtClean="0"/>
              <a:t>: 80</a:t>
            </a:r>
            <a:r>
              <a:rPr lang="ko-KR" altLang="en-US" baseline="0" dirty="0" smtClean="0"/>
              <a:t>세 이상 노인들을 위해 왕이 열어주던 조선시대 경로잔치</a:t>
            </a:r>
            <a:endParaRPr lang="en-US" altLang="ko-KR" baseline="0" dirty="0" smtClean="0"/>
          </a:p>
          <a:p>
            <a:pPr>
              <a:defRPr/>
            </a:pPr>
            <a:r>
              <a:rPr lang="en-US" altLang="ko-KR" baseline="0" dirty="0" smtClean="0"/>
              <a:t>2..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2574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66823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1212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baseline="0" dirty="0" smtClean="0"/>
              <a:t>1. </a:t>
            </a:r>
            <a:r>
              <a:rPr lang="ko-KR" altLang="en-US" baseline="0" dirty="0" smtClean="0"/>
              <a:t>보부상 관련 영상</a:t>
            </a:r>
            <a:r>
              <a:rPr lang="en-US" altLang="ko-KR" baseline="0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https://www.youtube.com/watch?v=I0SwvOH4xyM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30439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557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>
              <a:latin typeface="한컴산뜻돋움"/>
              <a:ea typeface="한컴산뜻돋움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3954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 baseline="0" dirty="0" smtClean="0"/>
              <a:t>서민들의 생활 모습을 담으려고 했던 김홍도의 노력과</a:t>
            </a:r>
            <a:endParaRPr lang="en-US" altLang="ko-KR" baseline="0" dirty="0" smtClean="0"/>
          </a:p>
          <a:p>
            <a:pPr>
              <a:defRPr/>
            </a:pPr>
            <a:r>
              <a:rPr lang="ko-KR" altLang="en-US" baseline="0" dirty="0" smtClean="0"/>
              <a:t>그의 작품을 영상을 통해 살펴봅니다</a:t>
            </a:r>
            <a:r>
              <a:rPr lang="en-US" altLang="ko-KR" baseline="0" dirty="0" smtClean="0"/>
              <a:t>.</a:t>
            </a:r>
          </a:p>
          <a:p>
            <a:pPr>
              <a:defRPr/>
            </a:pPr>
            <a:r>
              <a:rPr lang="en-US" altLang="ko-KR" baseline="0" dirty="0" smtClean="0"/>
              <a:t>(</a:t>
            </a:r>
            <a:r>
              <a:rPr lang="en-US" altLang="ko-KR" dirty="0" smtClean="0">
                <a:hlinkClick r:id="rId3"/>
              </a:rPr>
              <a:t>http://clipbank.ebs.co.kr/clip/view?clipId=VOD_20120131_00114</a:t>
            </a:r>
            <a:r>
              <a:rPr lang="en-US" altLang="ko-KR" dirty="0" smtClean="0"/>
              <a:t>)</a:t>
            </a:r>
            <a:endParaRPr lang="en-US" altLang="ko-KR" baseline="0" dirty="0" smtClean="0"/>
          </a:p>
          <a:p>
            <a:pPr>
              <a:defRPr/>
            </a:pPr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시간에 따라 생략해도 괜찮습니다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388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ko-KR" altLang="en-US" smtClean="0"/>
              <a:pPr lvl="0">
                <a:defRPr/>
              </a:pPr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0862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</a:t>
            </a:r>
            <a:r>
              <a:rPr lang="ko-KR" altLang="en-US" dirty="0" err="1" smtClean="0"/>
              <a:t>큐레이터와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차이점</a:t>
            </a:r>
            <a:endParaRPr lang="en-US" altLang="ko-KR" dirty="0" smtClean="0"/>
          </a:p>
          <a:p>
            <a:r>
              <a:rPr lang="ko-KR" altLang="en-US" dirty="0" err="1"/>
              <a:t>큐레이터는</a:t>
            </a:r>
            <a:r>
              <a:rPr lang="ko-KR" altLang="en-US" dirty="0"/>
              <a:t> 전시회 기획단계부터 전시 디스플레이</a:t>
            </a:r>
            <a:r>
              <a:rPr lang="en-US" altLang="ko-KR" dirty="0"/>
              <a:t>, </a:t>
            </a:r>
            <a:r>
              <a:rPr lang="ko-KR" altLang="en-US" dirty="0" err="1"/>
              <a:t>리플렛</a:t>
            </a:r>
            <a:r>
              <a:rPr lang="ko-KR" altLang="en-US" dirty="0"/>
              <a:t> 제작 등 전시회에 관한 전반적인 일을 하게 됩니다</a:t>
            </a:r>
            <a:r>
              <a:rPr lang="en-US" altLang="ko-KR" dirty="0"/>
              <a:t>. </a:t>
            </a:r>
            <a:r>
              <a:rPr lang="ko-KR" altLang="en-US" dirty="0"/>
              <a:t>그리고 미술관에 따라 전시회의 시작단계부터 마무리 단계까지 거의 모든 일을 관장하기에</a:t>
            </a:r>
            <a:r>
              <a:rPr lang="en-US" altLang="ko-KR" dirty="0"/>
              <a:t>, </a:t>
            </a:r>
            <a:r>
              <a:rPr lang="ko-KR" altLang="en-US" dirty="0"/>
              <a:t>미술에 관한 한 전문적 지식과 함께 전시 관련 경험 등을 필요로 합니다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err="1"/>
              <a:t>도슨트는</a:t>
            </a:r>
            <a:r>
              <a:rPr lang="ko-KR" altLang="en-US" dirty="0"/>
              <a:t> 전시회를 해설해 주는 사람을 뜻합니다</a:t>
            </a:r>
            <a:r>
              <a:rPr lang="en-US" altLang="ko-KR" dirty="0"/>
              <a:t>. </a:t>
            </a:r>
            <a:r>
              <a:rPr lang="ko-KR" altLang="en-US" dirty="0" err="1"/>
              <a:t>도슨트는</a:t>
            </a:r>
            <a:r>
              <a:rPr lang="ko-KR" altLang="en-US" dirty="0"/>
              <a:t> 관람객에게 미술품을 감상함에 앞서 전시 작품에 대한 세부적인 설명을 통해 관람객의 전시 관람의 이해를 돕습니다</a:t>
            </a:r>
            <a:r>
              <a:rPr lang="en-US" altLang="ko-KR" dirty="0"/>
              <a:t>. </a:t>
            </a:r>
            <a:r>
              <a:rPr lang="ko-KR" altLang="en-US" dirty="0" err="1"/>
              <a:t>도슨트의</a:t>
            </a:r>
            <a:r>
              <a:rPr lang="ko-KR" altLang="en-US" dirty="0"/>
              <a:t> 경우 미술에 관한 </a:t>
            </a:r>
            <a:r>
              <a:rPr lang="ko-KR" altLang="en-US" dirty="0" err="1"/>
              <a:t>어느정도의</a:t>
            </a:r>
            <a:r>
              <a:rPr lang="ko-KR" altLang="en-US" dirty="0"/>
              <a:t> 전문적 지식과 관심이 있다면 충분합니다</a:t>
            </a:r>
            <a:r>
              <a:rPr lang="en-US" altLang="ko-KR" dirty="0"/>
              <a:t>.</a:t>
            </a:r>
            <a:r>
              <a:rPr lang="en-US" altLang="ko-KR" b="1" dirty="0"/>
              <a:t>[</a:t>
            </a:r>
            <a:r>
              <a:rPr lang="ko-KR" altLang="en-US" b="1" dirty="0"/>
              <a:t>출처</a:t>
            </a:r>
            <a:r>
              <a:rPr lang="en-US" altLang="ko-KR" b="1" dirty="0"/>
              <a:t>]</a:t>
            </a:r>
            <a:r>
              <a:rPr lang="ko-KR" altLang="en-US" dirty="0"/>
              <a:t> </a:t>
            </a:r>
            <a:r>
              <a:rPr lang="ko-KR" altLang="en-US" dirty="0" err="1">
                <a:hlinkClick r:id="rId3"/>
              </a:rPr>
              <a:t>큐레이터와</a:t>
            </a:r>
            <a:r>
              <a:rPr lang="ko-KR" altLang="en-US" dirty="0">
                <a:hlinkClick r:id="rId3"/>
              </a:rPr>
              <a:t> </a:t>
            </a:r>
            <a:r>
              <a:rPr lang="ko-KR" altLang="en-US" dirty="0" err="1">
                <a:hlinkClick r:id="rId3"/>
              </a:rPr>
              <a:t>도슨트의</a:t>
            </a:r>
            <a:r>
              <a:rPr lang="ko-KR" altLang="en-US" dirty="0">
                <a:hlinkClick r:id="rId3"/>
              </a:rPr>
              <a:t> 차이를 아시나요</a:t>
            </a:r>
            <a:r>
              <a:rPr lang="en-US" altLang="ko-KR" dirty="0">
                <a:hlinkClick r:id="rId3"/>
              </a:rPr>
              <a:t>?</a:t>
            </a:r>
            <a:r>
              <a:rPr lang="en-US" altLang="ko-KR" dirty="0"/>
              <a:t>|</a:t>
            </a:r>
            <a:r>
              <a:rPr lang="ko-KR" altLang="en-US" b="1" dirty="0"/>
              <a:t>작성자</a:t>
            </a:r>
            <a:r>
              <a:rPr lang="ko-KR" altLang="en-US" dirty="0"/>
              <a:t> </a:t>
            </a:r>
            <a:r>
              <a:rPr lang="ko-KR" altLang="en-US" dirty="0">
                <a:hlinkClick r:id="rId4"/>
              </a:rPr>
              <a:t>고용노동부</a:t>
            </a:r>
            <a:endParaRPr lang="ko-KR" altLang="en-US" dirty="0"/>
          </a:p>
          <a:p>
            <a:pPr>
              <a:defRPr/>
            </a:pP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도슨트의</a:t>
            </a:r>
            <a:r>
              <a:rPr lang="ko-KR" altLang="en-US" dirty="0" smtClean="0"/>
              <a:t> 역할에 대해 알아본다</a:t>
            </a:r>
            <a:r>
              <a:rPr lang="en-US" altLang="ko-KR" dirty="0" smtClean="0"/>
              <a:t>.</a:t>
            </a:r>
          </a:p>
          <a:p>
            <a:pPr>
              <a:defRPr/>
            </a:pP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3. 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시연 영상 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5"/>
              </a:rPr>
              <a:t>https://www.youtube.com/watch?v=WUhth27RvI8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시간이 부족하다면 생략하여도 괜찮습니다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6674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활동하기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1) </a:t>
            </a:r>
            <a:r>
              <a:rPr lang="ko-KR" altLang="en-US" dirty="0" smtClean="0"/>
              <a:t>작품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발표할 매체 선택하기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2) </a:t>
            </a:r>
            <a:r>
              <a:rPr lang="ko-KR" altLang="en-US" dirty="0" smtClean="0"/>
              <a:t>다양한 방법으로 작품 공부하기</a:t>
            </a:r>
            <a:r>
              <a:rPr lang="en-US" altLang="ko-KR" baseline="0" dirty="0" smtClean="0"/>
              <a:t> (</a:t>
            </a:r>
            <a:r>
              <a:rPr lang="ko-KR" altLang="en-US" baseline="0" dirty="0" smtClean="0"/>
              <a:t>작가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그림의 특징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그림의 의미 등</a:t>
            </a:r>
            <a:r>
              <a:rPr lang="en-US" altLang="ko-KR" baseline="0" dirty="0" smtClean="0"/>
              <a:t>)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3) </a:t>
            </a:r>
            <a:r>
              <a:rPr lang="ko-KR" altLang="en-US" dirty="0" smtClean="0"/>
              <a:t>연습하기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4) 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되어보기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1506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활동하기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1) </a:t>
            </a:r>
            <a:r>
              <a:rPr lang="ko-KR" altLang="en-US" dirty="0" smtClean="0"/>
              <a:t>작품 선택하기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2) </a:t>
            </a:r>
            <a:r>
              <a:rPr lang="ko-KR" altLang="en-US" dirty="0" smtClean="0"/>
              <a:t>다양한 방법으로 작품 공부하기</a:t>
            </a:r>
            <a:r>
              <a:rPr lang="en-US" altLang="ko-KR" baseline="0" dirty="0" smtClean="0"/>
              <a:t> (</a:t>
            </a:r>
            <a:r>
              <a:rPr lang="ko-KR" altLang="en-US" baseline="0" dirty="0" smtClean="0"/>
              <a:t>작가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그림의 특징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그림의 의미 등</a:t>
            </a:r>
            <a:r>
              <a:rPr lang="en-US" altLang="ko-KR" baseline="0" dirty="0" smtClean="0"/>
              <a:t>)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3) </a:t>
            </a:r>
            <a:r>
              <a:rPr lang="ko-KR" altLang="en-US" dirty="0" smtClean="0"/>
              <a:t>연습하기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4) </a:t>
            </a:r>
            <a:r>
              <a:rPr lang="ko-KR" altLang="en-US" dirty="0" err="1" smtClean="0"/>
              <a:t>도슨트</a:t>
            </a:r>
            <a:r>
              <a:rPr lang="ko-KR" altLang="en-US" dirty="0" smtClean="0"/>
              <a:t> 되어보기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7182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PASS</a:t>
            </a:r>
            <a:r>
              <a:rPr lang="en-US" altLang="ko-KR" baseline="0" dirty="0" smtClean="0"/>
              <a:t> THE BALL </a:t>
            </a:r>
            <a:r>
              <a:rPr lang="ko-KR" altLang="en-US" baseline="0" dirty="0" smtClean="0"/>
              <a:t>정리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음악에 맞추어 공을 넘기다가 선생님이 음악을 멈출 때 공을 들고 있는 사람이 일어나 소감을 이야기 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9483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68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190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080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329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749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 smtClean="0"/>
              <a:t>사진 속 특징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등장인물</a:t>
            </a:r>
            <a:r>
              <a:rPr lang="en-US" altLang="ko-KR" dirty="0" smtClean="0"/>
              <a:t>(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찾아보고 오늘 배울 내용 예상하기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9211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7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43.png"/><Relationship Id="rId5" Type="http://schemas.openxmlformats.org/officeDocument/2006/relationships/image" Target="../media/image21.png"/><Relationship Id="rId10" Type="http://schemas.openxmlformats.org/officeDocument/2006/relationships/image" Target="../media/image42.png"/><Relationship Id="rId4" Type="http://schemas.microsoft.com/office/2007/relationships/hdphoto" Target="../media/hdphoto2.wdp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17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9.png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48.png"/><Relationship Id="rId4" Type="http://schemas.openxmlformats.org/officeDocument/2006/relationships/image" Target="../media/image17.png"/><Relationship Id="rId9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48.png"/><Relationship Id="rId5" Type="http://schemas.openxmlformats.org/officeDocument/2006/relationships/image" Target="../media/image20.png"/><Relationship Id="rId10" Type="http://schemas.openxmlformats.org/officeDocument/2006/relationships/image" Target="../media/image55.png"/><Relationship Id="rId4" Type="http://schemas.microsoft.com/office/2007/relationships/hdphoto" Target="../media/hdphoto2.wdp"/><Relationship Id="rId9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7.png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png"/><Relationship Id="rId5" Type="http://schemas.openxmlformats.org/officeDocument/2006/relationships/image" Target="../media/image56.jpeg"/><Relationship Id="rId10" Type="http://schemas.openxmlformats.org/officeDocument/2006/relationships/image" Target="../media/image61.png"/><Relationship Id="rId4" Type="http://schemas.microsoft.com/office/2007/relationships/hdphoto" Target="../media/hdphoto2.wdp"/><Relationship Id="rId9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7.png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67.jpeg"/><Relationship Id="rId5" Type="http://schemas.openxmlformats.org/officeDocument/2006/relationships/image" Target="../media/image30.png"/><Relationship Id="rId10" Type="http://schemas.openxmlformats.org/officeDocument/2006/relationships/image" Target="../media/image63.png"/><Relationship Id="rId4" Type="http://schemas.microsoft.com/office/2007/relationships/hdphoto" Target="../media/hdphoto2.wdp"/><Relationship Id="rId9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4.png"/><Relationship Id="rId3" Type="http://schemas.openxmlformats.org/officeDocument/2006/relationships/image" Target="../media/image17.png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63.png"/><Relationship Id="rId5" Type="http://schemas.openxmlformats.org/officeDocument/2006/relationships/image" Target="../media/image30.png"/><Relationship Id="rId10" Type="http://schemas.openxmlformats.org/officeDocument/2006/relationships/image" Target="../media/image72.png"/><Relationship Id="rId4" Type="http://schemas.microsoft.com/office/2007/relationships/hdphoto" Target="../media/hdphoto2.wdp"/><Relationship Id="rId9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7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30.png"/><Relationship Id="rId4" Type="http://schemas.microsoft.com/office/2007/relationships/hdphoto" Target="../media/hdphoto2.wdp"/><Relationship Id="rId9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30.png"/><Relationship Id="rId4" Type="http://schemas.microsoft.com/office/2007/relationships/hdphoto" Target="../media/hdphoto2.wdp"/><Relationship Id="rId9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7.pn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lipbank.ebs.co.kr/clip/view?clipId=VOD_20120131_00114" TargetMode="External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7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95.pn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17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5.png"/><Relationship Id="rId4" Type="http://schemas.microsoft.com/office/2007/relationships/hdphoto" Target="../media/hdphoto2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1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7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93160" y="1538058"/>
            <a:ext cx="8157681" cy="5210604"/>
          </a:xfrm>
          <a:prstGeom prst="roundRect">
            <a:avLst>
              <a:gd name="adj" fmla="val 12523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771093" y="1927432"/>
            <a:ext cx="180530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737167" y="2626170"/>
            <a:ext cx="7963965" cy="4122492"/>
            <a:chOff x="626932" y="3207316"/>
            <a:chExt cx="7963965" cy="4122492"/>
          </a:xfrm>
        </p:grpSpPr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26932" y="3790378"/>
              <a:ext cx="7963965" cy="353943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[6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사</a:t>
              </a:r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04-01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] </a:t>
              </a:r>
              <a:r>
                <a:rPr lang="ko-KR" altLang="en-US" sz="32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영</a:t>
              </a:r>
              <a:r>
                <a:rPr lang="ko-KR" altLang="en-US" sz="3200" dirty="0" err="1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･정조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시기의 개혁 정치와 서민문화의 </a:t>
              </a:r>
              <a:endPara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</a:t>
              </a:r>
              <a:r>
                <a:rPr lang="ko-KR" altLang="en-US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발달을 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중심으로 조선 후기 사회와 문화의 </a:t>
              </a:r>
              <a:endPara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</a:t>
              </a:r>
              <a:r>
                <a:rPr lang="ko-KR" altLang="en-US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변화 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모습을 탐색한다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</a:t>
              </a: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[6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미</a:t>
              </a:r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03-02] 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미술 작품이 시대적 배경과 관련된다는 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 </a:t>
              </a: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 </a:t>
              </a:r>
              <a:r>
                <a:rPr lang="ko-KR" altLang="en-US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것을 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이해할 수 있다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</a:t>
              </a: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[6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국</a:t>
              </a:r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01-05] </a:t>
              </a:r>
              <a:r>
                <a: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매체 자료를 활용하여 내용을 효과적으로 </a:t>
              </a:r>
              <a:endParaRPr lang="en-US" altLang="ko-KR" sz="3200" dirty="0" smtClean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  <a:p>
              <a:pPr fontAlgn="base"/>
              <a:r>
                <a:rPr lang="en-US" altLang="ko-KR" sz="32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            </a:t>
              </a:r>
              <a:r>
                <a:rPr lang="ko-KR" altLang="en-US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발표한다</a:t>
              </a:r>
              <a:r>
                <a:rPr lang="en-US" altLang="ko-KR" sz="32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</a:t>
              </a:r>
              <a:endParaRPr lang="ko-KR" altLang="en-US" sz="32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207316"/>
              <a:ext cx="2446504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073">
            <a:off x="5109220" y="1084907"/>
            <a:ext cx="3747750" cy="1948138"/>
          </a:xfrm>
          <a:prstGeom prst="rect">
            <a:avLst/>
          </a:prstGeom>
        </p:spPr>
      </p:pic>
      <p:pic>
        <p:nvPicPr>
          <p:cNvPr id="18" name="그림 17" descr="P20190421_161211084_3E7AA20E-8F40-41DF-8476-02839052B0F7.PNG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pic>
        <p:nvPicPr>
          <p:cNvPr id="16" name="_x625988536" descr="EMB000013e07e3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8346" y="1678499"/>
            <a:ext cx="1013654" cy="92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_x426124816" descr="EMB00000bb410a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4397" y="1654093"/>
            <a:ext cx="927945" cy="10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_x727791896" descr="EMB00000bb410a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2663" y="1628800"/>
            <a:ext cx="1183894" cy="94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1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어떤 그림일까요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29" y="2346436"/>
            <a:ext cx="4092325" cy="270825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8752" y="1733318"/>
            <a:ext cx="3390900" cy="4257675"/>
          </a:xfrm>
          <a:prstGeom prst="rect">
            <a:avLst/>
          </a:prstGeom>
        </p:spPr>
      </p:pic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2" name="타원 1"/>
          <p:cNvSpPr/>
          <p:nvPr/>
        </p:nvSpPr>
        <p:spPr>
          <a:xfrm>
            <a:off x="214282" y="3284984"/>
            <a:ext cx="848504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70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그림일까요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64" y="2523601"/>
            <a:ext cx="4168078" cy="2686586"/>
          </a:xfrm>
          <a:prstGeom prst="rect">
            <a:avLst/>
          </a:prstGeom>
        </p:spPr>
      </p:pic>
      <p:pic>
        <p:nvPicPr>
          <p:cNvPr id="14" name="그림 13" descr="P20190421_161211084_3E7AA20E-8F40-41DF-8476-02839052B0F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060" y="1900539"/>
            <a:ext cx="3327978" cy="394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8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그림일까요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551324"/>
            <a:ext cx="4689671" cy="303403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754" y="2494558"/>
            <a:ext cx="3883846" cy="309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9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그림일까요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11" y="2497607"/>
            <a:ext cx="3822118" cy="324276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1728" y="2490758"/>
            <a:ext cx="4377866" cy="324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4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그림일까요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662" y="2276559"/>
            <a:ext cx="3751350" cy="3694512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63" y="2273518"/>
            <a:ext cx="3277219" cy="370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9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그림일까요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690863"/>
            <a:ext cx="9546348" cy="2051349"/>
          </a:xfrm>
          <a:prstGeom prst="parallelogram">
            <a:avLst>
              <a:gd name="adj" fmla="val 10735"/>
            </a:avLst>
          </a:prstGeom>
        </p:spPr>
      </p:pic>
      <p:grpSp>
        <p:nvGrpSpPr>
          <p:cNvPr id="2" name="그룹 1"/>
          <p:cNvGrpSpPr/>
          <p:nvPr/>
        </p:nvGrpSpPr>
        <p:grpSpPr>
          <a:xfrm>
            <a:off x="727581" y="1733318"/>
            <a:ext cx="7703813" cy="4400719"/>
            <a:chOff x="831385" y="1783586"/>
            <a:chExt cx="7703813" cy="4400719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65735" y="1783586"/>
              <a:ext cx="2769463" cy="2055723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5735" y="3947581"/>
              <a:ext cx="2757656" cy="2236724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1385" y="1806903"/>
              <a:ext cx="3020676" cy="4377402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2410" y="3905430"/>
              <a:ext cx="1692976" cy="2278875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2411" y="1783586"/>
              <a:ext cx="1692976" cy="2043662"/>
            </a:xfrm>
            <a:prstGeom prst="rect">
              <a:avLst/>
            </a:prstGeom>
          </p:spPr>
        </p:pic>
      </p:grpSp>
      <p:grpSp>
        <p:nvGrpSpPr>
          <p:cNvPr id="7" name="그룹 6"/>
          <p:cNvGrpSpPr/>
          <p:nvPr/>
        </p:nvGrpSpPr>
        <p:grpSpPr>
          <a:xfrm>
            <a:off x="727581" y="1756635"/>
            <a:ext cx="7702071" cy="4400719"/>
            <a:chOff x="727581" y="1756635"/>
            <a:chExt cx="7702071" cy="4400719"/>
          </a:xfrm>
        </p:grpSpPr>
        <p:sp>
          <p:nvSpPr>
            <p:cNvPr id="6" name="직사각형 5"/>
            <p:cNvSpPr/>
            <p:nvPr/>
          </p:nvSpPr>
          <p:spPr>
            <a:xfrm>
              <a:off x="727581" y="1756635"/>
              <a:ext cx="7702071" cy="4400719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79044" y="2633555"/>
              <a:ext cx="517641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풍속화</a:t>
              </a:r>
              <a:endParaRPr lang="ko-KR" altLang="en-US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21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798277" y="2576101"/>
            <a:ext cx="7500990" cy="1882302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풍속화에 나타난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서민문화에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대하여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알아봅시다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5085184"/>
            <a:ext cx="2088232" cy="1615107"/>
          </a:xfrm>
          <a:prstGeom prst="rect">
            <a:avLst/>
          </a:prstGeom>
        </p:spPr>
      </p:pic>
      <p:sp>
        <p:nvSpPr>
          <p:cNvPr id="8" name="모서리가 둥근 직사각형 4">
            <a:extLst>
              <a:ext uri="{FF2B5EF4-FFF2-40B4-BE49-F238E27FC236}">
                <a16:creationId xmlns="" xmlns:a16="http://schemas.microsoft.com/office/drawing/2014/main" id="{37F3478C-A01E-4C9E-B16D-2FE2EA4991D5}"/>
              </a:ext>
            </a:extLst>
          </p:cNvPr>
          <p:cNvSpPr/>
          <p:nvPr/>
        </p:nvSpPr>
        <p:spPr>
          <a:xfrm>
            <a:off x="804180" y="1844824"/>
            <a:ext cx="1823604" cy="731277"/>
          </a:xfrm>
          <a:prstGeom prst="roundRect">
            <a:avLst>
              <a:gd name="adj" fmla="val 0"/>
            </a:avLst>
          </a:prstGeom>
          <a:solidFill>
            <a:srgbClr val="F8ED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학습문제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358114" cy="414340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왜 문화가 발전했을까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</a:p>
          <a:p>
            <a:pPr marL="742950" indent="-742950">
              <a:buAutoNum type="arabicPeriod"/>
            </a:pP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풍속화를 탐구해요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I am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도슨트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857232"/>
            <a:ext cx="1857388" cy="81009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859368" y="632443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54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왜 문화가 발전했을까</a:t>
            </a:r>
            <a:r>
              <a:rPr lang="en-US" altLang="ko-KR" sz="54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54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4800">
                  <a:latin typeface="성동고딕 B"/>
                  <a:ea typeface="성동고딕 B"/>
                </a:rPr>
                <a:t>활동</a:t>
              </a:r>
              <a:r>
                <a:rPr lang="en-US" altLang="ko-KR" sz="4800">
                  <a:latin typeface="성동고딕 B"/>
                  <a:ea typeface="성동고딕 B"/>
                </a:rPr>
                <a:t>1</a:t>
              </a:r>
              <a:endParaRPr lang="ko-KR" altLang="en-US" sz="4800">
                <a:latin typeface="성동고딕 B"/>
                <a:ea typeface="성동고딕 B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9246" y="1405256"/>
            <a:ext cx="4774865" cy="4199034"/>
          </a:xfrm>
          <a:prstGeom prst="rect">
            <a:avLst/>
          </a:prstGeom>
        </p:spPr>
      </p:pic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조선시대 서민문화의 발전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1717212" y="6023773"/>
            <a:ext cx="561495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뛰어난 왕들이 다스리던 시기</a:t>
            </a:r>
            <a:endParaRPr lang="ko-KR" altLang="en-US" sz="20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707904" y="5485091"/>
            <a:ext cx="1907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smtClean="0">
                <a:latin typeface="성동고딕 B"/>
                <a:ea typeface="성동고딕 B"/>
              </a:rPr>
              <a:t>영조와 정조</a:t>
            </a:r>
            <a:endParaRPr lang="ko-KR" altLang="en-US" sz="3200" dirty="0"/>
          </a:p>
        </p:txBody>
      </p: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0" y="5832324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03" y="4014519"/>
            <a:ext cx="3755128" cy="3275458"/>
          </a:xfrm>
          <a:prstGeom prst="rect">
            <a:avLst/>
          </a:prstGeom>
        </p:spPr>
      </p:pic>
      <p:sp>
        <p:nvSpPr>
          <p:cNvPr id="3" name="타원형 설명선 2"/>
          <p:cNvSpPr/>
          <p:nvPr/>
        </p:nvSpPr>
        <p:spPr>
          <a:xfrm>
            <a:off x="6745847" y="2752958"/>
            <a:ext cx="2280749" cy="2239768"/>
          </a:xfrm>
          <a:prstGeom prst="wedgeEllipseCallout">
            <a:avLst>
              <a:gd name="adj1" fmla="val -64667"/>
              <a:gd name="adj2" fmla="val 15687"/>
            </a:avLst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우린 </a:t>
            </a:r>
            <a:endParaRPr lang="en-US" altLang="ko-KR" sz="28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예술에도</a:t>
            </a:r>
            <a:endParaRPr lang="en-US" altLang="ko-KR" sz="28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관심이</a:t>
            </a:r>
            <a:endParaRPr lang="en-US" altLang="ko-KR" sz="28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많았어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ko-KR" altLang="en-US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9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2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7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513707" y="1808251"/>
            <a:ext cx="8157681" cy="4934879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793642" y="2024491"/>
            <a:ext cx="4146848" cy="669520"/>
            <a:chOff x="881246" y="2137506"/>
            <a:chExt cx="4146848" cy="669520"/>
          </a:xfrm>
        </p:grpSpPr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21259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511332" y="2226044"/>
              <a:ext cx="151676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6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성동고딕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 </a:t>
              </a:r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B</a:t>
              </a:r>
              <a:endParaRPr lang="ko-KR" altLang="en-US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50126" y="2447790"/>
            <a:ext cx="7866290" cy="4295340"/>
            <a:chOff x="450126" y="2529982"/>
            <a:chExt cx="7866290" cy="4295340"/>
          </a:xfrm>
        </p:grpSpPr>
        <p:pic>
          <p:nvPicPr>
            <p:cNvPr id="23" name="그림 22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8053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234996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ko-KR" altLang="en-US" sz="2800" dirty="0">
                  <a:latin typeface="성동고딕 B"/>
                  <a:ea typeface="성동고딕 B"/>
                </a:rPr>
                <a:t>이번 차시는 </a:t>
              </a:r>
              <a:r>
                <a:rPr lang="en-US" altLang="ko-KR" sz="2800" dirty="0">
                  <a:latin typeface="성동고딕 B"/>
                  <a:ea typeface="성동고딕 B"/>
                </a:rPr>
                <a:t>‘</a:t>
              </a:r>
              <a:r>
                <a:rPr lang="ko-KR" altLang="en-US" sz="2800" dirty="0">
                  <a:latin typeface="성동고딕 B"/>
                  <a:ea typeface="성동고딕 B"/>
                </a:rPr>
                <a:t>그림 속 서민문화 이야기</a:t>
              </a:r>
              <a:r>
                <a:rPr lang="en-US" altLang="ko-KR" sz="2800" dirty="0">
                  <a:latin typeface="성동고딕 B"/>
                  <a:ea typeface="성동고딕 B"/>
                </a:rPr>
                <a:t>’</a:t>
              </a:r>
              <a:r>
                <a:rPr lang="ko-KR" altLang="en-US" sz="2800" dirty="0">
                  <a:latin typeface="성동고딕 B"/>
                  <a:ea typeface="성동고딕 B"/>
                </a:rPr>
                <a:t>라는 주제로 펼쳐지는 수업입니다</a:t>
              </a:r>
              <a:r>
                <a:rPr lang="en-US" altLang="ko-KR" sz="2800" dirty="0">
                  <a:latin typeface="성동고딕 B"/>
                  <a:ea typeface="성동고딕 B"/>
                </a:rPr>
                <a:t>.</a:t>
              </a:r>
              <a:r>
                <a:rPr lang="ko-KR" altLang="en-US" sz="2800" dirty="0">
                  <a:latin typeface="성동고딕 B"/>
                  <a:ea typeface="성동고딕 B"/>
                </a:rPr>
                <a:t> 이 수업은 서민문화 중 풍속화 중심으로 하기 때문에 이번 수업에 앞서 다양한 서민문화의 발전에 대한 수업이 이루어지는 것이 좋습니다</a:t>
              </a:r>
              <a:r>
                <a:rPr lang="en-US" altLang="ko-KR" sz="2800" dirty="0">
                  <a:latin typeface="성동고딕 B"/>
                  <a:ea typeface="성동고딕 B"/>
                </a:rPr>
                <a:t>. 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&lt;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활동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1&gt;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에서는 </a:t>
              </a:r>
              <a:r>
                <a:rPr lang="ko-KR" altLang="en-US" sz="2800" dirty="0">
                  <a:latin typeface="성동고딕 B"/>
                  <a:ea typeface="성동고딕 B"/>
                </a:rPr>
                <a:t>조선시대의 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서민 문화가 발달하게 된 배경과 풍속화에 </a:t>
              </a:r>
              <a:r>
                <a:rPr lang="ko-KR" altLang="en-US" sz="2800" dirty="0">
                  <a:latin typeface="성동고딕 B"/>
                  <a:ea typeface="성동고딕 B"/>
                </a:rPr>
                <a:t>대하여 알아봅니다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.</a:t>
              </a:r>
              <a:r>
                <a:rPr lang="ko-KR" altLang="en-US" sz="2800" dirty="0">
                  <a:latin typeface="성동고딕 B"/>
                  <a:ea typeface="성동고딕 B"/>
                </a:rPr>
                <a:t> 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&lt;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활동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2&gt;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에서는 </a:t>
              </a:r>
              <a:r>
                <a:rPr lang="ko-KR" altLang="en-US" sz="2800" dirty="0">
                  <a:latin typeface="성동고딕 B"/>
                  <a:ea typeface="성동고딕 B"/>
                </a:rPr>
                <a:t>조선시대 풍속화에 나타난 사람들의 생활 모습을 찾아보고 우리의 모습과 비교해봅니다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.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 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(</a:t>
              </a:r>
              <a:r>
                <a:rPr lang="ko-KR" altLang="en-US" sz="2800" dirty="0" smtClean="0">
                  <a:latin typeface="성동고딕 B"/>
                  <a:ea typeface="성동고딕 B"/>
                </a:rPr>
                <a:t>뒷장이어서</a:t>
              </a:r>
              <a:r>
                <a:rPr lang="en-US" altLang="ko-KR" sz="2800" dirty="0" smtClean="0">
                  <a:latin typeface="성동고딕 B"/>
                  <a:ea typeface="성동고딕 B"/>
                </a:rPr>
                <a:t>)</a:t>
              </a:r>
              <a:endPara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5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0" y="5832324"/>
            <a:ext cx="9546348" cy="2051349"/>
          </a:xfrm>
          <a:prstGeom prst="parallelogram">
            <a:avLst>
              <a:gd name="adj" fmla="val 10735"/>
            </a:avLst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297" y="1508626"/>
            <a:ext cx="4483453" cy="3691409"/>
          </a:xfrm>
          <a:prstGeom prst="rect">
            <a:avLst/>
          </a:prstGeom>
        </p:spPr>
      </p:pic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조선시대 서민문화의 발전</a:t>
            </a:r>
            <a:endParaRPr lang="en-US" altLang="ko-KR" sz="3600" dirty="0">
              <a:solidFill>
                <a:srgbClr val="1F497D">
                  <a:lumMod val="75000"/>
                </a:srgb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666271" y="5444706"/>
            <a:ext cx="7405503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실용적인 학문을 연구하는</a:t>
            </a:r>
            <a:endParaRPr lang="en-US" altLang="ko-KR" sz="3200" dirty="0" smtClean="0">
              <a:solidFill>
                <a:prstClr val="black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실학자도 대거 등장</a:t>
            </a:r>
            <a:r>
              <a:rPr lang="en-US" altLang="ko-KR" sz="3200" dirty="0" smtClean="0">
                <a:solidFill>
                  <a:prstClr val="black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</a:p>
        </p:txBody>
      </p:sp>
      <p:pic>
        <p:nvPicPr>
          <p:cNvPr id="13" name="그림 12" descr="P20190414_170146417_4CE55D57-AAB3-4275-86B7-5FC19D4495E1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03" y="4014519"/>
            <a:ext cx="3755128" cy="32754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15749" y="16519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>
                <a:solidFill>
                  <a:prstClr val="black"/>
                </a:solidFill>
              </a:rPr>
              <a:t>학습지 </a:t>
            </a:r>
            <a:r>
              <a:rPr lang="en-US" altLang="ko-KR">
                <a:solidFill>
                  <a:prstClr val="black"/>
                </a:solidFill>
              </a:rPr>
              <a:t>1</a:t>
            </a:r>
            <a:r>
              <a:rPr lang="ko-KR" altLang="en-US">
                <a:solidFill>
                  <a:prstClr val="black"/>
                </a:solidFill>
              </a:rPr>
              <a:t>쪽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862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조선시대 서민문화의 발전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396" y="2204864"/>
            <a:ext cx="2486025" cy="2419350"/>
          </a:xfrm>
          <a:prstGeom prst="rect">
            <a:avLst/>
          </a:prstGeom>
        </p:spPr>
      </p:pic>
      <p:sp>
        <p:nvSpPr>
          <p:cNvPr id="9" name="위쪽 화살표 8"/>
          <p:cNvSpPr/>
          <p:nvPr/>
        </p:nvSpPr>
        <p:spPr>
          <a:xfrm>
            <a:off x="2188122" y="3373709"/>
            <a:ext cx="1053396" cy="1134242"/>
          </a:xfrm>
          <a:prstGeom prst="upArrow">
            <a:avLst>
              <a:gd name="adj1" fmla="val 35533"/>
              <a:gd name="adj2" fmla="val 601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1018236" y="4533507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 smtClean="0">
                <a:latin typeface="성동고딕 B"/>
                <a:ea typeface="성동고딕 B"/>
              </a:rPr>
              <a:t>농업의 발달</a:t>
            </a:r>
            <a:endParaRPr lang="ko-KR" altLang="en-US" sz="2800" dirty="0"/>
          </a:p>
        </p:txBody>
      </p:sp>
      <p:sp>
        <p:nvSpPr>
          <p:cNvPr id="21" name="직사각형 20"/>
          <p:cNvSpPr/>
          <p:nvPr/>
        </p:nvSpPr>
        <p:spPr>
          <a:xfrm>
            <a:off x="3241518" y="2435631"/>
            <a:ext cx="5614958" cy="58477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농업 생산력이 높아지며 </a:t>
            </a:r>
            <a:r>
              <a:rPr lang="ko-KR" altLang="en-US" sz="32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광작이</a:t>
            </a:r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유행</a:t>
            </a:r>
            <a:endParaRPr lang="ko-KR" altLang="en-US" sz="16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270085" y="3534455"/>
            <a:ext cx="5562188" cy="107721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상품작물을 팔아 돈을 많이 남기며 </a:t>
            </a:r>
            <a:endParaRPr lang="en-US" altLang="ko-KR" sz="32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부유한 농민</a:t>
            </a:r>
            <a:r>
              <a:rPr lang="en-US" altLang="ko-KR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부농</a:t>
            </a:r>
            <a:r>
              <a:rPr lang="en-US" altLang="ko-KR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r>
              <a:rPr lang="ko-KR" altLang="en-US" sz="32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이 탄생</a:t>
            </a:r>
            <a:endParaRPr lang="ko-KR" altLang="en-US" sz="32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44" y="1979216"/>
            <a:ext cx="3008899" cy="2657327"/>
          </a:xfrm>
          <a:prstGeom prst="rect">
            <a:avLst/>
          </a:prstGeom>
        </p:spPr>
      </p:pic>
      <p:pic>
        <p:nvPicPr>
          <p:cNvPr id="14" name="그림 13" descr="P20190421_161211084_3E7AA20E-8F40-41DF-8476-02839052B0F7.PNG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조선시대 서민문화의 발전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0560" y="2172527"/>
            <a:ext cx="2188341" cy="2085215"/>
          </a:xfrm>
          <a:prstGeom prst="rect">
            <a:avLst/>
          </a:prstGeom>
        </p:spPr>
      </p:pic>
      <p:sp>
        <p:nvSpPr>
          <p:cNvPr id="16" name="위쪽 화살표 15"/>
          <p:cNvSpPr/>
          <p:nvPr/>
        </p:nvSpPr>
        <p:spPr>
          <a:xfrm>
            <a:off x="2797014" y="3220818"/>
            <a:ext cx="1053396" cy="1134242"/>
          </a:xfrm>
          <a:prstGeom prst="upArrow">
            <a:avLst>
              <a:gd name="adj1" fmla="val 35533"/>
              <a:gd name="adj2" fmla="val 601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위쪽 화살표 16"/>
          <p:cNvSpPr/>
          <p:nvPr/>
        </p:nvSpPr>
        <p:spPr>
          <a:xfrm>
            <a:off x="6245505" y="3242467"/>
            <a:ext cx="1053396" cy="1134242"/>
          </a:xfrm>
          <a:prstGeom prst="upArrow">
            <a:avLst>
              <a:gd name="adj1" fmla="val 35533"/>
              <a:gd name="adj2" fmla="val 601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404386" y="4374933"/>
            <a:ext cx="1973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 smtClean="0">
                <a:latin typeface="성동고딕 B"/>
                <a:ea typeface="성동고딕 B"/>
              </a:rPr>
              <a:t>상공업의 발달</a:t>
            </a:r>
            <a:endParaRPr lang="ko-KR" altLang="en-US" sz="2800" dirty="0"/>
          </a:p>
        </p:txBody>
      </p:sp>
      <p:sp>
        <p:nvSpPr>
          <p:cNvPr id="20" name="직사각형 19"/>
          <p:cNvSpPr/>
          <p:nvPr/>
        </p:nvSpPr>
        <p:spPr>
          <a:xfrm>
            <a:off x="5398959" y="4333973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 smtClean="0">
                <a:latin typeface="성동고딕 B"/>
                <a:ea typeface="성동고딕 B"/>
              </a:rPr>
              <a:t>경제의 발달</a:t>
            </a:r>
            <a:endParaRPr lang="ko-KR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삶의 여유는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~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263" y="3861048"/>
            <a:ext cx="3755128" cy="3275458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611560" y="2731278"/>
            <a:ext cx="8008971" cy="2356437"/>
            <a:chOff x="420681" y="2224692"/>
            <a:chExt cx="8008971" cy="2356437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0681" y="2224692"/>
              <a:ext cx="2647950" cy="2340261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15027" y="2224692"/>
              <a:ext cx="2714625" cy="2304256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04401" y="2240869"/>
              <a:ext cx="2525706" cy="2340260"/>
            </a:xfrm>
            <a:prstGeom prst="rect">
              <a:avLst/>
            </a:prstGeom>
          </p:spPr>
        </p:pic>
      </p:grpSp>
      <p:sp>
        <p:nvSpPr>
          <p:cNvPr id="21" name="직사각형 20"/>
          <p:cNvSpPr/>
          <p:nvPr/>
        </p:nvSpPr>
        <p:spPr>
          <a:xfrm>
            <a:off x="1844393" y="4346162"/>
            <a:ext cx="54457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0" indent="-742950" algn="ctr">
              <a:defRPr/>
            </a:pPr>
            <a:r>
              <a:rPr lang="ko-KR" altLang="en-US" sz="4000" dirty="0" smtClean="0">
                <a:latin typeface="성동고딕 B"/>
                <a:ea typeface="성동고딕 B"/>
              </a:rPr>
              <a:t>문화와 예술의 관심을 불러와</a:t>
            </a:r>
            <a:endParaRPr lang="en-US" altLang="ko-KR" sz="4000" dirty="0" smtClean="0">
              <a:latin typeface="성동고딕 B"/>
              <a:ea typeface="성동고딕 B"/>
            </a:endParaRPr>
          </a:p>
          <a:p>
            <a:pPr marL="742950" lvl="0" indent="-742950" algn="ctr">
              <a:defRPr/>
            </a:pPr>
            <a:r>
              <a:rPr lang="ko-KR" altLang="en-US" sz="4000" dirty="0" err="1" smtClean="0">
                <a:latin typeface="성동고딕 B"/>
                <a:ea typeface="성동고딕 B"/>
              </a:rPr>
              <a:t>서민문화가</a:t>
            </a:r>
            <a:r>
              <a:rPr lang="ko-KR" altLang="en-US" sz="4000" dirty="0" smtClean="0">
                <a:latin typeface="성동고딕 B"/>
                <a:ea typeface="성동고딕 B"/>
              </a:rPr>
              <a:t> 발전하게 됩니다</a:t>
            </a:r>
            <a:r>
              <a:rPr lang="en-US" altLang="ko-KR" sz="4000" dirty="0" smtClean="0">
                <a:latin typeface="성동고딕 B"/>
                <a:ea typeface="성동고딕 B"/>
              </a:rPr>
              <a:t>!</a:t>
            </a:r>
            <a:endParaRPr lang="en-US" altLang="ko-KR" sz="4000" dirty="0">
              <a:latin typeface="성동고딕 B"/>
              <a:ea typeface="성동고딕 B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2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00208 -0.14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7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54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풍속화를 탐구해요</a:t>
            </a:r>
            <a:endParaRPr lang="en-US" altLang="ko-KR" sz="54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4800" dirty="0" smtClean="0">
                  <a:latin typeface="성동고딕 B"/>
                  <a:ea typeface="성동고딕 B"/>
                </a:rPr>
                <a:t>활동</a:t>
              </a:r>
              <a:r>
                <a:rPr lang="en-US" altLang="ko-KR" sz="4800" dirty="0" smtClean="0">
                  <a:latin typeface="성동고딕 B"/>
                  <a:ea typeface="성동고딕 B"/>
                </a:rPr>
                <a:t>2</a:t>
              </a:r>
              <a:endParaRPr lang="ko-KR" altLang="en-US" sz="4800" dirty="0">
                <a:latin typeface="성동고딕 B"/>
                <a:ea typeface="성동고딕 B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8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 중에 하나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‘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’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4" name="Picture 10" descr="C:\Users\내컴퓨터\AppData\Local\Temp\Hnc\BinData\EMB004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405" y="2132325"/>
            <a:ext cx="1547761" cy="198522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15" name="Picture 3" descr="C:\Users\내컴퓨터\Desktop\사용자 지정 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5230" y="2114738"/>
            <a:ext cx="2959660" cy="38889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632" y="3595155"/>
            <a:ext cx="1757230" cy="23924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406" y="4877811"/>
            <a:ext cx="1547760" cy="1103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633" y="2132323"/>
            <a:ext cx="1757229" cy="1302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446406" y="4242513"/>
            <a:ext cx="1547760" cy="5096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5845" y="4184586"/>
            <a:ext cx="1542257" cy="1797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573" y="2114738"/>
            <a:ext cx="1544529" cy="19297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그림 12" descr="P20190421_162758014_36F1E741-AE56-4747-87AD-34B5C97860C7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9696" y="5364677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풍속화의 특징</a:t>
            </a:r>
            <a:endParaRPr lang="en-US" altLang="ko-KR" sz="3600" dirty="0">
              <a:solidFill>
                <a:srgbClr val="1F497D">
                  <a:lumMod val="75000"/>
                </a:srgbClr>
              </a:solidFill>
              <a:latin typeface="성동고딕 B"/>
              <a:ea typeface="성동고딕 B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>
                <a:solidFill>
                  <a:prstClr val="black"/>
                </a:solidFill>
              </a:rPr>
              <a:t>학습지 </a:t>
            </a:r>
            <a:r>
              <a:rPr lang="en-US" altLang="ko-KR">
                <a:solidFill>
                  <a:prstClr val="black"/>
                </a:solidFill>
              </a:rPr>
              <a:t>1</a:t>
            </a:r>
            <a:r>
              <a:rPr lang="ko-KR" altLang="en-US">
                <a:solidFill>
                  <a:prstClr val="black"/>
                </a:solidFill>
              </a:rPr>
              <a:t>쪽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34986" y="1900539"/>
            <a:ext cx="8856984" cy="2790825"/>
            <a:chOff x="755576" y="1895913"/>
            <a:chExt cx="8856984" cy="2790825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895913"/>
              <a:ext cx="2020255" cy="279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682" r="6114"/>
            <a:stretch/>
          </p:blipFill>
          <p:spPr bwMode="auto">
            <a:xfrm>
              <a:off x="2879812" y="1895913"/>
              <a:ext cx="3420223" cy="279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204" y="1900539"/>
              <a:ext cx="3204356" cy="2786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그룹 6"/>
          <p:cNvGrpSpPr/>
          <p:nvPr/>
        </p:nvGrpSpPr>
        <p:grpSpPr>
          <a:xfrm>
            <a:off x="816759" y="4940162"/>
            <a:ext cx="7500990" cy="1000132"/>
            <a:chOff x="816759" y="4940162"/>
            <a:chExt cx="7500990" cy="1000132"/>
          </a:xfrm>
        </p:grpSpPr>
        <p:sp>
          <p:nvSpPr>
            <p:cNvPr id="30" name="모서리가 둥근 직사각형 29"/>
            <p:cNvSpPr/>
            <p:nvPr/>
          </p:nvSpPr>
          <p:spPr>
            <a:xfrm>
              <a:off x="816759" y="4940162"/>
              <a:ext cx="7500990" cy="1000132"/>
            </a:xfrm>
            <a:prstGeom prst="roundRect">
              <a:avLst>
                <a:gd name="adj" fmla="val 16667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 algn="ctr">
                <a:defRPr/>
              </a:pPr>
              <a:r>
                <a:rPr lang="en-US" altLang="ko-KR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1. </a:t>
              </a:r>
              <a:r>
                <a:rPr lang="ko-KR" altLang="en-US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사람이 등장한다</a:t>
              </a:r>
              <a:r>
                <a:rPr lang="en-US" altLang="ko-KR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.</a:t>
              </a:r>
              <a:endParaRPr lang="en-US" altLang="ko-KR" sz="4000" dirty="0">
                <a:solidFill>
                  <a:prstClr val="black"/>
                </a:solidFill>
                <a:latin typeface="성동고딕 B"/>
                <a:ea typeface="성동고딕 B"/>
              </a:endParaRPr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2636871" y="5805264"/>
              <a:ext cx="3816424" cy="0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그림 15" descr="P20190421_162758014_36F1E741-AE56-4747-87AD-34B5C97860C7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grpSp>
        <p:nvGrpSpPr>
          <p:cNvPr id="18" name="그룹 17"/>
          <p:cNvGrpSpPr/>
          <p:nvPr/>
        </p:nvGrpSpPr>
        <p:grpSpPr>
          <a:xfrm>
            <a:off x="1242878" y="2129396"/>
            <a:ext cx="6229112" cy="2292631"/>
            <a:chOff x="1043187" y="3512633"/>
            <a:chExt cx="6229112" cy="2292631"/>
          </a:xfrm>
        </p:grpSpPr>
        <p:pic>
          <p:nvPicPr>
            <p:cNvPr id="19" name="Picture 3" descr="C:\Users\내컴퓨터\Desktop\사용자 지정 2.jpg"/>
            <p:cNvPicPr>
              <a:picLocks noChangeAspect="1" noChangeArrowheads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43187" y="3549550"/>
              <a:ext cx="3187368" cy="225571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0" name="Picture 6"/>
            <p:cNvPicPr>
              <a:picLocks noChangeAspect="1" noChangeArrowheads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36310" y="3512633"/>
              <a:ext cx="2935989" cy="2291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1187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9696" y="5364677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rgbClr val="1F497D">
                    <a:lumMod val="75000"/>
                  </a:srgbClr>
                </a:solidFill>
                <a:latin typeface="성동고딕 B"/>
                <a:ea typeface="성동고딕 B"/>
              </a:rPr>
              <a:t>풍속화의 특징</a:t>
            </a:r>
            <a:endParaRPr lang="en-US" altLang="ko-KR" sz="3600" dirty="0">
              <a:solidFill>
                <a:srgbClr val="1F497D">
                  <a:lumMod val="75000"/>
                </a:srgbClr>
              </a:solidFill>
              <a:latin typeface="성동고딕 B"/>
              <a:ea typeface="성동고딕 B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>
                <a:solidFill>
                  <a:prstClr val="black"/>
                </a:solidFill>
              </a:rPr>
              <a:t>학습지 </a:t>
            </a:r>
            <a:r>
              <a:rPr lang="en-US" altLang="ko-KR">
                <a:solidFill>
                  <a:prstClr val="black"/>
                </a:solidFill>
              </a:rPr>
              <a:t>1</a:t>
            </a:r>
            <a:r>
              <a:rPr lang="ko-KR" altLang="en-US">
                <a:solidFill>
                  <a:prstClr val="black"/>
                </a:solidFill>
              </a:rPr>
              <a:t>쪽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816759" y="4940162"/>
            <a:ext cx="7500990" cy="1000132"/>
            <a:chOff x="816759" y="4940162"/>
            <a:chExt cx="7500990" cy="1000132"/>
          </a:xfrm>
        </p:grpSpPr>
        <p:sp>
          <p:nvSpPr>
            <p:cNvPr id="30" name="모서리가 둥근 직사각형 29"/>
            <p:cNvSpPr/>
            <p:nvPr/>
          </p:nvSpPr>
          <p:spPr>
            <a:xfrm>
              <a:off x="816759" y="4940162"/>
              <a:ext cx="7500990" cy="1000132"/>
            </a:xfrm>
            <a:prstGeom prst="roundRect">
              <a:avLst>
                <a:gd name="adj" fmla="val 16667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 algn="ctr">
                <a:defRPr/>
              </a:pPr>
              <a:r>
                <a:rPr lang="en-US" altLang="ko-KR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2. </a:t>
              </a:r>
              <a:r>
                <a:rPr lang="ko-KR" altLang="en-US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일상생활을 나타낸다</a:t>
              </a:r>
              <a:r>
                <a:rPr lang="en-US" altLang="ko-KR" sz="4000" dirty="0" smtClean="0">
                  <a:solidFill>
                    <a:prstClr val="black"/>
                  </a:solidFill>
                  <a:latin typeface="성동고딕 B"/>
                  <a:ea typeface="성동고딕 B"/>
                </a:rPr>
                <a:t>.</a:t>
              </a:r>
              <a:endParaRPr lang="en-US" altLang="ko-KR" sz="4000" dirty="0">
                <a:solidFill>
                  <a:prstClr val="black"/>
                </a:solidFill>
                <a:latin typeface="성동고딕 B"/>
                <a:ea typeface="성동고딕 B"/>
              </a:endParaRPr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2267744" y="5805264"/>
              <a:ext cx="4536504" cy="0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/>
          <p:cNvGrpSpPr/>
          <p:nvPr/>
        </p:nvGrpSpPr>
        <p:grpSpPr>
          <a:xfrm>
            <a:off x="1792047" y="1411108"/>
            <a:ext cx="5684291" cy="3694549"/>
            <a:chOff x="1475656" y="1448433"/>
            <a:chExt cx="5684291" cy="3694549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1448433"/>
              <a:ext cx="2575795" cy="182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429000"/>
              <a:ext cx="2916324" cy="1713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11960" y="1463859"/>
              <a:ext cx="2947987" cy="182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407" y="3429000"/>
              <a:ext cx="2587540" cy="1713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그림 20" descr="P20190421_162758014_36F1E741-AE56-4747-87AD-34B5C97860C7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626410" y="1950662"/>
            <a:ext cx="8105493" cy="2777436"/>
            <a:chOff x="641976" y="3079403"/>
            <a:chExt cx="8105493" cy="277743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76" y="3079403"/>
              <a:ext cx="3894020" cy="27774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08371" y="3079403"/>
              <a:ext cx="4039098" cy="27774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3347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marL="742950" indent="-742950">
              <a:defRPr/>
            </a:pP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2888982" y="1557975"/>
            <a:ext cx="3356543" cy="5007915"/>
            <a:chOff x="2555776" y="1557975"/>
            <a:chExt cx="3356543" cy="5007915"/>
          </a:xfrm>
        </p:grpSpPr>
        <p:pic>
          <p:nvPicPr>
            <p:cNvPr id="20" name="Picture 3" descr="C:\Users\내컴퓨터\Desktop\1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1557975"/>
              <a:ext cx="3356543" cy="3992252"/>
            </a:xfrm>
            <a:prstGeom prst="rect">
              <a:avLst/>
            </a:prstGeom>
            <a:noFill/>
          </p:spPr>
        </p:pic>
        <p:sp>
          <p:nvSpPr>
            <p:cNvPr id="21" name="직사각형 20"/>
            <p:cNvSpPr/>
            <p:nvPr/>
          </p:nvSpPr>
          <p:spPr>
            <a:xfrm>
              <a:off x="2981475" y="5550227"/>
              <a:ext cx="13869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60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서당</a:t>
              </a:r>
              <a:endParaRPr lang="ko-KR" altLang="en-US" sz="60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4480733" y="5796448"/>
              <a:ext cx="10262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김홍도</a:t>
              </a:r>
              <a:endParaRPr lang="ko-KR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3" name="그림 12" descr="P20190421_162758014_36F1E741-AE56-4747-87AD-34B5C97860C7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2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20" name="Picture 3" descr="C:\Users\내컴퓨터\Desktop\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1497436"/>
            <a:ext cx="3041162" cy="3357329"/>
          </a:xfrm>
          <a:prstGeom prst="rect">
            <a:avLst/>
          </a:prstGeom>
          <a:noFill/>
        </p:spPr>
      </p:pic>
      <p:sp>
        <p:nvSpPr>
          <p:cNvPr id="13" name="직사각형 12"/>
          <p:cNvSpPr/>
          <p:nvPr/>
        </p:nvSpPr>
        <p:spPr>
          <a:xfrm>
            <a:off x="1160398" y="4948062"/>
            <a:ext cx="698941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남자들이 서당에서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공부합니다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 대신 훈장님이 계셨습니다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4" name="그림 13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042045" y="5651046"/>
            <a:ext cx="5269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1040644" y="2041419"/>
            <a:ext cx="73142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dirty="0" smtClean="0">
                <a:latin typeface="성동고딕 B"/>
                <a:ea typeface="성동고딕 B"/>
              </a:rPr>
              <a:t>&lt;</a:t>
            </a:r>
            <a:r>
              <a:rPr lang="ko-KR" altLang="en-US" sz="2800" dirty="0" smtClean="0">
                <a:latin typeface="성동고딕 B"/>
                <a:ea typeface="성동고딕 B"/>
              </a:rPr>
              <a:t>활동</a:t>
            </a:r>
            <a:r>
              <a:rPr lang="en-US" altLang="ko-KR" sz="2800" dirty="0" smtClean="0">
                <a:latin typeface="성동고딕 B"/>
                <a:ea typeface="성동고딕 B"/>
              </a:rPr>
              <a:t>3&gt;</a:t>
            </a:r>
            <a:r>
              <a:rPr lang="ko-KR" altLang="en-US" sz="2800" dirty="0" smtClean="0">
                <a:latin typeface="성동고딕 B"/>
                <a:ea typeface="성동고딕 B"/>
              </a:rPr>
              <a:t>에서는 </a:t>
            </a:r>
            <a:r>
              <a:rPr lang="ko-KR" altLang="en-US" sz="2800" dirty="0">
                <a:latin typeface="성동고딕 B"/>
                <a:ea typeface="성동고딕 B"/>
              </a:rPr>
              <a:t>자신이 선택한 </a:t>
            </a:r>
            <a:r>
              <a:rPr lang="ko-KR" altLang="en-US" sz="2800" dirty="0" smtClean="0">
                <a:latin typeface="성동고딕 B"/>
                <a:ea typeface="성동고딕 B"/>
              </a:rPr>
              <a:t>그림</a:t>
            </a:r>
            <a:r>
              <a:rPr lang="en-US" altLang="ko-KR" sz="2800" dirty="0" smtClean="0">
                <a:latin typeface="성동고딕 B"/>
                <a:ea typeface="성동고딕 B"/>
              </a:rPr>
              <a:t>(</a:t>
            </a:r>
            <a:r>
              <a:rPr lang="ko-KR" altLang="en-US" sz="2800" dirty="0" smtClean="0">
                <a:latin typeface="성동고딕 B"/>
                <a:ea typeface="성동고딕 B"/>
              </a:rPr>
              <a:t>작품</a:t>
            </a:r>
            <a:r>
              <a:rPr lang="en-US" altLang="ko-KR" sz="2800" dirty="0" smtClean="0">
                <a:latin typeface="성동고딕 B"/>
                <a:ea typeface="성동고딕 B"/>
              </a:rPr>
              <a:t>)</a:t>
            </a:r>
            <a:r>
              <a:rPr lang="ko-KR" altLang="en-US" sz="2800" dirty="0" smtClean="0">
                <a:latin typeface="성동고딕 B"/>
                <a:ea typeface="성동고딕 B"/>
              </a:rPr>
              <a:t>에 </a:t>
            </a:r>
            <a:r>
              <a:rPr lang="ko-KR" altLang="en-US" sz="2800" dirty="0">
                <a:latin typeface="성동고딕 B"/>
                <a:ea typeface="성동고딕 B"/>
              </a:rPr>
              <a:t>대하여 </a:t>
            </a:r>
            <a:r>
              <a:rPr lang="ko-KR" altLang="en-US" sz="2800" dirty="0" smtClean="0">
                <a:latin typeface="성동고딕 B"/>
                <a:ea typeface="성동고딕 B"/>
              </a:rPr>
              <a:t>다양한 방법으로 </a:t>
            </a:r>
            <a:r>
              <a:rPr lang="ko-KR" altLang="en-US" sz="2800" dirty="0">
                <a:latin typeface="성동고딕 B"/>
                <a:ea typeface="성동고딕 B"/>
              </a:rPr>
              <a:t>조사해보고 </a:t>
            </a:r>
            <a:r>
              <a:rPr lang="ko-KR" altLang="en-US" sz="2800" dirty="0" smtClean="0">
                <a:latin typeface="성동고딕 B"/>
                <a:ea typeface="성동고딕 B"/>
              </a:rPr>
              <a:t>정리한 </a:t>
            </a:r>
            <a:r>
              <a:rPr lang="ko-KR" altLang="en-US" sz="2800" dirty="0">
                <a:latin typeface="성동고딕 B"/>
                <a:ea typeface="성동고딕 B"/>
              </a:rPr>
              <a:t>자료를 바탕으로 </a:t>
            </a:r>
            <a:r>
              <a:rPr lang="ko-KR" altLang="en-US" sz="2800" dirty="0" err="1">
                <a:latin typeface="성동고딕 B"/>
                <a:ea typeface="성동고딕 B"/>
              </a:rPr>
              <a:t>도슨트</a:t>
            </a:r>
            <a:r>
              <a:rPr lang="ko-KR" altLang="en-US" sz="2800" dirty="0">
                <a:latin typeface="성동고딕 B"/>
                <a:ea typeface="성동고딕 B"/>
              </a:rPr>
              <a:t> 활동을 해봅니다</a:t>
            </a:r>
            <a:r>
              <a:rPr lang="en-US" altLang="ko-KR" sz="2800" dirty="0" smtClean="0">
                <a:latin typeface="성동고딕 B"/>
                <a:ea typeface="성동고딕 B"/>
              </a:rPr>
              <a:t>.</a:t>
            </a:r>
            <a:endParaRPr lang="en-US" altLang="ko-KR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57" name="그림 56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288" y="5652537"/>
            <a:ext cx="630757" cy="584775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1040644" y="3383230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3673" y="3235818"/>
            <a:ext cx="1080386" cy="1080386"/>
          </a:xfrm>
          <a:prstGeom prst="rect">
            <a:avLst/>
          </a:prstGeom>
        </p:spPr>
      </p:pic>
      <p:grpSp>
        <p:nvGrpSpPr>
          <p:cNvPr id="72" name="그룹 71"/>
          <p:cNvGrpSpPr/>
          <p:nvPr/>
        </p:nvGrpSpPr>
        <p:grpSpPr>
          <a:xfrm>
            <a:off x="791775" y="3831726"/>
            <a:ext cx="3685856" cy="1124388"/>
            <a:chOff x="865596" y="4839129"/>
            <a:chExt cx="3685856" cy="1238035"/>
          </a:xfrm>
        </p:grpSpPr>
        <p:sp>
          <p:nvSpPr>
            <p:cNvPr id="73" name="모서리가 둥근 직사각형 72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75" name="직사각형 7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50283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학습지가 있는 활동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4557933" y="4017016"/>
            <a:ext cx="3598294" cy="697950"/>
            <a:chOff x="4557933" y="4017016"/>
            <a:chExt cx="3598294" cy="697950"/>
          </a:xfrm>
        </p:grpSpPr>
        <p:sp>
          <p:nvSpPr>
            <p:cNvPr id="76" name="모서리가 둥근 직사각형 75"/>
            <p:cNvSpPr/>
            <p:nvPr/>
          </p:nvSpPr>
          <p:spPr>
            <a:xfrm>
              <a:off x="4557933" y="4017016"/>
              <a:ext cx="2849041" cy="697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5930811" y="4117243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관련 교과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1035611" y="4786413"/>
            <a:ext cx="3442020" cy="768495"/>
            <a:chOff x="1109432" y="5015856"/>
            <a:chExt cx="3442020" cy="768495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2864538" y="5144474"/>
              <a:ext cx="153166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학생 대답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21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219852" y="4937682"/>
            <a:ext cx="381879" cy="469792"/>
          </a:xfrm>
          <a:prstGeom prst="rect">
            <a:avLst/>
          </a:prstGeom>
        </p:spPr>
      </p:pic>
      <p:pic>
        <p:nvPicPr>
          <p:cNvPr id="22" name="그림 4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601731" y="4956114"/>
            <a:ext cx="621049" cy="482442"/>
          </a:xfrm>
          <a:prstGeom prst="rect">
            <a:avLst/>
          </a:prstGeom>
        </p:spPr>
      </p:pic>
      <p:pic>
        <p:nvPicPr>
          <p:cNvPr id="23" name="그림 2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2565" y="4937682"/>
            <a:ext cx="504056" cy="564382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4572000" y="4804114"/>
            <a:ext cx="3125516" cy="697950"/>
            <a:chOff x="4557933" y="4017016"/>
            <a:chExt cx="3125516" cy="697950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4557933" y="4017016"/>
              <a:ext cx="2471519" cy="697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5458033" y="4117243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교사 발문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698028" y="4851409"/>
            <a:ext cx="656173" cy="603360"/>
          </a:xfrm>
          <a:prstGeom prst="rect">
            <a:avLst/>
          </a:prstGeom>
        </p:spPr>
      </p:pic>
      <p:pic>
        <p:nvPicPr>
          <p:cNvPr id="31" name="그림 30" descr="P20190421_161211084_3E7AA20E-8F40-41DF-8476-02839052B0F7.PNG"/>
          <p:cNvPicPr>
            <a:picLocks noChangeAspect="1"/>
          </p:cNvPicPr>
          <p:nvPr/>
        </p:nvPicPr>
        <p:blipFill rotWithShape="1">
          <a:blip r:embed="rId10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4771682" y="4090050"/>
            <a:ext cx="1159129" cy="534874"/>
            <a:chOff x="2594397" y="2157527"/>
            <a:chExt cx="1977603" cy="1018104"/>
          </a:xfrm>
        </p:grpSpPr>
        <p:pic>
          <p:nvPicPr>
            <p:cNvPr id="28" name="_x625988536" descr="EMB000013e07e37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8346" y="2181933"/>
              <a:ext cx="1013654" cy="927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_x426124816" descr="EMB00000bb410a0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4397" y="2157527"/>
              <a:ext cx="927945" cy="1018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108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오늘날의 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0" y="4581128"/>
            <a:ext cx="92885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초등학교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중학교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, 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고등학교에서 공부합니다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 </a:t>
            </a: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여러 명의 선생님이 계십니다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75978"/>
            <a:ext cx="9144000" cy="3105150"/>
          </a:xfrm>
          <a:prstGeom prst="rect">
            <a:avLst/>
          </a:prstGeom>
        </p:spPr>
      </p:pic>
      <p:pic>
        <p:nvPicPr>
          <p:cNvPr id="14" name="그림 13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2" name="Picture 1" descr="C:\Users\내컴퓨터\Pictures\단오풍정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7599" y="1739717"/>
            <a:ext cx="5270159" cy="4008818"/>
          </a:xfrm>
          <a:prstGeom prst="rect">
            <a:avLst/>
          </a:prstGeom>
          <a:noFill/>
        </p:spPr>
      </p:pic>
      <p:sp>
        <p:nvSpPr>
          <p:cNvPr id="13" name="직사각형 12"/>
          <p:cNvSpPr/>
          <p:nvPr/>
        </p:nvSpPr>
        <p:spPr>
          <a:xfrm>
            <a:off x="3051788" y="5748535"/>
            <a:ext cx="16273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단옷날</a:t>
            </a:r>
            <a:endParaRPr lang="ko-KR" altLang="en-US" sz="4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679157" y="5902423"/>
            <a:ext cx="10262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신윤복</a:t>
            </a:r>
            <a:endParaRPr lang="ko-KR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6" name="그림 15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3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2" name="Picture 1" descr="C:\Users\내컴퓨터\Pictures\단오풍정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5796" y="1733318"/>
            <a:ext cx="3241842" cy="2465951"/>
          </a:xfrm>
          <a:prstGeom prst="rect">
            <a:avLst/>
          </a:prstGeom>
          <a:noFill/>
        </p:spPr>
      </p:pic>
      <p:sp>
        <p:nvSpPr>
          <p:cNvPr id="16" name="직사각형 15"/>
          <p:cNvSpPr/>
          <p:nvPr/>
        </p:nvSpPr>
        <p:spPr>
          <a:xfrm>
            <a:off x="1816340" y="4378399"/>
            <a:ext cx="55018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창포물에 머리를 감습니다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그네 뛰기 놀이를 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  <a:p>
            <a:pPr algn="ctr"/>
            <a:r>
              <a:rPr lang="ko-KR" altLang="en-US" sz="44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수리취떡을</a:t>
            </a:r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 먹습니다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8" name="그림 17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6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오늘날의 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8102" y="5440228"/>
            <a:ext cx="86421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조상의 풍속을 따라 다양한 체험을 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9877" y="1900539"/>
            <a:ext cx="6334753" cy="3288923"/>
          </a:xfrm>
          <a:prstGeom prst="rect">
            <a:avLst/>
          </a:prstGeom>
        </p:spPr>
      </p:pic>
      <p:pic>
        <p:nvPicPr>
          <p:cNvPr id="14" name="그림 13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8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969850" y="5748535"/>
            <a:ext cx="2653612" cy="830997"/>
            <a:chOff x="3051788" y="5748535"/>
            <a:chExt cx="2653612" cy="830997"/>
          </a:xfrm>
        </p:grpSpPr>
        <p:sp>
          <p:nvSpPr>
            <p:cNvPr id="13" name="직사각형 12"/>
            <p:cNvSpPr/>
            <p:nvPr/>
          </p:nvSpPr>
          <p:spPr>
            <a:xfrm>
              <a:off x="3051788" y="5748535"/>
              <a:ext cx="162736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우물가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4679157" y="5902423"/>
              <a:ext cx="10262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김홍도</a:t>
              </a:r>
              <a:endParaRPr lang="ko-KR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252" y="1465529"/>
            <a:ext cx="3544809" cy="428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그림 14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7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2679" y="1554262"/>
            <a:ext cx="3103690" cy="375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964037" y="5501251"/>
            <a:ext cx="7430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우물에서 물을 길어다가 마셨습니다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6" name="그림 15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5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오늘날의 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37999" y="4905164"/>
            <a:ext cx="448231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생수를 사서 마시거나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정수기를 이용합니다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8549" y="1714464"/>
            <a:ext cx="4171950" cy="3019425"/>
          </a:xfrm>
          <a:prstGeom prst="rect">
            <a:avLst/>
          </a:prstGeom>
        </p:spPr>
      </p:pic>
      <p:pic>
        <p:nvPicPr>
          <p:cNvPr id="14" name="그림 13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5921" y="5941140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526576" y="4961803"/>
            <a:ext cx="9206366" cy="1382070"/>
            <a:chOff x="3051788" y="5074351"/>
            <a:chExt cx="9206366" cy="1382070"/>
          </a:xfrm>
        </p:grpSpPr>
        <p:sp>
          <p:nvSpPr>
            <p:cNvPr id="13" name="직사각형 12"/>
            <p:cNvSpPr/>
            <p:nvPr/>
          </p:nvSpPr>
          <p:spPr>
            <a:xfrm>
              <a:off x="3051788" y="5748535"/>
              <a:ext cx="920636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0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&lt;</a:t>
              </a:r>
              <a:r>
                <a:rPr lang="ko-KR" altLang="en-US" sz="40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만월대에서 경로 잔치가 열리다</a:t>
              </a:r>
              <a:r>
                <a:rPr lang="en-US" altLang="ko-KR" sz="40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&gt;</a:t>
              </a:r>
              <a:r>
                <a:rPr lang="ko-KR" altLang="en-US" sz="40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일부</a:t>
              </a:r>
              <a:endParaRPr lang="ko-KR" altLang="en-US" sz="40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9531440" y="5074351"/>
              <a:ext cx="1847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ko-KR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617" y="1514579"/>
            <a:ext cx="4725273" cy="408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그림 15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7689444" y="580526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rPr>
              <a:t>김홍도</a:t>
            </a:r>
          </a:p>
        </p:txBody>
      </p:sp>
    </p:spTree>
    <p:extLst>
      <p:ext uri="{BB962C8B-B14F-4D97-AF65-F5344CB8AC3E}">
        <p14:creationId xmlns:p14="http://schemas.microsoft.com/office/powerpoint/2010/main" val="74223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16186" y="4905164"/>
            <a:ext cx="8125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노인들을 위한 경로잔치를 크게 벌였습니다</a:t>
            </a:r>
            <a:r>
              <a:rPr lang="en-US" altLang="ko-KR" sz="4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40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7804" y="1634114"/>
            <a:ext cx="3474014" cy="300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688124" y="5613050"/>
            <a:ext cx="787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많은 동네 사람들이 함께 모여 즐겼습니다</a:t>
            </a:r>
            <a:r>
              <a:rPr lang="en-US" altLang="ko-KR" sz="4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40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8" name="그림 17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7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오늘날의 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11655" y="4905164"/>
            <a:ext cx="61350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마을 사람들 또는 가족단위로 </a:t>
            </a:r>
            <a:endParaRPr lang="en-US" altLang="ko-KR" sz="4400" dirty="0" smtClean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잔치를 열기도 합니다</a:t>
            </a:r>
            <a:r>
              <a:rPr lang="en-US" altLang="ko-KR" sz="44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6027" y="1664097"/>
            <a:ext cx="4502454" cy="3018691"/>
          </a:xfrm>
          <a:prstGeom prst="rect">
            <a:avLst/>
          </a:prstGeom>
        </p:spPr>
      </p:pic>
      <p:pic>
        <p:nvPicPr>
          <p:cNvPr id="14" name="그림 13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4864" y="1844824"/>
            <a:ext cx="9168864" cy="50131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04961" y="836712"/>
            <a:ext cx="558197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schemeClr val="accent5">
                    <a:lumMod val="75000"/>
                  </a:schemeClr>
                </a:solidFill>
                <a:latin typeface="성동고딕 B"/>
                <a:ea typeface="성동고딕 B"/>
              </a:rPr>
              <a:t>아재랑 공재랑 동네 </a:t>
            </a:r>
            <a:r>
              <a:rPr lang="ko-KR" altLang="en-US" sz="3200" b="1" dirty="0" err="1" smtClean="0">
                <a:solidFill>
                  <a:schemeClr val="accent5">
                    <a:lumMod val="75000"/>
                  </a:schemeClr>
                </a:solidFill>
                <a:latin typeface="성동고딕 B"/>
                <a:ea typeface="성동고딕 B"/>
              </a:rPr>
              <a:t>한바퀴</a:t>
            </a:r>
            <a:endParaRPr lang="en-US" altLang="ko-KR" sz="3200" b="1" dirty="0">
              <a:solidFill>
                <a:schemeClr val="accent5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algn="ctr">
              <a:defRPr/>
            </a:pPr>
            <a:r>
              <a:rPr lang="ko-KR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/>
                <a:ea typeface="성동고딕 B"/>
              </a:rPr>
              <a:t>그림 속 서민문화 이야기</a:t>
            </a:r>
            <a:r>
              <a:rPr lang="en-US" altLang="ko-KR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  <p:pic>
        <p:nvPicPr>
          <p:cNvPr id="7" name="Picture 2" descr="C:\Users\Administrator\Desktop\IMG_844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6299905"/>
            <a:ext cx="2622610" cy="5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22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574626"/>
            <a:ext cx="33147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그룹 15"/>
          <p:cNvGrpSpPr/>
          <p:nvPr/>
        </p:nvGrpSpPr>
        <p:grpSpPr>
          <a:xfrm>
            <a:off x="1043608" y="5675477"/>
            <a:ext cx="3387729" cy="830997"/>
            <a:chOff x="1507605" y="5748534"/>
            <a:chExt cx="3319079" cy="830997"/>
          </a:xfrm>
        </p:grpSpPr>
        <p:sp>
          <p:nvSpPr>
            <p:cNvPr id="18" name="직사각형 17"/>
            <p:cNvSpPr/>
            <p:nvPr/>
          </p:nvSpPr>
          <p:spPr>
            <a:xfrm>
              <a:off x="1507605" y="5748534"/>
              <a:ext cx="300871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등짐 장수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3800441" y="5946971"/>
              <a:ext cx="10262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권용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정</a:t>
              </a:r>
            </a:p>
          </p:txBody>
        </p:sp>
      </p:grpSp>
      <p:pic>
        <p:nvPicPr>
          <p:cNvPr id="13" name="그림 12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9157" y="1574626"/>
            <a:ext cx="3448540" cy="4100852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5419311" y="5723058"/>
            <a:ext cx="2170451" cy="830997"/>
            <a:chOff x="3002897" y="5772642"/>
            <a:chExt cx="2170451" cy="830997"/>
          </a:xfrm>
        </p:grpSpPr>
        <p:sp>
          <p:nvSpPr>
            <p:cNvPr id="20" name="직사각형 19"/>
            <p:cNvSpPr/>
            <p:nvPr/>
          </p:nvSpPr>
          <p:spPr>
            <a:xfrm>
              <a:off x="3002897" y="5772642"/>
              <a:ext cx="114646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4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행상</a:t>
              </a:r>
              <a:endPara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147105" y="5923498"/>
              <a:ext cx="10262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김홍도</a:t>
              </a:r>
              <a:endParaRPr lang="ko-KR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7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그림을 보고 알 수 있는 생활모습은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21114" y="5226749"/>
            <a:ext cx="80922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직접 돌아다니며 물건을 팔았습니다</a:t>
            </a:r>
            <a:r>
              <a:rPr lang="en-US" altLang="ko-KR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917405"/>
            <a:ext cx="2497291" cy="310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그림 19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848" y="1917405"/>
            <a:ext cx="2521135" cy="31040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8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192272" y="5936144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오늘날의 모습은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005884" y="5553236"/>
            <a:ext cx="76113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온라인 상으로 물건을 </a:t>
            </a:r>
            <a:r>
              <a:rPr lang="ko-KR" altLang="en-US" sz="4800" dirty="0" err="1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사고팝니다</a:t>
            </a:r>
            <a:r>
              <a:rPr lang="en-US" altLang="ko-KR" sz="4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4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4045" y="1813058"/>
            <a:ext cx="6512177" cy="3481164"/>
          </a:xfrm>
          <a:prstGeom prst="rect">
            <a:avLst/>
          </a:prstGeom>
        </p:spPr>
      </p:pic>
      <p:pic>
        <p:nvPicPr>
          <p:cNvPr id="13" name="그림 12" descr="P20190421_162758014_36F1E741-AE56-4747-87AD-34B5C97860C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0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9696" y="5364677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 생활모습을 담은 작가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‘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김홍도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’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2" name="그림 1">
            <a:hlinkClick r:id="rId6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559" y="1733318"/>
            <a:ext cx="6137004" cy="4251966"/>
          </a:xfrm>
          <a:prstGeom prst="rect">
            <a:avLst/>
          </a:prstGeom>
        </p:spPr>
      </p:pic>
      <p:pic>
        <p:nvPicPr>
          <p:cNvPr id="18" name="그림 17" descr="P20190421_162758014_36F1E741-AE56-4747-87AD-34B5C97860C7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6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54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I am </a:t>
            </a:r>
            <a:r>
              <a:rPr lang="ko-KR" altLang="en-US" sz="54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</a:t>
            </a:r>
            <a:endParaRPr lang="en-US" altLang="ko-KR" sz="54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4800" dirty="0" smtClean="0">
                  <a:latin typeface="성동고딕 B"/>
                  <a:ea typeface="성동고딕 B"/>
                </a:rPr>
                <a:t>활동</a:t>
              </a:r>
              <a:r>
                <a:rPr lang="en-US" altLang="ko-KR" sz="4800" dirty="0" smtClean="0">
                  <a:latin typeface="성동고딕 B"/>
                  <a:ea typeface="성동고딕 B"/>
                </a:rPr>
                <a:t>3</a:t>
              </a:r>
              <a:endParaRPr lang="ko-KR" altLang="en-US" sz="4800" dirty="0">
                <a:latin typeface="성동고딕 B"/>
                <a:ea typeface="성동고딕 B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6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2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도슨트가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되어볼까요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2" name="그림 43"/>
          <p:cNvPicPr>
            <a:picLocks noChangeAspect="1"/>
          </p:cNvPicPr>
          <p:nvPr/>
        </p:nvPicPr>
        <p:blipFill rotWithShape="1">
          <a:blip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70" t="4280" r="32780" b="24540"/>
          <a:stretch>
            <a:fillRect/>
          </a:stretch>
        </p:blipFill>
        <p:spPr>
          <a:xfrm>
            <a:off x="876637" y="1448780"/>
            <a:ext cx="8934615" cy="6599984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253239" y="3191189"/>
            <a:ext cx="563298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 err="1">
                <a:latin typeface="성동고딕 B" panose="02030504000101010101" pitchFamily="18" charset="-127"/>
                <a:ea typeface="성동고딕 B" panose="02030504000101010101" pitchFamily="18" charset="-127"/>
              </a:rPr>
              <a:t>도슨트</a:t>
            </a:r>
            <a:r>
              <a:rPr lang="en-US" altLang="ko-KR" sz="40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(Docent)</a:t>
            </a:r>
            <a:r>
              <a:rPr lang="ko-KR" altLang="en-US" sz="40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는 박물관이나 미술관 등에서 관람객들에게 전시물을 설명하는 </a:t>
            </a:r>
            <a:r>
              <a:rPr lang="ko-KR" altLang="en-US" sz="40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안내인을 말해요</a:t>
            </a:r>
            <a:endParaRPr lang="ko-KR" altLang="en-US" sz="40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5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480" y="4297274"/>
            <a:ext cx="2682312" cy="2552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9" name="그림 18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492" y="5871591"/>
            <a:ext cx="9144001" cy="1013793"/>
          </a:xfrm>
          <a:prstGeom prst="rect">
            <a:avLst/>
          </a:prstGeom>
        </p:spPr>
      </p:pic>
      <p:sp>
        <p:nvSpPr>
          <p:cNvPr id="44" name="모서리가 둥근 직사각형 14"/>
          <p:cNvSpPr/>
          <p:nvPr/>
        </p:nvSpPr>
        <p:spPr>
          <a:xfrm>
            <a:off x="1164208" y="3855154"/>
            <a:ext cx="7476244" cy="2166134"/>
          </a:xfrm>
          <a:prstGeom prst="roundRect">
            <a:avLst>
              <a:gd name="adj" fmla="val 17003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360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도슨트가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되어봅시다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dirty="0"/>
              <a:t>학습지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</a:t>
            </a:r>
            <a:endParaRPr lang="ko-KR" altLang="en-US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42" name="그룹 41"/>
          <p:cNvGrpSpPr/>
          <p:nvPr/>
        </p:nvGrpSpPr>
        <p:grpSpPr>
          <a:xfrm>
            <a:off x="1164208" y="1874934"/>
            <a:ext cx="8095918" cy="3904904"/>
            <a:chOff x="1254218" y="2352914"/>
            <a:chExt cx="8095918" cy="3904904"/>
          </a:xfrm>
        </p:grpSpPr>
        <p:sp>
          <p:nvSpPr>
            <p:cNvPr id="39" name="모서리가 둥근 직사각형 14"/>
            <p:cNvSpPr/>
            <p:nvPr/>
          </p:nvSpPr>
          <p:spPr>
            <a:xfrm>
              <a:off x="1254218" y="2352914"/>
              <a:ext cx="7476244" cy="1832170"/>
            </a:xfrm>
            <a:prstGeom prst="roundRect">
              <a:avLst>
                <a:gd name="adj" fmla="val 17003"/>
              </a:avLst>
            </a:prstGeom>
            <a:solidFill>
              <a:srgbClr val="F0D5D4">
                <a:alpha val="40000"/>
              </a:srgbClr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 algn="ctr">
                <a:lnSpc>
                  <a:spcPct val="150000"/>
                </a:lnSpc>
                <a:defRPr/>
              </a:pPr>
              <a:endPara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43524" y="2636668"/>
              <a:ext cx="684076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dirty="0" smtClean="0">
                  <a:latin typeface="성동고딕 B"/>
                  <a:ea typeface="성동고딕 B"/>
                </a:rPr>
                <a:t>내가 소개하고 싶은 </a:t>
              </a:r>
              <a:endParaRPr lang="en-US" altLang="ko-KR" sz="4000" dirty="0" smtClean="0">
                <a:latin typeface="성동고딕 B"/>
                <a:ea typeface="성동고딕 B"/>
              </a:endParaRPr>
            </a:p>
            <a:p>
              <a:pPr algn="ctr">
                <a:defRPr/>
              </a:pPr>
              <a:r>
                <a:rPr lang="ko-KR" altLang="en-US" sz="4000" dirty="0" smtClean="0">
                  <a:latin typeface="성동고딕 B"/>
                  <a:ea typeface="성동고딕 B"/>
                </a:rPr>
                <a:t>작품은 무엇인가요</a:t>
              </a:r>
              <a:r>
                <a:rPr lang="en-US" altLang="ko-KR" sz="4000" dirty="0" smtClean="0">
                  <a:latin typeface="성동고딕 B"/>
                  <a:ea typeface="성동고딕 B"/>
                </a:rPr>
                <a:t>?</a:t>
              </a:r>
              <a:endParaRPr lang="en-US" altLang="ko-KR" sz="4000" dirty="0">
                <a:latin typeface="성동고딕 B"/>
                <a:ea typeface="성동고딕 B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77493" y="2671944"/>
              <a:ext cx="1812788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8000" dirty="0" smtClean="0">
                  <a:latin typeface="성동고딕 B"/>
                  <a:ea typeface="성동고딕 B"/>
                </a:rPr>
                <a:t>Q1.</a:t>
              </a:r>
              <a:endParaRPr lang="en-US" altLang="ko-KR" sz="8000" dirty="0">
                <a:latin typeface="성동고딕 B"/>
                <a:ea typeface="성동고딕 B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86122" y="4934379"/>
              <a:ext cx="1812788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8000" dirty="0" smtClean="0">
                  <a:latin typeface="성동고딕 B"/>
                  <a:ea typeface="성동고딕 B"/>
                </a:rPr>
                <a:t>Q2.</a:t>
              </a:r>
              <a:endParaRPr lang="en-US" altLang="ko-KR" sz="8000" dirty="0">
                <a:latin typeface="성동고딕 B"/>
                <a:ea typeface="성동고딕 B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09376" y="4786329"/>
              <a:ext cx="684076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dirty="0" smtClean="0">
                  <a:latin typeface="성동고딕 B"/>
                  <a:ea typeface="성동고딕 B"/>
                </a:rPr>
                <a:t>어떤 매체로 </a:t>
              </a:r>
              <a:endParaRPr lang="en-US" altLang="ko-KR" sz="4000" dirty="0" smtClean="0">
                <a:latin typeface="성동고딕 B"/>
                <a:ea typeface="성동고딕 B"/>
              </a:endParaRPr>
            </a:p>
            <a:p>
              <a:pPr algn="ctr">
                <a:defRPr/>
              </a:pPr>
              <a:r>
                <a:rPr lang="ko-KR" altLang="en-US" sz="4000" dirty="0" smtClean="0">
                  <a:latin typeface="성동고딕 B"/>
                  <a:ea typeface="성동고딕 B"/>
                </a:rPr>
                <a:t>발표할 예정인가요</a:t>
              </a:r>
              <a:r>
                <a:rPr lang="en-US" altLang="ko-KR" sz="4000" dirty="0" smtClean="0">
                  <a:latin typeface="성동고딕 B"/>
                  <a:ea typeface="성동고딕 B"/>
                </a:rPr>
                <a:t>?</a:t>
              </a:r>
              <a:endParaRPr lang="en-US" altLang="ko-KR" sz="4000" dirty="0">
                <a:latin typeface="성동고딕 B"/>
                <a:ea typeface="성동고딕 B"/>
              </a:endParaRPr>
            </a:p>
          </p:txBody>
        </p:sp>
      </p:grpSp>
      <p:pic>
        <p:nvPicPr>
          <p:cNvPr id="41" name="그림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59532" y="4456399"/>
            <a:ext cx="1593982" cy="1960933"/>
          </a:xfrm>
          <a:prstGeom prst="rect">
            <a:avLst/>
          </a:prstGeom>
        </p:spPr>
      </p:pic>
      <p:pic>
        <p:nvPicPr>
          <p:cNvPr id="46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sp>
        <p:nvSpPr>
          <p:cNvPr id="2" name="타원형 설명선 1"/>
          <p:cNvSpPr/>
          <p:nvPr/>
        </p:nvSpPr>
        <p:spPr>
          <a:xfrm>
            <a:off x="1934119" y="4431032"/>
            <a:ext cx="1648141" cy="1637293"/>
          </a:xfrm>
          <a:prstGeom prst="wedgeEllipseCallout">
            <a:avLst>
              <a:gd name="adj1" fmla="val -46899"/>
              <a:gd name="adj2" fmla="val 46860"/>
            </a:avLst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atin typeface="성동고딕 B"/>
                <a:ea typeface="성동고딕 B"/>
              </a:rPr>
              <a:t>다양한 </a:t>
            </a:r>
            <a:endParaRPr lang="en-US" altLang="ko-KR" dirty="0" smtClean="0">
              <a:latin typeface="성동고딕 B"/>
              <a:ea typeface="성동고딕 B"/>
            </a:endParaRPr>
          </a:p>
          <a:p>
            <a:pPr algn="ctr"/>
            <a:r>
              <a:rPr lang="ko-KR" altLang="en-US" dirty="0" smtClean="0">
                <a:latin typeface="성동고딕 B"/>
                <a:ea typeface="성동고딕 B"/>
              </a:rPr>
              <a:t>방법으로</a:t>
            </a:r>
            <a:endParaRPr lang="en-US" altLang="ko-KR" dirty="0" smtClean="0">
              <a:latin typeface="성동고딕 B"/>
              <a:ea typeface="성동고딕 B"/>
            </a:endParaRPr>
          </a:p>
          <a:p>
            <a:pPr algn="ctr"/>
            <a:r>
              <a:rPr lang="ko-KR" altLang="en-US" dirty="0" smtClean="0">
                <a:latin typeface="성동고딕 B"/>
                <a:ea typeface="성동고딕 B"/>
              </a:rPr>
              <a:t>조사해 봐요</a:t>
            </a:r>
            <a:r>
              <a:rPr lang="en-US" altLang="ko-KR" dirty="0" smtClean="0">
                <a:latin typeface="성동고딕 B"/>
                <a:ea typeface="성동고딕 B"/>
              </a:rPr>
              <a:t>!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24" name="그림 23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492" y="5871591"/>
            <a:ext cx="9144001" cy="1013793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도슨트가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되어봅시다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6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21" name="그림 2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08204" y="4353186"/>
            <a:ext cx="2237079" cy="2504813"/>
          </a:xfrm>
          <a:prstGeom prst="rect">
            <a:avLst/>
          </a:prstGeom>
        </p:spPr>
      </p:pic>
      <p:pic>
        <p:nvPicPr>
          <p:cNvPr id="22" name="그림 40"/>
          <p:cNvPicPr>
            <a:picLocks noChangeAspect="1"/>
          </p:cNvPicPr>
          <p:nvPr/>
        </p:nvPicPr>
        <p:blipFill rotWithShape="1">
          <a:blip r:embed="rId8" cstate="email">
            <a:duotone>
              <a:schemeClr val="accent5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95106" flipH="1">
            <a:off x="-481942" y="1066596"/>
            <a:ext cx="8190214" cy="581167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39553" y="2870600"/>
            <a:ext cx="5647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김홍도의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‘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춤추는 아이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’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를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소개합니다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이 작품은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조선시대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삼현육각이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표현된 작품으로서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85039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0" name="그림 9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2" name="모서리가 둥근 직사각형 1"/>
          <p:cNvSpPr/>
          <p:nvPr/>
        </p:nvSpPr>
        <p:spPr>
          <a:xfrm>
            <a:off x="1223628" y="2361277"/>
            <a:ext cx="5292588" cy="864096"/>
          </a:xfrm>
          <a:prstGeom prst="roundRect">
            <a:avLst/>
          </a:prstGeom>
          <a:solidFill>
            <a:srgbClr val="F79646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도슨트가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되어보았습니다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  <a:endParaRPr lang="ko-KR" altLang="en-US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23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115616" y="2396076"/>
            <a:ext cx="7081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800" dirty="0" smtClean="0">
                <a:latin typeface="성동고딕 B"/>
                <a:ea typeface="성동고딕 B"/>
              </a:rPr>
              <a:t>PASS THE BALL</a:t>
            </a:r>
            <a:r>
              <a:rPr lang="ko-KR" altLang="en-US" sz="4800" dirty="0">
                <a:latin typeface="성동고딕 B"/>
                <a:ea typeface="성동고딕 B"/>
              </a:rPr>
              <a:t> </a:t>
            </a:r>
            <a:r>
              <a:rPr lang="ko-KR" altLang="en-US" sz="4800" dirty="0" smtClean="0">
                <a:latin typeface="성동고딕 B"/>
                <a:ea typeface="성동고딕 B"/>
              </a:rPr>
              <a:t>정리하기로</a:t>
            </a:r>
            <a:endParaRPr lang="en-US" altLang="ko-KR" sz="4800" dirty="0" smtClean="0">
              <a:latin typeface="성동고딕 B"/>
              <a:ea typeface="성동고딕 B"/>
            </a:endParaRPr>
          </a:p>
          <a:p>
            <a:pPr algn="ctr">
              <a:defRPr/>
            </a:pPr>
            <a:r>
              <a:rPr lang="ko-KR" altLang="en-US" sz="4800" dirty="0" smtClean="0">
                <a:latin typeface="성동고딕 B"/>
                <a:ea typeface="성동고딕 B"/>
              </a:rPr>
              <a:t>소감을 나누어 봅시다</a:t>
            </a:r>
            <a:r>
              <a:rPr lang="en-US" altLang="ko-KR" sz="4800" dirty="0" smtClean="0">
                <a:latin typeface="성동고딕 B"/>
                <a:ea typeface="성동고딕 B"/>
              </a:rPr>
              <a:t>.</a:t>
            </a:r>
            <a:endParaRPr lang="en-US" altLang="ko-KR" sz="4800" dirty="0">
              <a:latin typeface="성동고딕 B"/>
              <a:ea typeface="성동고딕 B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7B232385-F159-4A07-B6C1-6FDF9D8DD4E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792" y="4247074"/>
            <a:ext cx="3246634" cy="232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358114" cy="414340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이번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시간에는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풍속화 속 생활모습을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살펴보고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도슨트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활동을 해보았습니다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다음시간에는 감정이 녹아 든 그림을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주제로 감정과 관련한 활동을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해보겠습니다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313134" y="632443"/>
            <a:ext cx="25695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800">
                <a:latin typeface="성동고딕 B"/>
                <a:ea typeface="성동고딕 B"/>
              </a:rPr>
              <a:t>마무리하며</a:t>
            </a: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사진들은 무엇을 뜻할까요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8316" y="1902118"/>
            <a:ext cx="5857875" cy="3876675"/>
          </a:xfrm>
          <a:prstGeom prst="rect">
            <a:avLst/>
          </a:prstGeom>
        </p:spPr>
      </p:pic>
      <p:sp>
        <p:nvSpPr>
          <p:cNvPr id="4" name="모서리가 둥근 사각형 설명선 3"/>
          <p:cNvSpPr/>
          <p:nvPr/>
        </p:nvSpPr>
        <p:spPr>
          <a:xfrm>
            <a:off x="7884367" y="3926076"/>
            <a:ext cx="1250139" cy="943084"/>
          </a:xfrm>
          <a:prstGeom prst="wedgeRoundRectCallout">
            <a:avLst>
              <a:gd name="adj1" fmla="val 13657"/>
              <a:gd name="adj2" fmla="val 689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출처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중앙일보</a:t>
            </a:r>
            <a:endParaRPr lang="ko-KR" altLang="en-US" sz="16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66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사진들은 무엇을 뜻할까요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sp>
        <p:nvSpPr>
          <p:cNvPr id="12" name="모서리가 둥근 사각형 설명선 11"/>
          <p:cNvSpPr/>
          <p:nvPr/>
        </p:nvSpPr>
        <p:spPr>
          <a:xfrm>
            <a:off x="7650465" y="3926076"/>
            <a:ext cx="1386031" cy="943084"/>
          </a:xfrm>
          <a:prstGeom prst="wedgeRoundRectCallout">
            <a:avLst>
              <a:gd name="adj1" fmla="val 13657"/>
              <a:gd name="adj2" fmla="val 689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출처</a:t>
            </a:r>
            <a:endParaRPr lang="en-US" altLang="ko-KR" sz="16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6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한국민속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6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대백과사전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900539"/>
            <a:ext cx="6166423" cy="397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9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사진들은 무엇을 뜻할까요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sp>
        <p:nvSpPr>
          <p:cNvPr id="12" name="모서리가 둥근 사각형 설명선 11"/>
          <p:cNvSpPr/>
          <p:nvPr/>
        </p:nvSpPr>
        <p:spPr>
          <a:xfrm>
            <a:off x="7704348" y="3926076"/>
            <a:ext cx="1152128" cy="943084"/>
          </a:xfrm>
          <a:prstGeom prst="wedgeRoundRectCallout">
            <a:avLst>
              <a:gd name="adj1" fmla="val 13657"/>
              <a:gd name="adj2" fmla="val 689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출처</a:t>
            </a:r>
            <a:endParaRPr lang="en-US" altLang="ko-KR" sz="16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6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어데일리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6891" y="1900539"/>
            <a:ext cx="5800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9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사진들은 무엇을 뜻할까요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sp>
        <p:nvSpPr>
          <p:cNvPr id="12" name="모서리가 둥근 사각형 설명선 11"/>
          <p:cNvSpPr/>
          <p:nvPr/>
        </p:nvSpPr>
        <p:spPr>
          <a:xfrm>
            <a:off x="7704348" y="3926076"/>
            <a:ext cx="1152128" cy="943084"/>
          </a:xfrm>
          <a:prstGeom prst="wedgeRoundRectCallout">
            <a:avLst>
              <a:gd name="adj1" fmla="val 13657"/>
              <a:gd name="adj2" fmla="val 689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출처</a:t>
            </a:r>
            <a:endParaRPr lang="en-US" altLang="ko-KR" sz="16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sbs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5482" y="1729622"/>
            <a:ext cx="54673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사진들은 무엇을 뜻할까요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873" y="3926076"/>
            <a:ext cx="3755128" cy="327545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7004" y="1709920"/>
            <a:ext cx="4500500" cy="4432311"/>
          </a:xfrm>
          <a:prstGeom prst="rect">
            <a:avLst/>
          </a:prstGeom>
        </p:spPr>
      </p:pic>
      <p:sp>
        <p:nvSpPr>
          <p:cNvPr id="12" name="모서리가 둥근 사각형 설명선 11"/>
          <p:cNvSpPr/>
          <p:nvPr/>
        </p:nvSpPr>
        <p:spPr>
          <a:xfrm>
            <a:off x="7884368" y="3926076"/>
            <a:ext cx="972108" cy="943084"/>
          </a:xfrm>
          <a:prstGeom prst="wedgeRoundRectCallout">
            <a:avLst>
              <a:gd name="adj1" fmla="val 13657"/>
              <a:gd name="adj2" fmla="val 689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출처</a:t>
            </a:r>
            <a:endParaRPr lang="en-US" altLang="ko-KR" sz="16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EBS</a:t>
            </a:r>
          </a:p>
        </p:txBody>
      </p:sp>
    </p:spTree>
    <p:extLst>
      <p:ext uri="{BB962C8B-B14F-4D97-AF65-F5344CB8AC3E}">
        <p14:creationId xmlns:p14="http://schemas.microsoft.com/office/powerpoint/2010/main" val="323993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1403</Words>
  <Application>Microsoft Office PowerPoint</Application>
  <PresentationFormat>화면 슬라이드 쇼(4:3)</PresentationFormat>
  <Paragraphs>313</Paragraphs>
  <Slides>49</Slides>
  <Notes>46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49</vt:i4>
      </vt:variant>
    </vt:vector>
  </HeadingPairs>
  <TitlesOfParts>
    <vt:vector size="56" baseType="lpstr">
      <vt:lpstr>굴림</vt:lpstr>
      <vt:lpstr>Arial</vt:lpstr>
      <vt:lpstr>맑은 고딕</vt:lpstr>
      <vt:lpstr>다온 청춘고딕(B)</vt:lpstr>
      <vt:lpstr>성동고딕 B</vt:lpstr>
      <vt:lpstr>한컴산뜻돋움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이주영</dc:creator>
  <cp:lastModifiedBy>Windows 사용자</cp:lastModifiedBy>
  <cp:revision>139</cp:revision>
  <cp:lastPrinted>2019-06-18T08:21:52Z</cp:lastPrinted>
  <dcterms:created xsi:type="dcterms:W3CDTF">2019-04-21T07:05:05Z</dcterms:created>
  <dcterms:modified xsi:type="dcterms:W3CDTF">2019-07-17T02:29:26Z</dcterms:modified>
  <cp:version>0906.0100.01</cp:version>
</cp:coreProperties>
</file>