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3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5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71"/>
    <p:restoredTop sz="94660"/>
  </p:normalViewPr>
  <p:slideViewPr>
    <p:cSldViewPr snapToGrid="0">
      <p:cViewPr>
        <p:scale>
          <a:sx n="95" d="100"/>
          <a:sy n="95" d="100"/>
        </p:scale>
        <p:origin x="-960" y="-19"/>
      </p:cViewPr>
      <p:guideLst>
        <p:guide orient="horz" pos="2155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2019-08-13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7288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3708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9970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62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6" name="사각형: 둥근 모서리 5"/>
          <p:cNvSpPr/>
          <p:nvPr/>
        </p:nvSpPr>
        <p:spPr>
          <a:xfrm>
            <a:off x="-133564" y="421240"/>
            <a:ext cx="9698805" cy="1171254"/>
          </a:xfrm>
          <a:prstGeom prst="roundRect">
            <a:avLst>
              <a:gd name="adj" fmla="val 16667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55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우리 반 </a:t>
            </a:r>
            <a:r>
              <a:rPr lang="ko-KR" altLang="en-US" sz="55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한솥밥 먹기</a:t>
            </a:r>
            <a:r>
              <a:rPr lang="en-US" altLang="ko-KR" sz="55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!</a:t>
            </a:r>
            <a:endParaRPr lang="ko-KR" altLang="en-US" sz="55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30903" y="6245815"/>
            <a:ext cx="2882194" cy="6121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들어가며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1687742" y="2878683"/>
            <a:ext cx="2592168" cy="1100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>
                <a:latin typeface="UhBee MiMi"/>
                <a:ea typeface="UhBee MiMi"/>
              </a:rPr>
              <a:t>ㅎ ㄷ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4697643" y="2878683"/>
            <a:ext cx="2592168" cy="1100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>
                <a:latin typeface="UhBee MiMi"/>
                <a:ea typeface="UhBee MiMi"/>
              </a:rPr>
              <a:t>ㄷ ㅇ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1697462" y="3735797"/>
            <a:ext cx="2592169" cy="1101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 dirty="0">
                <a:solidFill>
                  <a:srgbClr val="FF6600"/>
                </a:solidFill>
                <a:latin typeface="UhBee MiMi"/>
                <a:ea typeface="UhBee MiMi"/>
              </a:rPr>
              <a:t>협동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4754547" y="3634407"/>
            <a:ext cx="2592169" cy="1100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 dirty="0">
                <a:solidFill>
                  <a:srgbClr val="42C7F1"/>
                </a:solidFill>
                <a:latin typeface="UhBee MiMi"/>
                <a:ea typeface="UhBee MiMi"/>
              </a:rPr>
              <a:t>도움</a:t>
            </a:r>
          </a:p>
        </p:txBody>
      </p:sp>
      <p:pic>
        <p:nvPicPr>
          <p:cNvPr id="18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1950404" y="2924445"/>
            <a:ext cx="491835" cy="1009110"/>
          </a:xfrm>
          <a:prstGeom prst="rect">
            <a:avLst/>
          </a:prstGeom>
        </p:spPr>
      </p:pic>
      <p:pic>
        <p:nvPicPr>
          <p:cNvPr id="20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4833952" y="2924445"/>
            <a:ext cx="491835" cy="1009110"/>
          </a:xfrm>
          <a:prstGeom prst="rect">
            <a:avLst/>
          </a:prstGeom>
        </p:spPr>
      </p:pic>
      <p:pic>
        <p:nvPicPr>
          <p:cNvPr id="21" name="그림 10"/>
          <p:cNvPicPr>
            <a:picLocks noChangeAspect="1"/>
          </p:cNvPicPr>
          <p:nvPr/>
        </p:nvPicPr>
        <p:blipFill rotWithShape="1">
          <a:blip r:embed="rId2"/>
          <a:srcRect l="27710" t="33100" r="58540" b="32720"/>
          <a:stretch>
            <a:fillRect/>
          </a:stretch>
        </p:blipFill>
        <p:spPr>
          <a:xfrm>
            <a:off x="3487788" y="4260111"/>
            <a:ext cx="860664" cy="1446605"/>
          </a:xfrm>
          <a:prstGeom prst="rect">
            <a:avLst/>
          </a:prstGeom>
        </p:spPr>
      </p:pic>
      <p:pic>
        <p:nvPicPr>
          <p:cNvPr id="22" name="그림 13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4358173" y="4375458"/>
            <a:ext cx="698563" cy="1259426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>
            <a:off x="131003" y="1698148"/>
            <a:ext cx="8881994" cy="715109"/>
            <a:chOff x="145714" y="2147939"/>
            <a:chExt cx="8881994" cy="715109"/>
          </a:xfrm>
        </p:grpSpPr>
        <p:pic>
          <p:nvPicPr>
            <p:cNvPr id="15" name="그림 9"/>
            <p:cNvPicPr>
              <a:picLocks noChangeAspect="1"/>
            </p:cNvPicPr>
            <p:nvPr/>
          </p:nvPicPr>
          <p:blipFill rotWithShape="1">
            <a:blip r:embed="rId2"/>
            <a:srcRect l="42810" t="67420" r="45730" b="14290"/>
            <a:stretch>
              <a:fillRect/>
            </a:stretch>
          </p:blipFill>
          <p:spPr>
            <a:xfrm rot="21050848">
              <a:off x="145714" y="2147939"/>
              <a:ext cx="501934" cy="600353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58419" y="2155162"/>
              <a:ext cx="8569289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>
                  <a:latin typeface="UhBee MiMi"/>
                  <a:ea typeface="UhBee MiMi"/>
                </a:rPr>
                <a:t>우리 </a:t>
              </a:r>
              <a:r>
                <a:rPr lang="en-US" altLang="ko-KR" sz="4000" dirty="0" smtClean="0">
                  <a:solidFill>
                    <a:srgbClr val="FF0000"/>
                  </a:solidFill>
                  <a:latin typeface="UhBee MiMi"/>
                  <a:ea typeface="UhBee MiMi"/>
                </a:rPr>
                <a:t>0</a:t>
              </a:r>
              <a:r>
                <a:rPr lang="ko-KR" altLang="en-US" sz="4000" dirty="0" smtClean="0">
                  <a:latin typeface="UhBee MiMi"/>
                  <a:ea typeface="UhBee MiMi"/>
                </a:rPr>
                <a:t>반도 </a:t>
              </a:r>
              <a:r>
                <a:rPr lang="ko-KR" altLang="en-US" sz="4000" dirty="0">
                  <a:latin typeface="UhBee MiMi"/>
                  <a:ea typeface="UhBee MiMi"/>
                </a:rPr>
                <a:t>협동과 도움을 실천해서 한솥밥을 먹어봅시다</a:t>
              </a:r>
              <a:r>
                <a:rPr lang="en-US" altLang="ko-KR" sz="4000" dirty="0">
                  <a:latin typeface="UhBee MiMi"/>
                  <a:ea typeface="UhBee MiMi"/>
                </a:rPr>
                <a:t>!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58107" y="2315946"/>
            <a:ext cx="71404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한솥밥을 먹기 위해 필요한 가치는 무엇일까요</a:t>
            </a:r>
            <a:r>
              <a:rPr lang="en-US" altLang="ko-KR" sz="4000" dirty="0">
                <a:latin typeface="UhBee MiMi"/>
                <a:ea typeface="UhBee MiMi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2" grpId="3" animBg="1"/>
      <p:bldP spid="13" grpId="2" animBg="1"/>
      <p:bldP spid="13" grpId="6" animBg="1"/>
      <p:bldP spid="16" grpId="4" animBg="1"/>
      <p:bldP spid="17" grpId="5" animBg="1"/>
      <p:bldP spid="24" grpId="8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우리 모둠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한솥밥 만들기</a:t>
            </a:r>
            <a:endParaRPr lang="en-US" altLang="ko-KR" sz="960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1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1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활동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우리 </a:t>
            </a:r>
            <a:r>
              <a:rPr lang="ko-KR" altLang="en-US" sz="3600" dirty="0" err="1" smtClean="0">
                <a:solidFill>
                  <a:schemeClr val="tx1"/>
                </a:solidFill>
                <a:latin typeface="UhBee MiMi"/>
                <a:ea typeface="UhBee MiMi"/>
              </a:rPr>
              <a:t>모둠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한솥밥 만들기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207836" y="1415061"/>
            <a:ext cx="7626478" cy="911851"/>
            <a:chOff x="918153" y="1513688"/>
            <a:chExt cx="7626478" cy="911851"/>
          </a:xfrm>
        </p:grpSpPr>
        <p:pic>
          <p:nvPicPr>
            <p:cNvPr id="19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918153" y="1513688"/>
              <a:ext cx="438690" cy="900071"/>
            </a:xfrm>
            <a:prstGeom prst="rect">
              <a:avLst/>
            </a:prstGeom>
          </p:spPr>
        </p:pic>
        <p:sp>
          <p:nvSpPr>
            <p:cNvPr id="21" name="TextBox 7"/>
            <p:cNvSpPr txBox="1"/>
            <p:nvPr/>
          </p:nvSpPr>
          <p:spPr>
            <a:xfrm>
              <a:off x="1207836" y="1717653"/>
              <a:ext cx="733679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900" dirty="0">
                  <a:latin typeface="UhBee MiMi"/>
                  <a:ea typeface="UhBee MiMi"/>
                </a:rPr>
                <a:t>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내가 제일 좋아하는 음식은 무엇인가요</a:t>
              </a:r>
              <a:r>
                <a:rPr lang="en-US" altLang="ko-KR" sz="4000" dirty="0" smtClean="0">
                  <a:latin typeface="UhBee MiMi"/>
                  <a:ea typeface="UhBee MiMi"/>
                </a:rPr>
                <a:t>?</a:t>
              </a:r>
              <a:r>
                <a:rPr lang="ko-KR" altLang="en-US" sz="4000" dirty="0" smtClean="0">
                  <a:latin typeface="UhBee MiMi"/>
                  <a:ea typeface="UhBee MiMi"/>
                </a:rPr>
                <a:t> </a:t>
              </a:r>
              <a:endParaRPr lang="ko-KR" altLang="en-US" sz="2800" dirty="0">
                <a:latin typeface="UhBee MiMi"/>
                <a:ea typeface="UhBee MiMi"/>
              </a:endParaRPr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95" r="13034"/>
          <a:stretch/>
        </p:blipFill>
        <p:spPr>
          <a:xfrm>
            <a:off x="1872264" y="3492078"/>
            <a:ext cx="4315146" cy="2243079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474322" y="2253171"/>
            <a:ext cx="2260683" cy="1898454"/>
            <a:chOff x="1474322" y="2253171"/>
            <a:chExt cx="2260683" cy="1898454"/>
          </a:xfrm>
        </p:grpSpPr>
        <p:pic>
          <p:nvPicPr>
            <p:cNvPr id="23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1474322" y="2253171"/>
              <a:ext cx="2260683" cy="1898454"/>
            </a:xfrm>
            <a:prstGeom prst="rect">
              <a:avLst/>
            </a:prstGeom>
          </p:spPr>
        </p:pic>
        <p:pic>
          <p:nvPicPr>
            <p:cNvPr id="3074" name="Picture 2" descr="C:\Users\getti\Downloads\다운로드-removebg (1)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6902" y="2452350"/>
              <a:ext cx="922811" cy="1422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그룹 8"/>
          <p:cNvGrpSpPr/>
          <p:nvPr/>
        </p:nvGrpSpPr>
        <p:grpSpPr>
          <a:xfrm>
            <a:off x="718658" y="3880156"/>
            <a:ext cx="2260683" cy="1898454"/>
            <a:chOff x="718658" y="3880156"/>
            <a:chExt cx="2260683" cy="1898454"/>
          </a:xfrm>
        </p:grpSpPr>
        <p:pic>
          <p:nvPicPr>
            <p:cNvPr id="24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718658" y="3880156"/>
              <a:ext cx="2260683" cy="1898454"/>
            </a:xfrm>
            <a:prstGeom prst="rect">
              <a:avLst/>
            </a:prstGeom>
          </p:spPr>
        </p:pic>
        <p:pic>
          <p:nvPicPr>
            <p:cNvPr id="3075" name="Picture 3" descr="C:\Users\getti\Downloads\다운로드-removebg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546" y="3950930"/>
              <a:ext cx="1679368" cy="1679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그룹 4"/>
          <p:cNvGrpSpPr/>
          <p:nvPr/>
        </p:nvGrpSpPr>
        <p:grpSpPr>
          <a:xfrm>
            <a:off x="4841318" y="2047047"/>
            <a:ext cx="2151763" cy="2154124"/>
            <a:chOff x="4842208" y="2134905"/>
            <a:chExt cx="2151763" cy="2154124"/>
          </a:xfrm>
        </p:grpSpPr>
        <p:pic>
          <p:nvPicPr>
            <p:cNvPr id="20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4841028" y="2136085"/>
              <a:ext cx="2154124" cy="2151763"/>
            </a:xfrm>
            <a:prstGeom prst="rect">
              <a:avLst/>
            </a:prstGeom>
          </p:spPr>
        </p:pic>
        <p:pic>
          <p:nvPicPr>
            <p:cNvPr id="3076" name="Picture 4" descr="C:\Users\getti\Downloads\다운로드__1_-removebg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9194" y="2452350"/>
              <a:ext cx="1377791" cy="1377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그룹 6"/>
          <p:cNvGrpSpPr/>
          <p:nvPr/>
        </p:nvGrpSpPr>
        <p:grpSpPr>
          <a:xfrm>
            <a:off x="5811692" y="3708409"/>
            <a:ext cx="2162440" cy="2164409"/>
            <a:chOff x="5792423" y="3943325"/>
            <a:chExt cx="1995825" cy="1998013"/>
          </a:xfrm>
        </p:grpSpPr>
        <p:pic>
          <p:nvPicPr>
            <p:cNvPr id="22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6035463">
              <a:off x="5791329" y="3944419"/>
              <a:ext cx="1998013" cy="1995825"/>
            </a:xfrm>
            <a:prstGeom prst="rect">
              <a:avLst/>
            </a:prstGeom>
          </p:spPr>
        </p:pic>
        <p:pic>
          <p:nvPicPr>
            <p:cNvPr id="3077" name="Picture 5" descr="C:\Users\getti\Downloads\dc7820437ac18e3cc9312746140da4c2-removebg (1)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7170" y="4415377"/>
              <a:ext cx="1486330" cy="1020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7"/>
          <p:cNvSpPr txBox="1"/>
          <p:nvPr/>
        </p:nvSpPr>
        <p:spPr>
          <a:xfrm>
            <a:off x="6087706" y="286401"/>
            <a:ext cx="31079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400" dirty="0" smtClean="0">
                <a:latin typeface="UhBee MiMi"/>
                <a:ea typeface="UhBee MiMi"/>
              </a:rPr>
              <a:t>일러스트 출처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smtClean="0">
                <a:latin typeface="UhBee MiMi"/>
                <a:ea typeface="UhBee MiMi"/>
              </a:rPr>
              <a:t>아이스크림</a:t>
            </a:r>
            <a:r>
              <a:rPr lang="en-US" altLang="ko-KR" sz="1400" dirty="0" smtClean="0">
                <a:latin typeface="UhBee MiMi"/>
                <a:ea typeface="UhBee MiMi"/>
              </a:rPr>
              <a:t>-urban brush, tommy</a:t>
            </a: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err="1" smtClean="0">
                <a:latin typeface="UhBee MiMi"/>
                <a:ea typeface="UhBee MiMi"/>
              </a:rPr>
              <a:t>짜장면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네이버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블로그</a:t>
            </a:r>
            <a:r>
              <a:rPr lang="ko-KR" altLang="en-US" sz="1400" dirty="0" smtClean="0">
                <a:latin typeface="UhBee MiMi"/>
                <a:ea typeface="UhBee MiMi"/>
              </a:rPr>
              <a:t> 엄지의 </a:t>
            </a:r>
            <a:r>
              <a:rPr lang="ko-KR" altLang="en-US" sz="1400" dirty="0" err="1" smtClean="0">
                <a:latin typeface="UhBee MiMi"/>
                <a:ea typeface="UhBee MiMi"/>
              </a:rPr>
              <a:t>손그림</a:t>
            </a:r>
            <a:r>
              <a:rPr lang="ko-KR" altLang="en-US" sz="1400" dirty="0" smtClean="0">
                <a:latin typeface="UhBee MiMi"/>
                <a:ea typeface="UhBee MiMi"/>
              </a:rPr>
              <a:t> 강좌</a:t>
            </a:r>
            <a:endParaRPr lang="en-US" altLang="ko-KR" sz="1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smtClean="0">
                <a:latin typeface="UhBee MiMi"/>
                <a:ea typeface="UhBee MiMi"/>
              </a:rPr>
              <a:t>삼겹살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네이버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블로그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최블링의</a:t>
            </a:r>
            <a:r>
              <a:rPr lang="ko-KR" altLang="en-US" sz="1400" dirty="0" smtClean="0">
                <a:latin typeface="UhBee MiMi"/>
                <a:ea typeface="UhBee MiMi"/>
              </a:rPr>
              <a:t> 유리감성</a:t>
            </a:r>
            <a:endParaRPr lang="en-US" altLang="ko-KR" sz="1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smtClean="0">
                <a:latin typeface="UhBee MiMi"/>
                <a:ea typeface="UhBee MiMi"/>
              </a:rPr>
              <a:t>떡볶이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인스타그램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@</a:t>
            </a:r>
            <a:r>
              <a:rPr lang="en-US" altLang="ko-KR" sz="1400" dirty="0" err="1" smtClean="0">
                <a:latin typeface="UhBee MiMi"/>
                <a:ea typeface="UhBee MiMi"/>
              </a:rPr>
              <a:t>talbi_illust</a:t>
            </a:r>
            <a:endParaRPr lang="ko-KR" altLang="en-US" sz="14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활동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우리 </a:t>
            </a:r>
            <a:r>
              <a:rPr lang="ko-KR" altLang="en-US" sz="3600" dirty="0" err="1" smtClean="0">
                <a:solidFill>
                  <a:schemeClr val="tx1"/>
                </a:solidFill>
                <a:latin typeface="UhBee MiMi"/>
                <a:ea typeface="UhBee MiMi"/>
              </a:rPr>
              <a:t>모둠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한솥밥 만들기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865202" y="1226268"/>
            <a:ext cx="7675635" cy="904913"/>
            <a:chOff x="863333" y="1430054"/>
            <a:chExt cx="7675635" cy="904913"/>
          </a:xfrm>
        </p:grpSpPr>
        <p:pic>
          <p:nvPicPr>
            <p:cNvPr id="19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863333" y="1430054"/>
              <a:ext cx="438690" cy="900071"/>
            </a:xfrm>
            <a:prstGeom prst="rect">
              <a:avLst/>
            </a:prstGeom>
          </p:spPr>
        </p:pic>
        <p:sp>
          <p:nvSpPr>
            <p:cNvPr id="21" name="TextBox 7"/>
            <p:cNvSpPr txBox="1"/>
            <p:nvPr/>
          </p:nvSpPr>
          <p:spPr>
            <a:xfrm>
              <a:off x="1202173" y="1627081"/>
              <a:ext cx="733679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900" dirty="0">
                  <a:latin typeface="UhBee MiMi"/>
                  <a:ea typeface="UhBee MiMi"/>
                </a:rPr>
                <a:t>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그 중 친구들과 함께 먹고 싶은 음식이 있나요</a:t>
              </a:r>
              <a:r>
                <a:rPr lang="en-US" altLang="ko-KR" sz="4000" dirty="0" smtClean="0">
                  <a:latin typeface="UhBee MiMi"/>
                  <a:ea typeface="UhBee MiMi"/>
                </a:rPr>
                <a:t>?</a:t>
              </a:r>
              <a:endParaRPr lang="ko-KR" altLang="en-US" sz="4000" dirty="0">
                <a:latin typeface="UhBee MiMi"/>
                <a:ea typeface="UhBee MiMi"/>
              </a:endParaRPr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xmlns="" id="{BCE6750F-38BF-43FA-9477-BF235B8410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95" r="13034"/>
          <a:stretch/>
        </p:blipFill>
        <p:spPr>
          <a:xfrm>
            <a:off x="1872264" y="3492078"/>
            <a:ext cx="4315146" cy="2243079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474322" y="2253171"/>
            <a:ext cx="2260683" cy="1898454"/>
            <a:chOff x="1474322" y="2253171"/>
            <a:chExt cx="2260683" cy="1898454"/>
          </a:xfrm>
        </p:grpSpPr>
        <p:pic>
          <p:nvPicPr>
            <p:cNvPr id="23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1474322" y="2253171"/>
              <a:ext cx="2260683" cy="1898454"/>
            </a:xfrm>
            <a:prstGeom prst="rect">
              <a:avLst/>
            </a:prstGeom>
          </p:spPr>
        </p:pic>
        <p:pic>
          <p:nvPicPr>
            <p:cNvPr id="3074" name="Picture 2" descr="C:\Users\getti\Downloads\다운로드-removebg (1)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6902" y="2452350"/>
              <a:ext cx="922811" cy="1422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그룹 8"/>
          <p:cNvGrpSpPr/>
          <p:nvPr/>
        </p:nvGrpSpPr>
        <p:grpSpPr>
          <a:xfrm>
            <a:off x="718658" y="3880156"/>
            <a:ext cx="2260683" cy="1898454"/>
            <a:chOff x="718658" y="3880156"/>
            <a:chExt cx="2260683" cy="1898454"/>
          </a:xfrm>
        </p:grpSpPr>
        <p:pic>
          <p:nvPicPr>
            <p:cNvPr id="24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718658" y="3880156"/>
              <a:ext cx="2260683" cy="1898454"/>
            </a:xfrm>
            <a:prstGeom prst="rect">
              <a:avLst/>
            </a:prstGeom>
          </p:spPr>
        </p:pic>
        <p:pic>
          <p:nvPicPr>
            <p:cNvPr id="3075" name="Picture 3" descr="C:\Users\getti\Downloads\다운로드-removebg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546" y="3950930"/>
              <a:ext cx="1679368" cy="1679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그룹 4"/>
          <p:cNvGrpSpPr/>
          <p:nvPr/>
        </p:nvGrpSpPr>
        <p:grpSpPr>
          <a:xfrm>
            <a:off x="4841318" y="2047047"/>
            <a:ext cx="2151763" cy="2154124"/>
            <a:chOff x="4842208" y="2134905"/>
            <a:chExt cx="2151763" cy="2154124"/>
          </a:xfrm>
        </p:grpSpPr>
        <p:pic>
          <p:nvPicPr>
            <p:cNvPr id="20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4841028" y="2136085"/>
              <a:ext cx="2154124" cy="2151763"/>
            </a:xfrm>
            <a:prstGeom prst="rect">
              <a:avLst/>
            </a:prstGeom>
          </p:spPr>
        </p:pic>
        <p:pic>
          <p:nvPicPr>
            <p:cNvPr id="3076" name="Picture 4" descr="C:\Users\getti\Downloads\다운로드__1_-removebg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9194" y="2452350"/>
              <a:ext cx="1377791" cy="1377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그룹 6"/>
          <p:cNvGrpSpPr/>
          <p:nvPr/>
        </p:nvGrpSpPr>
        <p:grpSpPr>
          <a:xfrm>
            <a:off x="5811692" y="3708409"/>
            <a:ext cx="2162440" cy="2164409"/>
            <a:chOff x="5792423" y="3943325"/>
            <a:chExt cx="1995825" cy="1998013"/>
          </a:xfrm>
        </p:grpSpPr>
        <p:pic>
          <p:nvPicPr>
            <p:cNvPr id="22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6035463">
              <a:off x="5791329" y="3944419"/>
              <a:ext cx="1998013" cy="1995825"/>
            </a:xfrm>
            <a:prstGeom prst="rect">
              <a:avLst/>
            </a:prstGeom>
          </p:spPr>
        </p:pic>
        <p:pic>
          <p:nvPicPr>
            <p:cNvPr id="3077" name="Picture 5" descr="C:\Users\getti\Downloads\dc7820437ac18e3cc9312746140da4c2-removebg (1)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7170" y="4415377"/>
              <a:ext cx="1486330" cy="1020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7"/>
          <p:cNvSpPr txBox="1"/>
          <p:nvPr/>
        </p:nvSpPr>
        <p:spPr>
          <a:xfrm>
            <a:off x="6087706" y="286401"/>
            <a:ext cx="31079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400" dirty="0" smtClean="0">
                <a:latin typeface="UhBee MiMi"/>
                <a:ea typeface="UhBee MiMi"/>
              </a:rPr>
              <a:t>일러스트 출처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smtClean="0">
                <a:latin typeface="UhBee MiMi"/>
                <a:ea typeface="UhBee MiMi"/>
              </a:rPr>
              <a:t>아이스크림</a:t>
            </a:r>
            <a:r>
              <a:rPr lang="en-US" altLang="ko-KR" sz="1400" dirty="0" smtClean="0">
                <a:latin typeface="UhBee MiMi"/>
                <a:ea typeface="UhBee MiMi"/>
              </a:rPr>
              <a:t>-urban brush, tommy</a:t>
            </a: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err="1" smtClean="0">
                <a:latin typeface="UhBee MiMi"/>
                <a:ea typeface="UhBee MiMi"/>
              </a:rPr>
              <a:t>짜장면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네이버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블로그</a:t>
            </a:r>
            <a:r>
              <a:rPr lang="ko-KR" altLang="en-US" sz="1400" dirty="0" smtClean="0">
                <a:latin typeface="UhBee MiMi"/>
                <a:ea typeface="UhBee MiMi"/>
              </a:rPr>
              <a:t> 엄지의 </a:t>
            </a:r>
            <a:r>
              <a:rPr lang="ko-KR" altLang="en-US" sz="1400" dirty="0" err="1" smtClean="0">
                <a:latin typeface="UhBee MiMi"/>
                <a:ea typeface="UhBee MiMi"/>
              </a:rPr>
              <a:t>손그림</a:t>
            </a:r>
            <a:r>
              <a:rPr lang="ko-KR" altLang="en-US" sz="1400" dirty="0" smtClean="0">
                <a:latin typeface="UhBee MiMi"/>
                <a:ea typeface="UhBee MiMi"/>
              </a:rPr>
              <a:t> 강좌</a:t>
            </a:r>
            <a:endParaRPr lang="en-US" altLang="ko-KR" sz="1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smtClean="0">
                <a:latin typeface="UhBee MiMi"/>
                <a:ea typeface="UhBee MiMi"/>
              </a:rPr>
              <a:t>삼겹살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네이버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블로그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ko-KR" altLang="en-US" sz="1400" dirty="0" err="1" smtClean="0">
                <a:latin typeface="UhBee MiMi"/>
                <a:ea typeface="UhBee MiMi"/>
              </a:rPr>
              <a:t>최블링의</a:t>
            </a:r>
            <a:r>
              <a:rPr lang="ko-KR" altLang="en-US" sz="1400" dirty="0" smtClean="0">
                <a:latin typeface="UhBee MiMi"/>
                <a:ea typeface="UhBee MiMi"/>
              </a:rPr>
              <a:t> 유리감성</a:t>
            </a:r>
            <a:endParaRPr lang="en-US" altLang="ko-KR" sz="1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en-US" altLang="ko-KR" sz="1400" dirty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              </a:t>
            </a:r>
            <a:r>
              <a:rPr lang="ko-KR" altLang="en-US" sz="1400" dirty="0" smtClean="0">
                <a:latin typeface="UhBee MiMi"/>
                <a:ea typeface="UhBee MiMi"/>
              </a:rPr>
              <a:t>떡볶이</a:t>
            </a:r>
            <a:r>
              <a:rPr lang="en-US" altLang="ko-KR" sz="1400" dirty="0" smtClean="0">
                <a:latin typeface="UhBee MiMi"/>
                <a:ea typeface="UhBee MiMi"/>
              </a:rPr>
              <a:t>-</a:t>
            </a:r>
            <a:r>
              <a:rPr lang="ko-KR" altLang="en-US" sz="1400" dirty="0" err="1" smtClean="0">
                <a:latin typeface="UhBee MiMi"/>
                <a:ea typeface="UhBee MiMi"/>
              </a:rPr>
              <a:t>인스타그램</a:t>
            </a:r>
            <a:r>
              <a:rPr lang="ko-KR" altLang="en-US" sz="1400" dirty="0" smtClean="0"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latin typeface="UhBee MiMi"/>
                <a:ea typeface="UhBee MiMi"/>
              </a:rPr>
              <a:t>@</a:t>
            </a:r>
            <a:r>
              <a:rPr lang="en-US" altLang="ko-KR" sz="1400" dirty="0" err="1" smtClean="0">
                <a:latin typeface="UhBee MiMi"/>
                <a:ea typeface="UhBee MiMi"/>
              </a:rPr>
              <a:t>talbi_illust</a:t>
            </a:r>
            <a:endParaRPr lang="ko-KR" altLang="en-US" sz="1400" dirty="0">
              <a:latin typeface="UhBee MiMi"/>
              <a:ea typeface="UhBee MiMi"/>
            </a:endParaRPr>
          </a:p>
        </p:txBody>
      </p:sp>
    </p:spTree>
    <p:extLst>
      <p:ext uri="{BB962C8B-B14F-4D97-AF65-F5344CB8AC3E}">
        <p14:creationId xmlns:p14="http://schemas.microsoft.com/office/powerpoint/2010/main" val="3856586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활동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우리 </a:t>
            </a:r>
            <a:r>
              <a:rPr lang="ko-KR" altLang="en-US" sz="3600" dirty="0" err="1" smtClean="0">
                <a:solidFill>
                  <a:schemeClr val="tx1"/>
                </a:solidFill>
                <a:latin typeface="UhBee MiMi"/>
                <a:ea typeface="UhBee MiMi"/>
              </a:rPr>
              <a:t>모둠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한솥밥 만들기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73030" y="1287269"/>
            <a:ext cx="7626478" cy="911851"/>
            <a:chOff x="918153" y="1513688"/>
            <a:chExt cx="7626478" cy="911851"/>
          </a:xfrm>
        </p:grpSpPr>
        <p:pic>
          <p:nvPicPr>
            <p:cNvPr id="19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918153" y="1513688"/>
              <a:ext cx="438690" cy="900071"/>
            </a:xfrm>
            <a:prstGeom prst="rect">
              <a:avLst/>
            </a:prstGeom>
          </p:spPr>
        </p:pic>
        <p:sp>
          <p:nvSpPr>
            <p:cNvPr id="21" name="TextBox 7"/>
            <p:cNvSpPr txBox="1"/>
            <p:nvPr/>
          </p:nvSpPr>
          <p:spPr>
            <a:xfrm>
              <a:off x="1207836" y="1717653"/>
              <a:ext cx="733679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900" dirty="0" smtClean="0">
                  <a:latin typeface="UhBee MiMi"/>
                  <a:ea typeface="UhBee MiMi"/>
                </a:rPr>
                <a:t>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준비물</a:t>
              </a:r>
              <a:r>
                <a:rPr lang="en-US" altLang="ko-KR" sz="4000" dirty="0" smtClean="0">
                  <a:latin typeface="UhBee MiMi"/>
                  <a:ea typeface="UhBee MiMi"/>
                </a:rPr>
                <a:t>: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지점토</a:t>
              </a:r>
              <a:r>
                <a:rPr lang="en-US" altLang="ko-KR" sz="4000" dirty="0" smtClean="0">
                  <a:latin typeface="UhBee MiMi"/>
                  <a:ea typeface="UhBee MiMi"/>
                </a:rPr>
                <a:t>,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꾸미기 재료 </a:t>
              </a:r>
              <a:endParaRPr lang="ko-KR" altLang="en-US" sz="2800" dirty="0">
                <a:latin typeface="UhBee MiMi"/>
                <a:ea typeface="UhBee MiMi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373030" y="2119162"/>
            <a:ext cx="7626478" cy="911851"/>
            <a:chOff x="918153" y="1513688"/>
            <a:chExt cx="7626478" cy="911851"/>
          </a:xfrm>
        </p:grpSpPr>
        <p:pic>
          <p:nvPicPr>
            <p:cNvPr id="16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918153" y="1513688"/>
              <a:ext cx="438690" cy="900071"/>
            </a:xfrm>
            <a:prstGeom prst="rect">
              <a:avLst/>
            </a:prstGeom>
          </p:spPr>
        </p:pic>
        <p:sp>
          <p:nvSpPr>
            <p:cNvPr id="17" name="TextBox 7"/>
            <p:cNvSpPr txBox="1"/>
            <p:nvPr/>
          </p:nvSpPr>
          <p:spPr>
            <a:xfrm>
              <a:off x="1207836" y="1717653"/>
              <a:ext cx="733679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900" dirty="0" smtClean="0">
                  <a:latin typeface="UhBee MiMi"/>
                  <a:ea typeface="UhBee MiMi"/>
                </a:rPr>
                <a:t> </a:t>
              </a:r>
              <a:r>
                <a:rPr lang="ko-KR" altLang="en-US" sz="4000" dirty="0" err="1" smtClean="0">
                  <a:latin typeface="UhBee MiMi"/>
                  <a:ea typeface="UhBee MiMi"/>
                </a:rPr>
                <a:t>모둠</a:t>
              </a:r>
              <a:r>
                <a:rPr lang="ko-KR" altLang="en-US" sz="4000" dirty="0" smtClean="0">
                  <a:latin typeface="UhBee MiMi"/>
                  <a:ea typeface="UhBee MiMi"/>
                </a:rPr>
                <a:t> 친구들과 함께 먹고 싶은 음식을 발표해요</a:t>
              </a:r>
              <a:r>
                <a:rPr lang="en-US" altLang="ko-KR" sz="4000" dirty="0" smtClean="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3271114" y="4201171"/>
            <a:ext cx="2333231" cy="1462899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5264478" y="2697131"/>
            <a:ext cx="2929954" cy="2933167"/>
            <a:chOff x="5545832" y="2036409"/>
            <a:chExt cx="2901580" cy="3216970"/>
          </a:xfrm>
        </p:grpSpPr>
        <p:pic>
          <p:nvPicPr>
            <p:cNvPr id="22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5388137" y="2194104"/>
              <a:ext cx="3216970" cy="290158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5941232" y="2960229"/>
              <a:ext cx="2110779" cy="13164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나는 떡볶이를 만들고 싶어</a:t>
              </a:r>
              <a:r>
                <a:rPr lang="en-US" altLang="ko-KR" sz="3600" dirty="0" smtClean="0">
                  <a:latin typeface="UhBee MiMi"/>
                  <a:ea typeface="UhBee MiMi"/>
                </a:rPr>
                <a:t>.</a:t>
              </a:r>
              <a:endParaRPr lang="en-US" altLang="ko-KR" sz="3600" dirty="0">
                <a:latin typeface="UhBee MiMi"/>
                <a:ea typeface="UhBee MiMi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20449" y="2615963"/>
            <a:ext cx="3775336" cy="3170415"/>
            <a:chOff x="451738" y="2328079"/>
            <a:chExt cx="3896249" cy="3337359"/>
          </a:xfrm>
        </p:grpSpPr>
        <p:pic>
          <p:nvPicPr>
            <p:cNvPr id="25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451738" y="2328079"/>
              <a:ext cx="3896249" cy="333735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21122591">
              <a:off x="1018633" y="3178134"/>
              <a:ext cx="2762457" cy="1846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나는 햄버거를 친구들과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먹고 싶어</a:t>
              </a:r>
              <a:r>
                <a:rPr lang="en-US" altLang="ko-KR" sz="3600" dirty="0" smtClean="0">
                  <a:latin typeface="UhBee MiMi"/>
                  <a:ea typeface="UhBee MiMi"/>
                </a:rPr>
                <a:t>!</a:t>
              </a:r>
              <a:endParaRPr lang="en-US" altLang="ko-KR" sz="3600" dirty="0">
                <a:latin typeface="UhBee MiMi"/>
                <a:ea typeface="UhBee MiM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5669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우리 모둠 한솥밥 만들기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316585" y="1364217"/>
            <a:ext cx="7626477" cy="902591"/>
            <a:chOff x="861708" y="758743"/>
            <a:chExt cx="7626477" cy="902591"/>
          </a:xfrm>
        </p:grpSpPr>
        <p:pic>
          <p:nvPicPr>
            <p:cNvPr id="16" name="그림 10"/>
            <p:cNvPicPr>
              <a:picLocks noChangeAspect="1"/>
            </p:cNvPicPr>
            <p:nvPr/>
          </p:nvPicPr>
          <p:blipFill rotWithShape="1">
            <a:blip r:embed="rId2"/>
            <a:srcRect l="55510" t="64430" r="37980" b="17740"/>
            <a:stretch>
              <a:fillRect/>
            </a:stretch>
          </p:blipFill>
          <p:spPr>
            <a:xfrm rot="20567816">
              <a:off x="861708" y="758743"/>
              <a:ext cx="438690" cy="900071"/>
            </a:xfrm>
            <a:prstGeom prst="rect">
              <a:avLst/>
            </a:prstGeom>
          </p:spPr>
        </p:pic>
        <p:sp>
          <p:nvSpPr>
            <p:cNvPr id="17" name="TextBox 7"/>
            <p:cNvSpPr txBox="1"/>
            <p:nvPr/>
          </p:nvSpPr>
          <p:spPr>
            <a:xfrm>
              <a:off x="1151391" y="962707"/>
              <a:ext cx="7336795" cy="698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4000">
                  <a:latin typeface="UhBee MiMi"/>
                  <a:ea typeface="UhBee MiMi"/>
                </a:rPr>
                <a:t> </a:t>
              </a:r>
              <a:r>
                <a:rPr lang="ko-KR" altLang="en-US" sz="4000">
                  <a:latin typeface="UhBee MiMi"/>
                  <a:ea typeface="UhBee MiMi"/>
                </a:rPr>
                <a:t>지점토로 나만의 음식을 만들어요</a:t>
              </a:r>
              <a:r>
                <a:rPr lang="en-US" altLang="ko-KR" sz="40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763889" y="2535867"/>
            <a:ext cx="5139974" cy="385247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우리 모둠 한솥밥 만들기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316585" y="1364217"/>
            <a:ext cx="7626477" cy="902591"/>
            <a:chOff x="861708" y="758743"/>
            <a:chExt cx="7626477" cy="902591"/>
          </a:xfrm>
        </p:grpSpPr>
        <p:pic>
          <p:nvPicPr>
            <p:cNvPr id="16" name="그림 10"/>
            <p:cNvPicPr>
              <a:picLocks noChangeAspect="1"/>
            </p:cNvPicPr>
            <p:nvPr/>
          </p:nvPicPr>
          <p:blipFill rotWithShape="1">
            <a:blip r:embed="rId2"/>
            <a:srcRect l="55510" t="64430" r="37980" b="17740"/>
            <a:stretch>
              <a:fillRect/>
            </a:stretch>
          </p:blipFill>
          <p:spPr>
            <a:xfrm rot="20567816">
              <a:off x="861708" y="758743"/>
              <a:ext cx="438690" cy="900071"/>
            </a:xfrm>
            <a:prstGeom prst="rect">
              <a:avLst/>
            </a:prstGeom>
          </p:spPr>
        </p:pic>
        <p:sp>
          <p:nvSpPr>
            <p:cNvPr id="17" name="TextBox 7"/>
            <p:cNvSpPr txBox="1"/>
            <p:nvPr/>
          </p:nvSpPr>
          <p:spPr>
            <a:xfrm>
              <a:off x="1151391" y="962707"/>
              <a:ext cx="7336795" cy="698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4000">
                  <a:latin typeface="UhBee MiMi"/>
                  <a:ea typeface="UhBee MiMi"/>
                </a:rPr>
                <a:t> </a:t>
              </a:r>
              <a:r>
                <a:rPr lang="ko-KR" altLang="en-US" sz="4000">
                  <a:latin typeface="UhBee MiMi"/>
                  <a:ea typeface="UhBee MiMi"/>
                </a:rPr>
                <a:t>모둠원과 힘을 합쳐 한솥밥도 만들어요</a:t>
              </a:r>
              <a:r>
                <a:rPr lang="en-US" altLang="ko-KR" sz="4000">
                  <a:latin typeface="UhBee MiMi"/>
                  <a:ea typeface="UhBee MiMi"/>
                </a:rPr>
                <a:t>.</a:t>
              </a:r>
              <a:endParaRPr lang="ko-KR" altLang="en-US" sz="4000">
                <a:latin typeface="UhBee MiMi"/>
                <a:ea typeface="UhBee MiMi"/>
              </a:endParaRPr>
            </a:p>
          </p:txBody>
        </p:sp>
      </p:grp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024062" y="2542461"/>
            <a:ext cx="5095875" cy="3819418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우리 모둠 한솥밥 만들기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316585" y="1364217"/>
            <a:ext cx="7626477" cy="902591"/>
            <a:chOff x="861708" y="758743"/>
            <a:chExt cx="7626477" cy="902591"/>
          </a:xfrm>
        </p:grpSpPr>
        <p:pic>
          <p:nvPicPr>
            <p:cNvPr id="16" name="그림 10"/>
            <p:cNvPicPr>
              <a:picLocks noChangeAspect="1"/>
            </p:cNvPicPr>
            <p:nvPr/>
          </p:nvPicPr>
          <p:blipFill rotWithShape="1">
            <a:blip r:embed="rId2"/>
            <a:srcRect l="55510" t="64430" r="37980" b="17740"/>
            <a:stretch>
              <a:fillRect/>
            </a:stretch>
          </p:blipFill>
          <p:spPr>
            <a:xfrm rot="20567816">
              <a:off x="861708" y="758743"/>
              <a:ext cx="438690" cy="900071"/>
            </a:xfrm>
            <a:prstGeom prst="rect">
              <a:avLst/>
            </a:prstGeom>
          </p:spPr>
        </p:pic>
        <p:sp>
          <p:nvSpPr>
            <p:cNvPr id="17" name="TextBox 7"/>
            <p:cNvSpPr txBox="1"/>
            <p:nvPr/>
          </p:nvSpPr>
          <p:spPr>
            <a:xfrm>
              <a:off x="1151391" y="962707"/>
              <a:ext cx="7336795" cy="6986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4000">
                  <a:latin typeface="UhBee MiMi"/>
                  <a:ea typeface="UhBee MiMi"/>
                </a:rPr>
                <a:t> </a:t>
              </a:r>
              <a:r>
                <a:rPr lang="ko-KR" altLang="en-US" sz="4000">
                  <a:latin typeface="UhBee MiMi"/>
                  <a:ea typeface="UhBee MiMi"/>
                </a:rPr>
                <a:t>다른 모둠 친구들의 한솥밥을 구경해요</a:t>
              </a:r>
              <a:r>
                <a:rPr lang="en-US" altLang="ko-KR" sz="40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947772" y="2580120"/>
            <a:ext cx="5010329" cy="37553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44768" y="2954182"/>
            <a:ext cx="872638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한솥밥 약속하기</a:t>
            </a:r>
            <a:endParaRPr lang="en-US" altLang="ko-KR" sz="960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2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2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한솥밥 약속하기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65202" y="4201171"/>
            <a:ext cx="149544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642986" y="1237875"/>
            <a:ext cx="7626478" cy="922394"/>
            <a:chOff x="642986" y="1033910"/>
            <a:chExt cx="7626478" cy="922394"/>
          </a:xfrm>
        </p:grpSpPr>
        <p:pic>
          <p:nvPicPr>
            <p:cNvPr id="19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642986" y="1033910"/>
              <a:ext cx="438690" cy="900071"/>
            </a:xfrm>
            <a:prstGeom prst="rect">
              <a:avLst/>
            </a:prstGeom>
          </p:spPr>
        </p:pic>
        <p:sp>
          <p:nvSpPr>
            <p:cNvPr id="21" name="TextBox 7"/>
            <p:cNvSpPr txBox="1"/>
            <p:nvPr/>
          </p:nvSpPr>
          <p:spPr>
            <a:xfrm>
              <a:off x="932669" y="1237875"/>
              <a:ext cx="7336795" cy="718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3000" dirty="0">
                  <a:latin typeface="UhBee MiMi"/>
                  <a:ea typeface="UhBee MiMi"/>
                </a:rPr>
                <a:t> </a:t>
              </a:r>
              <a:r>
                <a:rPr lang="ko-KR" altLang="en-US" sz="4100" dirty="0">
                  <a:latin typeface="UhBee MiMi"/>
                  <a:ea typeface="UhBee MiMi"/>
                </a:rPr>
                <a:t>학교에서 친구의 도움이 필요했던 적이 있나요</a:t>
              </a:r>
              <a:r>
                <a:rPr lang="en-US" altLang="ko-KR" sz="4100" dirty="0">
                  <a:latin typeface="UhBee MiMi"/>
                  <a:ea typeface="UhBee MiMi"/>
                </a:rPr>
                <a:t>?</a:t>
              </a:r>
              <a:r>
                <a:rPr lang="ko-KR" altLang="en-US" sz="4000" dirty="0">
                  <a:latin typeface="UhBee MiMi"/>
                  <a:ea typeface="UhBee MiMi"/>
                </a:rPr>
                <a:t> </a:t>
              </a: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4"/>
          <a:srcRect t="39700" r="13030"/>
          <a:stretch>
            <a:fillRect/>
          </a:stretch>
        </p:blipFill>
        <p:spPr>
          <a:xfrm>
            <a:off x="1865208" y="3675522"/>
            <a:ext cx="4315146" cy="2243079"/>
          </a:xfrm>
          <a:prstGeom prst="rect">
            <a:avLst/>
          </a:prstGeom>
        </p:spPr>
      </p:pic>
      <p:grpSp>
        <p:nvGrpSpPr>
          <p:cNvPr id="40" name="그룹 39"/>
          <p:cNvGrpSpPr/>
          <p:nvPr/>
        </p:nvGrpSpPr>
        <p:grpSpPr>
          <a:xfrm>
            <a:off x="1356002" y="1859067"/>
            <a:ext cx="3047339" cy="2540716"/>
            <a:chOff x="1356002" y="1859067"/>
            <a:chExt cx="3047339" cy="2540716"/>
          </a:xfrm>
        </p:grpSpPr>
        <p:pic>
          <p:nvPicPr>
            <p:cNvPr id="31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69127" flipH="1">
              <a:off x="1376811" y="1859067"/>
              <a:ext cx="2966196" cy="2540716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356002" y="2515285"/>
              <a:ext cx="3047339" cy="1308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혼자 우유를 </a:t>
              </a:r>
            </a:p>
            <a:p>
              <a:pPr lvl="0"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나눠줄 때</a:t>
              </a:r>
              <a:endParaRPr lang="en-US" altLang="ko-KR" sz="4000">
                <a:latin typeface="UhBee MiMi"/>
                <a:ea typeface="UhBee MiMi"/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0" y="3594725"/>
            <a:ext cx="3047337" cy="2479056"/>
            <a:chOff x="0" y="3594725"/>
            <a:chExt cx="3047337" cy="2479056"/>
          </a:xfrm>
        </p:grpSpPr>
        <p:pic>
          <p:nvPicPr>
            <p:cNvPr id="32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105602" y="3594725"/>
              <a:ext cx="2894210" cy="2479056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0" y="4251752"/>
              <a:ext cx="3047337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교실 청소를</a:t>
              </a:r>
              <a:endParaRPr lang="ko-KR" altLang="en-US" sz="4000" dirty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4000" dirty="0">
                  <a:latin typeface="UhBee MiMi"/>
                  <a:ea typeface="UhBee MiMi"/>
                </a:rPr>
                <a:t>할 때</a:t>
              </a:r>
              <a:endParaRPr lang="en-US" altLang="ko-KR" sz="4000" dirty="0">
                <a:latin typeface="UhBee MiMi"/>
                <a:ea typeface="UhBee MiMi"/>
              </a:endParaRPr>
            </a:p>
          </p:txBody>
        </p:sp>
      </p:grpSp>
      <p:grpSp>
        <p:nvGrpSpPr>
          <p:cNvPr id="33" name="그룹 13"/>
          <p:cNvGrpSpPr/>
          <p:nvPr/>
        </p:nvGrpSpPr>
        <p:grpSpPr>
          <a:xfrm rot="126864">
            <a:off x="6139804" y="3467485"/>
            <a:ext cx="2130773" cy="2413838"/>
            <a:chOff x="5545832" y="2036409"/>
            <a:chExt cx="2901580" cy="3216970"/>
          </a:xfrm>
        </p:grpSpPr>
        <p:pic>
          <p:nvPicPr>
            <p:cNvPr id="34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5388137" y="2194104"/>
              <a:ext cx="3216970" cy="2901580"/>
            </a:xfrm>
            <a:prstGeom prst="rect">
              <a:avLst/>
            </a:prstGeom>
          </p:spPr>
        </p:pic>
        <p:sp>
          <p:nvSpPr>
            <p:cNvPr id="35" name="TextBox 22"/>
            <p:cNvSpPr txBox="1"/>
            <p:nvPr/>
          </p:nvSpPr>
          <p:spPr>
            <a:xfrm>
              <a:off x="5822695" y="2610001"/>
              <a:ext cx="2362319" cy="23178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준비물을</a:t>
              </a:r>
            </a:p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안 들고 </a:t>
              </a:r>
              <a:r>
                <a:rPr lang="ko-KR" altLang="en-US" sz="3600" dirty="0">
                  <a:latin typeface="UhBee MiMi"/>
                  <a:ea typeface="UhBee MiMi"/>
                </a:rPr>
                <a:t>왔을 때</a:t>
              </a:r>
            </a:p>
          </p:txBody>
        </p:sp>
      </p:grpSp>
      <p:grpSp>
        <p:nvGrpSpPr>
          <p:cNvPr id="36" name="그룹 13"/>
          <p:cNvGrpSpPr/>
          <p:nvPr/>
        </p:nvGrpSpPr>
        <p:grpSpPr>
          <a:xfrm>
            <a:off x="4664894" y="1858219"/>
            <a:ext cx="2636434" cy="2424015"/>
            <a:chOff x="5489594" y="1779664"/>
            <a:chExt cx="3021959" cy="3350434"/>
          </a:xfrm>
        </p:grpSpPr>
        <p:pic>
          <p:nvPicPr>
            <p:cNvPr id="37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5325357" y="1943901"/>
              <a:ext cx="3350434" cy="3021959"/>
            </a:xfrm>
            <a:prstGeom prst="rect">
              <a:avLst/>
            </a:prstGeom>
          </p:spPr>
        </p:pic>
        <p:sp>
          <p:nvSpPr>
            <p:cNvPr id="38" name="TextBox 22"/>
            <p:cNvSpPr txBox="1"/>
            <p:nvPr/>
          </p:nvSpPr>
          <p:spPr>
            <a:xfrm>
              <a:off x="5882788" y="2454732"/>
              <a:ext cx="2235572" cy="1730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800">
                  <a:latin typeface="UhBee MiMi"/>
                  <a:ea typeface="UhBee MiMi"/>
                </a:rPr>
                <a:t>보건실에 혼자 갈 때</a:t>
              </a:r>
            </a:p>
          </p:txBody>
        </p:sp>
      </p:grpSp>
      <p:pic>
        <p:nvPicPr>
          <p:cNvPr id="23" name="Picture 2" descr="C:\Users\getti\OneDrive\Documents\카카오톡 받은 파일\KakaoTalk_20190527_22374860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212" y="114301"/>
            <a:ext cx="1329104" cy="132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92138" y="2687335"/>
              <a:ext cx="2034531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92138" y="3486775"/>
              <a:ext cx="2683748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 t="39700" r="13030"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84499" y="4246785"/>
            <a:ext cx="76821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ko-KR" sz="2800">
                <a:latin typeface="배달의민족 주아"/>
                <a:ea typeface="배달의민족 주아"/>
              </a:rPr>
              <a:t>[4</a:t>
            </a:r>
            <a:r>
              <a:rPr lang="ko-KR" altLang="en-US" sz="2800">
                <a:latin typeface="배달의민족 주아"/>
                <a:ea typeface="배달의민족 주아"/>
              </a:rPr>
              <a:t>미</a:t>
            </a:r>
            <a:r>
              <a:rPr lang="en-US" altLang="ko-KR" sz="2800">
                <a:latin typeface="배달의민족 주아"/>
                <a:ea typeface="배달의민족 주아"/>
              </a:rPr>
              <a:t>02-04] </a:t>
            </a:r>
            <a:r>
              <a:rPr lang="ko-KR" altLang="en-US" sz="2800">
                <a:latin typeface="배달의민족 주아"/>
                <a:ea typeface="배달의민족 주아"/>
              </a:rPr>
              <a:t>표현 방법과 과정에 관심을 가지고 계획할 수 있다</a:t>
            </a:r>
            <a:r>
              <a:rPr lang="en-US" altLang="ko-KR" sz="2800">
                <a:latin typeface="배달의민족 주아"/>
                <a:ea typeface="배달의민족 주아"/>
              </a:rPr>
              <a:t>.</a:t>
            </a:r>
          </a:p>
          <a:p>
            <a:pPr latinLnBrk="1">
              <a:defRPr/>
            </a:pPr>
            <a:r>
              <a:rPr lang="en-US" altLang="ko-KR" sz="2800">
                <a:latin typeface="배달의민족 주아"/>
                <a:ea typeface="배달의민족 주아"/>
              </a:rPr>
              <a:t>[4</a:t>
            </a:r>
            <a:r>
              <a:rPr lang="ko-KR" altLang="en-US" sz="2800">
                <a:latin typeface="배달의민족 주아"/>
                <a:ea typeface="배달의민족 주아"/>
              </a:rPr>
              <a:t>미</a:t>
            </a:r>
            <a:r>
              <a:rPr lang="en-US" altLang="ko-KR" sz="2800">
                <a:latin typeface="배달의민족 주아"/>
                <a:ea typeface="배달의민족 주아"/>
              </a:rPr>
              <a:t>01-01] </a:t>
            </a:r>
            <a:r>
              <a:rPr lang="ko-KR" altLang="en-US" sz="2800">
                <a:latin typeface="배달의민족 주아"/>
                <a:ea typeface="배달의민족 주아"/>
              </a:rPr>
              <a:t>자연물과 인공물을 탐색하는 데 다양한 감각을 활용할 수 있다</a:t>
            </a:r>
            <a:r>
              <a:rPr lang="en-US" altLang="ko-KR" sz="2800">
                <a:latin typeface="배달의민족 주아"/>
                <a:ea typeface="배달의민족 주아"/>
              </a:rPr>
              <a:t>.</a:t>
            </a:r>
            <a:endParaRPr lang="ko-KR" altLang="en-US" sz="2800">
              <a:latin typeface="배달의민족 주아"/>
              <a:ea typeface="배달의민족 주아"/>
            </a:endParaRPr>
          </a:p>
        </p:txBody>
      </p:sp>
      <p:pic>
        <p:nvPicPr>
          <p:cNvPr id="2050" name="Picture 2" descr="C:\Users\getti\OneDrive\Desktop\길벗어린이\학습지소스\과목\KakaoTalk_20190430_012726999.pn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004080" y="2502065"/>
            <a:ext cx="869944" cy="795876"/>
          </a:xfrm>
          <a:prstGeom prst="rect">
            <a:avLst/>
          </a:prstGeom>
          <a:noFill/>
        </p:spPr>
      </p:pic>
      <p:pic>
        <p:nvPicPr>
          <p:cNvPr id="2051" name="Picture 4" descr="C:\Users\getti\OneDrive\Desktop\길벗어린이\학습지소스\과목\KakaoTalk_20190430_012727448.png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3789016" y="2521832"/>
            <a:ext cx="1196209" cy="907167"/>
          </a:xfrm>
          <a:prstGeom prst="rect">
            <a:avLst/>
          </a:prstGeom>
          <a:noFill/>
          <a:ln/>
        </p:spPr>
      </p:pic>
      <p:pic>
        <p:nvPicPr>
          <p:cNvPr id="2052" name="Picture 2" descr="C:\Users\getti\OneDrive\Desktop\길벗어린이\학습지소스\과목\KakaoTalk_20190430_012726498.png"/>
          <p:cNvPicPr>
            <a:picLocks noChangeAspect="1" noChangeArrowheads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4955409" y="2495785"/>
            <a:ext cx="1019801" cy="816104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2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한솥밥 약속하기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149530" y="1191544"/>
            <a:ext cx="9215919" cy="526774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91428" y="1237875"/>
            <a:ext cx="9446812" cy="900169"/>
            <a:chOff x="642986" y="1033910"/>
            <a:chExt cx="8957862" cy="900169"/>
          </a:xfrm>
        </p:grpSpPr>
        <p:pic>
          <p:nvPicPr>
            <p:cNvPr id="19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642986" y="1033910"/>
              <a:ext cx="438690" cy="900071"/>
            </a:xfrm>
            <a:prstGeom prst="rect">
              <a:avLst/>
            </a:prstGeom>
          </p:spPr>
        </p:pic>
        <p:sp>
          <p:nvSpPr>
            <p:cNvPr id="21" name="TextBox 7"/>
            <p:cNvSpPr txBox="1"/>
            <p:nvPr/>
          </p:nvSpPr>
          <p:spPr>
            <a:xfrm>
              <a:off x="925977" y="1110869"/>
              <a:ext cx="8674871" cy="8232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3000">
                  <a:latin typeface="UhBee MiMi"/>
                  <a:ea typeface="UhBee MiMi"/>
                </a:rPr>
                <a:t> </a:t>
              </a:r>
              <a:r>
                <a:rPr lang="ko-KR" altLang="en-US" sz="4000">
                  <a:latin typeface="UhBee MiMi"/>
                  <a:ea typeface="UhBee MiMi"/>
                </a:rPr>
                <a:t>친구들이 발표한 내용 중 내가 도와줄 수 있는 것이 있나요</a:t>
              </a:r>
              <a:r>
                <a:rPr lang="en-US" altLang="ko-KR" sz="4000">
                  <a:latin typeface="UhBee MiMi"/>
                  <a:ea typeface="UhBee MiMi"/>
                </a:rPr>
                <a:t>?</a:t>
              </a:r>
              <a:r>
                <a:rPr lang="ko-KR" altLang="en-US" sz="4800">
                  <a:latin typeface="UhBee MiMi"/>
                  <a:ea typeface="UhBee MiMi"/>
                </a:rPr>
                <a:t> </a:t>
              </a:r>
            </a:p>
          </p:txBody>
        </p:sp>
      </p:grpSp>
      <p:pic>
        <p:nvPicPr>
          <p:cNvPr id="39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3132740" y="4060293"/>
            <a:ext cx="2645754" cy="1658846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5081171" y="2552305"/>
            <a:ext cx="3572447" cy="2520151"/>
            <a:chOff x="5081171" y="2552305"/>
            <a:chExt cx="3572447" cy="2520151"/>
          </a:xfrm>
        </p:grpSpPr>
        <p:pic>
          <p:nvPicPr>
            <p:cNvPr id="34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495690">
              <a:off x="6358106" y="2670630"/>
              <a:ext cx="2413838" cy="2177187"/>
            </a:xfrm>
            <a:prstGeom prst="rect">
              <a:avLst/>
            </a:prstGeom>
          </p:spPr>
        </p:pic>
        <p:grpSp>
          <p:nvGrpSpPr>
            <p:cNvPr id="40" name="그룹 13"/>
            <p:cNvGrpSpPr/>
            <p:nvPr/>
          </p:nvGrpSpPr>
          <p:grpSpPr>
            <a:xfrm>
              <a:off x="5081171" y="2648441"/>
              <a:ext cx="3267070" cy="2424015"/>
              <a:chOff x="5489594" y="1779664"/>
              <a:chExt cx="3744813" cy="3350434"/>
            </a:xfrm>
          </p:grpSpPr>
          <p:pic>
            <p:nvPicPr>
              <p:cNvPr id="41" name="그림 17"/>
              <p:cNvPicPr>
                <a:picLocks noChangeAspect="1"/>
              </p:cNvPicPr>
              <p:nvPr/>
            </p:nvPicPr>
            <p:blipFill rotWithShape="1">
              <a:blip r:embed="rId5"/>
              <a:srcRect l="8690" t="10830" r="67020" b="26500"/>
              <a:stretch>
                <a:fillRect/>
              </a:stretch>
            </p:blipFill>
            <p:spPr>
              <a:xfrm rot="4368826">
                <a:off x="5325357" y="1943901"/>
                <a:ext cx="3350434" cy="3021959"/>
              </a:xfrm>
              <a:prstGeom prst="rect">
                <a:avLst/>
              </a:prstGeom>
            </p:spPr>
          </p:pic>
          <p:sp>
            <p:nvSpPr>
              <p:cNvPr id="42" name="TextBox 22"/>
              <p:cNvSpPr txBox="1"/>
              <p:nvPr/>
            </p:nvSpPr>
            <p:spPr>
              <a:xfrm>
                <a:off x="5882790" y="2454728"/>
                <a:ext cx="3351618" cy="173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3800" dirty="0">
                    <a:latin typeface="UhBee MiMi"/>
                    <a:ea typeface="UhBee MiMi"/>
                  </a:rPr>
                  <a:t>난 </a:t>
                </a:r>
                <a:r>
                  <a:rPr lang="ko-KR" altLang="en-US" sz="3800" dirty="0" smtClean="0">
                    <a:latin typeface="UhBee MiMi"/>
                    <a:ea typeface="UhBee MiMi"/>
                  </a:rPr>
                  <a:t>우유 나눠 줄 </a:t>
                </a:r>
                <a:r>
                  <a:rPr lang="ko-KR" altLang="en-US" sz="3800" dirty="0">
                    <a:latin typeface="UhBee MiMi"/>
                    <a:ea typeface="UhBee MiMi"/>
                  </a:rPr>
                  <a:t>때 도울 수 있겠어</a:t>
                </a:r>
                <a:r>
                  <a:rPr lang="en-US" altLang="ko-KR" sz="3800" dirty="0">
                    <a:latin typeface="UhBee MiMi"/>
                    <a:ea typeface="UhBee MiMi"/>
                  </a:rPr>
                  <a:t>!</a:t>
                </a: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82516" y="2363253"/>
            <a:ext cx="4345158" cy="2551585"/>
            <a:chOff x="82516" y="2363253"/>
            <a:chExt cx="4345158" cy="2551585"/>
          </a:xfrm>
        </p:grpSpPr>
        <p:pic>
          <p:nvPicPr>
            <p:cNvPr id="43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19460724" flipH="1">
              <a:off x="82516" y="2374122"/>
              <a:ext cx="2966196" cy="2540716"/>
            </a:xfrm>
            <a:prstGeom prst="rect">
              <a:avLst/>
            </a:prstGeom>
          </p:spPr>
        </p:pic>
        <p:grpSp>
          <p:nvGrpSpPr>
            <p:cNvPr id="44" name="그룹 43"/>
            <p:cNvGrpSpPr/>
            <p:nvPr/>
          </p:nvGrpSpPr>
          <p:grpSpPr>
            <a:xfrm>
              <a:off x="720999" y="2363253"/>
              <a:ext cx="3706675" cy="2540716"/>
              <a:chOff x="636332" y="1859067"/>
              <a:chExt cx="3706675" cy="2540716"/>
            </a:xfrm>
          </p:grpSpPr>
          <p:pic>
            <p:nvPicPr>
              <p:cNvPr id="45" name="그림 16"/>
              <p:cNvPicPr>
                <a:picLocks noChangeAspect="1"/>
              </p:cNvPicPr>
              <p:nvPr/>
            </p:nvPicPr>
            <p:blipFill rotWithShape="1">
              <a:blip r:embed="rId5"/>
              <a:srcRect l="36670" t="-1430" r="34280" b="30250"/>
              <a:stretch>
                <a:fillRect/>
              </a:stretch>
            </p:blipFill>
            <p:spPr>
              <a:xfrm rot="69127" flipH="1">
                <a:off x="1376811" y="1859067"/>
                <a:ext cx="2966196" cy="2540716"/>
              </a:xfrm>
              <a:prstGeom prst="rect">
                <a:avLst/>
              </a:prstGeom>
            </p:spPr>
          </p:pic>
          <p:sp>
            <p:nvSpPr>
              <p:cNvPr id="46" name="TextBox 25"/>
              <p:cNvSpPr txBox="1"/>
              <p:nvPr/>
            </p:nvSpPr>
            <p:spPr>
              <a:xfrm>
                <a:off x="636332" y="2564671"/>
                <a:ext cx="3047342" cy="1307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4000" dirty="0">
                    <a:latin typeface="UhBee MiMi"/>
                    <a:ea typeface="UhBee MiMi"/>
                  </a:rPr>
                  <a:t>난 남아서 청소당번 친구들을 도와줄래</a:t>
                </a:r>
                <a:r>
                  <a:rPr lang="en-US" altLang="ko-KR" sz="4000" dirty="0">
                    <a:latin typeface="UhBee MiMi"/>
                    <a:ea typeface="UhBee MiMi"/>
                  </a:rPr>
                  <a:t>!</a:t>
                </a:r>
              </a:p>
            </p:txBody>
          </p:sp>
        </p:grpSp>
      </p:grpSp>
      <p:pic>
        <p:nvPicPr>
          <p:cNvPr id="1026" name="Picture 2" descr="C:\Users\getti\OneDrive\Documents\카카오톡 받은 파일\KakaoTalk_20190527_22374860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212" y="114301"/>
            <a:ext cx="1329104" cy="132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44768" y="2771104"/>
            <a:ext cx="87263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한솥밥 약속 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발표하기</a:t>
            </a:r>
            <a:endParaRPr lang="en-US" altLang="ko-KR" sz="960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3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한솥밥 약속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발표하기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2"/>
            <a:ext cx="9215919" cy="54106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7904" y="1769725"/>
            <a:ext cx="86635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000" dirty="0" smtClean="0">
                <a:latin typeface="UhBee MiMi"/>
                <a:ea typeface="UhBee MiMi"/>
              </a:rPr>
              <a:t>내가 지킬 한솥밥 약속을 친구들에게 발표해요</a:t>
            </a:r>
            <a:r>
              <a:rPr lang="en-US" altLang="ko-KR" sz="4000" dirty="0" smtClean="0">
                <a:latin typeface="UhBee MiMi"/>
                <a:ea typeface="UhBee MiMi"/>
              </a:rPr>
              <a:t>.</a:t>
            </a:r>
            <a:endParaRPr lang="en-US" altLang="ko-KR" sz="4000" dirty="0">
              <a:latin typeface="UhBee MiMi"/>
              <a:ea typeface="UhBee MiMi"/>
            </a:endParaRPr>
          </a:p>
        </p:txBody>
      </p:sp>
      <p:pic>
        <p:nvPicPr>
          <p:cNvPr id="2050" name="Picture 2" descr="C:\Users\getti\Downloads\사람-여러 자세-손들고발표(남)-정소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304" y="5093400"/>
            <a:ext cx="1790823" cy="179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etti\Downloads\사람-여러 자세-손들고발표(여)-정소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306" y="4997619"/>
            <a:ext cx="1886604" cy="188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/>
          <a:srcRect l="55510" t="64430" r="37980" b="17740"/>
          <a:stretch>
            <a:fillRect/>
          </a:stretch>
        </p:blipFill>
        <p:spPr>
          <a:xfrm rot="20567816">
            <a:off x="214010" y="1642084"/>
            <a:ext cx="384920" cy="78975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721501" y="3199390"/>
            <a:ext cx="3538151" cy="2424015"/>
            <a:chOff x="721501" y="3199390"/>
            <a:chExt cx="3538151" cy="2424015"/>
          </a:xfrm>
        </p:grpSpPr>
        <p:pic>
          <p:nvPicPr>
            <p:cNvPr id="26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495690">
              <a:off x="1964140" y="3322804"/>
              <a:ext cx="2413838" cy="2177187"/>
            </a:xfrm>
            <a:prstGeom prst="rect">
              <a:avLst/>
            </a:prstGeom>
          </p:spPr>
        </p:pic>
        <p:grpSp>
          <p:nvGrpSpPr>
            <p:cNvPr id="27" name="그룹 13"/>
            <p:cNvGrpSpPr/>
            <p:nvPr/>
          </p:nvGrpSpPr>
          <p:grpSpPr>
            <a:xfrm>
              <a:off x="721501" y="3199390"/>
              <a:ext cx="3267071" cy="2424015"/>
              <a:chOff x="5489594" y="1779664"/>
              <a:chExt cx="3744814" cy="3350434"/>
            </a:xfrm>
          </p:grpSpPr>
          <p:pic>
            <p:nvPicPr>
              <p:cNvPr id="28" name="그림 17"/>
              <p:cNvPicPr>
                <a:picLocks noChangeAspect="1"/>
              </p:cNvPicPr>
              <p:nvPr/>
            </p:nvPicPr>
            <p:blipFill rotWithShape="1">
              <a:blip r:embed="rId5"/>
              <a:srcRect l="8690" t="10830" r="67020" b="26500"/>
              <a:stretch>
                <a:fillRect/>
              </a:stretch>
            </p:blipFill>
            <p:spPr>
              <a:xfrm rot="4368826">
                <a:off x="5325357" y="1943901"/>
                <a:ext cx="3350434" cy="3021959"/>
              </a:xfrm>
              <a:prstGeom prst="rect">
                <a:avLst/>
              </a:prstGeom>
            </p:spPr>
          </p:pic>
          <p:sp>
            <p:nvSpPr>
              <p:cNvPr id="29" name="TextBox 22"/>
              <p:cNvSpPr txBox="1"/>
              <p:nvPr/>
            </p:nvSpPr>
            <p:spPr>
              <a:xfrm>
                <a:off x="5882790" y="2454728"/>
                <a:ext cx="3351618" cy="1744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3800" dirty="0" smtClean="0">
                    <a:latin typeface="UhBee MiMi"/>
                    <a:ea typeface="UhBee MiMi"/>
                  </a:rPr>
                  <a:t>제가 도와줄 수 </a:t>
                </a:r>
                <a:endParaRPr lang="en-US" altLang="ko-KR" sz="3800" dirty="0" smtClean="0">
                  <a:latin typeface="UhBee MiMi"/>
                  <a:ea typeface="UhBee MiMi"/>
                </a:endParaRPr>
              </a:p>
              <a:p>
                <a:pPr lvl="0" algn="ctr">
                  <a:defRPr/>
                </a:pPr>
                <a:r>
                  <a:rPr lang="ko-KR" altLang="en-US" sz="3800" dirty="0" smtClean="0">
                    <a:latin typeface="UhBee MiMi"/>
                    <a:ea typeface="UhBee MiMi"/>
                  </a:rPr>
                  <a:t>있는 것은 </a:t>
                </a:r>
                <a:r>
                  <a:rPr lang="en-US" altLang="ko-KR" sz="3800" dirty="0" smtClean="0">
                    <a:latin typeface="UhBee MiMi"/>
                    <a:ea typeface="UhBee MiMi"/>
                  </a:rPr>
                  <a:t>~ </a:t>
                </a:r>
                <a:r>
                  <a:rPr lang="ko-KR" altLang="en-US" sz="3800" dirty="0" smtClean="0">
                    <a:latin typeface="UhBee MiMi"/>
                    <a:ea typeface="UhBee MiMi"/>
                  </a:rPr>
                  <a:t>입니다</a:t>
                </a:r>
                <a:r>
                  <a:rPr lang="en-US" altLang="ko-KR" sz="3800" dirty="0" smtClean="0">
                    <a:latin typeface="UhBee MiMi"/>
                    <a:ea typeface="UhBee MiMi"/>
                  </a:rPr>
                  <a:t>.</a:t>
                </a:r>
                <a:endParaRPr lang="en-US" altLang="ko-KR" sz="3800" dirty="0">
                  <a:latin typeface="UhBee MiMi"/>
                  <a:ea typeface="UhBee MiMi"/>
                </a:endParaRPr>
              </a:p>
            </p:txBody>
          </p:sp>
        </p:grpSp>
      </p:grpSp>
      <p:grpSp>
        <p:nvGrpSpPr>
          <p:cNvPr id="3" name="그룹 2"/>
          <p:cNvGrpSpPr/>
          <p:nvPr/>
        </p:nvGrpSpPr>
        <p:grpSpPr>
          <a:xfrm>
            <a:off x="4451048" y="2822855"/>
            <a:ext cx="4345158" cy="2551585"/>
            <a:chOff x="3977506" y="2305698"/>
            <a:chExt cx="4345158" cy="2551585"/>
          </a:xfrm>
        </p:grpSpPr>
        <p:pic>
          <p:nvPicPr>
            <p:cNvPr id="30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19460724" flipH="1">
              <a:off x="3977506" y="2316567"/>
              <a:ext cx="2966196" cy="2540716"/>
            </a:xfrm>
            <a:prstGeom prst="rect">
              <a:avLst/>
            </a:prstGeom>
          </p:spPr>
        </p:pic>
        <p:grpSp>
          <p:nvGrpSpPr>
            <p:cNvPr id="31" name="그룹 30"/>
            <p:cNvGrpSpPr/>
            <p:nvPr/>
          </p:nvGrpSpPr>
          <p:grpSpPr>
            <a:xfrm>
              <a:off x="4615989" y="2305698"/>
              <a:ext cx="3706675" cy="2540716"/>
              <a:chOff x="636332" y="1859067"/>
              <a:chExt cx="3706675" cy="2540716"/>
            </a:xfrm>
          </p:grpSpPr>
          <p:pic>
            <p:nvPicPr>
              <p:cNvPr id="32" name="그림 16"/>
              <p:cNvPicPr>
                <a:picLocks noChangeAspect="1"/>
              </p:cNvPicPr>
              <p:nvPr/>
            </p:nvPicPr>
            <p:blipFill rotWithShape="1">
              <a:blip r:embed="rId5"/>
              <a:srcRect l="36670" t="-1430" r="34280" b="30250"/>
              <a:stretch>
                <a:fillRect/>
              </a:stretch>
            </p:blipFill>
            <p:spPr>
              <a:xfrm rot="69127" flipH="1">
                <a:off x="1376811" y="1859067"/>
                <a:ext cx="2966196" cy="2540716"/>
              </a:xfrm>
              <a:prstGeom prst="rect">
                <a:avLst/>
              </a:prstGeom>
            </p:spPr>
          </p:pic>
          <p:sp>
            <p:nvSpPr>
              <p:cNvPr id="33" name="TextBox 25"/>
              <p:cNvSpPr txBox="1"/>
              <p:nvPr/>
            </p:nvSpPr>
            <p:spPr>
              <a:xfrm>
                <a:off x="636332" y="2564671"/>
                <a:ext cx="3047342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4000" dirty="0" smtClean="0">
                    <a:latin typeface="UhBee MiMi"/>
                    <a:ea typeface="UhBee MiMi"/>
                  </a:rPr>
                  <a:t>제가 도움이 필요한 것은 </a:t>
                </a:r>
                <a:r>
                  <a:rPr lang="en-US" altLang="ko-KR" sz="4000" dirty="0" smtClean="0">
                    <a:latin typeface="UhBee MiMi"/>
                    <a:ea typeface="UhBee MiMi"/>
                  </a:rPr>
                  <a:t>~</a:t>
                </a:r>
                <a:r>
                  <a:rPr lang="ko-KR" altLang="en-US" sz="4000" dirty="0" smtClean="0">
                    <a:latin typeface="UhBee MiMi"/>
                    <a:ea typeface="UhBee MiMi"/>
                  </a:rPr>
                  <a:t>입니다</a:t>
                </a:r>
                <a:r>
                  <a:rPr lang="en-US" altLang="ko-KR" sz="4000" dirty="0" smtClean="0">
                    <a:latin typeface="UhBee MiMi"/>
                    <a:ea typeface="UhBee MiMi"/>
                  </a:rPr>
                  <a:t>.</a:t>
                </a:r>
                <a:endParaRPr lang="en-US" altLang="ko-KR" sz="4000" dirty="0">
                  <a:latin typeface="UhBee MiMi"/>
                  <a:ea typeface="UhBee MiMi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한솥밥 약속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발표하기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2"/>
            <a:ext cx="9215919" cy="54106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7904" y="1769725"/>
            <a:ext cx="86635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000" dirty="0" smtClean="0">
                <a:latin typeface="UhBee MiMi"/>
                <a:ea typeface="UhBee MiMi"/>
              </a:rPr>
              <a:t>친구가 내가 도와줄 수 있는 약속을 말할 때 손을 들어요</a:t>
            </a:r>
            <a:r>
              <a:rPr lang="en-US" altLang="ko-KR" sz="4000" smtClean="0">
                <a:latin typeface="UhBee MiMi"/>
                <a:ea typeface="UhBee MiMi"/>
              </a:rPr>
              <a:t>.</a:t>
            </a:r>
            <a:endParaRPr lang="en-US" altLang="ko-KR" sz="4000" dirty="0">
              <a:latin typeface="UhBee MiMi"/>
              <a:ea typeface="UhBee MiMi"/>
            </a:endParaRPr>
          </a:p>
        </p:txBody>
      </p:sp>
      <p:pic>
        <p:nvPicPr>
          <p:cNvPr id="2050" name="Picture 2" descr="C:\Users\getti\Downloads\사람-여러 자세-손들고발표(남)-정소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304" y="5093400"/>
            <a:ext cx="1790823" cy="179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etti\Downloads\사람-여러 자세-손들고발표(여)-정소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306" y="4997619"/>
            <a:ext cx="1886604" cy="188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/>
          <a:srcRect l="55510" t="64430" r="37980" b="17740"/>
          <a:stretch>
            <a:fillRect/>
          </a:stretch>
        </p:blipFill>
        <p:spPr>
          <a:xfrm rot="20567816">
            <a:off x="214010" y="1642084"/>
            <a:ext cx="384920" cy="78975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26" name="그림 17"/>
          <p:cNvPicPr>
            <a:picLocks noChangeAspect="1"/>
          </p:cNvPicPr>
          <p:nvPr/>
        </p:nvPicPr>
        <p:blipFill rotWithShape="1">
          <a:blip r:embed="rId5"/>
          <a:srcRect l="8690" t="10830" r="67020" b="26500"/>
          <a:stretch>
            <a:fillRect/>
          </a:stretch>
        </p:blipFill>
        <p:spPr>
          <a:xfrm rot="4495690">
            <a:off x="1964140" y="3322804"/>
            <a:ext cx="2413838" cy="2177187"/>
          </a:xfrm>
          <a:prstGeom prst="rect">
            <a:avLst/>
          </a:prstGeom>
        </p:spPr>
      </p:pic>
      <p:grpSp>
        <p:nvGrpSpPr>
          <p:cNvPr id="27" name="그룹 13"/>
          <p:cNvGrpSpPr/>
          <p:nvPr/>
        </p:nvGrpSpPr>
        <p:grpSpPr>
          <a:xfrm>
            <a:off x="721501" y="3199390"/>
            <a:ext cx="3267071" cy="2424015"/>
            <a:chOff x="5489594" y="1779664"/>
            <a:chExt cx="3744814" cy="3350434"/>
          </a:xfrm>
        </p:grpSpPr>
        <p:pic>
          <p:nvPicPr>
            <p:cNvPr id="28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5325357" y="1943901"/>
              <a:ext cx="3350434" cy="3021959"/>
            </a:xfrm>
            <a:prstGeom prst="rect">
              <a:avLst/>
            </a:prstGeom>
          </p:spPr>
        </p:pic>
        <p:sp>
          <p:nvSpPr>
            <p:cNvPr id="29" name="TextBox 22"/>
            <p:cNvSpPr txBox="1"/>
            <p:nvPr/>
          </p:nvSpPr>
          <p:spPr>
            <a:xfrm>
              <a:off x="5882790" y="2454728"/>
              <a:ext cx="3351618" cy="1744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800" dirty="0" smtClean="0">
                  <a:latin typeface="UhBee MiMi"/>
                  <a:ea typeface="UhBee MiMi"/>
                </a:rPr>
                <a:t>제가 도와줄 수 </a:t>
              </a:r>
              <a:endParaRPr lang="en-US" altLang="ko-KR" sz="38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3800" dirty="0" smtClean="0">
                  <a:latin typeface="UhBee MiMi"/>
                  <a:ea typeface="UhBee MiMi"/>
                </a:rPr>
                <a:t>있는 것은 </a:t>
              </a:r>
              <a:r>
                <a:rPr lang="en-US" altLang="ko-KR" sz="3800" dirty="0" smtClean="0">
                  <a:latin typeface="UhBee MiMi"/>
                  <a:ea typeface="UhBee MiMi"/>
                </a:rPr>
                <a:t>~ </a:t>
              </a:r>
              <a:r>
                <a:rPr lang="ko-KR" altLang="en-US" sz="3800" dirty="0" smtClean="0">
                  <a:latin typeface="UhBee MiMi"/>
                  <a:ea typeface="UhBee MiMi"/>
                </a:rPr>
                <a:t>입니다</a:t>
              </a:r>
              <a:r>
                <a:rPr lang="en-US" altLang="ko-KR" sz="3800" dirty="0" smtClean="0">
                  <a:latin typeface="UhBee MiMi"/>
                  <a:ea typeface="UhBee MiMi"/>
                </a:rPr>
                <a:t>.</a:t>
              </a:r>
              <a:endParaRPr lang="en-US" altLang="ko-KR" sz="3800" dirty="0">
                <a:latin typeface="UhBee MiMi"/>
                <a:ea typeface="UhBee MiMi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451048" y="2822855"/>
            <a:ext cx="4345158" cy="2551585"/>
            <a:chOff x="3977506" y="2305698"/>
            <a:chExt cx="4345158" cy="2551585"/>
          </a:xfrm>
        </p:grpSpPr>
        <p:pic>
          <p:nvPicPr>
            <p:cNvPr id="30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19460724" flipH="1">
              <a:off x="3977506" y="2316567"/>
              <a:ext cx="2966196" cy="2540716"/>
            </a:xfrm>
            <a:prstGeom prst="rect">
              <a:avLst/>
            </a:prstGeom>
          </p:spPr>
        </p:pic>
        <p:grpSp>
          <p:nvGrpSpPr>
            <p:cNvPr id="31" name="그룹 30"/>
            <p:cNvGrpSpPr/>
            <p:nvPr/>
          </p:nvGrpSpPr>
          <p:grpSpPr>
            <a:xfrm>
              <a:off x="4615989" y="2305698"/>
              <a:ext cx="3706675" cy="2540716"/>
              <a:chOff x="636332" y="1859067"/>
              <a:chExt cx="3706675" cy="2540716"/>
            </a:xfrm>
          </p:grpSpPr>
          <p:pic>
            <p:nvPicPr>
              <p:cNvPr id="32" name="그림 16"/>
              <p:cNvPicPr>
                <a:picLocks noChangeAspect="1"/>
              </p:cNvPicPr>
              <p:nvPr/>
            </p:nvPicPr>
            <p:blipFill rotWithShape="1">
              <a:blip r:embed="rId5"/>
              <a:srcRect l="36670" t="-1430" r="34280" b="30250"/>
              <a:stretch>
                <a:fillRect/>
              </a:stretch>
            </p:blipFill>
            <p:spPr>
              <a:xfrm rot="69127" flipH="1">
                <a:off x="1376811" y="1859067"/>
                <a:ext cx="2966196" cy="2540716"/>
              </a:xfrm>
              <a:prstGeom prst="rect">
                <a:avLst/>
              </a:prstGeom>
            </p:spPr>
          </p:pic>
          <p:sp>
            <p:nvSpPr>
              <p:cNvPr id="33" name="TextBox 25"/>
              <p:cNvSpPr txBox="1"/>
              <p:nvPr/>
            </p:nvSpPr>
            <p:spPr>
              <a:xfrm>
                <a:off x="636332" y="2564671"/>
                <a:ext cx="3047342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4000" dirty="0" smtClean="0">
                    <a:latin typeface="UhBee MiMi"/>
                    <a:ea typeface="UhBee MiMi"/>
                  </a:rPr>
                  <a:t>제가 도움이 필요한 것은 </a:t>
                </a:r>
                <a:r>
                  <a:rPr lang="en-US" altLang="ko-KR" sz="4000" dirty="0" smtClean="0">
                    <a:latin typeface="UhBee MiMi"/>
                    <a:ea typeface="UhBee MiMi"/>
                  </a:rPr>
                  <a:t>~</a:t>
                </a:r>
                <a:r>
                  <a:rPr lang="ko-KR" altLang="en-US" sz="4000" dirty="0" smtClean="0">
                    <a:latin typeface="UhBee MiMi"/>
                    <a:ea typeface="UhBee MiMi"/>
                  </a:rPr>
                  <a:t>입니다</a:t>
                </a:r>
                <a:r>
                  <a:rPr lang="en-US" altLang="ko-KR" sz="4000" dirty="0" smtClean="0">
                    <a:latin typeface="UhBee MiMi"/>
                    <a:ea typeface="UhBee MiMi"/>
                  </a:rPr>
                  <a:t>.</a:t>
                </a:r>
                <a:endParaRPr lang="en-US" altLang="ko-KR" sz="4000" dirty="0">
                  <a:latin typeface="UhBee MiMi"/>
                  <a:ea typeface="UhBee MiM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5665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/>
          <p:cNvSpPr/>
          <p:nvPr/>
        </p:nvSpPr>
        <p:spPr>
          <a:xfrm>
            <a:off x="1" y="1556534"/>
            <a:ext cx="9303250" cy="564564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정리하기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4163" y="1966764"/>
            <a:ext cx="86438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 smtClean="0">
                <a:latin typeface="UhBee MiMi"/>
                <a:ea typeface="UhBee MiMi"/>
              </a:rPr>
              <a:t>한솥밥 약속을 잘 지키기 위한 다짐을 돌아가며 발표해요</a:t>
            </a:r>
            <a:r>
              <a:rPr lang="en-US" altLang="ko-KR" sz="4000" dirty="0" smtClean="0">
                <a:latin typeface="UhBee MiMi"/>
                <a:ea typeface="UhBee MiMi"/>
              </a:rPr>
              <a:t>.</a:t>
            </a:r>
            <a:endParaRPr lang="en-US" altLang="ko-KR" sz="4000" dirty="0">
              <a:latin typeface="UhBee MiMi"/>
              <a:ea typeface="UhBee MiMi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l="55510" t="64430" r="37980" b="17740"/>
          <a:stretch>
            <a:fillRect/>
          </a:stretch>
        </p:blipFill>
        <p:spPr>
          <a:xfrm rot="20567816">
            <a:off x="140970" y="1617308"/>
            <a:ext cx="595901" cy="1222623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778745" y="3176406"/>
            <a:ext cx="3529358" cy="22128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2024491"/>
            <a:ext cx="6659202" cy="669520"/>
            <a:chOff x="881246" y="2137506"/>
            <a:chExt cx="6659202" cy="669520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4230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/>
            <a:srcRect l="35440" t="30000" r="49010" b="31920"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226044"/>
              <a:ext cx="402911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 </a:t>
              </a:r>
              <a:endParaRPr lang="ko-KR" altLang="en-US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3617730"/>
            <a:chOff x="450126" y="2529982"/>
            <a:chExt cx="7979547" cy="361773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l="46220" t="55650" r="36750" b="13950"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2861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</a:rPr>
                <a:t>프로젝트 마무리 차시로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다양한 재료를 이용해 한솥밥을 만들고 한솥밥 약속을 만들고 실천을 다짐하는 수업입니다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한솥밥 만들기의 재료는 학급 및 학생들의 특성에 따라 다양하게 활용할 수 있습니다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한솥밥을 만들며 각 곤충 종이접기 활동을 병행한다면 더욱 깊이있는 수업이 될 것입니다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한솥밥 약속의 실천에 대한 보상또한 학급의 상황에 맞게 조정해주시길 바랍니다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 spc="-5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96758" y="3423745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3"/>
              <a:srcRect b="52290"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109934" y="2212185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highlight>
                <a:srgbClr val="FFFF9F"/>
              </a:highlight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20926274">
            <a:off x="392963" y="206477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034779" y="3429000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043839" y="3221309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/>
            <a:srcRect r="54220" b="33150"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/>
            <a:srcRect l="11990" t="12290" r="7600" b="28990"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/>
            <a:srcRect r="54040" b="32580"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8"/>
            <a:srcRect l="23930" t="15730" r="19740" b="21200"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51656" y="4241899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0" y="5167125"/>
              <a:ext cx="2750284" cy="485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417815" y="4427189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4439708" y="4447380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4964236" y="4724783"/>
            <a:ext cx="773735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 rot="611898">
            <a:off x="5477507" y="4437107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5952858" y="4611768"/>
            <a:ext cx="861096" cy="709373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704645" y="4574205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학습활동 안내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275485" y="2719964"/>
            <a:ext cx="941948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 dirty="0" smtClean="0">
                <a:latin typeface="UhBee MiMi"/>
                <a:ea typeface="UhBee MiMi"/>
              </a:rPr>
              <a:t>친구들과 서로 돕고 협동하며</a:t>
            </a:r>
            <a:endParaRPr lang="en-US" altLang="ko-KR" sz="6600" dirty="0" smtClean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6600" dirty="0" smtClean="0">
                <a:latin typeface="UhBee MiMi"/>
                <a:ea typeface="UhBee MiMi"/>
              </a:rPr>
              <a:t>우리 반 한솥밥을 먹어 보자</a:t>
            </a:r>
            <a:r>
              <a:rPr lang="en-US" altLang="ko-KR" sz="6600" dirty="0" smtClean="0">
                <a:latin typeface="UhBee MiMi"/>
                <a:ea typeface="UhBee MiMi"/>
              </a:rPr>
              <a:t>!</a:t>
            </a:r>
            <a:endParaRPr lang="ko-KR" altLang="en-US" sz="6600" dirty="0">
              <a:latin typeface="UhBee MiMi"/>
              <a:ea typeface="UhBee MiMi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09316" y="-1057167"/>
            <a:ext cx="7392484" cy="517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우리 모둠과 어떤 점을 다르게 표현했는지 발표해봅시다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408718" y="-1063748"/>
            <a:ext cx="610470" cy="5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61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학습활동 안내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75914" y="2295968"/>
            <a:ext cx="610470" cy="58255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09316" y="-1057167"/>
            <a:ext cx="7392484" cy="517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우리 모둠과 어떤 점을 다르게 표현했는지 발표해봅시다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408718" y="-1063748"/>
            <a:ext cx="610470" cy="5825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56919" y="2108983"/>
            <a:ext cx="871612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400" dirty="0" smtClean="0">
                <a:latin typeface="UhBee MiMi"/>
                <a:ea typeface="UhBee MiMi"/>
              </a:rPr>
              <a:t>우리 </a:t>
            </a:r>
            <a:r>
              <a:rPr lang="ko-KR" altLang="en-US" sz="5400" dirty="0" err="1" smtClean="0">
                <a:latin typeface="UhBee MiMi"/>
                <a:ea typeface="UhBee MiMi"/>
              </a:rPr>
              <a:t>모둠</a:t>
            </a:r>
            <a:r>
              <a:rPr lang="ko-KR" altLang="en-US" sz="5400" dirty="0" smtClean="0">
                <a:latin typeface="UhBee MiMi"/>
                <a:ea typeface="UhBee MiMi"/>
              </a:rPr>
              <a:t> 한솥밥 만들기</a:t>
            </a:r>
            <a:endParaRPr lang="en-US" altLang="ko-KR" sz="5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ko-KR" altLang="en-US" sz="5400" dirty="0" smtClean="0">
                <a:latin typeface="UhBee MiMi"/>
                <a:ea typeface="UhBee MiMi"/>
              </a:rPr>
              <a:t>한솥밥 약속 만들기</a:t>
            </a:r>
            <a:endParaRPr lang="en-US" altLang="ko-KR" sz="5400" dirty="0" smtClean="0">
              <a:latin typeface="UhBee MiMi"/>
              <a:ea typeface="UhBee MiMi"/>
            </a:endParaRPr>
          </a:p>
          <a:p>
            <a:pPr lvl="0">
              <a:defRPr/>
            </a:pPr>
            <a:r>
              <a:rPr lang="ko-KR" altLang="en-US" sz="5400" dirty="0" smtClean="0">
                <a:latin typeface="UhBee MiMi"/>
                <a:ea typeface="UhBee MiMi"/>
              </a:rPr>
              <a:t>한솥밥 약속 발표하고 실천하기</a:t>
            </a:r>
            <a:endParaRPr lang="ko-KR" altLang="en-US" sz="5400" dirty="0">
              <a:latin typeface="UhBee MiMi"/>
              <a:ea typeface="UhBee MiMi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8206" y="3122674"/>
            <a:ext cx="610470" cy="5825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6449" y="4003319"/>
            <a:ext cx="610470" cy="5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7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들어가며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76839" y="1815621"/>
            <a:ext cx="74624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최근 </a:t>
            </a:r>
            <a:r>
              <a:rPr lang="ko-KR" altLang="en-US" sz="4000" dirty="0" smtClean="0">
                <a:latin typeface="UhBee MiMi"/>
                <a:ea typeface="UhBee MiMi"/>
              </a:rPr>
              <a:t>일주일 동안 </a:t>
            </a:r>
            <a:r>
              <a:rPr lang="ko-KR" altLang="en-US" sz="4000" dirty="0">
                <a:latin typeface="UhBee MiMi"/>
                <a:ea typeface="UhBee MiMi"/>
              </a:rPr>
              <a:t>친구를 도와줬던 경험이 있나요</a:t>
            </a:r>
            <a:r>
              <a:rPr lang="en-US" altLang="ko-KR" sz="4000" dirty="0">
                <a:latin typeface="UhBee MiMi"/>
                <a:ea typeface="UhBee MiMi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pic>
        <p:nvPicPr>
          <p:cNvPr id="11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683274" y="3294982"/>
            <a:ext cx="3529358" cy="2212852"/>
          </a:xfrm>
          <a:prstGeom prst="rect">
            <a:avLst/>
          </a:prstGeom>
        </p:spPr>
      </p:pic>
      <p:pic>
        <p:nvPicPr>
          <p:cNvPr id="12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725871" y="1823207"/>
            <a:ext cx="501934" cy="6003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들어가며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4288" y="1769372"/>
            <a:ext cx="6338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한솥밥을 먹기 위해 개구리는 친구들을 위해 </a:t>
            </a:r>
          </a:p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어떤 행동들을 했나요</a:t>
            </a:r>
            <a:r>
              <a:rPr lang="en-US" altLang="ko-KR" sz="4000" dirty="0">
                <a:latin typeface="UhBee MiMi"/>
                <a:ea typeface="UhBee MiMi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pic>
        <p:nvPicPr>
          <p:cNvPr id="11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683274" y="3294982"/>
            <a:ext cx="3529358" cy="2212852"/>
          </a:xfrm>
          <a:prstGeom prst="rect">
            <a:avLst/>
          </a:prstGeom>
        </p:spPr>
      </p:pic>
      <p:pic>
        <p:nvPicPr>
          <p:cNvPr id="12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1195517" y="1805470"/>
            <a:ext cx="501934" cy="6003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들어가며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14557" y="1820027"/>
            <a:ext cx="68667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 smtClean="0">
                <a:latin typeface="UhBee MiMi"/>
                <a:ea typeface="UhBee MiMi"/>
              </a:rPr>
              <a:t>개구리와 곤충들이 </a:t>
            </a:r>
            <a:endParaRPr lang="ko-KR" altLang="en-US" sz="40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혼자 힘으로 </a:t>
            </a:r>
            <a:r>
              <a:rPr lang="ko-KR" altLang="en-US" sz="4000" dirty="0" smtClean="0">
                <a:latin typeface="UhBee MiMi"/>
                <a:ea typeface="UhBee MiMi"/>
              </a:rPr>
              <a:t>한솥밥을 먹을 </a:t>
            </a:r>
            <a:r>
              <a:rPr lang="ko-KR" altLang="en-US" sz="4000" dirty="0">
                <a:latin typeface="UhBee MiMi"/>
                <a:ea typeface="UhBee MiMi"/>
              </a:rPr>
              <a:t>수 있었을까요</a:t>
            </a:r>
            <a:r>
              <a:rPr lang="en-US" altLang="ko-KR" sz="4000" dirty="0">
                <a:latin typeface="UhBee MiMi"/>
                <a:ea typeface="UhBee MiMi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pic>
        <p:nvPicPr>
          <p:cNvPr id="11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683274" y="3620297"/>
            <a:ext cx="3529358" cy="2212852"/>
          </a:xfrm>
          <a:prstGeom prst="rect">
            <a:avLst/>
          </a:prstGeom>
        </p:spPr>
      </p:pic>
      <p:pic>
        <p:nvPicPr>
          <p:cNvPr id="12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2671546" y="1801725"/>
            <a:ext cx="501934" cy="6003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615</Words>
  <Application>Microsoft Office PowerPoint</Application>
  <PresentationFormat>화면 슬라이드 쇼(4:3)</PresentationFormat>
  <Paragraphs>109</Paragraphs>
  <Slides>24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Hyun-Seung Kang</cp:lastModifiedBy>
  <cp:revision>63</cp:revision>
  <cp:lastPrinted>2019-08-08T07:30:48Z</cp:lastPrinted>
  <dcterms:created xsi:type="dcterms:W3CDTF">2019-05-01T12:57:46Z</dcterms:created>
  <dcterms:modified xsi:type="dcterms:W3CDTF">2019-08-13T05:17:58Z</dcterms:modified>
  <cp:version>0906.0100.01</cp:version>
</cp:coreProperties>
</file>