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72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21871"/>
    <p:restoredTop sz="94660"/>
  </p:normalViewPr>
  <p:slideViewPr>
    <p:cSldViewPr snapToGrid="0">
      <p:cViewPr varScale="1">
        <p:scale>
          <a:sx n="100" d="100"/>
          <a:sy n="100" d="100"/>
        </p:scale>
        <p:origin x="1104" y="-120"/>
      </p:cViewPr>
      <p:guideLst>
        <p:guide orient="horz" pos="2156"/>
        <p:guide pos="2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presProps" Target="presProps.xml"  /><Relationship Id="rId26" Type="http://schemas.openxmlformats.org/officeDocument/2006/relationships/viewProps" Target="viewProps.xml"  /><Relationship Id="rId27" Type="http://schemas.openxmlformats.org/officeDocument/2006/relationships/theme" Target="theme/theme1.xml"  /><Relationship Id="rId28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2019-08-19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png"  /><Relationship Id="rId3" Type="http://schemas.openxmlformats.org/officeDocument/2006/relationships/image" Target="../media/image2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9.png"  /><Relationship Id="rId4" Type="http://schemas.openxmlformats.org/officeDocument/2006/relationships/image" Target="../media/image30.png"  /><Relationship Id="rId5" Type="http://schemas.openxmlformats.org/officeDocument/2006/relationships/image" Target="../media/image31.png"  /><Relationship Id="rId6" Type="http://schemas.openxmlformats.org/officeDocument/2006/relationships/image" Target="../media/image32.png"  /><Relationship Id="rId7" Type="http://schemas.openxmlformats.org/officeDocument/2006/relationships/image" Target="../media/image33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4.png"  /><Relationship Id="rId4" Type="http://schemas.openxmlformats.org/officeDocument/2006/relationships/image" Target="../media/image26.png"  /><Relationship Id="rId5" Type="http://schemas.openxmlformats.org/officeDocument/2006/relationships/image" Target="../media/image27.png"  /><Relationship Id="rId6" Type="http://schemas.openxmlformats.org/officeDocument/2006/relationships/image" Target="../media/image28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4.png"  /><Relationship Id="rId4" Type="http://schemas.openxmlformats.org/officeDocument/2006/relationships/image" Target="../media/image26.pn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5.png"  /><Relationship Id="rId4" Type="http://schemas.openxmlformats.org/officeDocument/2006/relationships/image" Target="../media/image22.png"  /><Relationship Id="rId5" Type="http://schemas.openxmlformats.org/officeDocument/2006/relationships/image" Target="../media/image34.png"  /><Relationship Id="rId6" Type="http://schemas.openxmlformats.org/officeDocument/2006/relationships/image" Target="../media/image35.pn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5.png"  /><Relationship Id="rId4" Type="http://schemas.openxmlformats.org/officeDocument/2006/relationships/image" Target="../media/image36.png"  /><Relationship Id="rId5" Type="http://schemas.openxmlformats.org/officeDocument/2006/relationships/image" Target="../media/image19.png"  /><Relationship Id="rId6" Type="http://schemas.openxmlformats.org/officeDocument/2006/relationships/image" Target="../media/image37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4.png"  /><Relationship Id="rId4" Type="http://schemas.openxmlformats.org/officeDocument/2006/relationships/image" Target="../media/image26.png"  /><Relationship Id="rId5" Type="http://schemas.openxmlformats.org/officeDocument/2006/relationships/image" Target="../media/image27.png"  /><Relationship Id="rId6" Type="http://schemas.openxmlformats.org/officeDocument/2006/relationships/image" Target="../media/image28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19.png"  /><Relationship Id="rId4" Type="http://schemas.openxmlformats.org/officeDocument/2006/relationships/image" Target="../media/image37.png"  /><Relationship Id="rId5" Type="http://schemas.openxmlformats.org/officeDocument/2006/relationships/image" Target="../media/image36.png"  /><Relationship Id="rId6" Type="http://schemas.openxmlformats.org/officeDocument/2006/relationships/image" Target="../media/image22.png"  /><Relationship Id="rId7" Type="http://schemas.openxmlformats.org/officeDocument/2006/relationships/image" Target="../media/image38.pn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4.png"  /><Relationship Id="rId4" Type="http://schemas.openxmlformats.org/officeDocument/2006/relationships/image" Target="../media/image26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19.png"  /><Relationship Id="rId4" Type="http://schemas.openxmlformats.org/officeDocument/2006/relationships/image" Target="../media/image37.png"  /><Relationship Id="rId5" Type="http://schemas.openxmlformats.org/officeDocument/2006/relationships/image" Target="../media/image38.png"  /><Relationship Id="rId6" Type="http://schemas.openxmlformats.org/officeDocument/2006/relationships/image" Target="../media/image26.pn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37.png"  /><Relationship Id="rId4" Type="http://schemas.openxmlformats.org/officeDocument/2006/relationships/image" Target="../media/image26.png"  /><Relationship Id="rId5" Type="http://schemas.openxmlformats.org/officeDocument/2006/relationships/image" Target="../media/image38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3.png"  /><Relationship Id="rId3" Type="http://schemas.openxmlformats.org/officeDocument/2006/relationships/image" Target="../media/image4.png"  /><Relationship Id="rId4" Type="http://schemas.openxmlformats.org/officeDocument/2006/relationships/image" Target="../media/image5.pn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6.png"  /><Relationship Id="rId4" Type="http://schemas.openxmlformats.org/officeDocument/2006/relationships/image" Target="../media/image19.png"  /><Relationship Id="rId5" Type="http://schemas.openxmlformats.org/officeDocument/2006/relationships/image" Target="../media/image37.png"  /><Relationship Id="rId6" Type="http://schemas.openxmlformats.org/officeDocument/2006/relationships/image" Target="../media/image38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5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5.png"  /><Relationship Id="rId4" Type="http://schemas.openxmlformats.org/officeDocument/2006/relationships/image" Target="../media/image39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7.xml"  /><Relationship Id="rId3" Type="http://schemas.openxmlformats.org/officeDocument/2006/relationships/image" Target="../media/image6.png"  /><Relationship Id="rId4" Type="http://schemas.openxmlformats.org/officeDocument/2006/relationships/image" Target="../media/image7.png"  /><Relationship Id="rId5" Type="http://schemas.openxmlformats.org/officeDocument/2006/relationships/image" Target="../media/image4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10" Type="http://schemas.openxmlformats.org/officeDocument/2006/relationships/image" Target="../media/image15.png"  /><Relationship Id="rId11" Type="http://schemas.openxmlformats.org/officeDocument/2006/relationships/image" Target="../media/image16.png"  /><Relationship Id="rId12" Type="http://schemas.openxmlformats.org/officeDocument/2006/relationships/image" Target="../media/image17.png"  /><Relationship Id="rId13" Type="http://schemas.openxmlformats.org/officeDocument/2006/relationships/image" Target="../media/image18.png"  /><Relationship Id="rId14" Type="http://schemas.openxmlformats.org/officeDocument/2006/relationships/image" Target="../media/image4.png"  /><Relationship Id="rId2" Type="http://schemas.openxmlformats.org/officeDocument/2006/relationships/notesSlide" Target="../notesSlides/notesSlide2.xml"  /><Relationship Id="rId3" Type="http://schemas.openxmlformats.org/officeDocument/2006/relationships/image" Target="../media/image8.png"  /><Relationship Id="rId4" Type="http://schemas.openxmlformats.org/officeDocument/2006/relationships/image" Target="../media/image9.png"  /><Relationship Id="rId5" Type="http://schemas.openxmlformats.org/officeDocument/2006/relationships/image" Target="../media/image10.png"  /><Relationship Id="rId6" Type="http://schemas.openxmlformats.org/officeDocument/2006/relationships/image" Target="../media/image11.png"  /><Relationship Id="rId7" Type="http://schemas.openxmlformats.org/officeDocument/2006/relationships/image" Target="../media/image12.png"  /><Relationship Id="rId8" Type="http://schemas.openxmlformats.org/officeDocument/2006/relationships/image" Target="../media/image13.png"  /><Relationship Id="rId9" Type="http://schemas.openxmlformats.org/officeDocument/2006/relationships/image" Target="../media/image14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9.png"  /><Relationship Id="rId3" Type="http://schemas.openxmlformats.org/officeDocument/2006/relationships/image" Target="../media/image20.png"  /><Relationship Id="rId4" Type="http://schemas.openxmlformats.org/officeDocument/2006/relationships/image" Target="../media/image21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2.png"  /><Relationship Id="rId3" Type="http://schemas.openxmlformats.org/officeDocument/2006/relationships/image" Target="../media/image23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5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6.png"  /><Relationship Id="rId3" Type="http://schemas.openxmlformats.org/officeDocument/2006/relationships/image" Target="../media/image25.png"  /><Relationship Id="rId4" Type="http://schemas.openxmlformats.org/officeDocument/2006/relationships/image" Target="../media/image24.png"  /><Relationship Id="rId5" Type="http://schemas.openxmlformats.org/officeDocument/2006/relationships/image" Target="../media/image27.png"  /><Relationship Id="rId6" Type="http://schemas.openxmlformats.org/officeDocument/2006/relationships/image" Target="../media/image28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5.png"  /><Relationship Id="rId3" Type="http://schemas.openxmlformats.org/officeDocument/2006/relationships/image" Target="../media/image24.png"  /><Relationship Id="rId4" Type="http://schemas.openxmlformats.org/officeDocument/2006/relationships/image" Target="../media/image26.pn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6" name="사각형: 둥근 모서리 5"/>
          <p:cNvSpPr/>
          <p:nvPr/>
        </p:nvSpPr>
        <p:spPr>
          <a:xfrm>
            <a:off x="-143284" y="343485"/>
            <a:ext cx="9698805" cy="1171254"/>
          </a:xfrm>
          <a:prstGeom prst="roundRect">
            <a:avLst>
              <a:gd name="adj" fmla="val 16667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400" b="0" spc="-200">
                <a:solidFill>
                  <a:schemeClr val="tx1"/>
                </a:solidFill>
                <a:latin typeface="배달의민족 주아"/>
                <a:ea typeface="배달의민족 주아"/>
              </a:rPr>
              <a:t>알을 낳는 동물의 한살이를 알아봅시다</a:t>
            </a:r>
            <a:r>
              <a:rPr lang="en-US" altLang="ko-KR" sz="4400" b="0" spc="-200">
                <a:solidFill>
                  <a:schemeClr val="tx1"/>
                </a:solidFill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30903" y="6245815"/>
            <a:ext cx="2882194" cy="61218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개구리의 한살이 알아보기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318688"/>
            <a:ext cx="9215919" cy="51899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913029" y="1475103"/>
            <a:ext cx="1315775" cy="1497512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375637" y="1624673"/>
            <a:ext cx="1838382" cy="1355911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271085" y="3954779"/>
            <a:ext cx="1649830" cy="145296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573772" y="4112368"/>
            <a:ext cx="2160051" cy="1370089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3235848" y="1553281"/>
            <a:ext cx="1840845" cy="1477153"/>
          </a:xfrm>
          <a:prstGeom prst="rect">
            <a:avLst/>
          </a:prstGeom>
        </p:spPr>
      </p:pic>
      <p:sp>
        <p:nvSpPr>
          <p:cNvPr id="28" name="TextBox 7"/>
          <p:cNvSpPr txBox="1"/>
          <p:nvPr/>
        </p:nvSpPr>
        <p:spPr>
          <a:xfrm>
            <a:off x="377410" y="3000961"/>
            <a:ext cx="2497447" cy="1031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우무질에 싸여 있고</a:t>
            </a:r>
          </a:p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물 속에 있다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29" name="TextBox 7"/>
          <p:cNvSpPr txBox="1"/>
          <p:nvPr/>
        </p:nvSpPr>
        <p:spPr>
          <a:xfrm>
            <a:off x="3435677" y="2934681"/>
            <a:ext cx="2497446" cy="1030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100">
                <a:latin typeface="UhBee MiMi"/>
                <a:ea typeface="UhBee MiMi"/>
              </a:rPr>
              <a:t>올챙이가 되어</a:t>
            </a:r>
          </a:p>
          <a:p>
            <a:pPr lvl="0">
              <a:defRPr/>
            </a:pPr>
            <a:r>
              <a:rPr lang="ko-KR" altLang="en-US" sz="3100">
                <a:latin typeface="UhBee MiMi"/>
                <a:ea typeface="UhBee MiMi"/>
              </a:rPr>
              <a:t>알에서 나온다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30" name="TextBox 7"/>
          <p:cNvSpPr txBox="1"/>
          <p:nvPr/>
        </p:nvSpPr>
        <p:spPr>
          <a:xfrm>
            <a:off x="6331404" y="3058943"/>
            <a:ext cx="2497446" cy="562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100">
                <a:latin typeface="UhBee MiMi"/>
                <a:ea typeface="UhBee MiMi"/>
              </a:rPr>
              <a:t>뒷다리가 나온다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31" name="TextBox 7"/>
          <p:cNvSpPr txBox="1"/>
          <p:nvPr/>
        </p:nvSpPr>
        <p:spPr>
          <a:xfrm>
            <a:off x="1662793" y="5340318"/>
            <a:ext cx="2497446" cy="565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100">
                <a:latin typeface="UhBee MiMi"/>
                <a:ea typeface="UhBee MiMi"/>
              </a:rPr>
              <a:t>앞다리가 나온다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32" name="TextBox 7"/>
          <p:cNvSpPr txBox="1"/>
          <p:nvPr/>
        </p:nvSpPr>
        <p:spPr>
          <a:xfrm>
            <a:off x="5135209" y="5325350"/>
            <a:ext cx="2497446" cy="1027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100">
                <a:latin typeface="UhBee MiMi"/>
                <a:ea typeface="UhBee MiMi"/>
              </a:rPr>
              <a:t>꼬리가 없어지고</a:t>
            </a:r>
          </a:p>
          <a:p>
            <a:pPr lvl="0">
              <a:defRPr/>
            </a:pPr>
            <a:r>
              <a:rPr lang="ko-KR" altLang="en-US" sz="3100">
                <a:latin typeface="UhBee MiMi"/>
                <a:ea typeface="UhBee MiMi"/>
              </a:rPr>
              <a:t>개구리가 된다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17" name="직사각형 13"/>
          <p:cNvSpPr>
            <a:spLocks noChangeArrowheads="1"/>
          </p:cNvSpPr>
          <p:nvPr/>
        </p:nvSpPr>
        <p:spPr>
          <a:xfrm>
            <a:off x="433726" y="3087179"/>
            <a:ext cx="72915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33" name="직사각형 13"/>
          <p:cNvSpPr>
            <a:spLocks noChangeArrowheads="1"/>
          </p:cNvSpPr>
          <p:nvPr/>
        </p:nvSpPr>
        <p:spPr>
          <a:xfrm>
            <a:off x="3481726" y="3020505"/>
            <a:ext cx="72915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34" name="직사각형 13"/>
          <p:cNvSpPr>
            <a:spLocks noChangeArrowheads="1"/>
          </p:cNvSpPr>
          <p:nvPr/>
        </p:nvSpPr>
        <p:spPr>
          <a:xfrm>
            <a:off x="6386146" y="3087177"/>
            <a:ext cx="729150" cy="389448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35" name="직사각형 13"/>
          <p:cNvSpPr>
            <a:spLocks noChangeArrowheads="1"/>
          </p:cNvSpPr>
          <p:nvPr/>
        </p:nvSpPr>
        <p:spPr>
          <a:xfrm>
            <a:off x="1719601" y="5420804"/>
            <a:ext cx="78630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36" name="직사각형 13"/>
          <p:cNvSpPr>
            <a:spLocks noChangeArrowheads="1"/>
          </p:cNvSpPr>
          <p:nvPr/>
        </p:nvSpPr>
        <p:spPr>
          <a:xfrm>
            <a:off x="5186701" y="5868479"/>
            <a:ext cx="72915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38" name="오른쪽 화살표 37"/>
          <p:cNvSpPr/>
          <p:nvPr/>
        </p:nvSpPr>
        <p:spPr>
          <a:xfrm>
            <a:off x="2614613" y="2116454"/>
            <a:ext cx="323849" cy="323849"/>
          </a:xfrm>
          <a:prstGeom prst="rightArrow">
            <a:avLst>
              <a:gd name="adj1" fmla="val 50000"/>
              <a:gd name="adj2" fmla="val 50000"/>
            </a:avLst>
          </a:prstGeom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1" name="오른쪽 화살표 40"/>
          <p:cNvSpPr/>
          <p:nvPr/>
        </p:nvSpPr>
        <p:spPr>
          <a:xfrm>
            <a:off x="5610226" y="2087879"/>
            <a:ext cx="323849" cy="323849"/>
          </a:xfrm>
          <a:prstGeom prst="rightArrow">
            <a:avLst>
              <a:gd name="adj1" fmla="val 50000"/>
              <a:gd name="adj2" fmla="val 50000"/>
            </a:avLst>
          </a:prstGeom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2" name="오른쪽 화살표 41"/>
          <p:cNvSpPr/>
          <p:nvPr/>
        </p:nvSpPr>
        <p:spPr>
          <a:xfrm>
            <a:off x="4224338" y="4621529"/>
            <a:ext cx="323849" cy="323849"/>
          </a:xfrm>
          <a:prstGeom prst="rightArrow">
            <a:avLst>
              <a:gd name="adj1" fmla="val 50000"/>
              <a:gd name="adj2" fmla="val 50000"/>
            </a:avLst>
          </a:prstGeom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친구들과 한솥밥을 맛있게 먹은 후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....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pic>
        <p:nvPicPr>
          <p:cNvPr id="15" name="그림 16"/>
          <p:cNvPicPr>
            <a:picLocks noChangeAspect="1"/>
          </p:cNvPicPr>
          <p:nvPr/>
        </p:nvPicPr>
        <p:blipFill rotWithShape="1">
          <a:blip r:embed="rId4"/>
          <a:srcRect l="36670" t="-1430" r="34280" b="30250"/>
          <a:stretch>
            <a:fillRect/>
          </a:stretch>
        </p:blipFill>
        <p:spPr>
          <a:xfrm rot="687469" flipH="1">
            <a:off x="4163271" y="801416"/>
            <a:ext cx="4513157" cy="3865774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488703" y="1018005"/>
            <a:ext cx="4259014" cy="3841462"/>
            <a:chOff x="488703" y="1018005"/>
            <a:chExt cx="4259014" cy="3841462"/>
          </a:xfrm>
        </p:grpSpPr>
        <p:pic>
          <p:nvPicPr>
            <p:cNvPr id="16" name="그림 17"/>
            <p:cNvPicPr>
              <a:picLocks noChangeAspect="1"/>
            </p:cNvPicPr>
            <p:nvPr/>
          </p:nvPicPr>
          <p:blipFill rotWithShape="1">
            <a:blip r:embed="rId4"/>
            <a:srcRect l="8690" t="10830" r="67020" b="26500"/>
            <a:stretch>
              <a:fillRect/>
            </a:stretch>
          </p:blipFill>
          <p:spPr>
            <a:xfrm rot="2216087">
              <a:off x="488703" y="1018005"/>
              <a:ext cx="4259014" cy="3841462"/>
            </a:xfrm>
            <a:prstGeom prst="rect">
              <a:avLst/>
            </a:prstGeom>
          </p:spPr>
        </p:pic>
        <p:sp>
          <p:nvSpPr>
            <p:cNvPr id="11" name="TextBox 7"/>
            <p:cNvSpPr txBox="1"/>
            <p:nvPr/>
          </p:nvSpPr>
          <p:spPr>
            <a:xfrm>
              <a:off x="883492" y="2066455"/>
              <a:ext cx="3379514" cy="1789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괜찮아 그럴 수도 있지</a:t>
              </a:r>
              <a:r>
                <a:rPr lang="en-US" altLang="ko-KR" sz="2800">
                  <a:latin typeface="UhBee MiMi"/>
                  <a:ea typeface="UhBee MiMi"/>
                </a:rPr>
                <a:t>!</a:t>
              </a:r>
            </a:p>
            <a:p>
              <a:pPr lvl="0"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그런데 우리 말고도</a:t>
              </a:r>
            </a:p>
            <a:p>
              <a:pPr lvl="0"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알에서 태어나는 </a:t>
              </a:r>
            </a:p>
            <a:p>
              <a:pPr lvl="0"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동물들이 또 누가 있을까</a:t>
              </a:r>
              <a:r>
                <a:rPr lang="en-US" altLang="ko-KR" sz="2800">
                  <a:latin typeface="UhBee MiMi"/>
                  <a:ea typeface="UhBee MiMi"/>
                </a:rPr>
                <a:t>?</a:t>
              </a:r>
              <a:r>
                <a:rPr lang="ko-KR" altLang="en-US" sz="2800">
                  <a:latin typeface="UhBee MiMi"/>
                  <a:ea typeface="UhBee MiMi"/>
                </a:rPr>
                <a:t> </a:t>
              </a:r>
            </a:p>
          </p:txBody>
        </p:sp>
      </p:grpSp>
      <p:sp>
        <p:nvSpPr>
          <p:cNvPr id="12" name="TextBox 7"/>
          <p:cNvSpPr txBox="1"/>
          <p:nvPr/>
        </p:nvSpPr>
        <p:spPr>
          <a:xfrm>
            <a:off x="4403944" y="1756058"/>
            <a:ext cx="4031812" cy="1794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>
                <a:latin typeface="UhBee MiMi"/>
                <a:ea typeface="UhBee MiMi"/>
              </a:rPr>
              <a:t>와</a:t>
            </a:r>
            <a:r>
              <a:rPr lang="en-US" altLang="ko-KR" sz="2800">
                <a:latin typeface="UhBee MiMi"/>
                <a:ea typeface="UhBee MiMi"/>
              </a:rPr>
              <a:t>,</a:t>
            </a:r>
            <a:r>
              <a:rPr lang="ko-KR" altLang="en-US" sz="2800">
                <a:latin typeface="UhBee MiMi"/>
                <a:ea typeface="UhBee MiMi"/>
              </a:rPr>
              <a:t> 우린 알고보니 </a:t>
            </a:r>
          </a:p>
          <a:p>
            <a:pPr lvl="0" algn="ctr">
              <a:defRPr/>
            </a:pPr>
            <a:r>
              <a:rPr lang="ko-KR" altLang="en-US" sz="2800">
                <a:latin typeface="UhBee MiMi"/>
                <a:ea typeface="UhBee MiMi"/>
              </a:rPr>
              <a:t>형제였구나</a:t>
            </a:r>
            <a:r>
              <a:rPr lang="en-US" altLang="ko-KR" sz="2800">
                <a:latin typeface="UhBee MiMi"/>
                <a:ea typeface="UhBee MiMi"/>
              </a:rPr>
              <a:t>!</a:t>
            </a:r>
          </a:p>
          <a:p>
            <a:pPr lvl="0" algn="ctr">
              <a:defRPr/>
            </a:pPr>
            <a:r>
              <a:rPr lang="ko-KR" altLang="en-US" sz="2800">
                <a:latin typeface="UhBee MiMi"/>
                <a:ea typeface="UhBee MiMi"/>
              </a:rPr>
              <a:t>모습이 달라져서</a:t>
            </a:r>
          </a:p>
          <a:p>
            <a:pPr lvl="0" algn="ctr">
              <a:defRPr/>
            </a:pPr>
            <a:r>
              <a:rPr lang="ko-KR" altLang="en-US" sz="2800">
                <a:latin typeface="UhBee MiMi"/>
                <a:ea typeface="UhBee MiMi"/>
              </a:rPr>
              <a:t>못알아봤어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미안해</a:t>
            </a:r>
            <a:r>
              <a:rPr lang="en-US" altLang="ko-KR" sz="2800">
                <a:latin typeface="UhBee MiMi"/>
                <a:ea typeface="UhBee MiMi"/>
              </a:rPr>
              <a:t>!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2593073" y="4495058"/>
            <a:ext cx="3817987" cy="137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대표적으로 닭이 있지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그럼 이번엔 닭의 한살이에 대해서도 알아보자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 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709234" y="3676650"/>
            <a:ext cx="2621380" cy="230857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471267" y="4038561"/>
            <a:ext cx="2124286" cy="17045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 animBg="1"/>
      <p:bldP spid="12" grpId="0" animBg="1"/>
      <p:bldP spid="12" grpId="2" animBg="1"/>
      <p:bldP spid="13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4" y="2528343"/>
            <a:ext cx="8726381" cy="302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닭의 한살이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알아보기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0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2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2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닭의 한살이 알아보기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70340" t="27830" r="12250" b="50000"/>
          <a:stretch>
            <a:fillRect/>
          </a:stretch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638925" y="1914524"/>
            <a:ext cx="1828800" cy="1828800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377408" y="3543300"/>
            <a:ext cx="2497448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100" dirty="0">
                <a:latin typeface="UhBee MiMi"/>
                <a:ea typeface="UhBee MiMi"/>
              </a:rPr>
              <a:t>단단한 껍데기에 싸여 태어나고</a:t>
            </a:r>
            <a:r>
              <a:rPr lang="en-US" altLang="ko-KR" sz="3100" dirty="0">
                <a:latin typeface="UhBee MiMi"/>
                <a:ea typeface="UhBee MiMi"/>
              </a:rPr>
              <a:t>,</a:t>
            </a:r>
          </a:p>
          <a:p>
            <a:pPr lvl="0" algn="ctr">
              <a:defRPr/>
            </a:pPr>
            <a:r>
              <a:rPr lang="ko-KR" altLang="en-US" sz="3100" dirty="0">
                <a:latin typeface="UhBee MiMi"/>
                <a:ea typeface="UhBee MiMi"/>
              </a:rPr>
              <a:t>약 </a:t>
            </a:r>
            <a:r>
              <a:rPr lang="en-US" altLang="ko-KR" sz="3100" dirty="0">
                <a:latin typeface="UhBee MiMi"/>
                <a:ea typeface="UhBee MiMi"/>
              </a:rPr>
              <a:t>21</a:t>
            </a:r>
            <a:r>
              <a:rPr lang="ko-KR" altLang="en-US" sz="3100" dirty="0" smtClean="0">
                <a:latin typeface="UhBee MiMi"/>
                <a:ea typeface="UhBee MiMi"/>
              </a:rPr>
              <a:t>일 동안</a:t>
            </a:r>
            <a:endParaRPr lang="ko-KR" altLang="en-US" sz="31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3100" dirty="0" err="1">
                <a:latin typeface="UhBee MiMi"/>
                <a:ea typeface="UhBee MiMi"/>
              </a:rPr>
              <a:t>어미닭이</a:t>
            </a:r>
            <a:r>
              <a:rPr lang="ko-KR" altLang="en-US" sz="3100" dirty="0">
                <a:latin typeface="UhBee MiMi"/>
                <a:ea typeface="UhBee MiMi"/>
              </a:rPr>
              <a:t> 품어요</a:t>
            </a:r>
            <a:r>
              <a:rPr lang="en-US" altLang="ko-KR" sz="3100" dirty="0">
                <a:latin typeface="UhBee MiMi"/>
                <a:ea typeface="UhBee MiMi"/>
              </a:rPr>
              <a:t>.</a:t>
            </a:r>
          </a:p>
        </p:txBody>
      </p:sp>
      <p:sp>
        <p:nvSpPr>
          <p:cNvPr id="17" name="직사각형 13"/>
          <p:cNvSpPr>
            <a:spLocks noChangeArrowheads="1"/>
          </p:cNvSpPr>
          <p:nvPr/>
        </p:nvSpPr>
        <p:spPr>
          <a:xfrm>
            <a:off x="890924" y="4582018"/>
            <a:ext cx="72915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18" name="오른쪽 화살표 17"/>
          <p:cNvSpPr/>
          <p:nvPr/>
        </p:nvSpPr>
        <p:spPr>
          <a:xfrm>
            <a:off x="2500312" y="2647950"/>
            <a:ext cx="323849" cy="323849"/>
          </a:xfrm>
          <a:prstGeom prst="rightArrow">
            <a:avLst>
              <a:gd name="adj1" fmla="val 50000"/>
              <a:gd name="adj2" fmla="val 50000"/>
            </a:avLst>
          </a:prstGeom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47306" y="1751001"/>
            <a:ext cx="1486163" cy="1854210"/>
          </a:xfrm>
          <a:prstGeom prst="rect">
            <a:avLst/>
          </a:prstGeom>
        </p:spPr>
      </p:pic>
      <p:sp>
        <p:nvSpPr>
          <p:cNvPr id="19" name="TextBox 7"/>
          <p:cNvSpPr txBox="1"/>
          <p:nvPr/>
        </p:nvSpPr>
        <p:spPr>
          <a:xfrm>
            <a:off x="3453983" y="3609974"/>
            <a:ext cx="2497448" cy="1503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처음엔 솜털이지만</a:t>
            </a:r>
          </a:p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점점 깃털로 바뀌며 자랍니다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20" name="오른쪽 화살표 19"/>
          <p:cNvSpPr/>
          <p:nvPr/>
        </p:nvSpPr>
        <p:spPr>
          <a:xfrm>
            <a:off x="6024562" y="2619374"/>
            <a:ext cx="323849" cy="323849"/>
          </a:xfrm>
          <a:prstGeom prst="rightArrow">
            <a:avLst>
              <a:gd name="adj1" fmla="val 50000"/>
              <a:gd name="adj2" fmla="val 50000"/>
            </a:avLst>
          </a:prstGeom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1" name="TextBox 7"/>
          <p:cNvSpPr txBox="1"/>
          <p:nvPr/>
        </p:nvSpPr>
        <p:spPr>
          <a:xfrm>
            <a:off x="6282908" y="3629024"/>
            <a:ext cx="2497448" cy="1979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약 </a:t>
            </a:r>
            <a:r>
              <a:rPr lang="en-US" altLang="ko-KR" sz="3100">
                <a:latin typeface="UhBee MiMi"/>
                <a:ea typeface="UhBee MiMi"/>
              </a:rPr>
              <a:t>5</a:t>
            </a:r>
            <a:r>
              <a:rPr lang="ko-KR" altLang="en-US" sz="3100">
                <a:latin typeface="UhBee MiMi"/>
                <a:ea typeface="UhBee MiMi"/>
              </a:rPr>
              <a:t>개월 후</a:t>
            </a:r>
          </a:p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다 자란 암컷이</a:t>
            </a:r>
          </a:p>
          <a:p>
            <a:pPr lvl="0" algn="ctr">
              <a:defRPr/>
            </a:pPr>
            <a:r>
              <a:rPr lang="ko-KR" altLang="en-US" sz="3100">
                <a:latin typeface="UhBee MiMi"/>
                <a:ea typeface="UhBee MiMi"/>
              </a:rPr>
              <a:t>알을 낳을 수 있습니다</a:t>
            </a:r>
            <a:r>
              <a:rPr lang="en-US" altLang="ko-KR" sz="3100">
                <a:latin typeface="UhBee MiMi"/>
                <a:ea typeface="UhBee MiMi"/>
              </a:rPr>
              <a:t>.</a:t>
            </a:r>
          </a:p>
        </p:txBody>
      </p:sp>
      <p:sp>
        <p:nvSpPr>
          <p:cNvPr id="22" name="직사각형 13"/>
          <p:cNvSpPr>
            <a:spLocks noChangeArrowheads="1"/>
          </p:cNvSpPr>
          <p:nvPr/>
        </p:nvSpPr>
        <p:spPr>
          <a:xfrm>
            <a:off x="4438650" y="3686668"/>
            <a:ext cx="55770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23" name="직사각형 13"/>
          <p:cNvSpPr>
            <a:spLocks noChangeArrowheads="1"/>
          </p:cNvSpPr>
          <p:nvPr/>
        </p:nvSpPr>
        <p:spPr>
          <a:xfrm>
            <a:off x="4166700" y="4162918"/>
            <a:ext cx="51960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sp>
        <p:nvSpPr>
          <p:cNvPr id="24" name="직사각형 13"/>
          <p:cNvSpPr>
            <a:spLocks noChangeArrowheads="1"/>
          </p:cNvSpPr>
          <p:nvPr/>
        </p:nvSpPr>
        <p:spPr>
          <a:xfrm>
            <a:off x="7138500" y="3734292"/>
            <a:ext cx="786300" cy="389445"/>
          </a:xfrm>
          <a:prstGeom prst="rect">
            <a:avLst/>
          </a:prstGeom>
          <a:solidFill>
            <a:schemeClr val="accent6">
              <a:lumMod val="80000"/>
              <a:lumOff val="20000"/>
            </a:schemeClr>
          </a:solidFill>
          <a:ln w="19050" algn="ctr">
            <a:noFill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ko-KR" sz="2000">
                <a:ln w="9525">
                  <a:solidFill>
                    <a:schemeClr val="tx1"/>
                  </a:solidFill>
                </a:ln>
                <a:solidFill>
                  <a:srgbClr val="0033CC"/>
                </a:solidFill>
                <a:latin typeface="사랑체"/>
                <a:ea typeface="사랑체"/>
              </a:rPr>
              <a:t>?</a:t>
            </a:r>
            <a:endParaRPr lang="ko-KR" altLang="en-US" sz="2000">
              <a:ln w="9525">
                <a:solidFill>
                  <a:schemeClr val="tx1"/>
                </a:solidFill>
              </a:ln>
              <a:solidFill>
                <a:srgbClr val="0033CC"/>
              </a:solidFill>
              <a:latin typeface="사랑체"/>
              <a:ea typeface="사랑체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511906" y="1781176"/>
            <a:ext cx="2121955" cy="20573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 알을 낳는 또 다른 동물들은 어떤 것들이 있을까요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?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70340" t="27830" r="12250" b="50000"/>
          <a:stretch>
            <a:fillRect/>
          </a:stretch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25" name="그림 9"/>
          <p:cNvPicPr>
            <a:picLocks noChangeAspect="1"/>
          </p:cNvPicPr>
          <p:nvPr/>
        </p:nvPicPr>
        <p:blipFill rotWithShape="1">
          <a:blip r:embed="rId3"/>
          <a:srcRect l="55510" t="64430" r="37980" b="17740"/>
          <a:stretch>
            <a:fillRect/>
          </a:stretch>
        </p:blipFill>
        <p:spPr>
          <a:xfrm rot="20567816">
            <a:off x="906043" y="1558456"/>
            <a:ext cx="413113" cy="847593"/>
          </a:xfrm>
          <a:prstGeom prst="rect">
            <a:avLst/>
          </a:prstGeom>
        </p:spPr>
      </p:pic>
      <p:sp>
        <p:nvSpPr>
          <p:cNvPr id="26" name="TextBox 7"/>
          <p:cNvSpPr txBox="1"/>
          <p:nvPr/>
        </p:nvSpPr>
        <p:spPr>
          <a:xfrm>
            <a:off x="1330820" y="1709049"/>
            <a:ext cx="648236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400" dirty="0">
                <a:latin typeface="UhBee MiMi"/>
                <a:ea typeface="UhBee MiMi"/>
              </a:rPr>
              <a:t>여러분이 알고 있는 알을 낳는 동물들을 </a:t>
            </a:r>
            <a:r>
              <a:rPr lang="ko-KR" altLang="en-US" sz="3400" dirty="0" smtClean="0">
                <a:latin typeface="UhBee MiMi"/>
                <a:ea typeface="UhBee MiMi"/>
              </a:rPr>
              <a:t>발표해 봅시다</a:t>
            </a:r>
            <a:r>
              <a:rPr lang="en-US" altLang="ko-KR" sz="3400" dirty="0">
                <a:latin typeface="UhBee MiMi"/>
                <a:ea typeface="UhBee MiMi"/>
              </a:rPr>
              <a:t>.</a:t>
            </a: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096000" y="2748597"/>
            <a:ext cx="2523255" cy="1360805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85774" y="2624773"/>
            <a:ext cx="2495550" cy="249555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613986" y="2586672"/>
            <a:ext cx="1964757" cy="1752600"/>
          </a:xfrm>
          <a:prstGeom prst="rect">
            <a:avLst/>
          </a:prstGeom>
        </p:spPr>
      </p:pic>
      <p:sp>
        <p:nvSpPr>
          <p:cNvPr id="30" name="TextBox 7"/>
          <p:cNvSpPr txBox="1"/>
          <p:nvPr/>
        </p:nvSpPr>
        <p:spPr>
          <a:xfrm>
            <a:off x="1254619" y="4171896"/>
            <a:ext cx="881660" cy="603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400">
                <a:latin typeface="UhBee MiMi"/>
                <a:ea typeface="UhBee MiMi"/>
              </a:rPr>
              <a:t>악어</a:t>
            </a:r>
          </a:p>
        </p:txBody>
      </p:sp>
      <p:sp>
        <p:nvSpPr>
          <p:cNvPr id="31" name="TextBox 7"/>
          <p:cNvSpPr txBox="1"/>
          <p:nvPr/>
        </p:nvSpPr>
        <p:spPr>
          <a:xfrm>
            <a:off x="3883519" y="4190946"/>
            <a:ext cx="1243610" cy="603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400">
                <a:latin typeface="UhBee MiMi"/>
                <a:ea typeface="UhBee MiMi"/>
              </a:rPr>
              <a:t>달팽이</a:t>
            </a:r>
          </a:p>
        </p:txBody>
      </p:sp>
      <p:sp>
        <p:nvSpPr>
          <p:cNvPr id="32" name="TextBox 7"/>
          <p:cNvSpPr txBox="1"/>
          <p:nvPr/>
        </p:nvSpPr>
        <p:spPr>
          <a:xfrm>
            <a:off x="6617194" y="4200472"/>
            <a:ext cx="1243610" cy="603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400">
                <a:latin typeface="UhBee MiMi"/>
                <a:ea typeface="UhBee MiMi"/>
              </a:rPr>
              <a:t>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1" animBg="1"/>
      <p:bldP spid="32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4800">
                <a:solidFill>
                  <a:schemeClr val="tx1"/>
                </a:solidFill>
                <a:latin typeface="UhBee MiMi"/>
                <a:ea typeface="UhBee MiMi"/>
              </a:rPr>
              <a:t>닭의 한살이에 대해 공부한 후</a:t>
            </a:r>
            <a:r>
              <a:rPr lang="en-US" altLang="ko-KR" sz="4800">
                <a:solidFill>
                  <a:schemeClr val="tx1"/>
                </a:solidFill>
                <a:latin typeface="UhBee MiMi"/>
                <a:ea typeface="UhBee MiMi"/>
              </a:rPr>
              <a:t>..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4258048" y="1177537"/>
            <a:ext cx="4144674" cy="3550148"/>
            <a:chOff x="4258048" y="1177537"/>
            <a:chExt cx="4144674" cy="3550148"/>
          </a:xfrm>
        </p:grpSpPr>
        <p:pic>
          <p:nvPicPr>
            <p:cNvPr id="15" name="그림 16"/>
            <p:cNvPicPr>
              <a:picLocks noChangeAspect="1"/>
            </p:cNvPicPr>
            <p:nvPr/>
          </p:nvPicPr>
          <p:blipFill rotWithShape="1">
            <a:blip r:embed="rId4"/>
            <a:srcRect l="36670" t="-1430" r="34280" b="30250"/>
            <a:stretch>
              <a:fillRect/>
            </a:stretch>
          </p:blipFill>
          <p:spPr>
            <a:xfrm rot="687469" flipH="1">
              <a:off x="4258048" y="1177537"/>
              <a:ext cx="4144674" cy="3550148"/>
            </a:xfrm>
            <a:prstGeom prst="rect">
              <a:avLst/>
            </a:prstGeom>
          </p:spPr>
        </p:pic>
        <p:sp>
          <p:nvSpPr>
            <p:cNvPr id="11" name="TextBox 7"/>
            <p:cNvSpPr txBox="1"/>
            <p:nvPr/>
          </p:nvSpPr>
          <p:spPr>
            <a:xfrm>
              <a:off x="4572000" y="2006196"/>
              <a:ext cx="3379513" cy="1678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600">
                  <a:latin typeface="UhBee MiMi"/>
                  <a:ea typeface="UhBee MiMi"/>
                </a:rPr>
                <a:t>나도 그래</a:t>
              </a:r>
              <a:r>
                <a:rPr lang="en-US" altLang="ko-KR" sz="2600">
                  <a:latin typeface="UhBee MiMi"/>
                  <a:ea typeface="UhBee MiMi"/>
                </a:rPr>
                <a:t>.</a:t>
              </a:r>
            </a:p>
            <a:p>
              <a:pPr lvl="0" algn="ctr">
                <a:defRPr/>
              </a:pPr>
              <a:r>
                <a:rPr lang="ko-KR" altLang="en-US" sz="2600">
                  <a:latin typeface="UhBee MiMi"/>
                  <a:ea typeface="UhBee MiMi"/>
                </a:rPr>
                <a:t>어</a:t>
              </a:r>
              <a:r>
                <a:rPr lang="en-US" altLang="ko-KR" sz="2600">
                  <a:latin typeface="UhBee MiMi"/>
                  <a:ea typeface="UhBee MiMi"/>
                </a:rPr>
                <a:t>!</a:t>
              </a:r>
              <a:r>
                <a:rPr lang="ko-KR" altLang="en-US" sz="2600">
                  <a:latin typeface="UhBee MiMi"/>
                  <a:ea typeface="UhBee MiMi"/>
                </a:rPr>
                <a:t> 그런데 우리 알에서 </a:t>
              </a:r>
            </a:p>
            <a:p>
              <a:pPr lvl="0" algn="ctr">
                <a:defRPr/>
              </a:pPr>
              <a:r>
                <a:rPr lang="ko-KR" altLang="en-US" sz="2600">
                  <a:latin typeface="UhBee MiMi"/>
                  <a:ea typeface="UhBee MiMi"/>
                </a:rPr>
                <a:t>태어난 동물들 사이에서 </a:t>
              </a:r>
            </a:p>
            <a:p>
              <a:pPr lvl="0" algn="ctr">
                <a:defRPr/>
              </a:pPr>
              <a:r>
                <a:rPr lang="ko-KR" altLang="en-US" sz="2600">
                  <a:latin typeface="UhBee MiMi"/>
                  <a:ea typeface="UhBee MiMi"/>
                </a:rPr>
                <a:t>누군가 스파이가 있대</a:t>
              </a:r>
              <a:r>
                <a:rPr lang="en-US" altLang="ko-KR" sz="2600">
                  <a:latin typeface="UhBee MiMi"/>
                  <a:ea typeface="UhBee MiMi"/>
                </a:rPr>
                <a:t>!</a:t>
              </a:r>
            </a:p>
          </p:txBody>
        </p:sp>
      </p:grpSp>
      <p:pic>
        <p:nvPicPr>
          <p:cNvPr id="16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2687437">
            <a:off x="91336" y="1695295"/>
            <a:ext cx="3790576" cy="3418950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-132132" y="2612785"/>
            <a:ext cx="4031810" cy="1787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와</a:t>
            </a:r>
            <a:r>
              <a:rPr lang="en-US" altLang="ko-KR" sz="2800" dirty="0">
                <a:latin typeface="UhBee MiMi"/>
                <a:ea typeface="UhBee MiMi"/>
              </a:rPr>
              <a:t>,</a:t>
            </a:r>
            <a:r>
              <a:rPr lang="ko-KR" altLang="en-US" sz="2800" dirty="0">
                <a:latin typeface="UhBee MiMi"/>
                <a:ea typeface="UhBee MiMi"/>
              </a:rPr>
              <a:t> 닭 말고도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알에서 태어나는 동물들이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정말로 다양하네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신기하고 </a:t>
            </a:r>
            <a:r>
              <a:rPr lang="ko-KR" altLang="en-US" sz="2800" dirty="0" err="1">
                <a:latin typeface="UhBee MiMi"/>
                <a:ea typeface="UhBee MiMi"/>
              </a:rPr>
              <a:t>재밌어</a:t>
            </a:r>
            <a:r>
              <a:rPr lang="en-US" altLang="ko-KR" sz="2800" dirty="0">
                <a:latin typeface="UhBee MiMi"/>
                <a:ea typeface="UhBee MiMi"/>
              </a:rPr>
              <a:t>.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2495794" y="4948414"/>
            <a:ext cx="261784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>
                <a:latin typeface="UhBee MiMi"/>
                <a:ea typeface="UhBee MiMi"/>
              </a:rPr>
              <a:t>헉 스파이</a:t>
            </a:r>
            <a:r>
              <a:rPr lang="en-US" altLang="ko-KR" sz="2800" dirty="0">
                <a:latin typeface="UhBee MiMi"/>
                <a:ea typeface="UhBee MiMi"/>
              </a:rPr>
              <a:t>?!</a:t>
            </a:r>
          </a:p>
          <a:p>
            <a:pPr lvl="0">
              <a:defRPr/>
            </a:pPr>
            <a:r>
              <a:rPr lang="ko-KR" altLang="en-US" sz="2800" dirty="0">
                <a:latin typeface="UhBee MiMi"/>
                <a:ea typeface="UhBee MiMi"/>
              </a:rPr>
              <a:t>그럼 당장 찾아보자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 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699709" y="3686175"/>
            <a:ext cx="2621380" cy="230857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463978" y="3901076"/>
            <a:ext cx="2124286" cy="17045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2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알을 낳는 동물 스파이 게임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387023" y="1628016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53066" y="1621216"/>
            <a:ext cx="1184032" cy="52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>
                <a:latin typeface="UhBee MiMi"/>
                <a:ea typeface="UhBee MiMi"/>
              </a:rPr>
              <a:t>게임방법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15" name="TextBox 7"/>
          <p:cNvSpPr txBox="1"/>
          <p:nvPr/>
        </p:nvSpPr>
        <p:spPr>
          <a:xfrm>
            <a:off x="744876" y="2376570"/>
            <a:ext cx="72878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선생님께서 주신 카드를 확인해요</a:t>
            </a:r>
            <a:r>
              <a:rPr lang="en-US" altLang="ko-KR" sz="4000" dirty="0">
                <a:latin typeface="UhBee MiMi"/>
                <a:ea typeface="UhBee MiMi"/>
              </a:rPr>
              <a:t>.</a:t>
            </a:r>
            <a:endParaRPr lang="ko-KR" altLang="en-US" sz="40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4000" dirty="0">
                <a:latin typeface="UhBee MiMi"/>
                <a:ea typeface="UhBee MiMi"/>
              </a:rPr>
              <a:t> </a:t>
            </a:r>
            <a:r>
              <a:rPr lang="ko-KR" altLang="en-US" sz="4000" dirty="0">
                <a:solidFill>
                  <a:schemeClr val="accent1"/>
                </a:solidFill>
                <a:latin typeface="UhBee MiMi"/>
                <a:ea typeface="UhBee MiMi"/>
              </a:rPr>
              <a:t>알을 낳는 동물</a:t>
            </a:r>
            <a:r>
              <a:rPr lang="ko-KR" altLang="en-US" sz="4000" dirty="0">
                <a:latin typeface="UhBee MiMi"/>
                <a:ea typeface="UhBee MiMi"/>
              </a:rPr>
              <a:t>이나 </a:t>
            </a:r>
            <a:r>
              <a:rPr lang="ko-KR" altLang="en-US" sz="4000" dirty="0">
                <a:solidFill>
                  <a:srgbClr val="FF0000"/>
                </a:solidFill>
                <a:latin typeface="UhBee MiMi"/>
                <a:ea typeface="UhBee MiMi"/>
              </a:rPr>
              <a:t>스파이</a:t>
            </a:r>
            <a:r>
              <a:rPr lang="ko-KR" altLang="en-US" sz="4000" dirty="0">
                <a:latin typeface="UhBee MiMi"/>
                <a:ea typeface="UhBee MiMi"/>
              </a:rPr>
              <a:t>가 적혀있을 </a:t>
            </a:r>
            <a:r>
              <a:rPr lang="ko-KR" altLang="en-US" sz="4000" dirty="0" smtClean="0">
                <a:latin typeface="UhBee MiMi"/>
                <a:ea typeface="UhBee MiMi"/>
              </a:rPr>
              <a:t>거</a:t>
            </a:r>
            <a:r>
              <a:rPr lang="ko-KR" altLang="en-US" sz="4000" dirty="0" smtClean="0">
                <a:solidFill>
                  <a:srgbClr val="FF0000"/>
                </a:solidFill>
                <a:latin typeface="UhBee MiMi"/>
                <a:ea typeface="UhBee MiMi"/>
              </a:rPr>
              <a:t>예</a:t>
            </a:r>
            <a:r>
              <a:rPr lang="ko-KR" altLang="en-US" sz="4000" dirty="0" smtClean="0">
                <a:latin typeface="UhBee MiMi"/>
                <a:ea typeface="UhBee MiMi"/>
              </a:rPr>
              <a:t>요</a:t>
            </a:r>
            <a:r>
              <a:rPr lang="en-US" altLang="ko-KR" sz="40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30" name="그룹 29"/>
          <p:cNvGrpSpPr/>
          <p:nvPr/>
        </p:nvGrpSpPr>
        <p:grpSpPr>
          <a:xfrm>
            <a:off x="400049" y="4157801"/>
            <a:ext cx="1606451" cy="1884575"/>
            <a:chOff x="-2581276" y="-262800"/>
            <a:chExt cx="1895475" cy="2390400"/>
          </a:xfrm>
        </p:grpSpPr>
        <p:sp>
          <p:nvSpPr>
            <p:cNvPr id="29" name="모서리가 둥근 직사각형 28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6" name="TextBox 7"/>
            <p:cNvSpPr txBox="1"/>
            <p:nvPr/>
          </p:nvSpPr>
          <p:spPr>
            <a:xfrm>
              <a:off x="-2079133" y="1370777"/>
              <a:ext cx="881661" cy="568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400">
                  <a:latin typeface="UhBee MiMi"/>
                  <a:ea typeface="UhBee MiMi"/>
                </a:rPr>
                <a:t>악어</a:t>
              </a: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48" name="그룹 47"/>
          <p:cNvGrpSpPr/>
          <p:nvPr/>
        </p:nvGrpSpPr>
        <p:grpSpPr>
          <a:xfrm>
            <a:off x="2143127" y="4170168"/>
            <a:ext cx="1590476" cy="1853158"/>
            <a:chOff x="3257552" y="4385401"/>
            <a:chExt cx="1414542" cy="2018925"/>
          </a:xfrm>
        </p:grpSpPr>
        <p:grpSp>
          <p:nvGrpSpPr>
            <p:cNvPr id="41" name="그룹 40"/>
            <p:cNvGrpSpPr/>
            <p:nvPr/>
          </p:nvGrpSpPr>
          <p:grpSpPr>
            <a:xfrm>
              <a:off x="3257552" y="4385401"/>
              <a:ext cx="1414541" cy="2018925"/>
              <a:chOff x="-2556000" y="-262800"/>
              <a:chExt cx="1876625" cy="2390400"/>
            </a:xfrm>
          </p:grpSpPr>
          <p:sp>
            <p:nvSpPr>
              <p:cNvPr id="42" name="모서리가 둥근 직사각형 41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43" name="TextBox 7"/>
              <p:cNvSpPr txBox="1"/>
              <p:nvPr/>
            </p:nvSpPr>
            <p:spPr>
              <a:xfrm>
                <a:off x="-2395048" y="1370777"/>
                <a:ext cx="1715673" cy="5778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달팽이</a:t>
                </a:r>
              </a:p>
            </p:txBody>
          </p:sp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47" name="그룹 46"/>
          <p:cNvGrpSpPr/>
          <p:nvPr/>
        </p:nvGrpSpPr>
        <p:grpSpPr>
          <a:xfrm>
            <a:off x="3734669" y="4196795"/>
            <a:ext cx="1819666" cy="1769381"/>
            <a:chOff x="4843897" y="4471126"/>
            <a:chExt cx="1618380" cy="2018925"/>
          </a:xfrm>
        </p:grpSpPr>
        <p:grpSp>
          <p:nvGrpSpPr>
            <p:cNvPr id="37" name="그룹 36"/>
            <p:cNvGrpSpPr/>
            <p:nvPr/>
          </p:nvGrpSpPr>
          <p:grpSpPr>
            <a:xfrm>
              <a:off x="4933952" y="4471126"/>
              <a:ext cx="1378492" cy="2018925"/>
              <a:chOff x="-2556000" y="-262800"/>
              <a:chExt cx="1828800" cy="2390400"/>
            </a:xfrm>
          </p:grpSpPr>
          <p:sp>
            <p:nvSpPr>
              <p:cNvPr id="38" name="모서리가 둥근 직사각형 37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39" name="TextBox 7"/>
              <p:cNvSpPr txBox="1"/>
              <p:nvPr/>
            </p:nvSpPr>
            <p:spPr>
              <a:xfrm>
                <a:off x="-2079132" y="1370776"/>
                <a:ext cx="881660" cy="6079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뱀</a:t>
                </a:r>
              </a:p>
            </p:txBody>
          </p:sp>
        </p:grpSp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4843897" y="4577395"/>
              <a:ext cx="1618380" cy="1160780"/>
            </a:xfrm>
            <a:prstGeom prst="rect">
              <a:avLst/>
            </a:prstGeom>
          </p:spPr>
        </p:pic>
      </p:grpSp>
      <p:grpSp>
        <p:nvGrpSpPr>
          <p:cNvPr id="46" name="그룹 45"/>
          <p:cNvGrpSpPr/>
          <p:nvPr/>
        </p:nvGrpSpPr>
        <p:grpSpPr>
          <a:xfrm>
            <a:off x="5505450" y="4185374"/>
            <a:ext cx="1549946" cy="1790325"/>
            <a:chOff x="7820024" y="4490175"/>
            <a:chExt cx="1378495" cy="2018925"/>
          </a:xfrm>
        </p:grpSpPr>
        <p:grpSp>
          <p:nvGrpSpPr>
            <p:cNvPr id="33" name="그룹 32"/>
            <p:cNvGrpSpPr/>
            <p:nvPr/>
          </p:nvGrpSpPr>
          <p:grpSpPr>
            <a:xfrm>
              <a:off x="7820028" y="4490175"/>
              <a:ext cx="1378492" cy="2018925"/>
              <a:chOff x="-2556000" y="-262800"/>
              <a:chExt cx="1828800" cy="2390400"/>
            </a:xfrm>
          </p:grpSpPr>
          <p:sp>
            <p:nvSpPr>
              <p:cNvPr id="34" name="모서리가 둥근 직사각형 33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35" name="TextBox 7"/>
              <p:cNvSpPr txBox="1"/>
              <p:nvPr/>
            </p:nvSpPr>
            <p:spPr>
              <a:xfrm>
                <a:off x="-2079132" y="1370776"/>
                <a:ext cx="881660" cy="596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닭</a:t>
                </a:r>
              </a:p>
            </p:txBody>
          </p:sp>
        </p:grpSp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7820024" y="4657724"/>
              <a:ext cx="1285875" cy="1285875"/>
            </a:xfrm>
            <a:prstGeom prst="rect">
              <a:avLst/>
            </a:prstGeom>
          </p:spPr>
        </p:pic>
      </p:grpSp>
      <p:grpSp>
        <p:nvGrpSpPr>
          <p:cNvPr id="56" name="그룹 55"/>
          <p:cNvGrpSpPr/>
          <p:nvPr/>
        </p:nvGrpSpPr>
        <p:grpSpPr>
          <a:xfrm>
            <a:off x="7210428" y="4175849"/>
            <a:ext cx="1549943" cy="1790325"/>
            <a:chOff x="7248528" y="4309200"/>
            <a:chExt cx="1378492" cy="1628400"/>
          </a:xfrm>
        </p:grpSpPr>
        <p:grpSp>
          <p:nvGrpSpPr>
            <p:cNvPr id="52" name="그룹 51"/>
            <p:cNvGrpSpPr/>
            <p:nvPr/>
          </p:nvGrpSpPr>
          <p:grpSpPr>
            <a:xfrm>
              <a:off x="7248528" y="4309200"/>
              <a:ext cx="1378492" cy="1628400"/>
              <a:chOff x="-2556000" y="-262800"/>
              <a:chExt cx="1828800" cy="2390400"/>
            </a:xfrm>
          </p:grpSpPr>
          <p:sp>
            <p:nvSpPr>
              <p:cNvPr id="53" name="모서리가 둥근 직사각형 52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54" name="TextBox 7"/>
              <p:cNvSpPr txBox="1"/>
              <p:nvPr/>
            </p:nvSpPr>
            <p:spPr>
              <a:xfrm>
                <a:off x="-2357133" y="1426704"/>
                <a:ext cx="1399761" cy="6046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1" animBg="1"/>
      <p:bldP spid="48" grpId="2" animBg="1"/>
      <p:bldP spid="47" grpId="3" animBg="1"/>
      <p:bldP spid="46" grpId="4" animBg="1"/>
      <p:bldP spid="56" grpId="5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4" y="2528343"/>
            <a:ext cx="8726381" cy="302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알을 낳는 동물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스파이게임</a:t>
            </a:r>
            <a:r>
              <a:rPr lang="en-US" altLang="ko-KR" sz="9600">
                <a:latin typeface="UhBee MiMi"/>
                <a:ea typeface="UhBee MiMi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0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3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알을 낳는 동물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스파이 게임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387023" y="1628016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53065" y="1621216"/>
            <a:ext cx="1757183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 dirty="0" smtClean="0">
                <a:latin typeface="UhBee MiMi"/>
                <a:ea typeface="UhBee MiMi"/>
              </a:rPr>
              <a:t>게임 방법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744876" y="2376570"/>
            <a:ext cx="7287808" cy="1307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>
                <a:solidFill>
                  <a:schemeClr val="accent1">
                    <a:lumMod val="80000"/>
                    <a:lumOff val="20000"/>
                  </a:schemeClr>
                </a:solidFill>
                <a:latin typeface="UhBee MiMi"/>
                <a:ea typeface="UhBee MiMi"/>
              </a:rPr>
              <a:t>알을 낳는 동물</a:t>
            </a:r>
            <a:r>
              <a:rPr lang="ko-KR" altLang="en-US" sz="4000">
                <a:latin typeface="UhBee MiMi"/>
                <a:ea typeface="UhBee MiMi"/>
              </a:rPr>
              <a:t>을 뽑았다면 같은 동물들끼리 모여서 선생님께 와요</a:t>
            </a:r>
            <a:r>
              <a:rPr lang="en-US" altLang="ko-KR" sz="40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30" name="그룹 29"/>
          <p:cNvGrpSpPr/>
          <p:nvPr/>
        </p:nvGrpSpPr>
        <p:grpSpPr>
          <a:xfrm>
            <a:off x="380999" y="4234000"/>
            <a:ext cx="939701" cy="1084475"/>
            <a:chOff x="-2581276" y="-262800"/>
            <a:chExt cx="1895475" cy="2390400"/>
          </a:xfrm>
        </p:grpSpPr>
        <p:sp>
          <p:nvSpPr>
            <p:cNvPr id="29" name="모서리가 둥근 직사각형 28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48" name="그룹 47"/>
          <p:cNvGrpSpPr/>
          <p:nvPr/>
        </p:nvGrpSpPr>
        <p:grpSpPr>
          <a:xfrm>
            <a:off x="3495677" y="4065393"/>
            <a:ext cx="978443" cy="1195933"/>
            <a:chOff x="3257552" y="4385401"/>
            <a:chExt cx="1378492" cy="2018925"/>
          </a:xfrm>
        </p:grpSpPr>
        <p:sp>
          <p:nvSpPr>
            <p:cNvPr id="42" name="모서리가 둥근 직사각형 41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56" name="그룹 55"/>
          <p:cNvGrpSpPr/>
          <p:nvPr/>
        </p:nvGrpSpPr>
        <p:grpSpPr>
          <a:xfrm>
            <a:off x="7210428" y="4604475"/>
            <a:ext cx="1149894" cy="1406934"/>
            <a:chOff x="7248528" y="4309201"/>
            <a:chExt cx="1378492" cy="1693908"/>
          </a:xfrm>
        </p:grpSpPr>
        <p:grpSp>
          <p:nvGrpSpPr>
            <p:cNvPr id="52" name="그룹 51"/>
            <p:cNvGrpSpPr/>
            <p:nvPr/>
          </p:nvGrpSpPr>
          <p:grpSpPr>
            <a:xfrm>
              <a:off x="7248528" y="4309201"/>
              <a:ext cx="1378492" cy="1693908"/>
              <a:chOff x="-2556000" y="-262800"/>
              <a:chExt cx="1828800" cy="2486562"/>
            </a:xfrm>
          </p:grpSpPr>
          <p:sp>
            <p:nvSpPr>
              <p:cNvPr id="53" name="모서리가 둥근 직사각형 52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54" name="TextBox 7"/>
              <p:cNvSpPr txBox="1"/>
              <p:nvPr/>
            </p:nvSpPr>
            <p:spPr>
              <a:xfrm>
                <a:off x="-2357131" y="1426703"/>
                <a:ext cx="1399761" cy="7970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  <p:grpSp>
        <p:nvGrpSpPr>
          <p:cNvPr id="58" name="그룹 57"/>
          <p:cNvGrpSpPr/>
          <p:nvPr/>
        </p:nvGrpSpPr>
        <p:grpSpPr>
          <a:xfrm>
            <a:off x="1200149" y="3814900"/>
            <a:ext cx="939701" cy="1084475"/>
            <a:chOff x="-2581276" y="-262800"/>
            <a:chExt cx="1895475" cy="2390400"/>
          </a:xfrm>
        </p:grpSpPr>
        <p:sp>
          <p:nvSpPr>
            <p:cNvPr id="59" name="모서리가 둥근 직사각형 58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60" name="그림 59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61" name="그룹 60"/>
          <p:cNvGrpSpPr/>
          <p:nvPr/>
        </p:nvGrpSpPr>
        <p:grpSpPr>
          <a:xfrm>
            <a:off x="1504949" y="4786450"/>
            <a:ext cx="939701" cy="1084475"/>
            <a:chOff x="-2581276" y="-262800"/>
            <a:chExt cx="1895475" cy="2390400"/>
          </a:xfrm>
        </p:grpSpPr>
        <p:sp>
          <p:nvSpPr>
            <p:cNvPr id="62" name="모서리가 둥근 직사각형 61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63" name="그림 62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64" name="그룹 63"/>
          <p:cNvGrpSpPr/>
          <p:nvPr/>
        </p:nvGrpSpPr>
        <p:grpSpPr>
          <a:xfrm>
            <a:off x="619124" y="5138875"/>
            <a:ext cx="939701" cy="1084475"/>
            <a:chOff x="-2581276" y="-262800"/>
            <a:chExt cx="1895475" cy="2390400"/>
          </a:xfrm>
        </p:grpSpPr>
        <p:sp>
          <p:nvSpPr>
            <p:cNvPr id="65" name="모서리가 둥근 직사각형 64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66" name="그림 6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71" name="그룹 70"/>
          <p:cNvGrpSpPr/>
          <p:nvPr/>
        </p:nvGrpSpPr>
        <p:grpSpPr>
          <a:xfrm>
            <a:off x="3676652" y="5084568"/>
            <a:ext cx="978443" cy="1195933"/>
            <a:chOff x="3257552" y="4385401"/>
            <a:chExt cx="1378492" cy="2018925"/>
          </a:xfrm>
        </p:grpSpPr>
        <p:sp>
          <p:nvSpPr>
            <p:cNvPr id="72" name="모서리가 둥근 직사각형 71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73" name="그림 72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74" name="그룹 73"/>
          <p:cNvGrpSpPr/>
          <p:nvPr/>
        </p:nvGrpSpPr>
        <p:grpSpPr>
          <a:xfrm>
            <a:off x="4419602" y="3836793"/>
            <a:ext cx="978443" cy="1195933"/>
            <a:chOff x="3257552" y="4385401"/>
            <a:chExt cx="1378492" cy="2018925"/>
          </a:xfrm>
        </p:grpSpPr>
        <p:sp>
          <p:nvSpPr>
            <p:cNvPr id="75" name="모서리가 둥근 직사각형 74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76" name="그림 75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78" name="그룹 77"/>
          <p:cNvGrpSpPr/>
          <p:nvPr/>
        </p:nvGrpSpPr>
        <p:grpSpPr>
          <a:xfrm>
            <a:off x="6267823" y="3571875"/>
            <a:ext cx="1487198" cy="1298685"/>
            <a:chOff x="4258048" y="1177537"/>
            <a:chExt cx="4144674" cy="3550148"/>
          </a:xfrm>
        </p:grpSpPr>
        <p:pic>
          <p:nvPicPr>
            <p:cNvPr id="79" name="그림 16"/>
            <p:cNvPicPr>
              <a:picLocks noChangeAspect="1"/>
            </p:cNvPicPr>
            <p:nvPr/>
          </p:nvPicPr>
          <p:blipFill rotWithShape="1">
            <a:blip r:embed="rId6"/>
            <a:srcRect l="36670" t="-1430" r="34280" b="30250"/>
            <a:stretch>
              <a:fillRect/>
            </a:stretch>
          </p:blipFill>
          <p:spPr>
            <a:xfrm rot="687469" flipH="1">
              <a:off x="4258048" y="1177537"/>
              <a:ext cx="4144674" cy="3550148"/>
            </a:xfrm>
            <a:prstGeom prst="rect">
              <a:avLst/>
            </a:prstGeom>
          </p:spPr>
        </p:pic>
        <p:sp>
          <p:nvSpPr>
            <p:cNvPr id="80" name="TextBox 7"/>
            <p:cNvSpPr txBox="1"/>
            <p:nvPr/>
          </p:nvSpPr>
          <p:spPr>
            <a:xfrm>
              <a:off x="4571997" y="2006176"/>
              <a:ext cx="3379511" cy="1327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600">
                  <a:latin typeface="UhBee MiMi"/>
                  <a:ea typeface="UhBee MiMi"/>
                </a:rPr>
                <a:t>흐음</a:t>
              </a:r>
              <a:r>
                <a:rPr lang="en-US" altLang="ko-KR" sz="2600">
                  <a:latin typeface="UhBee MiMi"/>
                  <a:ea typeface="UhBee MiMi"/>
                </a:rPr>
                <a:t>...</a:t>
              </a:r>
            </a:p>
          </p:txBody>
        </p:sp>
      </p:grpSp>
      <p:grpSp>
        <p:nvGrpSpPr>
          <p:cNvPr id="82" name="그룹 81"/>
          <p:cNvGrpSpPr/>
          <p:nvPr/>
        </p:nvGrpSpPr>
        <p:grpSpPr>
          <a:xfrm rot="1410280">
            <a:off x="4547519" y="4285949"/>
            <a:ext cx="2354013" cy="2193636"/>
            <a:chOff x="488703" y="1018005"/>
            <a:chExt cx="4259014" cy="3841462"/>
          </a:xfrm>
        </p:grpSpPr>
        <p:pic>
          <p:nvPicPr>
            <p:cNvPr id="83" name="그림 17"/>
            <p:cNvPicPr>
              <a:picLocks noChangeAspect="1"/>
            </p:cNvPicPr>
            <p:nvPr/>
          </p:nvPicPr>
          <p:blipFill rotWithShape="1">
            <a:blip r:embed="rId6"/>
            <a:srcRect l="8690" t="10830" r="67020" b="26500"/>
            <a:stretch>
              <a:fillRect/>
            </a:stretch>
          </p:blipFill>
          <p:spPr>
            <a:xfrm rot="2216087">
              <a:off x="488703" y="1018005"/>
              <a:ext cx="4259014" cy="3841462"/>
            </a:xfrm>
            <a:prstGeom prst="rect">
              <a:avLst/>
            </a:prstGeom>
          </p:spPr>
        </p:pic>
        <p:sp>
          <p:nvSpPr>
            <p:cNvPr id="84" name="TextBox 7"/>
            <p:cNvSpPr txBox="1"/>
            <p:nvPr/>
          </p:nvSpPr>
          <p:spPr>
            <a:xfrm>
              <a:off x="964893" y="2224533"/>
              <a:ext cx="3379513" cy="1494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500">
                  <a:latin typeface="UhBee MiMi"/>
                  <a:ea typeface="UhBee MiMi"/>
                </a:rPr>
                <a:t>달팽이 뽑은 사람 </a:t>
              </a:r>
            </a:p>
            <a:p>
              <a:pPr lvl="0" algn="ctr">
                <a:defRPr/>
              </a:pPr>
              <a:r>
                <a:rPr lang="ko-KR" altLang="en-US" sz="2500">
                  <a:latin typeface="UhBee MiMi"/>
                  <a:ea typeface="UhBee MiMi"/>
                </a:rPr>
                <a:t>얼른 이리 와</a:t>
              </a:r>
              <a:r>
                <a:rPr lang="en-US" altLang="ko-KR" sz="2500">
                  <a:latin typeface="UhBee MiMi"/>
                  <a:ea typeface="UhBee MiMi"/>
                </a:rPr>
                <a:t>!</a:t>
              </a:r>
              <a:r>
                <a:rPr lang="ko-KR" altLang="en-US" sz="2500">
                  <a:latin typeface="UhBee MiMi"/>
                  <a:ea typeface="UhBee MiMi"/>
                </a:rPr>
                <a:t>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8" grpId="2" animBg="1"/>
      <p:bldP spid="8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알을 낳는 동물 스파이 게임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387023" y="1628016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53065" y="1621216"/>
            <a:ext cx="1565339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 dirty="0" smtClean="0">
                <a:latin typeface="UhBee MiMi"/>
                <a:ea typeface="UhBee MiMi"/>
              </a:rPr>
              <a:t>게임 방법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744876" y="2376570"/>
            <a:ext cx="72878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solidFill>
                  <a:srgbClr val="FF0000"/>
                </a:solidFill>
                <a:latin typeface="UhBee MiMi"/>
                <a:ea typeface="UhBee MiMi"/>
              </a:rPr>
              <a:t>스파이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를 뽑았다면 </a:t>
            </a:r>
            <a:r>
              <a:rPr lang="ko-KR" altLang="en-US" sz="4000" dirty="0" smtClean="0">
                <a:solidFill>
                  <a:schemeClr val="tx1"/>
                </a:solidFill>
                <a:latin typeface="UhBee MiMi"/>
                <a:ea typeface="UhBee MiMi"/>
              </a:rPr>
              <a:t>동물 카드를 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뽑은 </a:t>
            </a:r>
            <a:r>
              <a:rPr lang="ko-KR" altLang="en-US" sz="4000" dirty="0" smtClean="0">
                <a:solidFill>
                  <a:schemeClr val="tx1"/>
                </a:solidFill>
                <a:latin typeface="UhBee MiMi"/>
                <a:ea typeface="UhBee MiMi"/>
              </a:rPr>
              <a:t>척하며 </a:t>
            </a:r>
            <a:r>
              <a:rPr lang="ko-KR" altLang="en-US" sz="4000" dirty="0" err="1">
                <a:solidFill>
                  <a:schemeClr val="tx1"/>
                </a:solidFill>
                <a:latin typeface="UhBee MiMi"/>
                <a:ea typeface="UhBee MiMi"/>
              </a:rPr>
              <a:t>동물팀에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 섞여서 선생님께 가요</a:t>
            </a:r>
            <a:r>
              <a:rPr lang="en-US" altLang="ko-KR" sz="4000" dirty="0">
                <a:solidFill>
                  <a:schemeClr val="tx1"/>
                </a:solidFill>
                <a:latin typeface="UhBee MiMi"/>
                <a:ea typeface="UhBee MiMi"/>
              </a:rPr>
              <a:t>.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1371602" y="4065395"/>
            <a:ext cx="978443" cy="1195933"/>
            <a:chOff x="3257552" y="4385401"/>
            <a:chExt cx="1378492" cy="2018925"/>
          </a:xfrm>
        </p:grpSpPr>
        <p:sp>
          <p:nvSpPr>
            <p:cNvPr id="42" name="모서리가 둥근 직사각형 41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71" name="그룹 70"/>
          <p:cNvGrpSpPr/>
          <p:nvPr/>
        </p:nvGrpSpPr>
        <p:grpSpPr>
          <a:xfrm>
            <a:off x="1552577" y="5084570"/>
            <a:ext cx="978443" cy="1195933"/>
            <a:chOff x="3257552" y="4385401"/>
            <a:chExt cx="1378492" cy="2018925"/>
          </a:xfrm>
        </p:grpSpPr>
        <p:sp>
          <p:nvSpPr>
            <p:cNvPr id="72" name="모서리가 둥근 직사각형 71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73" name="그림 72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74" name="그룹 73"/>
          <p:cNvGrpSpPr/>
          <p:nvPr/>
        </p:nvGrpSpPr>
        <p:grpSpPr>
          <a:xfrm>
            <a:off x="2295527" y="3836795"/>
            <a:ext cx="978443" cy="1195933"/>
            <a:chOff x="3257552" y="4385401"/>
            <a:chExt cx="1378492" cy="2018925"/>
          </a:xfrm>
        </p:grpSpPr>
        <p:sp>
          <p:nvSpPr>
            <p:cNvPr id="75" name="모서리가 둥근 직사각형 74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76" name="그림 7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78" name="그룹 77"/>
          <p:cNvGrpSpPr/>
          <p:nvPr/>
        </p:nvGrpSpPr>
        <p:grpSpPr>
          <a:xfrm>
            <a:off x="5543922" y="3571875"/>
            <a:ext cx="1725323" cy="1641585"/>
            <a:chOff x="4258048" y="1177537"/>
            <a:chExt cx="4144674" cy="3550148"/>
          </a:xfrm>
        </p:grpSpPr>
        <p:pic>
          <p:nvPicPr>
            <p:cNvPr id="79" name="그림 16"/>
            <p:cNvPicPr>
              <a:picLocks noChangeAspect="1"/>
            </p:cNvPicPr>
            <p:nvPr/>
          </p:nvPicPr>
          <p:blipFill rotWithShape="1">
            <a:blip r:embed="rId4"/>
            <a:srcRect l="36670" t="-1430" r="34280" b="30250"/>
            <a:stretch>
              <a:fillRect/>
            </a:stretch>
          </p:blipFill>
          <p:spPr>
            <a:xfrm rot="687469" flipH="1">
              <a:off x="4258048" y="1177537"/>
              <a:ext cx="4144674" cy="3550148"/>
            </a:xfrm>
            <a:prstGeom prst="rect">
              <a:avLst/>
            </a:prstGeom>
          </p:spPr>
        </p:pic>
        <p:sp>
          <p:nvSpPr>
            <p:cNvPr id="80" name="TextBox 7"/>
            <p:cNvSpPr txBox="1"/>
            <p:nvPr/>
          </p:nvSpPr>
          <p:spPr>
            <a:xfrm>
              <a:off x="4571995" y="2006173"/>
              <a:ext cx="3379511" cy="19069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600">
                  <a:latin typeface="UhBee MiMi"/>
                  <a:ea typeface="UhBee MiMi"/>
                </a:rPr>
                <a:t>나 달팽이 뽑았어</a:t>
              </a:r>
              <a:r>
                <a:rPr lang="en-US" altLang="ko-KR" sz="26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82" name="그룹 81"/>
          <p:cNvGrpSpPr/>
          <p:nvPr/>
        </p:nvGrpSpPr>
        <p:grpSpPr>
          <a:xfrm rot="1410280">
            <a:off x="2671093" y="3962100"/>
            <a:ext cx="2354013" cy="2193636"/>
            <a:chOff x="488703" y="1018005"/>
            <a:chExt cx="4259014" cy="3841462"/>
          </a:xfrm>
        </p:grpSpPr>
        <p:pic>
          <p:nvPicPr>
            <p:cNvPr id="83" name="그림 17"/>
            <p:cNvPicPr>
              <a:picLocks noChangeAspect="1"/>
            </p:cNvPicPr>
            <p:nvPr/>
          </p:nvPicPr>
          <p:blipFill rotWithShape="1">
            <a:blip r:embed="rId4"/>
            <a:srcRect l="8690" t="10830" r="67020" b="26500"/>
            <a:stretch>
              <a:fillRect/>
            </a:stretch>
          </p:blipFill>
          <p:spPr>
            <a:xfrm rot="2216087">
              <a:off x="488703" y="1018005"/>
              <a:ext cx="4259014" cy="3841462"/>
            </a:xfrm>
            <a:prstGeom prst="rect">
              <a:avLst/>
            </a:prstGeom>
          </p:spPr>
        </p:pic>
        <p:sp>
          <p:nvSpPr>
            <p:cNvPr id="84" name="TextBox 7"/>
            <p:cNvSpPr txBox="1"/>
            <p:nvPr/>
          </p:nvSpPr>
          <p:spPr>
            <a:xfrm>
              <a:off x="889286" y="2056279"/>
              <a:ext cx="3379517" cy="1494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500">
                  <a:latin typeface="UhBee MiMi"/>
                  <a:ea typeface="UhBee MiMi"/>
                </a:rPr>
                <a:t>와</a:t>
              </a:r>
              <a:r>
                <a:rPr lang="en-US" altLang="ko-KR" sz="2500">
                  <a:latin typeface="UhBee MiMi"/>
                  <a:ea typeface="UhBee MiMi"/>
                </a:rPr>
                <a:t>!</a:t>
              </a:r>
              <a:r>
                <a:rPr lang="ko-KR" altLang="en-US" sz="2500">
                  <a:latin typeface="UhBee MiMi"/>
                  <a:ea typeface="UhBee MiMi"/>
                </a:rPr>
                <a:t> 빨리 </a:t>
              </a:r>
            </a:p>
            <a:p>
              <a:pPr lvl="0" algn="ctr">
                <a:defRPr/>
              </a:pPr>
              <a:r>
                <a:rPr lang="ko-KR" altLang="en-US" sz="2500">
                  <a:latin typeface="UhBee MiMi"/>
                  <a:ea typeface="UhBee MiMi"/>
                </a:rPr>
                <a:t>선생님께 가자</a:t>
              </a:r>
              <a:r>
                <a:rPr lang="en-US" altLang="ko-KR" sz="2500">
                  <a:latin typeface="UhBee MiMi"/>
                  <a:ea typeface="UhBee MiMi"/>
                </a:rPr>
                <a:t>!</a:t>
              </a:r>
              <a:r>
                <a:rPr lang="ko-KR" altLang="en-US" sz="2500">
                  <a:latin typeface="UhBee MiMi"/>
                  <a:ea typeface="UhBee MiMi"/>
                </a:rPr>
                <a:t> </a:t>
              </a: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6715125" y="4766402"/>
            <a:ext cx="1149894" cy="1406934"/>
            <a:chOff x="7248528" y="4309201"/>
            <a:chExt cx="1378492" cy="1693908"/>
          </a:xfrm>
        </p:grpSpPr>
        <p:grpSp>
          <p:nvGrpSpPr>
            <p:cNvPr id="52" name="그룹 51"/>
            <p:cNvGrpSpPr/>
            <p:nvPr/>
          </p:nvGrpSpPr>
          <p:grpSpPr>
            <a:xfrm>
              <a:off x="7248528" y="4309201"/>
              <a:ext cx="1378492" cy="1693908"/>
              <a:chOff x="-2556000" y="-262800"/>
              <a:chExt cx="1828800" cy="2486562"/>
            </a:xfrm>
          </p:grpSpPr>
          <p:sp>
            <p:nvSpPr>
              <p:cNvPr id="53" name="모서리가 둥근 직사각형 52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54" name="TextBox 7"/>
              <p:cNvSpPr txBox="1"/>
              <p:nvPr/>
            </p:nvSpPr>
            <p:spPr>
              <a:xfrm>
                <a:off x="-2357131" y="1426703"/>
                <a:ext cx="1399761" cy="7970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8" grpId="1" animBg="1"/>
      <p:bldP spid="82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0" y="1831362"/>
            <a:ext cx="8157681" cy="4710701"/>
            <a:chOff x="400799" y="1831362"/>
            <a:chExt cx="8157681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92138" y="2687335"/>
              <a:ext cx="2034531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92138" y="3486775"/>
              <a:ext cx="2683748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 t="39700" r="13030"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84499" y="4246785"/>
            <a:ext cx="7682168" cy="942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ko-KR" sz="2800">
                <a:latin typeface="배달의민족 주아"/>
                <a:ea typeface="배달의민족 주아"/>
              </a:rPr>
              <a:t>[4과10-03] 여러 가지 동물의 한 살이 과정을 조사하여 동물에 따라 한 살이의 유형이 다양함을 설명할 수 있다.</a:t>
            </a:r>
          </a:p>
        </p:txBody>
      </p:sp>
      <p:pic>
        <p:nvPicPr>
          <p:cNvPr id="2053" name="그림 205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899281" y="2371832"/>
            <a:ext cx="1273426" cy="105716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알을 낳는 동물 스파이 게임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66410" t="3920" r="16170" b="73910"/>
          <a:stretch>
            <a:fillRect/>
          </a:stretch>
        </p:blipFill>
        <p:spPr>
          <a:xfrm>
            <a:off x="387023" y="1628016"/>
            <a:ext cx="600285" cy="572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953066" y="1621216"/>
            <a:ext cx="1184032" cy="52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900" b="1">
                <a:latin typeface="UhBee MiMi"/>
                <a:ea typeface="UhBee MiMi"/>
              </a:rPr>
              <a:t>게임방법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sp>
        <p:nvSpPr>
          <p:cNvPr id="15" name="TextBox 7"/>
          <p:cNvSpPr txBox="1"/>
          <p:nvPr/>
        </p:nvSpPr>
        <p:spPr>
          <a:xfrm>
            <a:off x="744876" y="2376570"/>
            <a:ext cx="7287808" cy="1307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000">
                <a:solidFill>
                  <a:schemeClr val="tx1"/>
                </a:solidFill>
                <a:latin typeface="UhBee MiMi"/>
                <a:ea typeface="UhBee MiMi"/>
              </a:rPr>
              <a:t>같은 동물들만 모여왔다면 </a:t>
            </a:r>
            <a:r>
              <a:rPr lang="ko-KR" altLang="en-US" sz="4000">
                <a:solidFill>
                  <a:srgbClr val="0000FF"/>
                </a:solidFill>
                <a:latin typeface="UhBee MiMi"/>
                <a:ea typeface="UhBee MiMi"/>
              </a:rPr>
              <a:t>성공</a:t>
            </a:r>
            <a:r>
              <a:rPr lang="en-US" altLang="ko-KR" sz="400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endParaRPr lang="ko-KR" altLang="en-US" sz="4000">
              <a:solidFill>
                <a:schemeClr val="tx1"/>
              </a:solidFill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4000">
                <a:solidFill>
                  <a:schemeClr val="tx1"/>
                </a:solidFill>
                <a:latin typeface="UhBee MiMi"/>
                <a:ea typeface="UhBee MiMi"/>
              </a:rPr>
              <a:t>팀에 스파이가 함께 있다면 </a:t>
            </a:r>
            <a:r>
              <a:rPr lang="ko-KR" altLang="en-US" sz="4000">
                <a:solidFill>
                  <a:srgbClr val="FF0000"/>
                </a:solidFill>
                <a:latin typeface="UhBee MiMi"/>
                <a:ea typeface="UhBee MiMi"/>
              </a:rPr>
              <a:t>실패</a:t>
            </a:r>
            <a:r>
              <a:rPr lang="en-US" altLang="ko-KR" sz="400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grpSp>
        <p:nvGrpSpPr>
          <p:cNvPr id="78" name="그룹 77"/>
          <p:cNvGrpSpPr/>
          <p:nvPr/>
        </p:nvGrpSpPr>
        <p:grpSpPr>
          <a:xfrm>
            <a:off x="590922" y="3552825"/>
            <a:ext cx="1725323" cy="1641585"/>
            <a:chOff x="4258048" y="1177537"/>
            <a:chExt cx="4144674" cy="3550148"/>
          </a:xfrm>
        </p:grpSpPr>
        <p:pic>
          <p:nvPicPr>
            <p:cNvPr id="79" name="그림 16"/>
            <p:cNvPicPr>
              <a:picLocks noChangeAspect="1"/>
            </p:cNvPicPr>
            <p:nvPr/>
          </p:nvPicPr>
          <p:blipFill rotWithShape="1">
            <a:blip r:embed="rId3"/>
            <a:srcRect l="36670" t="-1430" r="34280" b="30250"/>
            <a:stretch>
              <a:fillRect/>
            </a:stretch>
          </p:blipFill>
          <p:spPr>
            <a:xfrm rot="687469" flipH="1">
              <a:off x="4258048" y="1177537"/>
              <a:ext cx="4144674" cy="3550148"/>
            </a:xfrm>
            <a:prstGeom prst="rect">
              <a:avLst/>
            </a:prstGeom>
          </p:spPr>
        </p:pic>
        <p:sp>
          <p:nvSpPr>
            <p:cNvPr id="80" name="TextBox 7"/>
            <p:cNvSpPr txBox="1"/>
            <p:nvPr/>
          </p:nvSpPr>
          <p:spPr>
            <a:xfrm>
              <a:off x="4594877" y="2315160"/>
              <a:ext cx="3379511" cy="1247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성공</a:t>
              </a:r>
              <a:r>
                <a:rPr lang="en-US" altLang="ko-KR" sz="32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2124074" y="4367350"/>
            <a:ext cx="939701" cy="1084475"/>
            <a:chOff x="-2581276" y="-262800"/>
            <a:chExt cx="1895475" cy="2390400"/>
          </a:xfrm>
        </p:grpSpPr>
        <p:sp>
          <p:nvSpPr>
            <p:cNvPr id="86" name="모서리가 둥근 직사각형 85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87" name="그림 86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88" name="그룹 87"/>
          <p:cNvGrpSpPr/>
          <p:nvPr/>
        </p:nvGrpSpPr>
        <p:grpSpPr>
          <a:xfrm>
            <a:off x="2943224" y="3948250"/>
            <a:ext cx="939701" cy="1084475"/>
            <a:chOff x="-2581276" y="-262800"/>
            <a:chExt cx="1895475" cy="2390400"/>
          </a:xfrm>
        </p:grpSpPr>
        <p:sp>
          <p:nvSpPr>
            <p:cNvPr id="89" name="모서리가 둥근 직사각형 88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0" name="그림 89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91" name="그룹 90"/>
          <p:cNvGrpSpPr/>
          <p:nvPr/>
        </p:nvGrpSpPr>
        <p:grpSpPr>
          <a:xfrm>
            <a:off x="3248024" y="4919800"/>
            <a:ext cx="939701" cy="1084475"/>
            <a:chOff x="-2581276" y="-262800"/>
            <a:chExt cx="1895475" cy="2390400"/>
          </a:xfrm>
        </p:grpSpPr>
        <p:sp>
          <p:nvSpPr>
            <p:cNvPr id="92" name="모서리가 둥근 직사각형 91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3" name="그림 92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94" name="그룹 93"/>
          <p:cNvGrpSpPr/>
          <p:nvPr/>
        </p:nvGrpSpPr>
        <p:grpSpPr>
          <a:xfrm>
            <a:off x="2362199" y="5272225"/>
            <a:ext cx="939701" cy="1084475"/>
            <a:chOff x="-2581276" y="-262800"/>
            <a:chExt cx="1895475" cy="2390400"/>
          </a:xfrm>
        </p:grpSpPr>
        <p:sp>
          <p:nvSpPr>
            <p:cNvPr id="95" name="모서리가 둥근 직사각형 94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6" name="그림 95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97" name="그룹 96"/>
          <p:cNvGrpSpPr/>
          <p:nvPr/>
        </p:nvGrpSpPr>
        <p:grpSpPr>
          <a:xfrm>
            <a:off x="4711428" y="4084445"/>
            <a:ext cx="902243" cy="1100683"/>
            <a:chOff x="3257552" y="4385401"/>
            <a:chExt cx="1378492" cy="2018925"/>
          </a:xfrm>
        </p:grpSpPr>
        <p:sp>
          <p:nvSpPr>
            <p:cNvPr id="98" name="모서리가 둥근 직사각형 97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9" name="그림 98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100" name="그룹 99"/>
          <p:cNvGrpSpPr/>
          <p:nvPr/>
        </p:nvGrpSpPr>
        <p:grpSpPr>
          <a:xfrm>
            <a:off x="4863828" y="5170295"/>
            <a:ext cx="902243" cy="1100683"/>
            <a:chOff x="3257552" y="4385401"/>
            <a:chExt cx="1378492" cy="2018925"/>
          </a:xfrm>
        </p:grpSpPr>
        <p:sp>
          <p:nvSpPr>
            <p:cNvPr id="101" name="모서리가 둥근 직사각형 100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102" name="그림 101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103" name="그룹 102"/>
          <p:cNvGrpSpPr/>
          <p:nvPr/>
        </p:nvGrpSpPr>
        <p:grpSpPr>
          <a:xfrm>
            <a:off x="5606778" y="3922520"/>
            <a:ext cx="902243" cy="1100683"/>
            <a:chOff x="3257552" y="4385401"/>
            <a:chExt cx="1378492" cy="2018925"/>
          </a:xfrm>
        </p:grpSpPr>
        <p:sp>
          <p:nvSpPr>
            <p:cNvPr id="104" name="모서리가 둥근 직사각형 103"/>
            <p:cNvSpPr/>
            <p:nvPr/>
          </p:nvSpPr>
          <p:spPr>
            <a:xfrm>
              <a:off x="3257552" y="4385401"/>
              <a:ext cx="1378492" cy="2018925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105" name="그림 104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106" name="그룹 105"/>
          <p:cNvGrpSpPr/>
          <p:nvPr/>
        </p:nvGrpSpPr>
        <p:grpSpPr>
          <a:xfrm rot="21586258">
            <a:off x="6577726" y="3538954"/>
            <a:ext cx="1659193" cy="1503744"/>
            <a:chOff x="488703" y="1018005"/>
            <a:chExt cx="4259014" cy="3841462"/>
          </a:xfrm>
        </p:grpSpPr>
        <p:pic>
          <p:nvPicPr>
            <p:cNvPr id="107" name="그림 17"/>
            <p:cNvPicPr>
              <a:picLocks noChangeAspect="1"/>
            </p:cNvPicPr>
            <p:nvPr/>
          </p:nvPicPr>
          <p:blipFill rotWithShape="1">
            <a:blip r:embed="rId3"/>
            <a:srcRect l="8690" t="10830" r="67020" b="26500"/>
            <a:stretch>
              <a:fillRect/>
            </a:stretch>
          </p:blipFill>
          <p:spPr>
            <a:xfrm rot="2216087">
              <a:off x="488703" y="1018005"/>
              <a:ext cx="4259014" cy="3841462"/>
            </a:xfrm>
            <a:prstGeom prst="rect">
              <a:avLst/>
            </a:prstGeom>
          </p:spPr>
        </p:pic>
        <p:sp>
          <p:nvSpPr>
            <p:cNvPr id="108" name="TextBox 7"/>
            <p:cNvSpPr txBox="1"/>
            <p:nvPr/>
          </p:nvSpPr>
          <p:spPr>
            <a:xfrm>
              <a:off x="965307" y="2224528"/>
              <a:ext cx="3379516" cy="13061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실패</a:t>
              </a:r>
              <a:r>
                <a:rPr lang="en-US" altLang="ko-KR" sz="2800">
                  <a:latin typeface="UhBee MiMi"/>
                  <a:ea typeface="UhBee MiMi"/>
                </a:rPr>
                <a:t>!</a:t>
              </a:r>
              <a:r>
                <a:rPr lang="ko-KR" altLang="en-US" sz="2500">
                  <a:latin typeface="UhBee MiMi"/>
                  <a:ea typeface="UhBee MiMi"/>
                </a:rPr>
                <a:t> </a:t>
              </a:r>
            </a:p>
          </p:txBody>
        </p:sp>
      </p:grpSp>
      <p:grpSp>
        <p:nvGrpSpPr>
          <p:cNvPr id="109" name="그룹 108"/>
          <p:cNvGrpSpPr/>
          <p:nvPr/>
        </p:nvGrpSpPr>
        <p:grpSpPr>
          <a:xfrm>
            <a:off x="5759180" y="4954657"/>
            <a:ext cx="1022241" cy="1253736"/>
            <a:chOff x="7248527" y="4309203"/>
            <a:chExt cx="1378492" cy="1794188"/>
          </a:xfrm>
        </p:grpSpPr>
        <p:grpSp>
          <p:nvGrpSpPr>
            <p:cNvPr id="110" name="그룹 109"/>
            <p:cNvGrpSpPr/>
            <p:nvPr/>
          </p:nvGrpSpPr>
          <p:grpSpPr>
            <a:xfrm>
              <a:off x="7248527" y="4309203"/>
              <a:ext cx="1378492" cy="1794188"/>
              <a:chOff x="-2556000" y="-262800"/>
              <a:chExt cx="1828800" cy="2633767"/>
            </a:xfrm>
          </p:grpSpPr>
          <p:sp>
            <p:nvSpPr>
              <p:cNvPr id="111" name="모서리가 둥근 직사각형 110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2" name="TextBox 7"/>
              <p:cNvSpPr txBox="1"/>
              <p:nvPr/>
            </p:nvSpPr>
            <p:spPr>
              <a:xfrm>
                <a:off x="-2357134" y="1426701"/>
                <a:ext cx="1399760" cy="9442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113" name="그림 112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8" grpId="1" animBg="1"/>
      <p:bldP spid="106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3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알을 낳는 동물 스파이 게임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55677" y="1877071"/>
            <a:ext cx="4772042" cy="692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000" b="1">
                <a:latin typeface="UhBee MiMi"/>
                <a:ea typeface="UhBee MiMi"/>
              </a:rPr>
              <a:t>주의하세요</a:t>
            </a:r>
            <a:r>
              <a:rPr lang="en-US" altLang="ko-KR" sz="4000" b="1">
                <a:latin typeface="UhBee MiMi"/>
                <a:ea typeface="UhBee MiMi"/>
              </a:rPr>
              <a:t>!</a:t>
            </a:r>
            <a:r>
              <a:rPr lang="ko-KR" altLang="en-US" sz="3900">
                <a:latin typeface="UhBee MiMi"/>
                <a:ea typeface="UhBee MiMi"/>
              </a:rPr>
              <a:t> </a:t>
            </a:r>
          </a:p>
        </p:txBody>
      </p:sp>
      <p:pic>
        <p:nvPicPr>
          <p:cNvPr id="19" name="그림 10"/>
          <p:cNvPicPr>
            <a:picLocks noChangeAspect="1"/>
          </p:cNvPicPr>
          <p:nvPr/>
        </p:nvPicPr>
        <p:blipFill rotWithShape="1">
          <a:blip r:embed="rId3"/>
          <a:srcRect l="55510" t="64430" r="37980" b="17740"/>
          <a:stretch>
            <a:fillRect/>
          </a:stretch>
        </p:blipFill>
        <p:spPr>
          <a:xfrm rot="20567816">
            <a:off x="442815" y="1696506"/>
            <a:ext cx="438690" cy="900071"/>
          </a:xfrm>
          <a:prstGeom prst="rect">
            <a:avLst/>
          </a:prstGeom>
        </p:spPr>
      </p:pic>
      <p:sp>
        <p:nvSpPr>
          <p:cNvPr id="20" name="TextBox 7"/>
          <p:cNvSpPr txBox="1"/>
          <p:nvPr/>
        </p:nvSpPr>
        <p:spPr>
          <a:xfrm>
            <a:off x="825935" y="2856209"/>
            <a:ext cx="73367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4000" dirty="0">
                <a:latin typeface="UhBee MiMi"/>
                <a:ea typeface="UhBee MiMi"/>
              </a:rPr>
              <a:t>1.</a:t>
            </a:r>
            <a:r>
              <a:rPr lang="ko-KR" altLang="en-US" sz="4000" dirty="0">
                <a:latin typeface="UhBee MiMi"/>
                <a:ea typeface="UhBee MiMi"/>
              </a:rPr>
              <a:t> 절대로 내 카드를 </a:t>
            </a:r>
            <a:r>
              <a:rPr lang="ko-KR" altLang="en-US" sz="4000" dirty="0" smtClean="0">
                <a:latin typeface="UhBee MiMi"/>
                <a:ea typeface="UhBee MiMi"/>
              </a:rPr>
              <a:t>보여 주지 </a:t>
            </a:r>
            <a:r>
              <a:rPr lang="ko-KR" altLang="en-US" sz="4000" dirty="0">
                <a:latin typeface="UhBee MiMi"/>
                <a:ea typeface="UhBee MiMi"/>
              </a:rPr>
              <a:t>않아요</a:t>
            </a:r>
            <a:r>
              <a:rPr lang="en-US" altLang="ko-KR" sz="4000" dirty="0">
                <a:latin typeface="UhBee MiMi"/>
                <a:ea typeface="UhBee MiMi"/>
              </a:rPr>
              <a:t>.</a:t>
            </a:r>
            <a:r>
              <a:rPr lang="ko-KR" altLang="en-US" sz="3900" dirty="0">
                <a:latin typeface="UhBee MiMi"/>
                <a:ea typeface="UhBee MiMi"/>
              </a:rPr>
              <a:t> </a:t>
            </a:r>
          </a:p>
        </p:txBody>
      </p:sp>
      <p:sp>
        <p:nvSpPr>
          <p:cNvPr id="21" name="TextBox 7"/>
          <p:cNvSpPr txBox="1"/>
          <p:nvPr/>
        </p:nvSpPr>
        <p:spPr>
          <a:xfrm>
            <a:off x="755761" y="4014215"/>
            <a:ext cx="7336795" cy="69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4000">
                <a:latin typeface="UhBee MiMi"/>
                <a:ea typeface="UhBee MiMi"/>
              </a:rPr>
              <a:t>2.</a:t>
            </a:r>
            <a:r>
              <a:rPr lang="ko-KR" altLang="en-US" sz="4000">
                <a:latin typeface="UhBee MiMi"/>
                <a:ea typeface="UhBee MiMi"/>
              </a:rPr>
              <a:t> 스파이의 거짓말에 속지 않도록 조심해요</a:t>
            </a:r>
            <a:r>
              <a:rPr lang="en-US" altLang="ko-KR" sz="4000">
                <a:latin typeface="UhBee MiMi"/>
                <a:ea typeface="UhBee MiMi"/>
              </a:rPr>
              <a:t>!</a:t>
            </a:r>
            <a:r>
              <a:rPr lang="ko-KR" altLang="en-US" sz="3900">
                <a:latin typeface="UhBee MiMi"/>
                <a:ea typeface="UhBee MiMi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1" animBg="1"/>
      <p:bldP spid="21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/>
          <p:cNvSpPr/>
          <p:nvPr/>
        </p:nvSpPr>
        <p:spPr>
          <a:xfrm>
            <a:off x="1" y="1556534"/>
            <a:ext cx="9303250" cy="564564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 정리하기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15190" y="1499499"/>
            <a:ext cx="6482360" cy="1127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3400">
                <a:latin typeface="UhBee MiMi"/>
                <a:ea typeface="UhBee MiMi"/>
              </a:rPr>
              <a:t>닭의 한살이와 알을 낳는 다른 동물의 한살이에는 </a:t>
            </a:r>
          </a:p>
          <a:p>
            <a:pPr lvl="0" algn="ctr">
              <a:defRPr/>
            </a:pPr>
            <a:r>
              <a:rPr lang="ko-KR" altLang="en-US" sz="3400">
                <a:latin typeface="UhBee MiMi"/>
                <a:ea typeface="UhBee MiMi"/>
              </a:rPr>
              <a:t>어떤 </a:t>
            </a:r>
            <a:r>
              <a:rPr lang="ko-KR" altLang="en-US" sz="3400">
                <a:solidFill>
                  <a:srgbClr val="FF0000"/>
                </a:solidFill>
                <a:latin typeface="UhBee MiMi"/>
                <a:ea typeface="UhBee MiMi"/>
              </a:rPr>
              <a:t>공통점</a:t>
            </a:r>
            <a:r>
              <a:rPr lang="ko-KR" altLang="en-US" sz="3400">
                <a:latin typeface="UhBee MiMi"/>
                <a:ea typeface="UhBee MiMi"/>
              </a:rPr>
              <a:t>과 </a:t>
            </a:r>
            <a:r>
              <a:rPr lang="ko-KR" altLang="en-US" sz="3400">
                <a:solidFill>
                  <a:srgbClr val="0000FF"/>
                </a:solidFill>
                <a:latin typeface="UhBee MiMi"/>
                <a:ea typeface="UhBee MiMi"/>
              </a:rPr>
              <a:t>차이점</a:t>
            </a:r>
            <a:r>
              <a:rPr lang="ko-KR" altLang="en-US" sz="3400">
                <a:latin typeface="UhBee MiMi"/>
                <a:ea typeface="UhBee MiMi"/>
              </a:rPr>
              <a:t>이 있을까요</a:t>
            </a:r>
            <a:r>
              <a:rPr lang="en-US" altLang="ko-KR" sz="3400">
                <a:latin typeface="UhBee MiMi"/>
                <a:ea typeface="UhBee MiMi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l="55510" t="64430" r="37980" b="17740"/>
          <a:stretch>
            <a:fillRect/>
          </a:stretch>
        </p:blipFill>
        <p:spPr>
          <a:xfrm rot="20567816">
            <a:off x="795489" y="1246812"/>
            <a:ext cx="595901" cy="1222623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778745" y="3176406"/>
            <a:ext cx="3529358" cy="22128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 rot="0">
            <a:off x="793642" y="2024491"/>
            <a:ext cx="6659202" cy="669520"/>
            <a:chOff x="881246" y="2137506"/>
            <a:chExt cx="6659202" cy="669520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4230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/>
            <a:srcRect l="35440" t="30000" r="49010" b="31920"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226044"/>
              <a:ext cx="402911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 </a:t>
              </a:r>
              <a:endParaRPr lang="ko-KR" altLang="en-US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 rot="0">
            <a:off x="450126" y="2447790"/>
            <a:ext cx="7979547" cy="3617730"/>
            <a:chOff x="450126" y="2529982"/>
            <a:chExt cx="7979547" cy="361773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 l="46220" t="55650" r="36750" b="13950"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2861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</a:rPr>
                <a:t>주인공인 개구리의 한살이와 닭의 한살이를 학습하는 차시입니다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 1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학기 때 학습한 내용을 복습하고 스파이 놀이활동을 통해 흥미를 유발할 수 있는 차시입니다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한살이와 다양한 동물들의 종류를 연계하여 소개시켜주면 더욱 알찬 학습이 될 것입니다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스파이 게임은 첨부된 학습지를 활용해주세요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학급상황에 따라 스파이와 동물의 수를 조절해주세요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endParaRPr lang="en-US" altLang="ko-KR" sz="2600">
                <a:latin typeface="배달의민족 주아"/>
                <a:ea typeface="배달의민족 주아"/>
              </a:endParaRP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496758" y="3423745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3"/>
              <a:srcRect b="52290"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109934" y="2212185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highlight>
                <a:srgbClr val="FFFF9F"/>
              </a:highlight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rot="20926274">
            <a:off x="392963" y="2064773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034779" y="3429000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043839" y="3221309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5"/>
            <a:srcRect r="54220" b="33150"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6"/>
            <a:srcRect l="11990" t="12290" r="7600" b="28990"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7"/>
            <a:srcRect r="54040" b="32580"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8"/>
            <a:srcRect l="23930" t="15730" r="19740" b="21200"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51656" y="4241899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0" y="5167125"/>
              <a:ext cx="2750284" cy="485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417815" y="4427189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4439708" y="4447380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4964236" y="4724783"/>
            <a:ext cx="773735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2"/>
          <a:stretch>
            <a:fillRect/>
          </a:stretch>
        </p:blipFill>
        <p:spPr>
          <a:xfrm rot="611898">
            <a:off x="5477507" y="4437107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>
            <a:off x="5952858" y="4611768"/>
            <a:ext cx="861096" cy="709373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704645" y="4574205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4275" y="1476561"/>
            <a:ext cx="3320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ko-KR" altLang="en-US" sz="2800">
              <a:latin typeface="UhBee MiMi"/>
              <a:ea typeface="UhBee MiMi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190498" y="157301"/>
            <a:ext cx="1606451" cy="1884575"/>
            <a:chOff x="-2581276" y="-262800"/>
            <a:chExt cx="1895475" cy="2390400"/>
          </a:xfrm>
        </p:grpSpPr>
        <p:sp>
          <p:nvSpPr>
            <p:cNvPr id="29" name="모서리가 둥근 직사각형 28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6" name="TextBox 7"/>
            <p:cNvSpPr txBox="1"/>
            <p:nvPr/>
          </p:nvSpPr>
          <p:spPr>
            <a:xfrm>
              <a:off x="-2079133" y="1370777"/>
              <a:ext cx="881660" cy="568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400">
                  <a:latin typeface="UhBee MiMi"/>
                  <a:ea typeface="UhBee MiMi"/>
                </a:rPr>
                <a:t>악어</a:t>
              </a:r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48" name="그룹 47"/>
          <p:cNvGrpSpPr/>
          <p:nvPr/>
        </p:nvGrpSpPr>
        <p:grpSpPr>
          <a:xfrm>
            <a:off x="1962151" y="2188968"/>
            <a:ext cx="1590474" cy="1853158"/>
            <a:chOff x="3257552" y="4385401"/>
            <a:chExt cx="1414541" cy="2018925"/>
          </a:xfrm>
        </p:grpSpPr>
        <p:grpSp>
          <p:nvGrpSpPr>
            <p:cNvPr id="41" name="그룹 40"/>
            <p:cNvGrpSpPr/>
            <p:nvPr/>
          </p:nvGrpSpPr>
          <p:grpSpPr>
            <a:xfrm>
              <a:off x="3257552" y="4385401"/>
              <a:ext cx="1414540" cy="2018925"/>
              <a:chOff x="-2556000" y="-262800"/>
              <a:chExt cx="1876624" cy="2390400"/>
            </a:xfrm>
          </p:grpSpPr>
          <p:sp>
            <p:nvSpPr>
              <p:cNvPr id="42" name="모서리가 둥근 직사각형 41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43" name="TextBox 7"/>
              <p:cNvSpPr txBox="1"/>
              <p:nvPr/>
            </p:nvSpPr>
            <p:spPr>
              <a:xfrm>
                <a:off x="-2395048" y="1370776"/>
                <a:ext cx="1715673" cy="577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달팽이</a:t>
                </a:r>
              </a:p>
            </p:txBody>
          </p:sp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47" name="그룹 46"/>
          <p:cNvGrpSpPr/>
          <p:nvPr/>
        </p:nvGrpSpPr>
        <p:grpSpPr>
          <a:xfrm>
            <a:off x="115168" y="4225370"/>
            <a:ext cx="1819666" cy="1769381"/>
            <a:chOff x="4843897" y="4471126"/>
            <a:chExt cx="1618380" cy="2018925"/>
          </a:xfrm>
        </p:grpSpPr>
        <p:grpSp>
          <p:nvGrpSpPr>
            <p:cNvPr id="37" name="그룹 36"/>
            <p:cNvGrpSpPr/>
            <p:nvPr/>
          </p:nvGrpSpPr>
          <p:grpSpPr>
            <a:xfrm>
              <a:off x="4933952" y="4471126"/>
              <a:ext cx="1378492" cy="2018925"/>
              <a:chOff x="-2556000" y="-262800"/>
              <a:chExt cx="1828800" cy="2390400"/>
            </a:xfrm>
          </p:grpSpPr>
          <p:sp>
            <p:nvSpPr>
              <p:cNvPr id="38" name="모서리가 둥근 직사각형 37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39" name="TextBox 7"/>
              <p:cNvSpPr txBox="1"/>
              <p:nvPr/>
            </p:nvSpPr>
            <p:spPr>
              <a:xfrm>
                <a:off x="-2079133" y="1370775"/>
                <a:ext cx="881661" cy="607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뱀</a:t>
                </a:r>
              </a:p>
            </p:txBody>
          </p:sp>
        </p:grpSp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4843897" y="4577395"/>
              <a:ext cx="1618380" cy="1160780"/>
            </a:xfrm>
            <a:prstGeom prst="rect">
              <a:avLst/>
            </a:prstGeom>
          </p:spPr>
        </p:pic>
      </p:grpSp>
      <p:grpSp>
        <p:nvGrpSpPr>
          <p:cNvPr id="64" name="그룹 63"/>
          <p:cNvGrpSpPr/>
          <p:nvPr/>
        </p:nvGrpSpPr>
        <p:grpSpPr>
          <a:xfrm>
            <a:off x="1952623" y="166826"/>
            <a:ext cx="1606451" cy="1884575"/>
            <a:chOff x="-2581276" y="-262800"/>
            <a:chExt cx="1895475" cy="2390400"/>
          </a:xfrm>
        </p:grpSpPr>
        <p:sp>
          <p:nvSpPr>
            <p:cNvPr id="65" name="모서리가 둥근 직사각형 64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66" name="TextBox 7"/>
            <p:cNvSpPr txBox="1"/>
            <p:nvPr/>
          </p:nvSpPr>
          <p:spPr>
            <a:xfrm>
              <a:off x="-2079133" y="1370777"/>
              <a:ext cx="881660" cy="568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400">
                  <a:latin typeface="UhBee MiMi"/>
                  <a:ea typeface="UhBee MiMi"/>
                </a:rPr>
                <a:t>악어</a:t>
              </a:r>
            </a:p>
          </p:txBody>
        </p:sp>
        <p:pic>
          <p:nvPicPr>
            <p:cNvPr id="67" name="그림 66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68" name="그룹 67"/>
          <p:cNvGrpSpPr/>
          <p:nvPr/>
        </p:nvGrpSpPr>
        <p:grpSpPr>
          <a:xfrm>
            <a:off x="7191372" y="166826"/>
            <a:ext cx="1606451" cy="1884575"/>
            <a:chOff x="-2581276" y="-262800"/>
            <a:chExt cx="1895475" cy="2390400"/>
          </a:xfrm>
        </p:grpSpPr>
        <p:sp>
          <p:nvSpPr>
            <p:cNvPr id="69" name="모서리가 둥근 직사각형 68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70" name="TextBox 7"/>
            <p:cNvSpPr txBox="1"/>
            <p:nvPr/>
          </p:nvSpPr>
          <p:spPr>
            <a:xfrm>
              <a:off x="-2079133" y="1370777"/>
              <a:ext cx="881660" cy="568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400">
                  <a:latin typeface="UhBee MiMi"/>
                  <a:ea typeface="UhBee MiMi"/>
                </a:rPr>
                <a:t>악어</a:t>
              </a:r>
            </a:p>
          </p:txBody>
        </p:sp>
        <p:pic>
          <p:nvPicPr>
            <p:cNvPr id="71" name="그림 7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72" name="그룹 71"/>
          <p:cNvGrpSpPr/>
          <p:nvPr/>
        </p:nvGrpSpPr>
        <p:grpSpPr>
          <a:xfrm>
            <a:off x="3657598" y="157300"/>
            <a:ext cx="1606451" cy="1884575"/>
            <a:chOff x="-2581276" y="-262800"/>
            <a:chExt cx="1895475" cy="2390400"/>
          </a:xfrm>
        </p:grpSpPr>
        <p:sp>
          <p:nvSpPr>
            <p:cNvPr id="73" name="모서리가 둥근 직사각형 72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74" name="TextBox 7"/>
            <p:cNvSpPr txBox="1"/>
            <p:nvPr/>
          </p:nvSpPr>
          <p:spPr>
            <a:xfrm>
              <a:off x="-2079132" y="1370774"/>
              <a:ext cx="881660" cy="568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400">
                  <a:latin typeface="UhBee MiMi"/>
                  <a:ea typeface="UhBee MiMi"/>
                </a:rPr>
                <a:t>악어</a:t>
              </a:r>
            </a:p>
          </p:txBody>
        </p:sp>
        <p:pic>
          <p:nvPicPr>
            <p:cNvPr id="75" name="그림 74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76" name="그룹 75"/>
          <p:cNvGrpSpPr/>
          <p:nvPr/>
        </p:nvGrpSpPr>
        <p:grpSpPr>
          <a:xfrm>
            <a:off x="5435650" y="157302"/>
            <a:ext cx="1606451" cy="1884575"/>
            <a:chOff x="-2581276" y="-262800"/>
            <a:chExt cx="1895475" cy="2390400"/>
          </a:xfrm>
        </p:grpSpPr>
        <p:sp>
          <p:nvSpPr>
            <p:cNvPr id="77" name="모서리가 둥근 직사각형 76"/>
            <p:cNvSpPr/>
            <p:nvPr/>
          </p:nvSpPr>
          <p:spPr>
            <a:xfrm>
              <a:off x="-2556000" y="-262800"/>
              <a:ext cx="1828800" cy="23904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0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78" name="TextBox 7"/>
            <p:cNvSpPr txBox="1"/>
            <p:nvPr/>
          </p:nvSpPr>
          <p:spPr>
            <a:xfrm>
              <a:off x="-2079133" y="1370777"/>
              <a:ext cx="881660" cy="568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400">
                  <a:latin typeface="UhBee MiMi"/>
                  <a:ea typeface="UhBee MiMi"/>
                </a:rPr>
                <a:t>악어</a:t>
              </a:r>
            </a:p>
          </p:txBody>
        </p:sp>
        <p:pic>
          <p:nvPicPr>
            <p:cNvPr id="79" name="그림 78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-2581276" y="0"/>
              <a:ext cx="1895475" cy="1981200"/>
            </a:xfrm>
            <a:prstGeom prst="rect">
              <a:avLst/>
            </a:prstGeom>
          </p:spPr>
        </p:pic>
      </p:grpSp>
      <p:grpSp>
        <p:nvGrpSpPr>
          <p:cNvPr id="80" name="그룹 79"/>
          <p:cNvGrpSpPr/>
          <p:nvPr/>
        </p:nvGrpSpPr>
        <p:grpSpPr>
          <a:xfrm>
            <a:off x="200027" y="2188968"/>
            <a:ext cx="1590472" cy="1853158"/>
            <a:chOff x="3257552" y="4385401"/>
            <a:chExt cx="1414538" cy="2018925"/>
          </a:xfrm>
        </p:grpSpPr>
        <p:grpSp>
          <p:nvGrpSpPr>
            <p:cNvPr id="81" name="그룹 80"/>
            <p:cNvGrpSpPr/>
            <p:nvPr/>
          </p:nvGrpSpPr>
          <p:grpSpPr>
            <a:xfrm>
              <a:off x="3257552" y="4385401"/>
              <a:ext cx="1414538" cy="2018925"/>
              <a:chOff x="-2556000" y="-262800"/>
              <a:chExt cx="1876622" cy="2390400"/>
            </a:xfrm>
          </p:grpSpPr>
          <p:sp>
            <p:nvSpPr>
              <p:cNvPr id="82" name="모서리가 둥근 직사각형 81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83" name="TextBox 7"/>
              <p:cNvSpPr txBox="1"/>
              <p:nvPr/>
            </p:nvSpPr>
            <p:spPr>
              <a:xfrm>
                <a:off x="-2395052" y="1370775"/>
                <a:ext cx="1715673" cy="5778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달팽이</a:t>
                </a:r>
              </a:p>
            </p:txBody>
          </p:sp>
        </p:grpSp>
        <p:pic>
          <p:nvPicPr>
            <p:cNvPr id="84" name="그림 83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87" name="그룹 86"/>
          <p:cNvGrpSpPr/>
          <p:nvPr/>
        </p:nvGrpSpPr>
        <p:grpSpPr>
          <a:xfrm>
            <a:off x="3695701" y="2188968"/>
            <a:ext cx="1590474" cy="1853158"/>
            <a:chOff x="3257552" y="4385401"/>
            <a:chExt cx="1414540" cy="2018925"/>
          </a:xfrm>
        </p:grpSpPr>
        <p:grpSp>
          <p:nvGrpSpPr>
            <p:cNvPr id="88" name="그룹 87"/>
            <p:cNvGrpSpPr/>
            <p:nvPr/>
          </p:nvGrpSpPr>
          <p:grpSpPr>
            <a:xfrm>
              <a:off x="3257552" y="4385401"/>
              <a:ext cx="1414540" cy="2018925"/>
              <a:chOff x="-2556000" y="-262800"/>
              <a:chExt cx="1876624" cy="2390400"/>
            </a:xfrm>
          </p:grpSpPr>
          <p:sp>
            <p:nvSpPr>
              <p:cNvPr id="89" name="모서리가 둥근 직사각형 88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90" name="TextBox 7"/>
              <p:cNvSpPr txBox="1"/>
              <p:nvPr/>
            </p:nvSpPr>
            <p:spPr>
              <a:xfrm>
                <a:off x="-2395048" y="1370776"/>
                <a:ext cx="1715673" cy="577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달팽이</a:t>
                </a:r>
              </a:p>
            </p:txBody>
          </p:sp>
        </p:grpSp>
        <p:pic>
          <p:nvPicPr>
            <p:cNvPr id="91" name="그림 90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92" name="그룹 91"/>
          <p:cNvGrpSpPr/>
          <p:nvPr/>
        </p:nvGrpSpPr>
        <p:grpSpPr>
          <a:xfrm>
            <a:off x="5486402" y="2179443"/>
            <a:ext cx="1590474" cy="1853158"/>
            <a:chOff x="3257552" y="4385401"/>
            <a:chExt cx="1414540" cy="2018925"/>
          </a:xfrm>
        </p:grpSpPr>
        <p:grpSp>
          <p:nvGrpSpPr>
            <p:cNvPr id="93" name="그룹 92"/>
            <p:cNvGrpSpPr/>
            <p:nvPr/>
          </p:nvGrpSpPr>
          <p:grpSpPr>
            <a:xfrm>
              <a:off x="3257552" y="4385401"/>
              <a:ext cx="1414540" cy="2018925"/>
              <a:chOff x="-2556000" y="-262800"/>
              <a:chExt cx="1876624" cy="2390400"/>
            </a:xfrm>
          </p:grpSpPr>
          <p:sp>
            <p:nvSpPr>
              <p:cNvPr id="94" name="모서리가 둥근 직사각형 93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95" name="TextBox 7"/>
              <p:cNvSpPr txBox="1"/>
              <p:nvPr/>
            </p:nvSpPr>
            <p:spPr>
              <a:xfrm>
                <a:off x="-2395048" y="1370776"/>
                <a:ext cx="1715673" cy="577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달팽이</a:t>
                </a:r>
              </a:p>
            </p:txBody>
          </p:sp>
        </p:grpSp>
        <p:pic>
          <p:nvPicPr>
            <p:cNvPr id="96" name="그림 9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97" name="그룹 96"/>
          <p:cNvGrpSpPr/>
          <p:nvPr/>
        </p:nvGrpSpPr>
        <p:grpSpPr>
          <a:xfrm>
            <a:off x="7229477" y="2227066"/>
            <a:ext cx="1590474" cy="1853158"/>
            <a:chOff x="3257552" y="4385401"/>
            <a:chExt cx="1414540" cy="2018925"/>
          </a:xfrm>
        </p:grpSpPr>
        <p:grpSp>
          <p:nvGrpSpPr>
            <p:cNvPr id="98" name="그룹 97"/>
            <p:cNvGrpSpPr/>
            <p:nvPr/>
          </p:nvGrpSpPr>
          <p:grpSpPr>
            <a:xfrm>
              <a:off x="3257552" y="4385401"/>
              <a:ext cx="1414540" cy="2018925"/>
              <a:chOff x="-2556000" y="-262800"/>
              <a:chExt cx="1876624" cy="2390400"/>
            </a:xfrm>
          </p:grpSpPr>
          <p:sp>
            <p:nvSpPr>
              <p:cNvPr id="99" name="모서리가 둥근 직사각형 98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00" name="TextBox 7"/>
              <p:cNvSpPr txBox="1"/>
              <p:nvPr/>
            </p:nvSpPr>
            <p:spPr>
              <a:xfrm>
                <a:off x="-2395050" y="1370776"/>
                <a:ext cx="1715675" cy="5778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달팽이</a:t>
                </a:r>
              </a:p>
            </p:txBody>
          </p:sp>
        </p:grpSp>
        <p:pic>
          <p:nvPicPr>
            <p:cNvPr id="101" name="그림 100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33010" y="4672647"/>
              <a:ext cx="1185261" cy="1057275"/>
            </a:xfrm>
            <a:prstGeom prst="rect">
              <a:avLst/>
            </a:prstGeom>
          </p:spPr>
        </p:pic>
      </p:grpSp>
      <p:grpSp>
        <p:nvGrpSpPr>
          <p:cNvPr id="103" name="그룹 102"/>
          <p:cNvGrpSpPr/>
          <p:nvPr/>
        </p:nvGrpSpPr>
        <p:grpSpPr>
          <a:xfrm>
            <a:off x="1886818" y="4206320"/>
            <a:ext cx="1819666" cy="1769381"/>
            <a:chOff x="4843897" y="4471127"/>
            <a:chExt cx="1618380" cy="2018925"/>
          </a:xfrm>
        </p:grpSpPr>
        <p:grpSp>
          <p:nvGrpSpPr>
            <p:cNvPr id="104" name="그룹 103"/>
            <p:cNvGrpSpPr/>
            <p:nvPr/>
          </p:nvGrpSpPr>
          <p:grpSpPr>
            <a:xfrm>
              <a:off x="4933952" y="4471127"/>
              <a:ext cx="1378492" cy="2018925"/>
              <a:chOff x="-2556000" y="-262800"/>
              <a:chExt cx="1828800" cy="2390400"/>
            </a:xfrm>
          </p:grpSpPr>
          <p:sp>
            <p:nvSpPr>
              <p:cNvPr id="105" name="모서리가 둥근 직사각형 104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06" name="TextBox 7"/>
              <p:cNvSpPr txBox="1"/>
              <p:nvPr/>
            </p:nvSpPr>
            <p:spPr>
              <a:xfrm>
                <a:off x="-2079135" y="1370774"/>
                <a:ext cx="881661" cy="6079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뱀</a:t>
                </a:r>
              </a:p>
            </p:txBody>
          </p:sp>
        </p:grpSp>
        <p:pic>
          <p:nvPicPr>
            <p:cNvPr id="107" name="그림 106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4843897" y="4577395"/>
              <a:ext cx="1618380" cy="1160780"/>
            </a:xfrm>
            <a:prstGeom prst="rect">
              <a:avLst/>
            </a:prstGeom>
          </p:spPr>
        </p:pic>
      </p:grpSp>
      <p:grpSp>
        <p:nvGrpSpPr>
          <p:cNvPr id="108" name="그룹 107"/>
          <p:cNvGrpSpPr/>
          <p:nvPr/>
        </p:nvGrpSpPr>
        <p:grpSpPr>
          <a:xfrm>
            <a:off x="3591793" y="4225370"/>
            <a:ext cx="1819666" cy="1769381"/>
            <a:chOff x="4843897" y="4471126"/>
            <a:chExt cx="1618380" cy="2018925"/>
          </a:xfrm>
        </p:grpSpPr>
        <p:grpSp>
          <p:nvGrpSpPr>
            <p:cNvPr id="109" name="그룹 108"/>
            <p:cNvGrpSpPr/>
            <p:nvPr/>
          </p:nvGrpSpPr>
          <p:grpSpPr>
            <a:xfrm>
              <a:off x="4933952" y="4471126"/>
              <a:ext cx="1378492" cy="2018925"/>
              <a:chOff x="-2556000" y="-262800"/>
              <a:chExt cx="1828800" cy="2390400"/>
            </a:xfrm>
          </p:grpSpPr>
          <p:sp>
            <p:nvSpPr>
              <p:cNvPr id="110" name="모서리가 둥근 직사각형 109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1" name="TextBox 7"/>
              <p:cNvSpPr txBox="1"/>
              <p:nvPr/>
            </p:nvSpPr>
            <p:spPr>
              <a:xfrm>
                <a:off x="-2079134" y="1370775"/>
                <a:ext cx="881661" cy="607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뱀</a:t>
                </a:r>
              </a:p>
            </p:txBody>
          </p:sp>
        </p:grpSp>
        <p:pic>
          <p:nvPicPr>
            <p:cNvPr id="112" name="그림 111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4843897" y="4577395"/>
              <a:ext cx="1618380" cy="1160780"/>
            </a:xfrm>
            <a:prstGeom prst="rect">
              <a:avLst/>
            </a:prstGeom>
          </p:spPr>
        </p:pic>
      </p:grpSp>
      <p:grpSp>
        <p:nvGrpSpPr>
          <p:cNvPr id="113" name="그룹 112"/>
          <p:cNvGrpSpPr/>
          <p:nvPr/>
        </p:nvGrpSpPr>
        <p:grpSpPr>
          <a:xfrm>
            <a:off x="5392018" y="4215845"/>
            <a:ext cx="1819666" cy="1769381"/>
            <a:chOff x="4843897" y="4471126"/>
            <a:chExt cx="1618380" cy="2018925"/>
          </a:xfrm>
        </p:grpSpPr>
        <p:grpSp>
          <p:nvGrpSpPr>
            <p:cNvPr id="114" name="그룹 113"/>
            <p:cNvGrpSpPr/>
            <p:nvPr/>
          </p:nvGrpSpPr>
          <p:grpSpPr>
            <a:xfrm>
              <a:off x="4933951" y="4471126"/>
              <a:ext cx="1378492" cy="2018925"/>
              <a:chOff x="-2556000" y="-262800"/>
              <a:chExt cx="1828800" cy="2390400"/>
            </a:xfrm>
          </p:grpSpPr>
          <p:sp>
            <p:nvSpPr>
              <p:cNvPr id="115" name="모서리가 둥근 직사각형 114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6" name="TextBox 7"/>
              <p:cNvSpPr txBox="1"/>
              <p:nvPr/>
            </p:nvSpPr>
            <p:spPr>
              <a:xfrm>
                <a:off x="-2079134" y="1370776"/>
                <a:ext cx="881661" cy="607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뱀</a:t>
                </a:r>
              </a:p>
            </p:txBody>
          </p:sp>
        </p:grpSp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4843897" y="4577395"/>
              <a:ext cx="1618380" cy="1160780"/>
            </a:xfrm>
            <a:prstGeom prst="rect">
              <a:avLst/>
            </a:prstGeom>
          </p:spPr>
        </p:pic>
      </p:grpSp>
      <p:grpSp>
        <p:nvGrpSpPr>
          <p:cNvPr id="118" name="그룹 117"/>
          <p:cNvGrpSpPr/>
          <p:nvPr/>
        </p:nvGrpSpPr>
        <p:grpSpPr>
          <a:xfrm>
            <a:off x="7116044" y="4234894"/>
            <a:ext cx="1819666" cy="1769381"/>
            <a:chOff x="4843897" y="4471126"/>
            <a:chExt cx="1618380" cy="2018925"/>
          </a:xfrm>
        </p:grpSpPr>
        <p:grpSp>
          <p:nvGrpSpPr>
            <p:cNvPr id="119" name="그룹 118"/>
            <p:cNvGrpSpPr/>
            <p:nvPr/>
          </p:nvGrpSpPr>
          <p:grpSpPr>
            <a:xfrm>
              <a:off x="4933951" y="4471126"/>
              <a:ext cx="1378492" cy="2018925"/>
              <a:chOff x="-2556000" y="-262800"/>
              <a:chExt cx="1828800" cy="2390400"/>
            </a:xfrm>
          </p:grpSpPr>
          <p:sp>
            <p:nvSpPr>
              <p:cNvPr id="120" name="모서리가 둥근 직사각형 119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21" name="TextBox 7"/>
              <p:cNvSpPr txBox="1"/>
              <p:nvPr/>
            </p:nvSpPr>
            <p:spPr>
              <a:xfrm>
                <a:off x="-2079135" y="1370775"/>
                <a:ext cx="881661" cy="607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뱀</a:t>
                </a:r>
              </a:p>
            </p:txBody>
          </p:sp>
        </p:grpSp>
        <p:pic>
          <p:nvPicPr>
            <p:cNvPr id="122" name="그림 121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4843897" y="4577395"/>
              <a:ext cx="1618380" cy="116078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그룹 45"/>
          <p:cNvGrpSpPr/>
          <p:nvPr/>
        </p:nvGrpSpPr>
        <p:grpSpPr>
          <a:xfrm>
            <a:off x="323849" y="318224"/>
            <a:ext cx="1549947" cy="1790325"/>
            <a:chOff x="7820024" y="4490175"/>
            <a:chExt cx="1378496" cy="2018925"/>
          </a:xfrm>
        </p:grpSpPr>
        <p:grpSp>
          <p:nvGrpSpPr>
            <p:cNvPr id="33" name="그룹 32"/>
            <p:cNvGrpSpPr/>
            <p:nvPr/>
          </p:nvGrpSpPr>
          <p:grpSpPr>
            <a:xfrm>
              <a:off x="7820028" y="4490175"/>
              <a:ext cx="1378491" cy="2018925"/>
              <a:chOff x="-2556000" y="-262800"/>
              <a:chExt cx="1828800" cy="2390400"/>
            </a:xfrm>
          </p:grpSpPr>
          <p:sp>
            <p:nvSpPr>
              <p:cNvPr id="34" name="모서리가 둥근 직사각형 33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35" name="TextBox 7"/>
              <p:cNvSpPr txBox="1"/>
              <p:nvPr/>
            </p:nvSpPr>
            <p:spPr>
              <a:xfrm>
                <a:off x="-2079132" y="1370773"/>
                <a:ext cx="881659" cy="596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닭</a:t>
                </a:r>
              </a:p>
            </p:txBody>
          </p:sp>
        </p:grpSp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820024" y="4657724"/>
              <a:ext cx="1285875" cy="1285875"/>
            </a:xfrm>
            <a:prstGeom prst="rect">
              <a:avLst/>
            </a:prstGeom>
          </p:spPr>
        </p:pic>
      </p:grpSp>
      <p:grpSp>
        <p:nvGrpSpPr>
          <p:cNvPr id="56" name="그룹 55"/>
          <p:cNvGrpSpPr/>
          <p:nvPr/>
        </p:nvGrpSpPr>
        <p:grpSpPr>
          <a:xfrm>
            <a:off x="333378" y="2375623"/>
            <a:ext cx="1549943" cy="1790325"/>
            <a:chOff x="7248528" y="4309200"/>
            <a:chExt cx="1378492" cy="1628400"/>
          </a:xfrm>
        </p:grpSpPr>
        <p:grpSp>
          <p:nvGrpSpPr>
            <p:cNvPr id="52" name="그룹 51"/>
            <p:cNvGrpSpPr/>
            <p:nvPr/>
          </p:nvGrpSpPr>
          <p:grpSpPr>
            <a:xfrm>
              <a:off x="7248528" y="4309200"/>
              <a:ext cx="1378491" cy="1628399"/>
              <a:chOff x="-2556000" y="-262800"/>
              <a:chExt cx="1828800" cy="2390400"/>
            </a:xfrm>
          </p:grpSpPr>
          <p:sp>
            <p:nvSpPr>
              <p:cNvPr id="53" name="모서리가 둥근 직사각형 52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54" name="TextBox 7"/>
              <p:cNvSpPr txBox="1"/>
              <p:nvPr/>
            </p:nvSpPr>
            <p:spPr>
              <a:xfrm>
                <a:off x="-2357133" y="1426702"/>
                <a:ext cx="1399759" cy="6046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  <p:grpSp>
        <p:nvGrpSpPr>
          <p:cNvPr id="102" name="그룹 101"/>
          <p:cNvGrpSpPr/>
          <p:nvPr/>
        </p:nvGrpSpPr>
        <p:grpSpPr>
          <a:xfrm>
            <a:off x="2066925" y="318224"/>
            <a:ext cx="1549947" cy="1790325"/>
            <a:chOff x="7820024" y="4490175"/>
            <a:chExt cx="1378496" cy="2018925"/>
          </a:xfrm>
        </p:grpSpPr>
        <p:grpSp>
          <p:nvGrpSpPr>
            <p:cNvPr id="103" name="그룹 102"/>
            <p:cNvGrpSpPr/>
            <p:nvPr/>
          </p:nvGrpSpPr>
          <p:grpSpPr>
            <a:xfrm>
              <a:off x="7820028" y="4490175"/>
              <a:ext cx="1378491" cy="2018925"/>
              <a:chOff x="-2556000" y="-262800"/>
              <a:chExt cx="1828800" cy="2390400"/>
            </a:xfrm>
          </p:grpSpPr>
          <p:sp>
            <p:nvSpPr>
              <p:cNvPr id="104" name="모서리가 둥근 직사각형 103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05" name="TextBox 7"/>
              <p:cNvSpPr txBox="1"/>
              <p:nvPr/>
            </p:nvSpPr>
            <p:spPr>
              <a:xfrm>
                <a:off x="-2079132" y="1370771"/>
                <a:ext cx="881659" cy="596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닭</a:t>
                </a:r>
              </a:p>
            </p:txBody>
          </p:sp>
        </p:grpSp>
        <p:pic>
          <p:nvPicPr>
            <p:cNvPr id="106" name="그림 105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820024" y="4657724"/>
              <a:ext cx="1285875" cy="1285875"/>
            </a:xfrm>
            <a:prstGeom prst="rect">
              <a:avLst/>
            </a:prstGeom>
          </p:spPr>
        </p:pic>
      </p:grpSp>
      <p:grpSp>
        <p:nvGrpSpPr>
          <p:cNvPr id="107" name="그룹 106"/>
          <p:cNvGrpSpPr/>
          <p:nvPr/>
        </p:nvGrpSpPr>
        <p:grpSpPr>
          <a:xfrm>
            <a:off x="3752850" y="337274"/>
            <a:ext cx="1549947" cy="1790325"/>
            <a:chOff x="7820024" y="4490175"/>
            <a:chExt cx="1378496" cy="2018925"/>
          </a:xfrm>
        </p:grpSpPr>
        <p:grpSp>
          <p:nvGrpSpPr>
            <p:cNvPr id="108" name="그룹 107"/>
            <p:cNvGrpSpPr/>
            <p:nvPr/>
          </p:nvGrpSpPr>
          <p:grpSpPr>
            <a:xfrm>
              <a:off x="7820028" y="4490175"/>
              <a:ext cx="1378491" cy="2018925"/>
              <a:chOff x="-2556000" y="-262800"/>
              <a:chExt cx="1828800" cy="2390400"/>
            </a:xfrm>
          </p:grpSpPr>
          <p:sp>
            <p:nvSpPr>
              <p:cNvPr id="109" name="모서리가 둥근 직사각형 108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0" name="TextBox 7"/>
              <p:cNvSpPr txBox="1"/>
              <p:nvPr/>
            </p:nvSpPr>
            <p:spPr>
              <a:xfrm>
                <a:off x="-2079132" y="1370773"/>
                <a:ext cx="881659" cy="596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닭</a:t>
                </a:r>
              </a:p>
            </p:txBody>
          </p:sp>
        </p:grpSp>
        <p:pic>
          <p:nvPicPr>
            <p:cNvPr id="111" name="그림 11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820024" y="4657724"/>
              <a:ext cx="1285875" cy="1285875"/>
            </a:xfrm>
            <a:prstGeom prst="rect">
              <a:avLst/>
            </a:prstGeom>
          </p:spPr>
        </p:pic>
      </p:grpSp>
      <p:grpSp>
        <p:nvGrpSpPr>
          <p:cNvPr id="112" name="그룹 111"/>
          <p:cNvGrpSpPr/>
          <p:nvPr/>
        </p:nvGrpSpPr>
        <p:grpSpPr>
          <a:xfrm>
            <a:off x="5514974" y="346799"/>
            <a:ext cx="1549947" cy="1790325"/>
            <a:chOff x="7820024" y="4490175"/>
            <a:chExt cx="1378496" cy="2018925"/>
          </a:xfrm>
        </p:grpSpPr>
        <p:grpSp>
          <p:nvGrpSpPr>
            <p:cNvPr id="113" name="그룹 112"/>
            <p:cNvGrpSpPr/>
            <p:nvPr/>
          </p:nvGrpSpPr>
          <p:grpSpPr>
            <a:xfrm>
              <a:off x="7820028" y="4490175"/>
              <a:ext cx="1378491" cy="2018925"/>
              <a:chOff x="-2556000" y="-262800"/>
              <a:chExt cx="1828800" cy="2390400"/>
            </a:xfrm>
          </p:grpSpPr>
          <p:sp>
            <p:nvSpPr>
              <p:cNvPr id="114" name="모서리가 둥근 직사각형 113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5" name="TextBox 7"/>
              <p:cNvSpPr txBox="1"/>
              <p:nvPr/>
            </p:nvSpPr>
            <p:spPr>
              <a:xfrm>
                <a:off x="-2079132" y="1370773"/>
                <a:ext cx="881659" cy="596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닭</a:t>
                </a:r>
              </a:p>
            </p:txBody>
          </p:sp>
        </p:grpSp>
        <p:pic>
          <p:nvPicPr>
            <p:cNvPr id="116" name="그림 115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820024" y="4657724"/>
              <a:ext cx="1285875" cy="1285875"/>
            </a:xfrm>
            <a:prstGeom prst="rect">
              <a:avLst/>
            </a:prstGeom>
          </p:spPr>
        </p:pic>
      </p:grpSp>
      <p:grpSp>
        <p:nvGrpSpPr>
          <p:cNvPr id="117" name="그룹 116"/>
          <p:cNvGrpSpPr/>
          <p:nvPr/>
        </p:nvGrpSpPr>
        <p:grpSpPr>
          <a:xfrm>
            <a:off x="7239000" y="337274"/>
            <a:ext cx="1549947" cy="1790325"/>
            <a:chOff x="7820024" y="4490175"/>
            <a:chExt cx="1378496" cy="2018925"/>
          </a:xfrm>
        </p:grpSpPr>
        <p:grpSp>
          <p:nvGrpSpPr>
            <p:cNvPr id="118" name="그룹 117"/>
            <p:cNvGrpSpPr/>
            <p:nvPr/>
          </p:nvGrpSpPr>
          <p:grpSpPr>
            <a:xfrm>
              <a:off x="7820028" y="4490175"/>
              <a:ext cx="1378491" cy="2018925"/>
              <a:chOff x="-2556000" y="-262800"/>
              <a:chExt cx="1828800" cy="2390400"/>
            </a:xfrm>
          </p:grpSpPr>
          <p:sp>
            <p:nvSpPr>
              <p:cNvPr id="119" name="모서리가 둥근 직사각형 118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20" name="TextBox 7"/>
              <p:cNvSpPr txBox="1"/>
              <p:nvPr/>
            </p:nvSpPr>
            <p:spPr>
              <a:xfrm>
                <a:off x="-2079131" y="1370772"/>
                <a:ext cx="881659" cy="5969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latin typeface="UhBee MiMi"/>
                    <a:ea typeface="UhBee MiMi"/>
                  </a:rPr>
                  <a:t>닭</a:t>
                </a:r>
              </a:p>
            </p:txBody>
          </p:sp>
        </p:grpSp>
        <p:pic>
          <p:nvPicPr>
            <p:cNvPr id="121" name="그림 12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7820024" y="4657724"/>
              <a:ext cx="1285875" cy="1285875"/>
            </a:xfrm>
            <a:prstGeom prst="rect">
              <a:avLst/>
            </a:prstGeom>
          </p:spPr>
        </p:pic>
      </p:grpSp>
      <p:grpSp>
        <p:nvGrpSpPr>
          <p:cNvPr id="123" name="그룹 122"/>
          <p:cNvGrpSpPr/>
          <p:nvPr/>
        </p:nvGrpSpPr>
        <p:grpSpPr>
          <a:xfrm>
            <a:off x="2057404" y="2404199"/>
            <a:ext cx="1549943" cy="1790325"/>
            <a:chOff x="7248528" y="4309200"/>
            <a:chExt cx="1378492" cy="1628400"/>
          </a:xfrm>
        </p:grpSpPr>
        <p:grpSp>
          <p:nvGrpSpPr>
            <p:cNvPr id="124" name="그룹 123"/>
            <p:cNvGrpSpPr/>
            <p:nvPr/>
          </p:nvGrpSpPr>
          <p:grpSpPr>
            <a:xfrm>
              <a:off x="7248528" y="4309200"/>
              <a:ext cx="1378491" cy="1628399"/>
              <a:chOff x="-2556000" y="-262800"/>
              <a:chExt cx="1828800" cy="2390400"/>
            </a:xfrm>
          </p:grpSpPr>
          <p:sp>
            <p:nvSpPr>
              <p:cNvPr id="125" name="모서리가 둥근 직사각형 124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26" name="TextBox 7"/>
              <p:cNvSpPr txBox="1"/>
              <p:nvPr/>
            </p:nvSpPr>
            <p:spPr>
              <a:xfrm>
                <a:off x="-2357133" y="1426702"/>
                <a:ext cx="1399759" cy="6046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127" name="그림 126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  <p:grpSp>
        <p:nvGrpSpPr>
          <p:cNvPr id="128" name="그룹 127"/>
          <p:cNvGrpSpPr/>
          <p:nvPr/>
        </p:nvGrpSpPr>
        <p:grpSpPr>
          <a:xfrm>
            <a:off x="3762379" y="2385149"/>
            <a:ext cx="1549943" cy="1790325"/>
            <a:chOff x="7248528" y="4309200"/>
            <a:chExt cx="1378492" cy="1628400"/>
          </a:xfrm>
        </p:grpSpPr>
        <p:grpSp>
          <p:nvGrpSpPr>
            <p:cNvPr id="129" name="그룹 128"/>
            <p:cNvGrpSpPr/>
            <p:nvPr/>
          </p:nvGrpSpPr>
          <p:grpSpPr>
            <a:xfrm>
              <a:off x="7248528" y="4309200"/>
              <a:ext cx="1378491" cy="1628399"/>
              <a:chOff x="-2556000" y="-262800"/>
              <a:chExt cx="1828800" cy="2390400"/>
            </a:xfrm>
          </p:grpSpPr>
          <p:sp>
            <p:nvSpPr>
              <p:cNvPr id="130" name="모서리가 둥근 직사각형 129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31" name="TextBox 7"/>
              <p:cNvSpPr txBox="1"/>
              <p:nvPr/>
            </p:nvSpPr>
            <p:spPr>
              <a:xfrm>
                <a:off x="-2357133" y="1426702"/>
                <a:ext cx="1399759" cy="6046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132" name="그림 131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  <p:grpSp>
        <p:nvGrpSpPr>
          <p:cNvPr id="133" name="그룹 132"/>
          <p:cNvGrpSpPr/>
          <p:nvPr/>
        </p:nvGrpSpPr>
        <p:grpSpPr>
          <a:xfrm>
            <a:off x="5476878" y="2375624"/>
            <a:ext cx="1549942" cy="1790325"/>
            <a:chOff x="7248527" y="4309200"/>
            <a:chExt cx="1378491" cy="1628400"/>
          </a:xfrm>
        </p:grpSpPr>
        <p:grpSp>
          <p:nvGrpSpPr>
            <p:cNvPr id="134" name="그룹 133"/>
            <p:cNvGrpSpPr/>
            <p:nvPr/>
          </p:nvGrpSpPr>
          <p:grpSpPr>
            <a:xfrm>
              <a:off x="7248527" y="4309200"/>
              <a:ext cx="1378491" cy="1628399"/>
              <a:chOff x="-2556000" y="-262800"/>
              <a:chExt cx="1828800" cy="2390400"/>
            </a:xfrm>
          </p:grpSpPr>
          <p:sp>
            <p:nvSpPr>
              <p:cNvPr id="135" name="모서리가 둥근 직사각형 134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36" name="TextBox 7"/>
              <p:cNvSpPr txBox="1"/>
              <p:nvPr/>
            </p:nvSpPr>
            <p:spPr>
              <a:xfrm>
                <a:off x="-2357133" y="1426702"/>
                <a:ext cx="1399759" cy="6046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137" name="그림 136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  <p:grpSp>
        <p:nvGrpSpPr>
          <p:cNvPr id="138" name="그룹 137"/>
          <p:cNvGrpSpPr/>
          <p:nvPr/>
        </p:nvGrpSpPr>
        <p:grpSpPr>
          <a:xfrm>
            <a:off x="7191378" y="2366097"/>
            <a:ext cx="1549943" cy="1790325"/>
            <a:chOff x="7248528" y="4309200"/>
            <a:chExt cx="1378492" cy="1628400"/>
          </a:xfrm>
        </p:grpSpPr>
        <p:grpSp>
          <p:nvGrpSpPr>
            <p:cNvPr id="139" name="그룹 138"/>
            <p:cNvGrpSpPr/>
            <p:nvPr/>
          </p:nvGrpSpPr>
          <p:grpSpPr>
            <a:xfrm>
              <a:off x="7248528" y="4309200"/>
              <a:ext cx="1378491" cy="1628399"/>
              <a:chOff x="-2556000" y="-262800"/>
              <a:chExt cx="1828800" cy="2390400"/>
            </a:xfrm>
          </p:grpSpPr>
          <p:sp>
            <p:nvSpPr>
              <p:cNvPr id="140" name="모서리가 둥근 직사각형 139"/>
              <p:cNvSpPr/>
              <p:nvPr/>
            </p:nvSpPr>
            <p:spPr>
              <a:xfrm>
                <a:off x="-2556000" y="-262800"/>
                <a:ext cx="1828800" cy="2390400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0000"/>
                </a:schemeClr>
              </a:solidFill>
              <a:ln algn="ctr"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anchor="ctr">
                <a:noAutofit/>
              </a:bodyPr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41" name="TextBox 7"/>
              <p:cNvSpPr txBox="1"/>
              <p:nvPr/>
            </p:nvSpPr>
            <p:spPr>
              <a:xfrm>
                <a:off x="-2357135" y="1426702"/>
                <a:ext cx="1399760" cy="6046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400">
                    <a:solidFill>
                      <a:srgbClr val="FF0000"/>
                    </a:solidFill>
                    <a:latin typeface="UhBee MiMi"/>
                    <a:ea typeface="UhBee MiMi"/>
                  </a:rPr>
                  <a:t>스파이</a:t>
                </a:r>
              </a:p>
            </p:txBody>
          </p:sp>
        </p:grpSp>
        <p:pic>
          <p:nvPicPr>
            <p:cNvPr id="142" name="그림 141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7427594" y="4318634"/>
              <a:ext cx="1033559" cy="132587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학습목표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&amp;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학습활동 안내</a:t>
            </a:r>
            <a:endParaRPr lang="ko-KR" altLang="en-US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75914" y="2295968"/>
            <a:ext cx="610470" cy="58255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1009316" y="-1057167"/>
            <a:ext cx="7392484" cy="517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우리 모둠과 어떤 점을 다르게 표현했는지 발표해봅시다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15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408718" y="-1063748"/>
            <a:ext cx="610470" cy="5825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56919" y="2108983"/>
            <a:ext cx="8716120" cy="2556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5400">
                <a:latin typeface="UhBee MiMi"/>
                <a:ea typeface="UhBee MiMi"/>
              </a:rPr>
              <a:t>개구리의 한살이 알아보기</a:t>
            </a:r>
          </a:p>
          <a:p>
            <a:pPr lvl="0">
              <a:defRPr/>
            </a:pPr>
            <a:r>
              <a:rPr lang="ko-KR" altLang="en-US" sz="5400">
                <a:latin typeface="UhBee MiMi"/>
                <a:ea typeface="UhBee MiMi"/>
              </a:rPr>
              <a:t>닭의 한살이 알아보기</a:t>
            </a:r>
          </a:p>
          <a:p>
            <a:pPr lvl="0">
              <a:defRPr/>
            </a:pPr>
            <a:r>
              <a:rPr lang="ko-KR" altLang="en-US" sz="5400">
                <a:latin typeface="UhBee MiMi"/>
                <a:ea typeface="UhBee MiMi"/>
              </a:rPr>
              <a:t>알을 낳는 동물 스파이게임</a:t>
            </a:r>
            <a:r>
              <a:rPr lang="en-US" altLang="ko-KR" sz="5400">
                <a:latin typeface="UhBee MiMi"/>
                <a:ea typeface="UhBee MiMi"/>
              </a:rPr>
              <a:t>!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48206" y="3122674"/>
            <a:ext cx="610470" cy="58255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46449" y="4003319"/>
            <a:ext cx="610470" cy="5825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7"/>
          <p:cNvPicPr>
            <a:picLocks noChangeAspect="1"/>
          </p:cNvPicPr>
          <p:nvPr/>
        </p:nvPicPr>
        <p:blipFill rotWithShape="1">
          <a:blip r:embed="rId2"/>
          <a:srcRect l="8690" t="10830" r="67020" b="26500"/>
          <a:stretch>
            <a:fillRect/>
          </a:stretch>
        </p:blipFill>
        <p:spPr>
          <a:xfrm rot="2687437">
            <a:off x="-541500" y="2240866"/>
            <a:ext cx="3250042" cy="2931410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친구들과 한솥밥을 맛있게 먹은 후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....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45908" y="1679551"/>
            <a:ext cx="4308007" cy="518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한솥밥을 친구들과 맛있게 먹은 개구리</a:t>
            </a:r>
            <a:r>
              <a:rPr lang="en-US" altLang="ko-KR" sz="2800">
                <a:latin typeface="UhBee MiMi"/>
                <a:ea typeface="UhBee MiMi"/>
              </a:rPr>
              <a:t>!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2966979"/>
            <a:ext cx="9144000" cy="4073855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353690" y="2181846"/>
            <a:ext cx="5405124" cy="519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집에 가는 길에 올챙이 한 마리를 만나게 됩니다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15" name="그림 16"/>
          <p:cNvPicPr>
            <a:picLocks noChangeAspect="1"/>
          </p:cNvPicPr>
          <p:nvPr/>
        </p:nvPicPr>
        <p:blipFill rotWithShape="1">
          <a:blip r:embed="rId2"/>
          <a:srcRect l="36670" t="-1430" r="34280" b="30250"/>
          <a:stretch>
            <a:fillRect/>
          </a:stretch>
        </p:blipFill>
        <p:spPr>
          <a:xfrm rot="687469" flipH="1">
            <a:off x="5704355" y="1722823"/>
            <a:ext cx="4144674" cy="3550148"/>
          </a:xfrm>
          <a:prstGeom prst="rect">
            <a:avLst/>
          </a:prstGeom>
        </p:spPr>
      </p:pic>
      <p:pic>
        <p:nvPicPr>
          <p:cNvPr id="16" name="그림 17"/>
          <p:cNvPicPr>
            <a:picLocks noChangeAspect="1"/>
          </p:cNvPicPr>
          <p:nvPr/>
        </p:nvPicPr>
        <p:blipFill rotWithShape="1">
          <a:blip r:embed="rId2"/>
          <a:srcRect l="8690" t="10830" r="67020" b="26500"/>
          <a:stretch>
            <a:fillRect/>
          </a:stretch>
        </p:blipFill>
        <p:spPr>
          <a:xfrm rot="2687437">
            <a:off x="2361102" y="3605218"/>
            <a:ext cx="3250042" cy="2931410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5683999" y="2672253"/>
            <a:ext cx="403181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atin typeface="UhBee MiMi"/>
                <a:ea typeface="UhBee MiMi"/>
              </a:rPr>
              <a:t>형이라고</a:t>
            </a:r>
            <a:r>
              <a:rPr lang="en-US" altLang="ko-KR" sz="2800" dirty="0" smtClean="0">
                <a:latin typeface="UhBee MiMi"/>
                <a:ea typeface="UhBee MiMi"/>
              </a:rPr>
              <a:t>?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r>
              <a:rPr lang="ko-KR" altLang="en-US" sz="2800" dirty="0">
                <a:latin typeface="UhBee MiMi"/>
                <a:ea typeface="UhBee MiMi"/>
              </a:rPr>
              <a:t>나는 </a:t>
            </a:r>
            <a:r>
              <a:rPr lang="ko-KR" altLang="en-US" sz="2800" dirty="0" smtClean="0">
                <a:latin typeface="UhBee MiMi"/>
                <a:ea typeface="UhBee MiMi"/>
              </a:rPr>
              <a:t>너 같은 </a:t>
            </a:r>
            <a:endParaRPr lang="ko-KR" altLang="en-US" sz="28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동생을 둔 적이 없어</a:t>
            </a:r>
            <a:r>
              <a:rPr lang="en-US" altLang="ko-KR" sz="2800" dirty="0">
                <a:latin typeface="UhBee MiMi"/>
                <a:ea typeface="UhBee MiMi"/>
              </a:rPr>
              <a:t>.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  나랑 완전히 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다르게 생겼잖아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2077131" y="4514409"/>
            <a:ext cx="3817984" cy="1377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개구리 </a:t>
            </a:r>
            <a:r>
              <a:rPr lang="ko-KR" altLang="en-US" sz="2800" dirty="0" err="1" smtClean="0">
                <a:latin typeface="UhBee MiMi"/>
                <a:ea typeface="UhBee MiMi"/>
              </a:rPr>
              <a:t>올챙잇적</a:t>
            </a:r>
            <a:r>
              <a:rPr lang="ko-KR" altLang="en-US" sz="2800" dirty="0" smtClean="0">
                <a:latin typeface="UhBee MiMi"/>
                <a:ea typeface="UhBee MiMi"/>
              </a:rPr>
              <a:t> </a:t>
            </a:r>
            <a:endParaRPr lang="ko-KR" altLang="en-US" sz="2800" dirty="0">
              <a:latin typeface="UhBee MiMi"/>
              <a:ea typeface="UhBee MiMi"/>
            </a:endParaRP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기억 못한다더니</a:t>
            </a:r>
            <a:r>
              <a:rPr lang="en-US" altLang="ko-KR" sz="2800" dirty="0">
                <a:latin typeface="UhBee MiMi"/>
                <a:ea typeface="UhBee MiMi"/>
              </a:rPr>
              <a:t>...</a:t>
            </a:r>
          </a:p>
          <a:p>
            <a:pPr lvl="0" algn="ctr">
              <a:defRPr/>
            </a:pPr>
            <a:r>
              <a:rPr lang="ko-KR" altLang="en-US" sz="2800" b="0" spc="-200" dirty="0">
                <a:latin typeface="UhBee MiMi"/>
                <a:ea typeface="UhBee MiMi"/>
              </a:rPr>
              <a:t>내가 다시 잘 알려줄게</a:t>
            </a:r>
            <a:r>
              <a:rPr lang="en-US" altLang="ko-KR" sz="2800" b="0" spc="-2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 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452059" y="3676650"/>
            <a:ext cx="2621380" cy="230857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092722" y="4038561"/>
            <a:ext cx="2124286" cy="1704594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-689185" y="3016328"/>
            <a:ext cx="3379514" cy="1377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형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이게 대체 </a:t>
            </a:r>
          </a:p>
          <a:p>
            <a:pPr lvl="0" algn="ctr">
              <a:defRPr/>
            </a:pPr>
            <a:r>
              <a:rPr lang="ko-KR" altLang="en-US" sz="2800" dirty="0">
                <a:latin typeface="UhBee MiMi"/>
                <a:ea typeface="UhBee MiMi"/>
              </a:rPr>
              <a:t>얼마만이야</a:t>
            </a:r>
            <a:r>
              <a:rPr lang="en-US" altLang="ko-KR" sz="2800" dirty="0">
                <a:latin typeface="UhBee MiMi"/>
                <a:ea typeface="UhBee MiMi"/>
              </a:rPr>
              <a:t>!</a:t>
            </a:r>
            <a:r>
              <a:rPr lang="ko-KR" altLang="en-US" sz="2800" dirty="0">
                <a:latin typeface="UhBee MiMi"/>
                <a:ea typeface="UhBee MiMi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2" animBg="1"/>
      <p:bldP spid="10" grpId="1" animBg="1"/>
      <p:bldP spid="10" grpId="3" animBg="1"/>
      <p:bldP spid="12" grpId="5" animBg="1"/>
      <p:bldP spid="13" grpId="6" animBg="1"/>
      <p:bldP spid="11" grpId="4" animBg="1"/>
      <p:bldP spid="11" grpId="7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4" y="2528343"/>
            <a:ext cx="8726381" cy="302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개구리의 한살이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알아보기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80822" y="1282763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0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1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636</ep:Words>
  <ep:PresentationFormat>화면 슬라이드 쇼(4:3)</ep:PresentationFormat>
  <ep:Paragraphs>163</ep:Paragraphs>
  <ep:Slides>22</ep:Slides>
  <ep:Notes>2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ep:HeadingPairs>
  <ep:TitlesOfParts>
    <vt:vector size="23" baseType="lpstr">
      <vt:lpstr>Office 테마</vt:lpstr>
      <vt:lpstr>PowerPoint 프레젠테이션</vt:lpstr>
      <vt:lpstr>PowerPoint 프레젠테이션</vt:lpstr>
      <vt:lpstr>슬라이드 3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2019-05-01T12:57:46.000</dcterms:created>
  <dc:creator>한지현</dc:creator>
  <cp:lastModifiedBy>user</cp:lastModifiedBy>
  <dcterms:modified xsi:type="dcterms:W3CDTF">2019-08-19T04:51:32.872</dcterms:modified>
  <cp:revision>37</cp:revision>
  <dc:title>PowerPoint 프레젠테이션</dc:title>
  <cp:version>0906.0100.01</cp:version>
</cp:coreProperties>
</file>