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336" r:id="rId2"/>
    <p:sldId id="337" r:id="rId3"/>
    <p:sldId id="338" r:id="rId4"/>
    <p:sldId id="339" r:id="rId5"/>
    <p:sldId id="265" r:id="rId6"/>
    <p:sldId id="266" r:id="rId7"/>
    <p:sldId id="340" r:id="rId8"/>
    <p:sldId id="268" r:id="rId9"/>
    <p:sldId id="260" r:id="rId10"/>
    <p:sldId id="317" r:id="rId11"/>
    <p:sldId id="311" r:id="rId12"/>
    <p:sldId id="324" r:id="rId13"/>
    <p:sldId id="327" r:id="rId14"/>
    <p:sldId id="323" r:id="rId15"/>
    <p:sldId id="322" r:id="rId16"/>
    <p:sldId id="328" r:id="rId17"/>
    <p:sldId id="331" r:id="rId18"/>
    <p:sldId id="334" r:id="rId19"/>
    <p:sldId id="335" r:id="rId20"/>
    <p:sldId id="332" r:id="rId21"/>
    <p:sldId id="330" r:id="rId22"/>
    <p:sldId id="341" r:id="rId23"/>
    <p:sldId id="343" r:id="rId24"/>
    <p:sldId id="344" r:id="rId25"/>
    <p:sldId id="345" r:id="rId26"/>
    <p:sldId id="285" r:id="rId2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oi dongyoung" initials="cd" lastIdx="1" clrIdx="0">
    <p:extLst>
      <p:ext uri="{19B8F6BF-5375-455C-9EA6-DF929625EA0E}">
        <p15:presenceInfo xmlns:p15="http://schemas.microsoft.com/office/powerpoint/2012/main" userId="38ba461d3bcd942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A7C0"/>
    <a:srgbClr val="A78115"/>
    <a:srgbClr val="FF9999"/>
    <a:srgbClr val="FFC000"/>
    <a:srgbClr val="CCCCFF"/>
    <a:srgbClr val="CEEEFE"/>
    <a:srgbClr val="6BC3C9"/>
    <a:srgbClr val="424E57"/>
    <a:srgbClr val="6A5074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77251" autoAdjust="0"/>
  </p:normalViewPr>
  <p:slideViewPr>
    <p:cSldViewPr snapToGrid="0">
      <p:cViewPr varScale="1">
        <p:scale>
          <a:sx n="99" d="100"/>
          <a:sy n="99" d="100"/>
        </p:scale>
        <p:origin x="624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7A899-4BFC-418D-8499-E6D1DCFAF06A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53F736-5537-4C79-AA97-F5C5E3F837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8871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12555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78464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43413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78608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3882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3832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10361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모둠별로</a:t>
            </a:r>
            <a:r>
              <a:rPr lang="ko-KR" altLang="en-US" dirty="0" smtClean="0"/>
              <a:t> 가족의 형태를 정해봅시다</a:t>
            </a:r>
            <a:r>
              <a:rPr lang="en-US" altLang="ko-KR" dirty="0" smtClean="0"/>
              <a:t>.</a:t>
            </a:r>
          </a:p>
          <a:p>
            <a:r>
              <a:rPr lang="ko-KR" altLang="en-US" baseline="0" dirty="0" smtClean="0"/>
              <a:t>이때 </a:t>
            </a:r>
            <a:r>
              <a:rPr lang="en-US" altLang="ko-KR" baseline="0" dirty="0" smtClean="0"/>
              <a:t>1</a:t>
            </a:r>
            <a:r>
              <a:rPr lang="ko-KR" altLang="en-US" baseline="0" dirty="0" smtClean="0"/>
              <a:t>인 가족은 고르지 않고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각자 </a:t>
            </a:r>
            <a:r>
              <a:rPr lang="ko-KR" altLang="en-US" baseline="0" dirty="0" err="1" smtClean="0"/>
              <a:t>한명씩</a:t>
            </a:r>
            <a:r>
              <a:rPr lang="ko-KR" altLang="en-US" baseline="0" dirty="0" smtClean="0"/>
              <a:t> 역할을 맡을 수 있게 가족의 형태를 고릅시다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예</a:t>
            </a:r>
            <a:r>
              <a:rPr lang="en-US" altLang="ko-KR" baseline="0" dirty="0" smtClean="0"/>
              <a:t>) 4</a:t>
            </a:r>
            <a:r>
              <a:rPr lang="ko-KR" altLang="en-US" baseline="0" dirty="0" err="1" smtClean="0"/>
              <a:t>인모둠</a:t>
            </a:r>
            <a:r>
              <a:rPr lang="ko-KR" altLang="en-US" baseline="0" dirty="0" smtClean="0"/>
              <a:t> 다문화가정</a:t>
            </a:r>
            <a:r>
              <a:rPr lang="en-US" altLang="ko-KR" baseline="0" dirty="0" smtClean="0"/>
              <a:t>: </a:t>
            </a:r>
            <a:r>
              <a:rPr lang="ko-KR" altLang="en-US" baseline="0" dirty="0" err="1" smtClean="0"/>
              <a:t>외국인아빠</a:t>
            </a:r>
            <a:r>
              <a:rPr lang="en-US" altLang="ko-KR" baseline="0" dirty="0" smtClean="0"/>
              <a:t>+</a:t>
            </a:r>
            <a:r>
              <a:rPr lang="ko-KR" altLang="en-US" baseline="0" dirty="0" err="1" smtClean="0"/>
              <a:t>한국인엄마</a:t>
            </a:r>
            <a:r>
              <a:rPr lang="en-US" altLang="ko-KR" baseline="0" dirty="0" smtClean="0"/>
              <a:t>+</a:t>
            </a:r>
            <a:r>
              <a:rPr lang="ko-KR" altLang="en-US" baseline="0" dirty="0" smtClean="0"/>
              <a:t>아들</a:t>
            </a:r>
            <a:r>
              <a:rPr lang="en-US" altLang="ko-KR" baseline="0" dirty="0" smtClean="0"/>
              <a:t>+</a:t>
            </a:r>
            <a:r>
              <a:rPr lang="ko-KR" altLang="en-US" baseline="0" dirty="0" smtClean="0"/>
              <a:t>딸</a:t>
            </a:r>
            <a:endParaRPr lang="en-US" altLang="ko-KR" baseline="0" dirty="0" smtClean="0"/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57234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1</a:t>
            </a:r>
            <a:r>
              <a:rPr lang="ko-KR" altLang="en-US" dirty="0" smtClean="0"/>
              <a:t>인당 </a:t>
            </a:r>
            <a:r>
              <a:rPr lang="ko-KR" altLang="en-US" dirty="0" err="1" smtClean="0"/>
              <a:t>한명</a:t>
            </a:r>
            <a:r>
              <a:rPr lang="ko-KR" altLang="en-US" dirty="0" smtClean="0"/>
              <a:t> 이상의 등장인물을 잡고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캐릭터를 구체화해봅시다</a:t>
            </a:r>
            <a:r>
              <a:rPr lang="en-US" altLang="ko-KR" dirty="0" smtClean="0"/>
              <a:t>.</a:t>
            </a:r>
          </a:p>
          <a:p>
            <a:r>
              <a:rPr lang="ko-KR" altLang="en-US" baseline="0" dirty="0" smtClean="0"/>
              <a:t>그 사람이 사는 방의 모습을 떠올릴 수 있게 구체적으로 계획을 세웁니다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07931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가족의 형태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간단한 특징을 발표할 수 있도록 합니다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7074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0017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03139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계획을 어려워 하는 학생을 위해 직육면체전개도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도면</a:t>
            </a:r>
            <a:r>
              <a:rPr lang="en-US" altLang="ko-KR" baseline="0" dirty="0" smtClean="0"/>
              <a:t>), </a:t>
            </a:r>
            <a:r>
              <a:rPr lang="ko-KR" altLang="en-US" baseline="0" dirty="0" err="1" smtClean="0"/>
              <a:t>소품도안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가족구성원도안을 준비하였습니다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계획을 </a:t>
            </a:r>
            <a:r>
              <a:rPr lang="ko-KR" altLang="en-US" baseline="0" dirty="0" err="1" smtClean="0"/>
              <a:t>세우기전</a:t>
            </a:r>
            <a:r>
              <a:rPr lang="ko-KR" altLang="en-US" baseline="0" dirty="0" smtClean="0"/>
              <a:t> 보여주시고 참고할 수 있게 해주세요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1303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437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975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5169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9272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480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568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1258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086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4685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2815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179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4074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-49760" y="886304"/>
            <a:ext cx="9144001" cy="2632923"/>
            <a:chOff x="-351903" y="246790"/>
            <a:chExt cx="9914562" cy="3510564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351903" y="246790"/>
              <a:ext cx="9914562" cy="3510564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2291813" y="1096882"/>
              <a:ext cx="4627136" cy="17645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8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만희네</a:t>
              </a:r>
              <a:r>
                <a:rPr lang="ko-KR" altLang="en-US" sz="8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 집</a:t>
              </a:r>
              <a:endParaRPr lang="ko-KR" alt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65" y="-100507"/>
            <a:ext cx="2571668" cy="5472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60384" y="4728368"/>
            <a:ext cx="1983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한컴 윤체 L" panose="02020603020101020101" pitchFamily="18" charset="-127"/>
                <a:ea typeface="한컴 윤체 L" panose="02020603020101020101" pitchFamily="18" charset="-127"/>
              </a:rPr>
              <a:t>대전 </a:t>
            </a:r>
            <a:r>
              <a:rPr lang="ko-KR" altLang="en-US" dirty="0" err="1" smtClean="0">
                <a:solidFill>
                  <a:schemeClr val="bg1"/>
                </a:solidFill>
                <a:latin typeface="한컴 윤체 L" panose="02020603020101020101" pitchFamily="18" charset="-127"/>
                <a:ea typeface="한컴 윤체 L" panose="02020603020101020101" pitchFamily="18" charset="-127"/>
              </a:rPr>
              <a:t>진잠초</a:t>
            </a:r>
            <a:r>
              <a:rPr lang="ko-KR" altLang="en-US" dirty="0" smtClean="0">
                <a:solidFill>
                  <a:schemeClr val="bg1"/>
                </a:solidFill>
                <a:latin typeface="한컴 윤체 L" panose="02020603020101020101" pitchFamily="18" charset="-127"/>
                <a:ea typeface="한컴 윤체 L" panose="02020603020101020101" pitchFamily="18" charset="-127"/>
              </a:rPr>
              <a:t> 강지현</a:t>
            </a:r>
            <a:endParaRPr lang="ko-KR" altLang="en-US" dirty="0">
              <a:solidFill>
                <a:schemeClr val="bg1"/>
              </a:solidFill>
              <a:latin typeface="한컴 윤체 L" panose="02020603020101020101" pitchFamily="18" charset="-127"/>
              <a:ea typeface="한컴 윤체 L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250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2069737"/>
            <a:ext cx="9154274" cy="130556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활동</a:t>
            </a:r>
            <a:r>
              <a:rPr lang="en-US" altLang="ko-KR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1. </a:t>
            </a:r>
            <a:r>
              <a:rPr lang="ko-KR" altLang="en-US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가족 구성원 만들기</a:t>
            </a:r>
            <a:endParaRPr lang="ko-KR" altLang="en-US" sz="2000" dirty="0">
              <a:solidFill>
                <a:srgbClr val="6A5074"/>
              </a:solidFill>
              <a:latin typeface="배달의민족 한나체 Pro" panose="020B0600000101010101" pitchFamily="50" charset="-127"/>
              <a:ea typeface="배달의민족 한나체 Pro" panose="020B0600000101010101" pitchFamily="50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48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어떤 가족 구성원과 함께 살까요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?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922008" y="1998773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03" y="1226344"/>
            <a:ext cx="7705591" cy="4064229"/>
          </a:xfrm>
          <a:prstGeom prst="rect">
            <a:avLst/>
          </a:prstGeom>
        </p:spPr>
      </p:pic>
      <p:sp>
        <p:nvSpPr>
          <p:cNvPr id="1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29796" y="1075510"/>
            <a:ext cx="1627604" cy="33719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</a:t>
            </a: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인 가족</a:t>
            </a:r>
            <a:endParaRPr lang="en-US" altLang="ko-KR" sz="2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20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593876" y="1075509"/>
            <a:ext cx="1627604" cy="33719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확대 가족</a:t>
            </a:r>
            <a:endParaRPr lang="en-US" altLang="ko-KR" sz="2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21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757956" y="1076033"/>
            <a:ext cx="1627604" cy="33719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핵가족</a:t>
            </a:r>
            <a:endParaRPr lang="en-US" altLang="ko-KR" sz="2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2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6922008" y="1103465"/>
            <a:ext cx="1627604" cy="33719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한부모 가족</a:t>
            </a:r>
            <a:endParaRPr lang="en-US" altLang="ko-KR" sz="2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2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26748" y="3367606"/>
            <a:ext cx="1627604" cy="33719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입양 가족</a:t>
            </a:r>
            <a:endParaRPr lang="en-US" altLang="ko-KR" sz="2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2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590828" y="3367605"/>
            <a:ext cx="1627604" cy="33719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재혼 가족</a:t>
            </a:r>
            <a:endParaRPr lang="en-US" altLang="ko-KR" sz="2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25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754908" y="3368129"/>
            <a:ext cx="1627604" cy="33719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조손 가족</a:t>
            </a:r>
            <a:endParaRPr lang="en-US" altLang="ko-KR" sz="2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2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6918960" y="3395561"/>
            <a:ext cx="1627604" cy="33719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다문화 가족</a:t>
            </a:r>
            <a:endParaRPr lang="en-US" altLang="ko-KR" sz="2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1947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구체적으로 생각해 보기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87"/>
          <a:stretch/>
        </p:blipFill>
        <p:spPr>
          <a:xfrm>
            <a:off x="7471777" y="3674984"/>
            <a:ext cx="1682497" cy="1285636"/>
          </a:xfrm>
          <a:prstGeom prst="rect">
            <a:avLst/>
          </a:prstGeom>
        </p:spPr>
      </p:pic>
      <p:sp>
        <p:nvSpPr>
          <p:cNvPr id="8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32036" y="1249246"/>
            <a:ext cx="4297652" cy="3286178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홍길동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</a:t>
            </a: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아들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나이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: 10</a:t>
            </a: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세</a:t>
            </a:r>
            <a:endParaRPr lang="en-US" altLang="ko-KR" sz="2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특기와 취미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: </a:t>
            </a:r>
            <a:r>
              <a:rPr lang="ko-KR" altLang="en-US" sz="20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먹방유튜브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레고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게임</a:t>
            </a:r>
            <a:endParaRPr lang="en-US" altLang="ko-KR" sz="2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좋아하는 색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: </a:t>
            </a: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파란색</a:t>
            </a:r>
            <a:endParaRPr lang="en-US" altLang="ko-KR" sz="2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sz="2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방에 있어야할 것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: </a:t>
            </a: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레고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지구본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컴퓨터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플레이스테이션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만화책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침대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책상</a:t>
            </a:r>
            <a:endParaRPr lang="en-US" altLang="ko-KR" sz="2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646176" y="1249246"/>
            <a:ext cx="4297652" cy="3286178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홍길순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</a:t>
            </a: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딸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나이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: 12</a:t>
            </a: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세</a:t>
            </a:r>
            <a:endParaRPr lang="en-US" altLang="ko-KR" sz="2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특기와 취미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: BTS</a:t>
            </a:r>
            <a:r>
              <a:rPr lang="ko-KR" altLang="en-US" sz="20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덕질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그림</a:t>
            </a:r>
            <a:endParaRPr lang="en-US" altLang="ko-KR" sz="2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좋아하는 캐릭터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: BT21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sz="2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sz="2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방에 있어야 할 것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: BTS</a:t>
            </a:r>
            <a:r>
              <a:rPr lang="ko-KR" altLang="en-US" sz="20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응원봉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0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최애사진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침대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책상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0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스텐드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색연필</a:t>
            </a:r>
            <a:r>
              <a:rPr lang="en-US" altLang="ko-KR" sz="2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5798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</a:t>
            </a:r>
            <a:r>
              <a:rPr lang="ko-KR" altLang="en-US" sz="3600" dirty="0" err="1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모둠의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가족을 발표해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22008" y="1998773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020" y="2368105"/>
            <a:ext cx="3602396" cy="3602396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67" r="56321"/>
          <a:stretch/>
        </p:blipFill>
        <p:spPr>
          <a:xfrm rot="21202897">
            <a:off x="-208666" y="3401351"/>
            <a:ext cx="1909027" cy="1675494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2" t="5038" r="3009" b="53629"/>
          <a:stretch/>
        </p:blipFill>
        <p:spPr>
          <a:xfrm rot="755494" flipH="1">
            <a:off x="1592611" y="3503020"/>
            <a:ext cx="1715998" cy="1509364"/>
          </a:xfrm>
          <a:prstGeom prst="rect">
            <a:avLst/>
          </a:prstGeom>
        </p:spPr>
      </p:pic>
      <p:sp>
        <p:nvSpPr>
          <p:cNvPr id="18" name="구름 모양 설명선 17"/>
          <p:cNvSpPr/>
          <p:nvPr/>
        </p:nvSpPr>
        <p:spPr>
          <a:xfrm>
            <a:off x="320040" y="1591264"/>
            <a:ext cx="3267145" cy="1742861"/>
          </a:xfrm>
          <a:prstGeom prst="cloudCallout">
            <a:avLst>
              <a:gd name="adj1" fmla="val -12948"/>
              <a:gd name="adj2" fmla="val 80968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경청하기</a:t>
            </a:r>
            <a:endParaRPr lang="ko-KR" altLang="en-US" sz="2800" b="1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9" name="모서리가 둥근 사각형 설명선 18"/>
          <p:cNvSpPr/>
          <p:nvPr/>
        </p:nvSpPr>
        <p:spPr>
          <a:xfrm>
            <a:off x="4279391" y="1277279"/>
            <a:ext cx="2688336" cy="1840752"/>
          </a:xfrm>
          <a:prstGeom prst="wedgeRoundRectCallout">
            <a:avLst>
              <a:gd name="adj1" fmla="val 58330"/>
              <a:gd name="adj2" fmla="val 69954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저희 가족은</a:t>
            </a:r>
            <a:r>
              <a:rPr lang="en-US" altLang="ko-KR" sz="3600" b="1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…</a:t>
            </a:r>
            <a:endParaRPr lang="ko-KR" altLang="en-US" b="1" dirty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2194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2069737"/>
            <a:ext cx="9154274" cy="130556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활동</a:t>
            </a:r>
            <a:r>
              <a:rPr lang="en-US" altLang="ko-KR" sz="4800" dirty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2</a:t>
            </a:r>
            <a:r>
              <a:rPr lang="en-US" altLang="ko-KR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. </a:t>
            </a:r>
            <a:r>
              <a:rPr lang="ko-KR" altLang="en-US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집 계획하기</a:t>
            </a:r>
            <a:endParaRPr lang="ko-KR" altLang="en-US" sz="2000" dirty="0">
              <a:solidFill>
                <a:srgbClr val="6A5074"/>
              </a:solidFill>
              <a:latin typeface="배달의민족 한나체 Pro" panose="020B0600000101010101" pitchFamily="50" charset="-127"/>
              <a:ea typeface="배달의민족 한나체 Pro" panose="020B0600000101010101" pitchFamily="50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28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집을 계획해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2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82323" y="943956"/>
            <a:ext cx="8723349" cy="3820068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직육면체가 여러 개 결합된 형태</a:t>
            </a:r>
            <a:endParaRPr lang="en-US" altLang="ko-KR" sz="28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sz="28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서로 닿는 부분의 길이가 맞도록 구상하기</a:t>
            </a:r>
            <a:endParaRPr lang="en-US" altLang="ko-KR" sz="28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개인의 사생활을 보장하는 공간</a:t>
            </a:r>
            <a:r>
              <a:rPr lang="en-US" altLang="ko-KR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가족이 공유하는 공간을 고려하기</a:t>
            </a:r>
            <a:endParaRPr lang="en-US" altLang="ko-KR" sz="28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8118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571" y="0"/>
            <a:ext cx="7863813" cy="5559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7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방을 계획해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2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18898" y="998820"/>
            <a:ext cx="8787358" cy="2896524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방</a:t>
            </a:r>
            <a:r>
              <a:rPr lang="en-US" altLang="ko-KR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/</a:t>
            </a:r>
            <a:r>
              <a:rPr lang="ko-KR" altLang="en-US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주차장</a:t>
            </a:r>
            <a:r>
              <a:rPr lang="en-US" altLang="ko-KR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/</a:t>
            </a:r>
            <a:r>
              <a:rPr lang="ko-KR" altLang="en-US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정원</a:t>
            </a:r>
            <a:r>
              <a:rPr lang="en-US" altLang="ko-KR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/</a:t>
            </a:r>
            <a:r>
              <a:rPr lang="ko-KR" altLang="en-US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대문 등의 공간을 역할을 나누어</a:t>
            </a:r>
            <a:r>
              <a:rPr lang="en-US" altLang="ko-KR" sz="28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계획해 봅시다</a:t>
            </a:r>
            <a:r>
              <a:rPr lang="en-US" altLang="ko-KR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sz="28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선생님이 제시하는 자료를 사용하거나 참고하여 구성해 봅시다</a:t>
            </a:r>
            <a:r>
              <a:rPr lang="en-US" altLang="ko-KR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853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참고자료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1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931" y="1069186"/>
            <a:ext cx="5632405" cy="3864001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1902" y="0"/>
            <a:ext cx="1742098" cy="1471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31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673" y="983469"/>
            <a:ext cx="6063916" cy="4160031"/>
          </a:xfrm>
          <a:prstGeom prst="rect">
            <a:avLst/>
          </a:prstGeom>
        </p:spPr>
      </p:pic>
      <p:sp>
        <p:nvSpPr>
          <p:cNvPr id="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참고자료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2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5391" y="-6453"/>
            <a:ext cx="1818883" cy="1536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32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-1" y="669077"/>
            <a:ext cx="9144001" cy="1241917"/>
            <a:chOff x="-297951" y="-42846"/>
            <a:chExt cx="9914562" cy="1655889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297951" y="-42846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배달의민족 한나체 Pro" panose="020B0600000101010101" pitchFamily="50" charset="-127"/>
                <a:ea typeface="배달의민족 한나체 Pro" panose="020B0600000101010101" pitchFamily="50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488616" y="258826"/>
              <a:ext cx="8341430" cy="13542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6000" dirty="0" smtClean="0"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선생님께 드리는 안내서</a:t>
              </a:r>
              <a:endParaRPr lang="ko-KR" altLang="en-US" sz="5400" dirty="0">
                <a:solidFill>
                  <a:srgbClr val="7030A0"/>
                </a:solidFill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898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31" t="-358" r="394" b="-8055"/>
          <a:stretch/>
        </p:blipFill>
        <p:spPr>
          <a:xfrm>
            <a:off x="1495124" y="1005978"/>
            <a:ext cx="5675697" cy="4137522"/>
          </a:xfrm>
          <a:prstGeom prst="rect">
            <a:avLst/>
          </a:prstGeom>
        </p:spPr>
      </p:pic>
      <p:sp>
        <p:nvSpPr>
          <p:cNvPr id="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참고자료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3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8611" y="0"/>
            <a:ext cx="1870048" cy="1579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11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768" y="893274"/>
            <a:ext cx="6012014" cy="42502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61480" y="4537029"/>
            <a:ext cx="28825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보라색 아이템을 많이 사용</a:t>
            </a:r>
            <a:endParaRPr lang="en-US" altLang="ko-KR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나의 계획 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– </a:t>
            </a:r>
            <a:r>
              <a:rPr lang="ko-KR" altLang="en-US" sz="3600" dirty="0" err="1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길순이의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방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188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집을 만들어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11" name="그림 10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0" t="5898" r="63030"/>
          <a:stretch/>
        </p:blipFill>
        <p:spPr>
          <a:xfrm>
            <a:off x="7698345" y="3180600"/>
            <a:ext cx="1310925" cy="1746184"/>
          </a:xfrm>
          <a:prstGeom prst="rect">
            <a:avLst/>
          </a:prstGeom>
        </p:spPr>
      </p:pic>
      <p:pic>
        <p:nvPicPr>
          <p:cNvPr id="15" name="그림 14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11" t="6926" r="37730" b="-1028"/>
          <a:stretch/>
        </p:blipFill>
        <p:spPr>
          <a:xfrm>
            <a:off x="197320" y="3310877"/>
            <a:ext cx="1055859" cy="1681019"/>
          </a:xfrm>
          <a:prstGeom prst="rect">
            <a:avLst/>
          </a:prstGeom>
        </p:spPr>
      </p:pic>
      <p:sp>
        <p:nvSpPr>
          <p:cNvPr id="4" name="모서리가 둥근 사각형 설명선 3"/>
          <p:cNvSpPr/>
          <p:nvPr/>
        </p:nvSpPr>
        <p:spPr>
          <a:xfrm>
            <a:off x="438912" y="1121413"/>
            <a:ext cx="5513832" cy="1335024"/>
          </a:xfrm>
          <a:prstGeom prst="wedgeRoundRectCallout">
            <a:avLst>
              <a:gd name="adj1" fmla="val -37495"/>
              <a:gd name="adj2" fmla="val 134023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소품</a:t>
            </a:r>
            <a:r>
              <a:rPr lang="en-US" altLang="ko-KR" sz="2800" dirty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800" dirty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가구</a:t>
            </a:r>
            <a:r>
              <a:rPr lang="en-US" altLang="ko-KR" sz="2800" dirty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800" dirty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색 등에서 공간의 주인의 특징이 드러나도록</a:t>
            </a:r>
            <a:r>
              <a:rPr lang="en-US" altLang="ko-KR" sz="2800" dirty="0" smtClean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!</a:t>
            </a:r>
            <a:endParaRPr lang="ko-KR" altLang="en-US" sz="2800" dirty="0">
              <a:solidFill>
                <a:prstClr val="black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7" name="모서리가 둥근 사각형 설명선 16"/>
          <p:cNvSpPr/>
          <p:nvPr/>
        </p:nvSpPr>
        <p:spPr>
          <a:xfrm>
            <a:off x="1641347" y="3298434"/>
            <a:ext cx="5513832" cy="1335024"/>
          </a:xfrm>
          <a:prstGeom prst="wedgeRoundRectCallout">
            <a:avLst>
              <a:gd name="adj1" fmla="val 64827"/>
              <a:gd name="adj2" fmla="val -18032"/>
              <a:gd name="adj3" fmla="val 16667"/>
            </a:avLst>
          </a:prstGeom>
          <a:solidFill>
            <a:srgbClr val="FDA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 smtClean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개인의 공간과 공동의 공간을 구분해서</a:t>
            </a:r>
            <a:r>
              <a:rPr lang="en-US" altLang="ko-KR" sz="2800" dirty="0" smtClean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!</a:t>
            </a:r>
            <a:endParaRPr lang="ko-KR" altLang="en-US" sz="2800" dirty="0">
              <a:solidFill>
                <a:prstClr val="black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7187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2069737"/>
            <a:ext cx="9154274" cy="130556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활동</a:t>
            </a:r>
            <a:r>
              <a:rPr lang="en-US" altLang="ko-KR" sz="4800" dirty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3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 </a:t>
            </a:r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집이란 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OO</a:t>
            </a:r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이다</a:t>
            </a:r>
            <a:endParaRPr lang="ko-KR" altLang="en-US" sz="2000" dirty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89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583380" y="1313229"/>
            <a:ext cx="2506522" cy="1420204"/>
          </a:xfrm>
          <a:prstGeom prst="roundRect">
            <a:avLst>
              <a:gd name="adj" fmla="val 50000"/>
            </a:avLst>
          </a:prstGeom>
          <a:solidFill>
            <a:srgbClr val="FFFFFF">
              <a:alpha val="74902"/>
            </a:srgbClr>
          </a:solidFill>
          <a:ln w="38100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/>
              </a:solidFill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나에게 집이란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그림 20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739374" y="1469332"/>
            <a:ext cx="26757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6600" b="1" dirty="0" smtClean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집이란</a:t>
            </a:r>
            <a:endParaRPr lang="ko-KR" altLang="en-US" sz="3200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390269" y="1524159"/>
            <a:ext cx="248978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6600" b="1" dirty="0" smtClean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</a:t>
            </a:r>
            <a:r>
              <a:rPr lang="ko-KR" altLang="en-US" sz="6600" b="1" dirty="0" smtClean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이</a:t>
            </a:r>
            <a:r>
              <a:rPr lang="en-US" altLang="ko-KR" sz="6600" b="1" dirty="0" smtClean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)</a:t>
            </a:r>
            <a:r>
              <a:rPr lang="ko-KR" altLang="en-US" sz="6600" b="1" dirty="0" smtClean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다</a:t>
            </a:r>
            <a:r>
              <a:rPr lang="en-US" altLang="ko-KR" sz="6600" b="1" dirty="0" smtClean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3200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349099" y="3464096"/>
            <a:ext cx="23968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400" b="1" dirty="0" smtClean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왜냐하면</a:t>
            </a:r>
            <a:endParaRPr lang="ko-KR" altLang="en-US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601053" y="3133379"/>
            <a:ext cx="3873882" cy="1420204"/>
          </a:xfrm>
          <a:prstGeom prst="roundRect">
            <a:avLst>
              <a:gd name="adj" fmla="val 50000"/>
            </a:avLst>
          </a:prstGeom>
          <a:solidFill>
            <a:srgbClr val="FFFFFF">
              <a:alpha val="74902"/>
            </a:srgbClr>
          </a:solidFill>
          <a:ln w="381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/>
              </a:solidFill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474935" y="3464097"/>
            <a:ext cx="253787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400" b="1" dirty="0" smtClean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때문이다</a:t>
            </a:r>
            <a:r>
              <a:rPr lang="en-US" altLang="ko-KR" sz="4400" b="1" dirty="0" smtClean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828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583380" y="1313229"/>
            <a:ext cx="2506522" cy="1420204"/>
          </a:xfrm>
          <a:prstGeom prst="roundRect">
            <a:avLst>
              <a:gd name="adj" fmla="val 50000"/>
            </a:avLst>
          </a:prstGeom>
          <a:solidFill>
            <a:srgbClr val="FFFFFF">
              <a:alpha val="74902"/>
            </a:srgbClr>
          </a:solidFill>
          <a:ln w="38100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/>
              </a:solidFill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나에게 집이란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그림 20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739374" y="1469332"/>
            <a:ext cx="26757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6600" b="1" dirty="0" smtClean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집이란</a:t>
            </a:r>
            <a:endParaRPr lang="ko-KR" altLang="en-US" sz="3200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390269" y="1524159"/>
            <a:ext cx="248978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6600" b="1" dirty="0" smtClean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</a:t>
            </a:r>
            <a:r>
              <a:rPr lang="ko-KR" altLang="en-US" sz="6600" b="1" dirty="0" smtClean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이</a:t>
            </a:r>
            <a:r>
              <a:rPr lang="en-US" altLang="ko-KR" sz="6600" b="1" dirty="0" smtClean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)</a:t>
            </a:r>
            <a:r>
              <a:rPr lang="ko-KR" altLang="en-US" sz="6600" b="1" dirty="0" smtClean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다</a:t>
            </a:r>
            <a:r>
              <a:rPr lang="en-US" altLang="ko-KR" sz="6600" b="1" dirty="0" smtClean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3200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349099" y="3464096"/>
            <a:ext cx="21980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000" b="1" dirty="0" smtClean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왜냐하면</a:t>
            </a:r>
            <a:endParaRPr lang="ko-KR" altLang="en-US" sz="1600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601053" y="3133378"/>
            <a:ext cx="3873882" cy="1895821"/>
          </a:xfrm>
          <a:prstGeom prst="roundRect">
            <a:avLst>
              <a:gd name="adj" fmla="val 50000"/>
            </a:avLst>
          </a:prstGeom>
          <a:solidFill>
            <a:srgbClr val="FFFFFF">
              <a:alpha val="74902"/>
            </a:srgbClr>
          </a:solidFill>
          <a:ln w="381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/>
              </a:solidFill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474935" y="3464097"/>
            <a:ext cx="23262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000" b="1" dirty="0" smtClean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때문이다</a:t>
            </a:r>
            <a:r>
              <a:rPr lang="en-US" altLang="ko-KR" sz="4000" b="1" dirty="0" smtClean="0">
                <a:solidFill>
                  <a:prstClr val="black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1600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3983388" y="1497772"/>
            <a:ext cx="17065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5400" dirty="0" smtClean="0">
                <a:solidFill>
                  <a:schemeClr val="accent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퍼즐</a:t>
            </a:r>
            <a:endParaRPr lang="ko-KR" altLang="en-US" sz="5400" dirty="0">
              <a:solidFill>
                <a:schemeClr val="accent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2336873" y="3289484"/>
            <a:ext cx="46107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solidFill>
                  <a:schemeClr val="accent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다른 구성원이</a:t>
            </a:r>
            <a:endParaRPr lang="en-US" altLang="ko-KR" sz="3200" dirty="0" smtClean="0">
              <a:solidFill>
                <a:schemeClr val="accent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3200" dirty="0" smtClean="0">
                <a:solidFill>
                  <a:schemeClr val="accent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함께 모여 완성하는 작품이기</a:t>
            </a:r>
            <a:endParaRPr lang="ko-KR" altLang="en-US" sz="3200" dirty="0">
              <a:solidFill>
                <a:schemeClr val="accent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3103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20" b="93187" l="9991" r="89964">
                        <a14:foregroundMark x1="48910" y1="37169" x2="52543" y2="85314"/>
                        <a14:foregroundMark x1="36013" y1="39591" x2="49046" y2="64421"/>
                        <a14:foregroundMark x1="68302" y1="31870" x2="52952" y2="51400"/>
                        <a14:foregroundMark x1="46866" y1="30659" x2="56585" y2="30886"/>
                        <a14:foregroundMark x1="46004" y1="35049" x2="71798" y2="32248"/>
                        <a14:foregroundMark x1="74841" y1="29674" x2="40963" y2="66389"/>
                        <a14:foregroundMark x1="25477" y1="63058" x2="45731" y2="76457"/>
                        <a14:foregroundMark x1="58038" y1="63815" x2="54133" y2="86677"/>
                        <a14:foregroundMark x1="30381" y1="84103" x2="49909" y2="90840"/>
                        <a14:foregroundMark x1="70618" y1="30507" x2="75250" y2="29296"/>
                        <a14:foregroundMark x1="72525" y1="27328" x2="76567" y2="35428"/>
                        <a14:foregroundMark x1="64668" y1="51779" x2="67439" y2="58138"/>
                        <a14:foregroundMark x1="70481" y1="57911" x2="60218" y2="66540"/>
                        <a14:foregroundMark x1="70345" y1="52612" x2="63987" y2="56548"/>
                        <a14:foregroundMark x1="33560" y1="39743" x2="36603" y2="47843"/>
                        <a14:foregroundMark x1="33152" y1="39591" x2="36603" y2="38002"/>
                        <a14:backgroundMark x1="23569" y1="75852" x2="13442" y2="993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66" t="23992" r="24457" b="7002"/>
          <a:stretch/>
        </p:blipFill>
        <p:spPr>
          <a:xfrm>
            <a:off x="3677920" y="115765"/>
            <a:ext cx="1666240" cy="1602154"/>
          </a:xfrm>
          <a:prstGeom prst="rect">
            <a:avLst/>
          </a:prstGeom>
        </p:spPr>
      </p:pic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71417" y="1246281"/>
            <a:ext cx="2005149" cy="578757"/>
          </a:xfrm>
          <a:prstGeom prst="roundRect">
            <a:avLst>
              <a:gd name="adj" fmla="val 0"/>
            </a:avLst>
          </a:prstGeom>
          <a:solidFill>
            <a:srgbClr val="6A507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마무리하며</a:t>
            </a:r>
            <a:endParaRPr lang="ko-KR" altLang="en-US" sz="1100" dirty="0">
              <a:solidFill>
                <a:schemeClr val="bg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71417" y="1838234"/>
            <a:ext cx="8601892" cy="3079206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수고하셨습니다</a:t>
            </a:r>
            <a:r>
              <a:rPr lang="en-US" altLang="ko-KR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^^</a:t>
            </a:r>
            <a:endParaRPr lang="ko-KR" altLang="en-US" sz="3600" dirty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7431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82F1FE42-D851-447D-8891-1AD4CC55EB0B}"/>
              </a:ext>
            </a:extLst>
          </p:cNvPr>
          <p:cNvCxnSpPr>
            <a:cxnSpLocks/>
          </p:cNvCxnSpPr>
          <p:nvPr/>
        </p:nvCxnSpPr>
        <p:spPr>
          <a:xfrm>
            <a:off x="-10274" y="182958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6" y="375959"/>
            <a:ext cx="8081823" cy="4479505"/>
          </a:xfrm>
          <a:prstGeom prst="rect">
            <a:avLst/>
          </a:prstGeom>
        </p:spPr>
      </p:pic>
      <p:pic>
        <p:nvPicPr>
          <p:cNvPr id="6" name="그림 5" descr="개체이(가) 표시된 사진&#10;&#10;자동 생성된 설명">
            <a:extLst>
              <a:ext uri="{FF2B5EF4-FFF2-40B4-BE49-F238E27FC236}">
                <a16:creationId xmlns:a16="http://schemas.microsoft.com/office/drawing/2014/main" xmlns="" id="{C9817650-9D64-427C-B8BF-2E7759A504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6" t="50000" r="34270" b="9643"/>
          <a:stretch/>
        </p:blipFill>
        <p:spPr>
          <a:xfrm>
            <a:off x="7575558" y="3868300"/>
            <a:ext cx="1568442" cy="120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96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1"/>
            <a:ext cx="9143980" cy="5143501"/>
          </a:xfrm>
          <a:prstGeom prst="rect">
            <a:avLst/>
          </a:prstGeom>
        </p:spPr>
      </p:pic>
      <p:grpSp>
        <p:nvGrpSpPr>
          <p:cNvPr id="100" name="그룹 99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91460" y="99694"/>
            <a:ext cx="8961099" cy="4944110"/>
            <a:chOff x="-198782" y="-1219428"/>
            <a:chExt cx="9716247" cy="7044266"/>
          </a:xfrm>
        </p:grpSpPr>
        <p:sp>
          <p:nvSpPr>
            <p:cNvPr id="101" name="직사각형 100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198782" y="-1219428"/>
              <a:ext cx="9716247" cy="7044266"/>
            </a:xfrm>
            <a:prstGeom prst="rect">
              <a:avLst/>
            </a:prstGeom>
            <a:solidFill>
              <a:srgbClr val="FFFFFF">
                <a:alpha val="7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102" name="직사각형 101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4559180" y="258826"/>
              <a:ext cx="200298" cy="13155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ko-KR" altLang="en-US" sz="5400" dirty="0">
                <a:solidFill>
                  <a:srgbClr val="7030A0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10" name="직선 연결선 9"/>
          <p:cNvCxnSpPr>
            <a:stCxn id="18" idx="0"/>
          </p:cNvCxnSpPr>
          <p:nvPr/>
        </p:nvCxnSpPr>
        <p:spPr>
          <a:xfrm flipV="1">
            <a:off x="3971633" y="3068952"/>
            <a:ext cx="634572" cy="904046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모서리가 둥근 직사각형 4"/>
          <p:cNvSpPr/>
          <p:nvPr/>
        </p:nvSpPr>
        <p:spPr>
          <a:xfrm>
            <a:off x="0" y="0"/>
            <a:ext cx="2492900" cy="559157"/>
          </a:xfrm>
          <a:prstGeom prst="roundRect">
            <a:avLst>
              <a:gd name="adj" fmla="val 0"/>
            </a:avLst>
          </a:prstGeom>
          <a:solidFill>
            <a:srgbClr val="FBF2EF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marL="742950" indent="-742950" algn="r">
              <a:defRPr/>
            </a:pPr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그림책 </a:t>
            </a:r>
            <a:r>
              <a:rPr lang="ko-KR" altLang="en-US" sz="2800" dirty="0" err="1" smtClean="0">
                <a:solidFill>
                  <a:schemeClr val="tx2">
                    <a:lumMod val="75000"/>
                  </a:schemeClr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로드맵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403822" y="135164"/>
            <a:ext cx="1316103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집의 형태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 flipH="1">
            <a:off x="3409053" y="2631904"/>
            <a:ext cx="843857" cy="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>
            <a:endCxn id="16" idx="1"/>
          </p:cNvCxnSpPr>
          <p:nvPr/>
        </p:nvCxnSpPr>
        <p:spPr>
          <a:xfrm flipV="1">
            <a:off x="5022821" y="351188"/>
            <a:ext cx="1381001" cy="1749239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모서리가 둥근 직사각형 26"/>
          <p:cNvSpPr/>
          <p:nvPr/>
        </p:nvSpPr>
        <p:spPr>
          <a:xfrm>
            <a:off x="6041202" y="902742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미술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35" name="직선 연결선 34"/>
          <p:cNvCxnSpPr>
            <a:endCxn id="27" idx="0"/>
          </p:cNvCxnSpPr>
          <p:nvPr/>
        </p:nvCxnSpPr>
        <p:spPr>
          <a:xfrm flipH="1">
            <a:off x="6400091" y="586488"/>
            <a:ext cx="721050" cy="316254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7" name="모서리가 둥근 직사각형 36"/>
          <p:cNvSpPr/>
          <p:nvPr/>
        </p:nvSpPr>
        <p:spPr>
          <a:xfrm>
            <a:off x="5391274" y="4412527"/>
            <a:ext cx="1551007" cy="59887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작품과 현실 비교하기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6232922" y="2633635"/>
            <a:ext cx="2389447" cy="423655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나만의 집 만들기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40" name="직선 연결선 39"/>
          <p:cNvCxnSpPr/>
          <p:nvPr/>
        </p:nvCxnSpPr>
        <p:spPr>
          <a:xfrm>
            <a:off x="6429895" y="1350011"/>
            <a:ext cx="412886" cy="350534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74" name="모서리가 둥근 직사각형 73"/>
          <p:cNvSpPr/>
          <p:nvPr/>
        </p:nvSpPr>
        <p:spPr>
          <a:xfrm>
            <a:off x="6495261" y="1742231"/>
            <a:ext cx="1234521" cy="47360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공간 구성하기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80" name="직선 연결선 79"/>
          <p:cNvCxnSpPr/>
          <p:nvPr/>
        </p:nvCxnSpPr>
        <p:spPr>
          <a:xfrm>
            <a:off x="6451690" y="2246748"/>
            <a:ext cx="574854" cy="344299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8" name="모서리가 둥근 직사각형 17"/>
          <p:cNvSpPr/>
          <p:nvPr/>
        </p:nvSpPr>
        <p:spPr>
          <a:xfrm>
            <a:off x="3279141" y="3972998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가족 구성원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2" name="모서리가 둥근 직사각형 41"/>
          <p:cNvSpPr/>
          <p:nvPr/>
        </p:nvSpPr>
        <p:spPr>
          <a:xfrm>
            <a:off x="366227" y="3355431"/>
            <a:ext cx="1290439" cy="40154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가족의 역할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2" name="모서리가 둥근 직사각형 61"/>
          <p:cNvSpPr/>
          <p:nvPr/>
        </p:nvSpPr>
        <p:spPr>
          <a:xfrm>
            <a:off x="6788450" y="3756974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국어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63" name="직선 연결선 62"/>
          <p:cNvCxnSpPr>
            <a:stCxn id="62" idx="2"/>
            <a:endCxn id="37" idx="0"/>
          </p:cNvCxnSpPr>
          <p:nvPr/>
        </p:nvCxnSpPr>
        <p:spPr>
          <a:xfrm flipH="1">
            <a:off x="6166778" y="4189022"/>
            <a:ext cx="980561" cy="223505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4" name="직선 연결선 63"/>
          <p:cNvCxnSpPr>
            <a:stCxn id="62" idx="2"/>
            <a:endCxn id="69" idx="0"/>
          </p:cNvCxnSpPr>
          <p:nvPr/>
        </p:nvCxnSpPr>
        <p:spPr>
          <a:xfrm>
            <a:off x="7147339" y="4189022"/>
            <a:ext cx="921595" cy="223505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9" name="모서리가 둥근 직사각형 68"/>
          <p:cNvSpPr/>
          <p:nvPr/>
        </p:nvSpPr>
        <p:spPr>
          <a:xfrm>
            <a:off x="7390035" y="4412527"/>
            <a:ext cx="1357797" cy="598874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작품의  시간적 배경 이해하기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71" name="직선 연결선 70"/>
          <p:cNvCxnSpPr>
            <a:stCxn id="62" idx="1"/>
          </p:cNvCxnSpPr>
          <p:nvPr/>
        </p:nvCxnSpPr>
        <p:spPr>
          <a:xfrm flipH="1" flipV="1">
            <a:off x="6351141" y="3703822"/>
            <a:ext cx="437309" cy="269176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9" name="직선 연결선 88"/>
          <p:cNvCxnSpPr/>
          <p:nvPr/>
        </p:nvCxnSpPr>
        <p:spPr>
          <a:xfrm flipH="1">
            <a:off x="5911766" y="1337399"/>
            <a:ext cx="500433" cy="411568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91" name="모서리가 둥근 직사각형 90"/>
          <p:cNvSpPr/>
          <p:nvPr/>
        </p:nvSpPr>
        <p:spPr>
          <a:xfrm>
            <a:off x="5481184" y="1747017"/>
            <a:ext cx="942913" cy="47787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집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가구 꾸미기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4" name="모서리가 둥근 직사각형 103"/>
          <p:cNvSpPr/>
          <p:nvPr/>
        </p:nvSpPr>
        <p:spPr>
          <a:xfrm>
            <a:off x="1968164" y="3803439"/>
            <a:ext cx="1024538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실과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05" name="직선 연결선 104"/>
          <p:cNvCxnSpPr>
            <a:stCxn id="18" idx="1"/>
            <a:endCxn id="104" idx="3"/>
          </p:cNvCxnSpPr>
          <p:nvPr/>
        </p:nvCxnSpPr>
        <p:spPr>
          <a:xfrm flipH="1" flipV="1">
            <a:off x="2992702" y="4019463"/>
            <a:ext cx="286439" cy="169559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모서리가 둥근 직사각형 42"/>
          <p:cNvSpPr/>
          <p:nvPr/>
        </p:nvSpPr>
        <p:spPr>
          <a:xfrm>
            <a:off x="1727257" y="2813476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거주 형태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73" name="직선 연결선 72"/>
          <p:cNvCxnSpPr/>
          <p:nvPr/>
        </p:nvCxnSpPr>
        <p:spPr>
          <a:xfrm>
            <a:off x="8369801" y="1362678"/>
            <a:ext cx="0" cy="386289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8" name="직선 연결선 77"/>
          <p:cNvCxnSpPr/>
          <p:nvPr/>
        </p:nvCxnSpPr>
        <p:spPr>
          <a:xfrm>
            <a:off x="5004142" y="2729103"/>
            <a:ext cx="689661" cy="712874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모서리가 둥근 직사각형 81"/>
          <p:cNvSpPr/>
          <p:nvPr/>
        </p:nvSpPr>
        <p:spPr>
          <a:xfrm>
            <a:off x="5710441" y="3283001"/>
            <a:ext cx="1316103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책 읽기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3" name="모서리가 둥근 직사각형 92"/>
          <p:cNvSpPr/>
          <p:nvPr/>
        </p:nvSpPr>
        <p:spPr>
          <a:xfrm>
            <a:off x="1002802" y="2160703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사회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9" name="모서리가 둥근 직사각형 98"/>
          <p:cNvSpPr/>
          <p:nvPr/>
        </p:nvSpPr>
        <p:spPr>
          <a:xfrm>
            <a:off x="287579" y="1022166"/>
            <a:ext cx="1551007" cy="59887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도시의 발달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>
              <a:defRPr/>
            </a:pP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도시화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03" name="모서리가 둥근 직사각형 102"/>
          <p:cNvSpPr/>
          <p:nvPr/>
        </p:nvSpPr>
        <p:spPr>
          <a:xfrm>
            <a:off x="2286340" y="1022166"/>
            <a:ext cx="1357797" cy="598874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인구 변화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09" name="직선 연결선 108"/>
          <p:cNvCxnSpPr>
            <a:stCxn id="93" idx="3"/>
            <a:endCxn id="43" idx="1"/>
          </p:cNvCxnSpPr>
          <p:nvPr/>
        </p:nvCxnSpPr>
        <p:spPr>
          <a:xfrm>
            <a:off x="1720579" y="2376727"/>
            <a:ext cx="6678" cy="652773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79" name="그룹 78"/>
          <p:cNvGrpSpPr/>
          <p:nvPr/>
        </p:nvGrpSpPr>
        <p:grpSpPr>
          <a:xfrm rot="10800000">
            <a:off x="1074773" y="1579993"/>
            <a:ext cx="1937515" cy="580710"/>
            <a:chOff x="5683431" y="3989471"/>
            <a:chExt cx="1937515" cy="580710"/>
          </a:xfrm>
        </p:grpSpPr>
        <p:cxnSp>
          <p:nvCxnSpPr>
            <p:cNvPr id="110" name="직선 연결선 109"/>
            <p:cNvCxnSpPr>
              <a:stCxn id="93" idx="0"/>
            </p:cNvCxnSpPr>
            <p:nvPr/>
          </p:nvCxnSpPr>
          <p:spPr>
            <a:xfrm rot="10800000" flipV="1">
              <a:off x="5683431" y="3989471"/>
              <a:ext cx="1650597" cy="539664"/>
            </a:xfrm>
            <a:prstGeom prst="line">
              <a:avLst/>
            </a:prstGeom>
            <a:ln w="19050">
              <a:solidFill>
                <a:schemeClr val="accent2">
                  <a:lumMod val="60000"/>
                  <a:lumOff val="40000"/>
                </a:schemeClr>
              </a:solidFill>
              <a:tailEnd type="arrow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11" name="직선 연결선 110"/>
            <p:cNvCxnSpPr/>
            <p:nvPr/>
          </p:nvCxnSpPr>
          <p:spPr>
            <a:xfrm rot="10800000" flipH="1" flipV="1">
              <a:off x="7278216" y="4050443"/>
              <a:ext cx="342730" cy="519738"/>
            </a:xfrm>
            <a:prstGeom prst="line">
              <a:avLst/>
            </a:prstGeom>
            <a:ln w="19050">
              <a:solidFill>
                <a:schemeClr val="accent2">
                  <a:lumMod val="60000"/>
                  <a:lumOff val="40000"/>
                </a:schemeClr>
              </a:solidFill>
              <a:tailEnd type="arrow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cxnSp>
        <p:nvCxnSpPr>
          <p:cNvPr id="113" name="직선 연결선 112"/>
          <p:cNvCxnSpPr>
            <a:endCxn id="104" idx="1"/>
          </p:cNvCxnSpPr>
          <p:nvPr/>
        </p:nvCxnSpPr>
        <p:spPr>
          <a:xfrm flipV="1">
            <a:off x="1607718" y="4019463"/>
            <a:ext cx="360446" cy="385583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모서리가 둥근 직사각형 114"/>
          <p:cNvSpPr/>
          <p:nvPr/>
        </p:nvSpPr>
        <p:spPr>
          <a:xfrm>
            <a:off x="266418" y="4078362"/>
            <a:ext cx="1290439" cy="624125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가족의 종류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6" name="모서리가 둥근 직사각형 55"/>
          <p:cNvSpPr/>
          <p:nvPr/>
        </p:nvSpPr>
        <p:spPr>
          <a:xfrm>
            <a:off x="7956976" y="921202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수학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57" name="직선 연결선 56"/>
          <p:cNvCxnSpPr>
            <a:endCxn id="56" idx="0"/>
          </p:cNvCxnSpPr>
          <p:nvPr/>
        </p:nvCxnSpPr>
        <p:spPr>
          <a:xfrm>
            <a:off x="7114906" y="585482"/>
            <a:ext cx="1200959" cy="33572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5" name="모서리가 둥근 직사각형 64"/>
          <p:cNvSpPr/>
          <p:nvPr/>
        </p:nvSpPr>
        <p:spPr>
          <a:xfrm>
            <a:off x="7848599" y="1748967"/>
            <a:ext cx="1085144" cy="47592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직육면체 전개도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66" name="직선 연결선 65"/>
          <p:cNvCxnSpPr/>
          <p:nvPr/>
        </p:nvCxnSpPr>
        <p:spPr>
          <a:xfrm flipH="1">
            <a:off x="7823944" y="2295432"/>
            <a:ext cx="491920" cy="329147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8" name="직선 연결선 57"/>
          <p:cNvCxnSpPr>
            <a:stCxn id="42" idx="3"/>
          </p:cNvCxnSpPr>
          <p:nvPr/>
        </p:nvCxnSpPr>
        <p:spPr>
          <a:xfrm>
            <a:off x="1656666" y="3556203"/>
            <a:ext cx="527262" cy="262661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그림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196" y="1839862"/>
            <a:ext cx="2013171" cy="1644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12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1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396168" y="1375462"/>
            <a:ext cx="2127505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HY강B" panose="02030600000101010101" pitchFamily="18" charset="-127"/>
              <a:ea typeface="HY강B" panose="02030600000101010101" pitchFamily="18" charset="-127"/>
              <a:cs typeface="다온 청춘고딕(B)" panose="0202060302010102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038BB0D9-09F9-43B4-81AB-308FBD0C3D18}"/>
              </a:ext>
            </a:extLst>
          </p:cNvPr>
          <p:cNvGrpSpPr/>
          <p:nvPr/>
        </p:nvGrpSpPr>
        <p:grpSpPr>
          <a:xfrm>
            <a:off x="393845" y="2138809"/>
            <a:ext cx="8356310" cy="2811689"/>
            <a:chOff x="626932" y="3538611"/>
            <a:chExt cx="7666702" cy="3483693"/>
          </a:xfrm>
          <a:noFill/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xmlns="" id="{158C9E33-DD00-4540-9D8B-9F901552EA9D}"/>
                </a:ext>
              </a:extLst>
            </p:cNvPr>
            <p:cNvSpPr/>
            <p:nvPr/>
          </p:nvSpPr>
          <p:spPr>
            <a:xfrm>
              <a:off x="781187" y="4238549"/>
              <a:ext cx="7512447" cy="278375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fontAlgn="base" latinLnBrk="1"/>
              <a:r>
                <a:rPr lang="en-US" altLang="ko-KR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[6</a:t>
              </a:r>
              <a:r>
                <a:rPr lang="ko-KR" altLang="en-US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수</a:t>
              </a:r>
              <a:r>
                <a:rPr lang="en-US" altLang="ko-KR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02-05] </a:t>
              </a:r>
              <a:r>
                <a:rPr lang="ko-KR" altLang="en-US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직육면체와 정육면체의 겨냥도와 전개도를 그릴 수 있다</a:t>
              </a:r>
              <a:r>
                <a:rPr lang="en-US" altLang="ko-KR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  <a:endParaRPr lang="ko-KR" altLang="en-US" sz="2800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  <a:p>
              <a:pPr fontAlgn="base" latinLnBrk="1"/>
              <a:r>
                <a:rPr lang="en-US" altLang="ko-KR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[6</a:t>
              </a:r>
              <a:r>
                <a:rPr lang="ko-KR" altLang="en-US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미</a:t>
              </a:r>
              <a:r>
                <a:rPr lang="en-US" altLang="ko-KR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01-05] </a:t>
              </a:r>
              <a:r>
                <a:rPr lang="ko-KR" altLang="en-US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미술 활동에 </a:t>
              </a:r>
              <a:r>
                <a:rPr lang="ko-KR" altLang="en-US" sz="2800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 </a:t>
              </a:r>
              <a:r>
                <a:rPr lang="ko-KR" altLang="en-US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교과의 내용</a:t>
              </a:r>
              <a:r>
                <a:rPr lang="en-US" altLang="ko-KR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방법 등을 활용할 수 있다</a:t>
              </a:r>
              <a:r>
                <a:rPr lang="en-US" altLang="ko-KR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  <a:endParaRPr lang="ko-KR" altLang="en-US" sz="2800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  <a:p>
              <a:pPr fontAlgn="base" latinLnBrk="1"/>
              <a:endParaRPr lang="ko-KR" altLang="en-US" sz="2800" b="1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xmlns="" id="{2D0D08BA-8FBB-41F8-ABA3-8C329CD6578B}"/>
                </a:ext>
              </a:extLst>
            </p:cNvPr>
            <p:cNvSpPr/>
            <p:nvPr/>
          </p:nvSpPr>
          <p:spPr>
            <a:xfrm>
              <a:off x="626932" y="3538611"/>
              <a:ext cx="2779934" cy="724538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관련 성취기준</a:t>
              </a:r>
              <a:r>
                <a:rPr kumimoji="0" lang="en-US" altLang="ko-K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248" y="1410414"/>
            <a:ext cx="1048766" cy="791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91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2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266101" y="1112077"/>
            <a:ext cx="7866290" cy="3387400"/>
            <a:chOff x="450126" y="2529982"/>
            <a:chExt cx="7866290" cy="3387400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xmlns="" id="{B619B5D5-E48B-4AE4-9083-7CA260342328}"/>
                </a:ext>
              </a:extLst>
            </p:cNvPr>
            <p:cNvSpPr/>
            <p:nvPr/>
          </p:nvSpPr>
          <p:spPr>
            <a:xfrm>
              <a:off x="1081420" y="2742730"/>
              <a:ext cx="212750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xmlns="" id="{F09132B0-36BF-45ED-9058-4A08B4F164B0}"/>
                </a:ext>
              </a:extLst>
            </p:cNvPr>
            <p:cNvSpPr/>
            <p:nvPr/>
          </p:nvSpPr>
          <p:spPr>
            <a:xfrm>
              <a:off x="1081420" y="3285892"/>
              <a:ext cx="7234996" cy="2631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  <a:defRPr/>
              </a:pP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이번 차시는 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‘</a:t>
              </a:r>
              <a:r>
                <a:rPr lang="en-US" altLang="ko-KR" sz="2800" b="1" dirty="0" err="1" smtClean="0">
                  <a:latin typeface="HY강B" panose="02030600000101010101" pitchFamily="18" charset="-127"/>
                  <a:ea typeface="HY강B" panose="02030600000101010101" pitchFamily="18" charset="-127"/>
                </a:rPr>
                <a:t>oo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이네 집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’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을 만들어 보는 시간입니다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지난 시간에 배운 여러 가족의 형태 중 하나를 정하고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가족 구성원을 계획하고 인물의 특징을 구체적으로 부여합니다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그리고 가족 구성원들의 특징이 들어가 있는 하나의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‘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집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＇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을 완성합니다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993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3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266101" y="1112077"/>
            <a:ext cx="7866290" cy="2964207"/>
            <a:chOff x="450126" y="2529982"/>
            <a:chExt cx="7866290" cy="2964207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xmlns="" id="{B619B5D5-E48B-4AE4-9083-7CA260342328}"/>
                </a:ext>
              </a:extLst>
            </p:cNvPr>
            <p:cNvSpPr/>
            <p:nvPr/>
          </p:nvSpPr>
          <p:spPr>
            <a:xfrm>
              <a:off x="1081420" y="2742730"/>
              <a:ext cx="212750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xmlns="" id="{F09132B0-36BF-45ED-9058-4A08B4F164B0}"/>
                </a:ext>
              </a:extLst>
            </p:cNvPr>
            <p:cNvSpPr/>
            <p:nvPr/>
          </p:nvSpPr>
          <p:spPr>
            <a:xfrm>
              <a:off x="1081420" y="3285892"/>
              <a:ext cx="7234996" cy="22082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  <a:defRPr/>
              </a:pP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집을 만드는 과정을 통해 학생들은 자연스럽게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‘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집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＇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이 어떤 공간인지 느끼게 될 것입니다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만든 집을 전시하고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‘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집이란 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OO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이다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왜냐하면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~’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의 형태로 함께 공부한 바를 나름의 방식으로 정리해 보도록 합니다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942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4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599293" y="3634665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b="1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B619B5D5-E48B-4AE4-9083-7CA260342328}"/>
              </a:ext>
            </a:extLst>
          </p:cNvPr>
          <p:cNvSpPr/>
          <p:nvPr/>
        </p:nvSpPr>
        <p:spPr>
          <a:xfrm>
            <a:off x="811822" y="1314066"/>
            <a:ext cx="25298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아이콘 설명</a:t>
            </a:r>
            <a:r>
              <a:rPr lang="en-US" altLang="ko-KR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]</a:t>
            </a:r>
            <a:endParaRPr lang="ko-KR" altLang="en-US" sz="3200" b="1" dirty="0">
              <a:highlight>
                <a:srgbClr val="FFFF9F"/>
              </a:highlight>
              <a:latin typeface="HY강B" panose="02030600000101010101" pitchFamily="18" charset="-127"/>
              <a:ea typeface="HY강B" panose="02030600000101010101" pitchFamily="18" charset="-127"/>
              <a:cs typeface="다온 청춘고딕(B)" panose="02020603020101020101" pitchFamily="18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6274">
            <a:off x="94851" y="1166654"/>
            <a:ext cx="1080386" cy="1080386"/>
          </a:xfrm>
          <a:prstGeom prst="rect">
            <a:avLst/>
          </a:prstGeom>
        </p:spPr>
      </p:pic>
      <p:grpSp>
        <p:nvGrpSpPr>
          <p:cNvPr id="12" name="그룹 11"/>
          <p:cNvGrpSpPr/>
          <p:nvPr/>
        </p:nvGrpSpPr>
        <p:grpSpPr>
          <a:xfrm>
            <a:off x="566869" y="1661064"/>
            <a:ext cx="4608296" cy="1238035"/>
            <a:chOff x="902987" y="4849189"/>
            <a:chExt cx="3300979" cy="1238035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1109432" y="5015856"/>
              <a:ext cx="2888089" cy="76849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2987" y="4849189"/>
              <a:ext cx="1050004" cy="1238035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F09132B0-36BF-45ED-9058-4A08B4F164B0}"/>
                </a:ext>
              </a:extLst>
            </p:cNvPr>
            <p:cNvSpPr/>
            <p:nvPr/>
          </p:nvSpPr>
          <p:spPr>
            <a:xfrm>
              <a:off x="1708701" y="5167125"/>
              <a:ext cx="249526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학습지가 </a:t>
              </a:r>
              <a:r>
                <a:rPr lang="ko-KR" altLang="en-US" sz="2800" b="1" dirty="0"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있는 활동</a:t>
              </a:r>
              <a:endParaRPr lang="en-US" altLang="ko-KR" sz="2800" b="1" dirty="0"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5061618" y="1827731"/>
            <a:ext cx="2702957" cy="76849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5966695" y="1999600"/>
            <a:ext cx="22254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=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관련 교과</a:t>
            </a:r>
            <a:endParaRPr lang="en-US" altLang="ko-KR" sz="2800" b="1" dirty="0">
              <a:latin typeface="HY강B" panose="02030600000101010101" pitchFamily="18" charset="-127"/>
              <a:ea typeface="HY강B" panose="02030600000101010101" pitchFamily="18" charset="-127"/>
              <a:cs typeface="다온 청춘고딕(B)" panose="0202060302010102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C10C8A98-6467-41A2-94F9-F062CD54E31A}"/>
              </a:ext>
            </a:extLst>
          </p:cNvPr>
          <p:cNvSpPr/>
          <p:nvPr/>
        </p:nvSpPr>
        <p:spPr>
          <a:xfrm>
            <a:off x="841898" y="2653489"/>
            <a:ext cx="6476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슬라이드 노트를 꼭 </a:t>
            </a:r>
            <a:r>
              <a:rPr lang="ko-KR" altLang="en-US" sz="3200" b="1" dirty="0" smtClean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확인해 주세요</a:t>
            </a:r>
            <a:r>
              <a:rPr lang="en-US" altLang="ko-KR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!</a:t>
            </a:r>
            <a:endParaRPr lang="ko-KR" altLang="en-US" sz="3200" b="1" dirty="0">
              <a:highlight>
                <a:srgbClr val="FFFF9F"/>
              </a:highlight>
              <a:latin typeface="HY강B" panose="02030600000101010101" pitchFamily="18" charset="-127"/>
              <a:ea typeface="HY강B" panose="02030600000101010101" pitchFamily="18" charset="-127"/>
              <a:cs typeface="다온 청춘고딕(B)" panose="02020603020101020101" pitchFamily="18" charset="-127"/>
            </a:endParaRPr>
          </a:p>
        </p:txBody>
      </p:sp>
      <p:pic>
        <p:nvPicPr>
          <p:cNvPr id="20" name="그림 19" descr="식물, 꽃이(가) 표시된 사진&#10;&#10;자동 생성된 설명">
            <a:extLst>
              <a:ext uri="{FF2B5EF4-FFF2-40B4-BE49-F238E27FC236}">
                <a16:creationId xmlns:a16="http://schemas.microsoft.com/office/drawing/2014/main" xmlns="" id="{0BE7CEC6-9E4D-48D9-87CC-E10830F08C4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2713" y="2562689"/>
            <a:ext cx="630757" cy="584775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774" y="1821932"/>
            <a:ext cx="1048766" cy="791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5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220" b="93187" l="9991" r="89964">
                        <a14:foregroundMark x1="48910" y1="37169" x2="52543" y2="85314"/>
                        <a14:foregroundMark x1="36013" y1="39591" x2="49046" y2="64421"/>
                        <a14:foregroundMark x1="68302" y1="31870" x2="52952" y2="51400"/>
                        <a14:foregroundMark x1="46866" y1="30659" x2="56585" y2="30886"/>
                        <a14:foregroundMark x1="46004" y1="35049" x2="71798" y2="32248"/>
                        <a14:foregroundMark x1="74841" y1="29674" x2="40963" y2="66389"/>
                        <a14:foregroundMark x1="25477" y1="63058" x2="45731" y2="76457"/>
                        <a14:foregroundMark x1="58038" y1="63815" x2="54133" y2="86677"/>
                        <a14:foregroundMark x1="30381" y1="84103" x2="49909" y2="90840"/>
                        <a14:foregroundMark x1="70618" y1="30507" x2="75250" y2="29296"/>
                        <a14:foregroundMark x1="72525" y1="27328" x2="76567" y2="35428"/>
                        <a14:foregroundMark x1="64668" y1="51779" x2="67439" y2="58138"/>
                        <a14:foregroundMark x1="70481" y1="57911" x2="60218" y2="66540"/>
                        <a14:foregroundMark x1="70345" y1="52612" x2="63987" y2="56548"/>
                        <a14:foregroundMark x1="33560" y1="39743" x2="36603" y2="47843"/>
                        <a14:foregroundMark x1="33152" y1="39591" x2="36603" y2="38002"/>
                        <a14:backgroundMark x1="23569" y1="75852" x2="13442" y2="993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66" t="23992" r="24457" b="7002"/>
          <a:stretch/>
        </p:blipFill>
        <p:spPr>
          <a:xfrm>
            <a:off x="3251200" y="369764"/>
            <a:ext cx="2479040" cy="2383693"/>
          </a:xfrm>
          <a:prstGeom prst="rect">
            <a:avLst/>
          </a:prstGeom>
        </p:spPr>
      </p:pic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61257" y="2810921"/>
            <a:ext cx="2005149" cy="578757"/>
          </a:xfrm>
          <a:prstGeom prst="roundRect">
            <a:avLst>
              <a:gd name="adj" fmla="val 0"/>
            </a:avLst>
          </a:prstGeom>
          <a:solidFill>
            <a:srgbClr val="6A507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학습문제</a:t>
            </a:r>
            <a:endParaRPr lang="ko-KR" altLang="en-US" sz="1100" dirty="0">
              <a:solidFill>
                <a:schemeClr val="bg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25849" y="3540034"/>
            <a:ext cx="8601892" cy="13781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우리의 집을 만들어 봅시다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789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5473</TotalTime>
  <Words>575</Words>
  <Application>Microsoft Office PowerPoint</Application>
  <PresentationFormat>화면 슬라이드 쇼(16:9)</PresentationFormat>
  <Paragraphs>124</Paragraphs>
  <Slides>26</Slides>
  <Notes>13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26</vt:i4>
      </vt:variant>
    </vt:vector>
  </HeadingPairs>
  <TitlesOfParts>
    <vt:vector size="38" baseType="lpstr">
      <vt:lpstr>HY강B</vt:lpstr>
      <vt:lpstr>HY산B</vt:lpstr>
      <vt:lpstr>다온 청춘고딕(B)</vt:lpstr>
      <vt:lpstr>맑은 고딕</vt:lpstr>
      <vt:lpstr>배달의민족 한나체 Pro</vt:lpstr>
      <vt:lpstr>이순신 돋움체 L</vt:lpstr>
      <vt:lpstr>한컴 솔잎 B</vt:lpstr>
      <vt:lpstr>한컴 윤체 L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103</cp:revision>
  <dcterms:created xsi:type="dcterms:W3CDTF">2019-09-17T12:33:38Z</dcterms:created>
  <dcterms:modified xsi:type="dcterms:W3CDTF">2020-05-06T09:22:05Z</dcterms:modified>
</cp:coreProperties>
</file>