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63" r:id="rId2"/>
    <p:sldId id="256" r:id="rId3"/>
    <p:sldId id="265" r:id="rId4"/>
    <p:sldId id="348" r:id="rId5"/>
    <p:sldId id="342" r:id="rId6"/>
    <p:sldId id="343" r:id="rId7"/>
    <p:sldId id="266" r:id="rId8"/>
    <p:sldId id="320" r:id="rId9"/>
    <p:sldId id="268" r:id="rId10"/>
    <p:sldId id="260" r:id="rId11"/>
    <p:sldId id="317" r:id="rId12"/>
    <p:sldId id="347" r:id="rId13"/>
    <p:sldId id="324" r:id="rId14"/>
    <p:sldId id="336" r:id="rId15"/>
    <p:sldId id="323" r:id="rId16"/>
    <p:sldId id="322" r:id="rId17"/>
    <p:sldId id="326" r:id="rId18"/>
    <p:sldId id="327" r:id="rId19"/>
    <p:sldId id="328" r:id="rId20"/>
    <p:sldId id="329" r:id="rId21"/>
    <p:sldId id="333" r:id="rId22"/>
    <p:sldId id="330" r:id="rId23"/>
    <p:sldId id="334" r:id="rId24"/>
    <p:sldId id="335" r:id="rId25"/>
    <p:sldId id="338" r:id="rId26"/>
    <p:sldId id="340" r:id="rId27"/>
    <p:sldId id="339" r:id="rId28"/>
    <p:sldId id="344" r:id="rId29"/>
    <p:sldId id="345" r:id="rId30"/>
    <p:sldId id="346" r:id="rId31"/>
    <p:sldId id="285" r:id="rId32"/>
  </p:sldIdLst>
  <p:sldSz cx="9144000" cy="5143500" type="screen16x9"/>
  <p:notesSz cx="6802438" cy="99345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A7C0"/>
    <a:srgbClr val="FFC000"/>
    <a:srgbClr val="CCCCFF"/>
    <a:srgbClr val="A78115"/>
    <a:srgbClr val="CEEEFE"/>
    <a:srgbClr val="FF9999"/>
    <a:srgbClr val="6BC3C9"/>
    <a:srgbClr val="424E57"/>
    <a:srgbClr val="6A5074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21" autoAdjust="0"/>
    <p:restoredTop sz="77251" autoAdjust="0"/>
  </p:normalViewPr>
  <p:slideViewPr>
    <p:cSldViewPr snapToGrid="0">
      <p:cViewPr varScale="1">
        <p:scale>
          <a:sx n="99" d="100"/>
          <a:sy n="99" d="100"/>
        </p:scale>
        <p:origin x="570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7A899-4BFC-418D-8499-E6D1DCFAF06A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53F736-5537-4C79-AA97-F5C5E3F837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8871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40402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가족간의 배려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역할을 가상의 가족회의를 통해 알아보는 시간입니다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err="1" smtClean="0"/>
              <a:t>읽기자료는</a:t>
            </a:r>
            <a:r>
              <a:rPr lang="ko-KR" altLang="en-US" baseline="0" dirty="0" smtClean="0"/>
              <a:t> 선생님이 적절히 수정하여 제시하여도 좋습니다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58127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들으면서 자신의 가족에게 필요한 규칙은 없는지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생각해보도록 합니다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08692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필요하다면 다음 차시 </a:t>
            </a:r>
            <a:r>
              <a:rPr lang="ko-KR" altLang="en-US" dirty="0" err="1" smtClean="0"/>
              <a:t>피피티를</a:t>
            </a:r>
            <a:r>
              <a:rPr lang="ko-KR" altLang="en-US" dirty="0" smtClean="0"/>
              <a:t> 미리 보여주고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필요한 재료를 준비할 수 있도록 해 주세요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3882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1000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10361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13456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삽화의 대상들이 어떤 말을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생각을 하고 있을지 추측해보도록 합니다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07931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실물 </a:t>
            </a:r>
            <a:r>
              <a:rPr lang="ko-KR" altLang="en-US" dirty="0" err="1" smtClean="0"/>
              <a:t>화상기</a:t>
            </a:r>
            <a:r>
              <a:rPr lang="ko-KR" altLang="en-US" dirty="0" smtClean="0"/>
              <a:t> 등을 통해 발표합니다</a:t>
            </a:r>
            <a:r>
              <a:rPr lang="en-US" altLang="ko-KR" dirty="0" smtClean="0"/>
              <a:t>.</a:t>
            </a:r>
            <a:endParaRPr lang="en-US" altLang="ko-KR" baseline="0" dirty="0" smtClean="0"/>
          </a:p>
          <a:p>
            <a:r>
              <a:rPr lang="ko-KR" altLang="en-US" baseline="0" dirty="0" smtClean="0"/>
              <a:t>정답이 있는 활동이 아니니 자유롭게 발표하도록 합니다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75142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0017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자기 가족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친척</a:t>
            </a:r>
            <a:r>
              <a:rPr lang="en-US" altLang="ko-KR" baseline="0" dirty="0" smtClean="0"/>
              <a:t>, TV</a:t>
            </a:r>
            <a:r>
              <a:rPr lang="ko-KR" altLang="en-US" baseline="0" dirty="0" smtClean="0"/>
              <a:t>나 영화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책 등을 통해 접해본 다양한 가족에 대해 이야기 나눌 수 있습니다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77443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다양한 가족 형태 중 다문화교육을 함께할 수 있습니다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다문화 가족</a:t>
            </a:r>
            <a:r>
              <a:rPr lang="en-US" altLang="ko-KR" dirty="0" smtClean="0"/>
              <a:t>/ </a:t>
            </a:r>
            <a:r>
              <a:rPr lang="ko-KR" altLang="en-US" dirty="0" smtClean="0"/>
              <a:t>차별 등 </a:t>
            </a:r>
            <a:r>
              <a:rPr lang="ko-KR" altLang="en-US" dirty="0" err="1" smtClean="0"/>
              <a:t>관련영상을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검색해보실</a:t>
            </a:r>
            <a:r>
              <a:rPr lang="ko-KR" altLang="en-US" dirty="0" smtClean="0"/>
              <a:t> 수 있습니다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6379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437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975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5169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9272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480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568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1258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086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4685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2815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179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4074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pn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Relationship Id="rId9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="" xmlns:a16="http://schemas.microsoft.com/office/drawing/2014/main" id="{B47FDB75-D5A7-4C5E-A14F-5DA9F76914AC}"/>
              </a:ext>
            </a:extLst>
          </p:cNvPr>
          <p:cNvGrpSpPr/>
          <p:nvPr/>
        </p:nvGrpSpPr>
        <p:grpSpPr>
          <a:xfrm>
            <a:off x="-49760" y="886304"/>
            <a:ext cx="9144001" cy="2632923"/>
            <a:chOff x="-351903" y="246790"/>
            <a:chExt cx="9914562" cy="3510564"/>
          </a:xfrm>
        </p:grpSpPr>
        <p:sp>
          <p:nvSpPr>
            <p:cNvPr id="7" name="직사각형 6">
              <a:extLst>
                <a:ext uri="{FF2B5EF4-FFF2-40B4-BE49-F238E27FC236}">
                  <a16:creationId xmlns="" xmlns:a16="http://schemas.microsoft.com/office/drawing/2014/main" id="{9E5703A2-EAA5-4547-866C-94B441A11C18}"/>
                </a:ext>
              </a:extLst>
            </p:cNvPr>
            <p:cNvSpPr/>
            <p:nvPr/>
          </p:nvSpPr>
          <p:spPr>
            <a:xfrm>
              <a:off x="-351903" y="246790"/>
              <a:ext cx="9914562" cy="3510564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="" xmlns:a16="http://schemas.microsoft.com/office/drawing/2014/main" id="{F09681B0-C45F-4311-AE97-9215E59EEDF2}"/>
                </a:ext>
              </a:extLst>
            </p:cNvPr>
            <p:cNvSpPr/>
            <p:nvPr/>
          </p:nvSpPr>
          <p:spPr>
            <a:xfrm>
              <a:off x="2291813" y="1096882"/>
              <a:ext cx="4627136" cy="17645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8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만희네</a:t>
              </a:r>
              <a:r>
                <a:rPr lang="ko-KR" altLang="en-US" sz="8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 집</a:t>
              </a:r>
              <a:endParaRPr lang="ko-KR" alt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65" y="-100507"/>
            <a:ext cx="2571668" cy="5472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60384" y="4728368"/>
            <a:ext cx="1983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서울 </a:t>
            </a:r>
            <a:r>
              <a:rPr lang="ko-KR" altLang="en-US" dirty="0" err="1" smtClean="0">
                <a:solidFill>
                  <a:schemeClr val="bg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잠전초</a:t>
            </a:r>
            <a:r>
              <a:rPr lang="ko-KR" altLang="en-US" dirty="0" smtClean="0">
                <a:solidFill>
                  <a:schemeClr val="bg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이주영</a:t>
            </a:r>
            <a:endParaRPr lang="ko-KR" altLang="en-US" dirty="0">
              <a:solidFill>
                <a:schemeClr val="bg1"/>
              </a:solidFill>
              <a:latin typeface="배달의민족 한나체 Pro" panose="020B0600000101010101" pitchFamily="50" charset="-127"/>
              <a:ea typeface="배달의민족 한나체 Pro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324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="" xmlns:a16="http://schemas.microsoft.com/office/drawing/2014/main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220" b="93187" l="9991" r="89964">
                        <a14:foregroundMark x1="48910" y1="37169" x2="52543" y2="85314"/>
                        <a14:foregroundMark x1="36013" y1="39591" x2="49046" y2="64421"/>
                        <a14:foregroundMark x1="68302" y1="31870" x2="52952" y2="51400"/>
                        <a14:foregroundMark x1="46866" y1="30659" x2="56585" y2="30886"/>
                        <a14:foregroundMark x1="46004" y1="35049" x2="71798" y2="32248"/>
                        <a14:foregroundMark x1="74841" y1="29674" x2="40963" y2="66389"/>
                        <a14:foregroundMark x1="25477" y1="63058" x2="45731" y2="76457"/>
                        <a14:foregroundMark x1="58038" y1="63815" x2="54133" y2="86677"/>
                        <a14:foregroundMark x1="30381" y1="84103" x2="49909" y2="90840"/>
                        <a14:foregroundMark x1="70618" y1="30507" x2="75250" y2="29296"/>
                        <a14:foregroundMark x1="72525" y1="27328" x2="76567" y2="35428"/>
                        <a14:foregroundMark x1="64668" y1="51779" x2="67439" y2="58138"/>
                        <a14:foregroundMark x1="70481" y1="57911" x2="60218" y2="66540"/>
                        <a14:foregroundMark x1="70345" y1="52612" x2="63987" y2="56548"/>
                        <a14:foregroundMark x1="33560" y1="39743" x2="36603" y2="47843"/>
                        <a14:foregroundMark x1="33152" y1="39591" x2="36603" y2="38002"/>
                        <a14:backgroundMark x1="23569" y1="75852" x2="13442" y2="993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66" t="23992" r="24457" b="7002"/>
          <a:stretch/>
        </p:blipFill>
        <p:spPr>
          <a:xfrm>
            <a:off x="3251200" y="369764"/>
            <a:ext cx="2479040" cy="2383693"/>
          </a:xfrm>
          <a:prstGeom prst="rect">
            <a:avLst/>
          </a:prstGeom>
        </p:spPr>
      </p:pic>
      <p:sp>
        <p:nvSpPr>
          <p:cNvPr id="3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2810921"/>
            <a:ext cx="2005149" cy="578757"/>
          </a:xfrm>
          <a:prstGeom prst="roundRect">
            <a:avLst>
              <a:gd name="adj" fmla="val 0"/>
            </a:avLst>
          </a:prstGeom>
          <a:solidFill>
            <a:srgbClr val="6A507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학습문제</a:t>
            </a:r>
            <a:endParaRPr lang="ko-KR" altLang="en-US" sz="1100" dirty="0">
              <a:solidFill>
                <a:schemeClr val="bg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425849" y="3540034"/>
            <a:ext cx="8601892" cy="13781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만희네 집과 우리 집의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가족 구성을 비교해 봅시다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789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2069737"/>
            <a:ext cx="9154274" cy="130556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활동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1. </a:t>
            </a:r>
            <a:r>
              <a:rPr lang="ko-KR" altLang="en-US" sz="4800" dirty="0" err="1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만희네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</a:t>
            </a:r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가족 살펴보기</a:t>
            </a:r>
            <a:endParaRPr lang="ko-KR" altLang="en-US" sz="2000" dirty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="" xmlns:a16="http://schemas.microsoft.com/office/drawing/2014/main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48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</a:t>
            </a:r>
            <a:r>
              <a:rPr lang="ko-KR" altLang="en-US" sz="3200" dirty="0" err="1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만희네</a:t>
            </a:r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가족을 살펴봅시다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84" y="1069255"/>
            <a:ext cx="1733770" cy="1844534"/>
          </a:xfrm>
          <a:prstGeom prst="rect">
            <a:avLst/>
          </a:prstGeom>
        </p:spPr>
      </p:pic>
      <p:sp>
        <p:nvSpPr>
          <p:cNvPr id="9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713259" y="2112264"/>
            <a:ext cx="2359125" cy="59418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만희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457" y="1069255"/>
            <a:ext cx="1673524" cy="1824787"/>
          </a:xfrm>
          <a:prstGeom prst="rect">
            <a:avLst/>
          </a:prstGeom>
        </p:spPr>
      </p:pic>
      <p:sp>
        <p:nvSpPr>
          <p:cNvPr id="10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3325395" y="2112264"/>
            <a:ext cx="2359125" cy="59418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엄마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431" y="1069254"/>
            <a:ext cx="1767108" cy="1824787"/>
          </a:xfrm>
          <a:prstGeom prst="rect">
            <a:avLst/>
          </a:prstGeom>
        </p:spPr>
      </p:pic>
      <p:sp>
        <p:nvSpPr>
          <p:cNvPr id="11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5937531" y="2107182"/>
            <a:ext cx="2359125" cy="59418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할머니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060" y="3077364"/>
            <a:ext cx="1722815" cy="1948861"/>
          </a:xfrm>
          <a:prstGeom prst="rect">
            <a:avLst/>
          </a:prstGeom>
        </p:spPr>
      </p:pic>
      <p:sp>
        <p:nvSpPr>
          <p:cNvPr id="13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713259" y="3000246"/>
            <a:ext cx="2359125" cy="59418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할아버지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457" y="3077363"/>
            <a:ext cx="1679128" cy="1882825"/>
          </a:xfrm>
          <a:prstGeom prst="rect">
            <a:avLst/>
          </a:prstGeom>
        </p:spPr>
      </p:pic>
      <p:sp>
        <p:nvSpPr>
          <p:cNvPr id="14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3325394" y="3000245"/>
            <a:ext cx="2359125" cy="59418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아빠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081" y="3077363"/>
            <a:ext cx="1846445" cy="1948862"/>
          </a:xfrm>
          <a:prstGeom prst="rect">
            <a:avLst/>
          </a:prstGeom>
        </p:spPr>
      </p:pic>
      <p:sp>
        <p:nvSpPr>
          <p:cNvPr id="15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5937530" y="3000244"/>
            <a:ext cx="2359125" cy="59418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반려견들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6402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</a:t>
            </a:r>
            <a:r>
              <a:rPr lang="ko-KR" altLang="en-US" sz="3200" dirty="0" err="1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말풍선</a:t>
            </a:r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넣어 보기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87"/>
          <a:stretch/>
        </p:blipFill>
        <p:spPr>
          <a:xfrm>
            <a:off x="6053883" y="2816352"/>
            <a:ext cx="2889945" cy="2208276"/>
          </a:xfrm>
          <a:prstGeom prst="rect">
            <a:avLst/>
          </a:prstGeom>
        </p:spPr>
      </p:pic>
      <p:sp>
        <p:nvSpPr>
          <p:cNvPr id="8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1004258"/>
            <a:ext cx="9154274" cy="2241861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인물의 관계</a:t>
            </a:r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호칭</a:t>
            </a:r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표정</a:t>
            </a:r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</a:t>
            </a:r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상황을 고려하여 </a:t>
            </a:r>
            <a:r>
              <a:rPr lang="ko-KR" altLang="en-US" sz="44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말풍선을</a:t>
            </a:r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넣어 봅시다</a:t>
            </a:r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  <a:p>
            <a:pPr algn="ctr"/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</a:t>
            </a:r>
            <a:r>
              <a:rPr lang="ko-KR" altLang="en-US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동물이나 물건에 넣어도 좋아요</a:t>
            </a:r>
            <a:r>
              <a:rPr lang="en-US" altLang="ko-KR" sz="44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)</a:t>
            </a:r>
            <a:endParaRPr lang="ko-KR" altLang="en-US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5798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발표해 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21" y="943956"/>
            <a:ext cx="8301791" cy="423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7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2069737"/>
            <a:ext cx="9154274" cy="130556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활동</a:t>
            </a:r>
            <a:r>
              <a:rPr lang="en-US" altLang="ko-KR" sz="4800" dirty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2</a:t>
            </a:r>
            <a:r>
              <a:rPr lang="en-US" altLang="ko-KR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. </a:t>
            </a:r>
            <a:r>
              <a:rPr lang="ko-KR" altLang="en-US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다양한 가족들</a:t>
            </a:r>
            <a:endParaRPr lang="ko-KR" altLang="en-US" sz="2000" dirty="0">
              <a:solidFill>
                <a:srgbClr val="6A5074"/>
              </a:solidFill>
              <a:latin typeface="배달의민족 한나체 Pro" panose="020B0600000101010101" pitchFamily="50" charset="-127"/>
              <a:ea typeface="배달의민족 한나체 Pro" panose="020B0600000101010101" pitchFamily="50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="" xmlns:a16="http://schemas.microsoft.com/office/drawing/2014/main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28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다양한 가족의 형태를 알아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22008" y="1998773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83" y="1079271"/>
            <a:ext cx="7705591" cy="4064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18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072" y="1291710"/>
            <a:ext cx="2343150" cy="2409825"/>
          </a:xfrm>
          <a:prstGeom prst="rect">
            <a:avLst/>
          </a:prstGeom>
        </p:spPr>
      </p:pic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5166046" y="389228"/>
            <a:ext cx="2878749" cy="87841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1</a:t>
            </a:r>
            <a:r>
              <a:rPr lang="ko-KR" altLang="en-US" sz="44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인 가족</a:t>
            </a:r>
            <a:endParaRPr lang="en-US" altLang="ko-KR" sz="4400" b="1" dirty="0" smtClean="0">
              <a:solidFill>
                <a:srgbClr val="6A5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8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3483863" y="2201666"/>
            <a:ext cx="5496507" cy="22933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다른 </a:t>
            </a:r>
            <a:r>
              <a:rPr lang="ko-KR" altLang="en-US" sz="3600" dirty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가족 구성원 없이 혼자 사는 </a:t>
            </a:r>
            <a:r>
              <a:rPr lang="ko-KR" altLang="en-US" sz="36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가족</a:t>
            </a:r>
            <a:endParaRPr lang="ko-KR" altLang="en-US" sz="3600" dirty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432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701" y="758952"/>
            <a:ext cx="2619251" cy="3216386"/>
          </a:xfrm>
          <a:prstGeom prst="rect">
            <a:avLst/>
          </a:prstGeom>
        </p:spPr>
      </p:pic>
      <p:sp>
        <p:nvSpPr>
          <p:cNvPr id="3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5166046" y="389228"/>
            <a:ext cx="2878749" cy="87841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확대가족</a:t>
            </a:r>
            <a:endParaRPr lang="en-US" altLang="ko-KR" sz="4400" b="1" dirty="0" smtClean="0">
              <a:solidFill>
                <a:srgbClr val="6A5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3483863" y="2201666"/>
            <a:ext cx="5496507" cy="22933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결혼한 자녀와 부모가 함께 사는 </a:t>
            </a:r>
            <a:r>
              <a:rPr lang="ko-KR" altLang="en-US" sz="36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가족</a:t>
            </a:r>
            <a:endParaRPr lang="ko-KR" altLang="en-US" sz="3600" dirty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72862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1145984"/>
            <a:ext cx="3182112" cy="2851087"/>
          </a:xfrm>
          <a:prstGeom prst="rect">
            <a:avLst/>
          </a:prstGeom>
        </p:spPr>
      </p:pic>
      <p:sp>
        <p:nvSpPr>
          <p:cNvPr id="5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5166046" y="389228"/>
            <a:ext cx="2878749" cy="87841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dirty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핵</a:t>
            </a:r>
            <a:r>
              <a:rPr lang="ko-KR" altLang="en-US" sz="44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가족</a:t>
            </a:r>
            <a:endParaRPr lang="en-US" altLang="ko-KR" sz="4400" b="1" dirty="0" smtClean="0">
              <a:solidFill>
                <a:srgbClr val="6A5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6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3483863" y="2201666"/>
            <a:ext cx="5496507" cy="22933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 latinLnBrk="1">
              <a:defRPr/>
            </a:pPr>
            <a:r>
              <a:rPr lang="ko-KR" altLang="en-US" sz="3600" dirty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부모와 미혼의 자녀만으로 구성된 가족</a:t>
            </a:r>
          </a:p>
        </p:txBody>
      </p:sp>
    </p:spTree>
    <p:extLst>
      <p:ext uri="{BB962C8B-B14F-4D97-AF65-F5344CB8AC3E}">
        <p14:creationId xmlns:p14="http://schemas.microsoft.com/office/powerpoint/2010/main" val="313291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="" xmlns:a16="http://schemas.microsoft.com/office/drawing/2014/main" id="{B47FDB75-D5A7-4C5E-A14F-5DA9F76914AC}"/>
              </a:ext>
            </a:extLst>
          </p:cNvPr>
          <p:cNvGrpSpPr/>
          <p:nvPr/>
        </p:nvGrpSpPr>
        <p:grpSpPr>
          <a:xfrm>
            <a:off x="-1" y="669077"/>
            <a:ext cx="9144001" cy="1241917"/>
            <a:chOff x="-297951" y="-42846"/>
            <a:chExt cx="9914562" cy="1655889"/>
          </a:xfrm>
        </p:grpSpPr>
        <p:sp>
          <p:nvSpPr>
            <p:cNvPr id="7" name="직사각형 6">
              <a:extLst>
                <a:ext uri="{FF2B5EF4-FFF2-40B4-BE49-F238E27FC236}">
                  <a16:creationId xmlns="" xmlns:a16="http://schemas.microsoft.com/office/drawing/2014/main" id="{9E5703A2-EAA5-4547-866C-94B441A11C18}"/>
                </a:ext>
              </a:extLst>
            </p:cNvPr>
            <p:cNvSpPr/>
            <p:nvPr/>
          </p:nvSpPr>
          <p:spPr>
            <a:xfrm>
              <a:off x="-297951" y="-42846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배달의민족 한나체 Pro" panose="020B0600000101010101" pitchFamily="50" charset="-127"/>
                <a:ea typeface="배달의민족 한나체 Pro" panose="020B0600000101010101" pitchFamily="50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="" xmlns:a16="http://schemas.microsoft.com/office/drawing/2014/main" id="{F09681B0-C45F-4311-AE97-9215E59EEDF2}"/>
                </a:ext>
              </a:extLst>
            </p:cNvPr>
            <p:cNvSpPr/>
            <p:nvPr/>
          </p:nvSpPr>
          <p:spPr>
            <a:xfrm>
              <a:off x="488616" y="258826"/>
              <a:ext cx="8341430" cy="13542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6000" dirty="0" smtClean="0"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선생님께 드리는 안내서</a:t>
              </a:r>
              <a:endParaRPr lang="ko-KR" altLang="en-US" sz="5400" dirty="0">
                <a:solidFill>
                  <a:srgbClr val="7030A0"/>
                </a:solidFill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07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489" y="923544"/>
            <a:ext cx="2301836" cy="3112845"/>
          </a:xfrm>
          <a:prstGeom prst="rect">
            <a:avLst/>
          </a:prstGeom>
        </p:spPr>
      </p:pic>
      <p:sp>
        <p:nvSpPr>
          <p:cNvPr id="5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4681728" y="389228"/>
            <a:ext cx="3363067" cy="87841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한부모 가족</a:t>
            </a:r>
            <a:endParaRPr lang="en-US" altLang="ko-KR" sz="4400" b="1" dirty="0" smtClean="0">
              <a:solidFill>
                <a:srgbClr val="6A5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6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3483863" y="2201666"/>
            <a:ext cx="5496507" cy="22933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아버지나 어머니 중 한 사람과 자녀로 구성된 </a:t>
            </a:r>
            <a:r>
              <a:rPr lang="ko-KR" altLang="en-US" sz="36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가족</a:t>
            </a:r>
            <a:endParaRPr lang="ko-KR" altLang="en-US" sz="3600" dirty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4202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429" y="1051560"/>
            <a:ext cx="3393747" cy="3030536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5166046" y="389228"/>
            <a:ext cx="2878749" cy="87841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입양가족</a:t>
            </a:r>
            <a:endParaRPr lang="en-US" altLang="ko-KR" sz="4400" b="1" dirty="0" smtClean="0">
              <a:solidFill>
                <a:srgbClr val="6A5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3483863" y="2201666"/>
            <a:ext cx="5496507" cy="22933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아이를 입양하여 새로 구성된 </a:t>
            </a:r>
            <a:r>
              <a:rPr lang="ko-KR" altLang="en-US" sz="36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가족</a:t>
            </a:r>
            <a:endParaRPr lang="ko-KR" altLang="en-US" sz="3600" dirty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16113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977" y="603504"/>
            <a:ext cx="3010717" cy="3186205"/>
          </a:xfrm>
          <a:prstGeom prst="rect">
            <a:avLst/>
          </a:prstGeom>
        </p:spPr>
      </p:pic>
      <p:sp>
        <p:nvSpPr>
          <p:cNvPr id="5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5166046" y="389228"/>
            <a:ext cx="2878749" cy="87841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dirty="0" err="1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재혼가족</a:t>
            </a:r>
            <a:endParaRPr lang="en-US" altLang="ko-KR" sz="4400" b="1" dirty="0" smtClean="0">
              <a:solidFill>
                <a:srgbClr val="6A5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6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3483863" y="2201666"/>
            <a:ext cx="5496507" cy="22933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재혼을 통해 구성된 </a:t>
            </a:r>
            <a:r>
              <a:rPr lang="ko-KR" altLang="en-US" sz="36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가족</a:t>
            </a:r>
            <a:endParaRPr lang="ko-KR" altLang="en-US" sz="3600" dirty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8971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752" y="978553"/>
            <a:ext cx="2798064" cy="2809324"/>
          </a:xfrm>
          <a:prstGeom prst="rect">
            <a:avLst/>
          </a:prstGeom>
        </p:spPr>
      </p:pic>
      <p:sp>
        <p:nvSpPr>
          <p:cNvPr id="5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5166046" y="389228"/>
            <a:ext cx="2878749" cy="87841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dirty="0" err="1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조손가족</a:t>
            </a:r>
            <a:endParaRPr lang="en-US" altLang="ko-KR" sz="4400" b="1" dirty="0" smtClean="0">
              <a:solidFill>
                <a:srgbClr val="6A5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6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3483863" y="2201666"/>
            <a:ext cx="5496507" cy="22933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할아버지</a:t>
            </a:r>
            <a:r>
              <a:rPr lang="en-US" altLang="ko-KR" sz="3600" dirty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dirty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할머니와 손자</a:t>
            </a:r>
            <a:r>
              <a:rPr lang="en-US" altLang="ko-KR" sz="3600" dirty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dirty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손녀로 구성된 가족</a:t>
            </a:r>
          </a:p>
          <a:p>
            <a:pPr algn="ctr"/>
            <a:endParaRPr lang="ko-KR" altLang="en-US" sz="3600" dirty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74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16" y="1141138"/>
            <a:ext cx="3282696" cy="3158944"/>
          </a:xfrm>
          <a:prstGeom prst="rect">
            <a:avLst/>
          </a:prstGeom>
        </p:spPr>
      </p:pic>
      <p:sp>
        <p:nvSpPr>
          <p:cNvPr id="5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5166046" y="389228"/>
            <a:ext cx="3484178" cy="87841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다문화가족</a:t>
            </a:r>
            <a:endParaRPr lang="en-US" altLang="ko-KR" sz="4400" b="1" dirty="0" smtClean="0">
              <a:solidFill>
                <a:srgbClr val="6A5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6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3483863" y="2201666"/>
            <a:ext cx="5496507" cy="22933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국적</a:t>
            </a:r>
            <a:r>
              <a:rPr lang="en-US" altLang="ko-KR" sz="3600" dirty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dirty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인종</a:t>
            </a:r>
            <a:r>
              <a:rPr lang="en-US" altLang="ko-KR" sz="3600" dirty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dirty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문화가 다른 사람들로 구성된 가족</a:t>
            </a:r>
          </a:p>
        </p:txBody>
      </p:sp>
    </p:spTree>
    <p:extLst>
      <p:ext uri="{BB962C8B-B14F-4D97-AF65-F5344CB8AC3E}">
        <p14:creationId xmlns:p14="http://schemas.microsoft.com/office/powerpoint/2010/main" val="829219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77" y="1313680"/>
            <a:ext cx="2619251" cy="3216386"/>
          </a:xfrm>
          <a:prstGeom prst="rect">
            <a:avLst/>
          </a:prstGeom>
        </p:spPr>
      </p:pic>
      <p:sp>
        <p:nvSpPr>
          <p:cNvPr id="3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4306510" y="1376684"/>
            <a:ext cx="2878749" cy="87841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확대가족</a:t>
            </a:r>
            <a:endParaRPr lang="en-US" altLang="ko-KR" sz="4400" b="1" dirty="0" smtClean="0">
              <a:solidFill>
                <a:srgbClr val="6A5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3163823" y="2454642"/>
            <a:ext cx="5496507" cy="22933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결혼한 자녀와 부모가 함께 사는 </a:t>
            </a:r>
            <a:r>
              <a:rPr lang="ko-KR" altLang="en-US" sz="36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가족</a:t>
            </a:r>
            <a:endParaRPr lang="ko-KR" altLang="en-US" sz="3600" dirty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5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</a:t>
            </a:r>
            <a:r>
              <a:rPr lang="ko-KR" altLang="en-US" sz="3600" dirty="0" err="1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만희네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집은 어떤 형태의 가족일까요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?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6" name="직선 연결선 5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366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내 주변엔 어떤 가족들이 있나요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?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22008" y="1998773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83" y="1079271"/>
            <a:ext cx="7705591" cy="4064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57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128016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과거의 가족과 현대의 가족은 어떻게 다를까요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?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6" name="직선 연결선 5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1298448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grpSp>
        <p:nvGrpSpPr>
          <p:cNvPr id="12" name="그룹 11"/>
          <p:cNvGrpSpPr/>
          <p:nvPr/>
        </p:nvGrpSpPr>
        <p:grpSpPr>
          <a:xfrm>
            <a:off x="544660" y="1504699"/>
            <a:ext cx="8069493" cy="878420"/>
            <a:chOff x="544660" y="1504699"/>
            <a:chExt cx="8069493" cy="878420"/>
          </a:xfrm>
        </p:grpSpPr>
        <p:sp>
          <p:nvSpPr>
            <p:cNvPr id="8" name="사각형: 둥근 모서리 1">
              <a:extLst>
                <a:ext uri="{FF2B5EF4-FFF2-40B4-BE49-F238E27FC236}">
                  <a16:creationId xmlns="" xmlns:a16="http://schemas.microsoft.com/office/drawing/2014/main" id="{DD1553A6-6146-49BD-BD2F-88308EF7C9B0}"/>
                </a:ext>
              </a:extLst>
            </p:cNvPr>
            <p:cNvSpPr/>
            <p:nvPr/>
          </p:nvSpPr>
          <p:spPr>
            <a:xfrm>
              <a:off x="544660" y="1504700"/>
              <a:ext cx="2878749" cy="878419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4400" b="1" dirty="0" smtClean="0">
                  <a:solidFill>
                    <a:srgbClr val="6A507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강B" panose="02030600000101010101" pitchFamily="18" charset="-127"/>
                  <a:ea typeface="HY강B" panose="02030600000101010101" pitchFamily="18" charset="-127"/>
                </a:rPr>
                <a:t>과거</a:t>
              </a:r>
              <a:endParaRPr lang="en-US" altLang="ko-KR" sz="44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endParaRPr>
            </a:p>
          </p:txBody>
        </p:sp>
        <p:sp>
          <p:nvSpPr>
            <p:cNvPr id="9" name="사각형: 둥근 모서리 1">
              <a:extLst>
                <a:ext uri="{FF2B5EF4-FFF2-40B4-BE49-F238E27FC236}">
                  <a16:creationId xmlns="" xmlns:a16="http://schemas.microsoft.com/office/drawing/2014/main" id="{DD1553A6-6146-49BD-BD2F-88308EF7C9B0}"/>
                </a:ext>
              </a:extLst>
            </p:cNvPr>
            <p:cNvSpPr/>
            <p:nvPr/>
          </p:nvSpPr>
          <p:spPr>
            <a:xfrm>
              <a:off x="5735404" y="1504699"/>
              <a:ext cx="2878749" cy="878419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4400" b="1" dirty="0" smtClean="0">
                  <a:solidFill>
                    <a:srgbClr val="6A507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강B" panose="02030600000101010101" pitchFamily="18" charset="-127"/>
                  <a:ea typeface="HY강B" panose="02030600000101010101" pitchFamily="18" charset="-127"/>
                </a:rPr>
                <a:t>현대</a:t>
              </a:r>
              <a:endParaRPr lang="en-US" altLang="ko-KR" sz="44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endParaRPr>
            </a:p>
          </p:txBody>
        </p:sp>
      </p:grpSp>
      <p:sp>
        <p:nvSpPr>
          <p:cNvPr id="10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310895" y="2453223"/>
            <a:ext cx="3611881" cy="22933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확대가족이 다수</a:t>
            </a:r>
            <a:endParaRPr lang="ko-KR" altLang="en-US" sz="3600" dirty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1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5391911" y="2453223"/>
            <a:ext cx="3611881" cy="22933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다양한 가족 형태가 나타남</a:t>
            </a:r>
            <a:endParaRPr lang="ko-KR" altLang="en-US" sz="3600" dirty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4" name="오각형 13"/>
          <p:cNvSpPr/>
          <p:nvPr/>
        </p:nvSpPr>
        <p:spPr>
          <a:xfrm>
            <a:off x="4073652" y="3083253"/>
            <a:ext cx="1167383" cy="1033272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1861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2069737"/>
            <a:ext cx="9154274" cy="130556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활동</a:t>
            </a:r>
            <a:r>
              <a:rPr lang="en-US" altLang="ko-KR" sz="4800" dirty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3</a:t>
            </a:r>
            <a:r>
              <a:rPr lang="en-US" altLang="ko-KR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. </a:t>
            </a:r>
            <a:r>
              <a:rPr lang="ko-KR" altLang="en-US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가족이 되어 보기</a:t>
            </a:r>
            <a:endParaRPr lang="ko-KR" altLang="en-US" sz="2000" dirty="0">
              <a:solidFill>
                <a:srgbClr val="6A5074"/>
              </a:solidFill>
              <a:latin typeface="배달의민족 한나체 Pro" panose="020B0600000101010101" pitchFamily="50" charset="-127"/>
              <a:ea typeface="배달의민족 한나체 Pro" panose="020B0600000101010101" pitchFamily="50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="" xmlns:a16="http://schemas.microsoft.com/office/drawing/2014/main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88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</a:t>
            </a:r>
            <a:r>
              <a:rPr lang="ko-KR" altLang="en-US" sz="3200" dirty="0" err="1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만희네</a:t>
            </a:r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집 가족이 되어 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8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1004258"/>
            <a:ext cx="9154274" cy="3604318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가족구성원을 선택합니다</a:t>
            </a:r>
            <a:r>
              <a:rPr lang="en-US" altLang="ko-KR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  <a:p>
            <a:pPr marL="342900" indent="-342900">
              <a:buAutoNum type="arabicPeriod"/>
            </a:pPr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읽기 자료를 읽어 봅니다</a:t>
            </a:r>
            <a:r>
              <a:rPr lang="en-US" altLang="ko-KR" sz="2800" b="1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en-US" altLang="ko-KR" sz="28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marL="342900" indent="-342900">
              <a:buAutoNum type="arabicPeriod"/>
            </a:pPr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읽기 자료 </a:t>
            </a:r>
            <a:r>
              <a:rPr lang="en-US" altLang="ko-KR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+ </a:t>
            </a:r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책을 통해 만희네 가족들의 상황을 상상해 보고 가족 구성원에 대한 칭찬</a:t>
            </a:r>
            <a:r>
              <a:rPr lang="en-US" altLang="ko-KR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바라는 점을 적습니다</a:t>
            </a:r>
            <a:r>
              <a:rPr lang="en-US" altLang="ko-KR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</a:t>
            </a:r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구체적으로</a:t>
            </a:r>
            <a:r>
              <a:rPr lang="en-US" altLang="ko-KR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).</a:t>
            </a:r>
          </a:p>
          <a:p>
            <a:pPr marL="342900" indent="-342900">
              <a:buAutoNum type="arabicPeriod"/>
            </a:pPr>
            <a:r>
              <a:rPr lang="en-US" altLang="ko-KR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3</a:t>
            </a:r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번을 바탕으로 가족 회의를 하고</a:t>
            </a:r>
            <a:r>
              <a:rPr lang="en-US" altLang="ko-KR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</a:t>
            </a:r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집에서 지켜야 할 규칙 </a:t>
            </a:r>
            <a:r>
              <a:rPr lang="en-US" altLang="ko-KR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10</a:t>
            </a:r>
            <a:r>
              <a:rPr lang="ko-KR" altLang="en-US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가지를 정해 봅시다</a:t>
            </a:r>
            <a:r>
              <a:rPr lang="en-US" altLang="ko-KR" sz="28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  <a:p>
            <a:pPr algn="ctr"/>
            <a:endParaRPr lang="ko-KR" altLang="en-US" sz="28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6816" y="-36009"/>
            <a:ext cx="1930858" cy="1630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20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1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="" xmlns:a16="http://schemas.microsoft.com/office/drawing/2014/main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176983" y="1090429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7D366B1B-53AF-4A8C-82F6-2F5DD70781FD}"/>
              </a:ext>
            </a:extLst>
          </p:cNvPr>
          <p:cNvSpPr/>
          <p:nvPr/>
        </p:nvSpPr>
        <p:spPr>
          <a:xfrm>
            <a:off x="396168" y="1232241"/>
            <a:ext cx="2127505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HY강B" panose="02030600000101010101" pitchFamily="18" charset="-127"/>
              <a:ea typeface="HY강B" panose="02030600000101010101" pitchFamily="18" charset="-127"/>
              <a:cs typeface="다온 청춘고딕(B)" panose="0202060302010102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="" xmlns:a16="http://schemas.microsoft.com/office/drawing/2014/main" id="{038BB0D9-09F9-43B4-81AB-308FBD0C3D18}"/>
              </a:ext>
            </a:extLst>
          </p:cNvPr>
          <p:cNvGrpSpPr/>
          <p:nvPr/>
        </p:nvGrpSpPr>
        <p:grpSpPr>
          <a:xfrm>
            <a:off x="396168" y="1960237"/>
            <a:ext cx="8356310" cy="2934800"/>
            <a:chOff x="626932" y="3538611"/>
            <a:chExt cx="7666702" cy="3636229"/>
          </a:xfrm>
          <a:noFill/>
        </p:grpSpPr>
        <p:sp>
          <p:nvSpPr>
            <p:cNvPr id="11" name="직사각형 10">
              <a:extLst>
                <a:ext uri="{FF2B5EF4-FFF2-40B4-BE49-F238E27FC236}">
                  <a16:creationId xmlns="" xmlns:a16="http://schemas.microsoft.com/office/drawing/2014/main" id="{158C9E33-DD00-4540-9D8B-9F901552EA9D}"/>
                </a:ext>
              </a:extLst>
            </p:cNvPr>
            <p:cNvSpPr/>
            <p:nvPr/>
          </p:nvSpPr>
          <p:spPr>
            <a:xfrm>
              <a:off x="626932" y="4238549"/>
              <a:ext cx="7666702" cy="293629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fontAlgn="base" latinLnBrk="1"/>
              <a:r>
                <a:rPr lang="en-US" altLang="ko-KR" sz="2400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[6</a:t>
              </a:r>
              <a:r>
                <a:rPr lang="ko-KR" altLang="en-US" sz="2400" dirty="0">
                  <a:latin typeface="HY강B" panose="02030600000101010101" pitchFamily="18" charset="-127"/>
                  <a:ea typeface="HY강B" panose="02030600000101010101" pitchFamily="18" charset="-127"/>
                </a:rPr>
                <a:t>실</a:t>
              </a:r>
              <a:r>
                <a:rPr lang="en-US" altLang="ko-KR" sz="2400" dirty="0">
                  <a:latin typeface="HY강B" panose="02030600000101010101" pitchFamily="18" charset="-127"/>
                  <a:ea typeface="HY강B" panose="02030600000101010101" pitchFamily="18" charset="-127"/>
                </a:rPr>
                <a:t>01-03] </a:t>
              </a:r>
              <a:r>
                <a:rPr lang="ko-KR" altLang="en-US" sz="2400" dirty="0">
                  <a:latin typeface="HY강B" panose="02030600000101010101" pitchFamily="18" charset="-127"/>
                  <a:ea typeface="HY강B" panose="02030600000101010101" pitchFamily="18" charset="-127"/>
                </a:rPr>
                <a:t>주변 가족의 모습을 통해 나와 가족의 관계 및 역할을 이해하고</a:t>
              </a:r>
              <a:r>
                <a:rPr lang="en-US" altLang="ko-KR" sz="2400" dirty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400" dirty="0">
                  <a:latin typeface="HY강B" panose="02030600000101010101" pitchFamily="18" charset="-127"/>
                  <a:ea typeface="HY강B" panose="02030600000101010101" pitchFamily="18" charset="-127"/>
                </a:rPr>
                <a:t>다양한 가족의 가정생활 공통점을 파악하여 가정생활의 중요성을 설명한다</a:t>
              </a:r>
              <a:r>
                <a:rPr lang="en-US" altLang="ko-KR" sz="2400" dirty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  <a:endParaRPr lang="ko-KR" altLang="en-US" sz="2400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  <a:p>
              <a:pPr fontAlgn="base" latinLnBrk="1"/>
              <a:r>
                <a:rPr lang="en-US" altLang="ko-KR" sz="2400" dirty="0">
                  <a:latin typeface="HY강B" panose="02030600000101010101" pitchFamily="18" charset="-127"/>
                  <a:ea typeface="HY강B" panose="02030600000101010101" pitchFamily="18" charset="-127"/>
                </a:rPr>
                <a:t>[6</a:t>
              </a:r>
              <a:r>
                <a:rPr lang="ko-KR" altLang="en-US" sz="2400" dirty="0">
                  <a:latin typeface="HY강B" panose="02030600000101010101" pitchFamily="18" charset="-127"/>
                  <a:ea typeface="HY강B" panose="02030600000101010101" pitchFamily="18" charset="-127"/>
                </a:rPr>
                <a:t>실</a:t>
              </a:r>
              <a:r>
                <a:rPr lang="en-US" altLang="ko-KR" sz="2400" dirty="0">
                  <a:latin typeface="HY강B" panose="02030600000101010101" pitchFamily="18" charset="-127"/>
                  <a:ea typeface="HY강B" panose="02030600000101010101" pitchFamily="18" charset="-127"/>
                </a:rPr>
                <a:t>01-04] </a:t>
              </a:r>
              <a:r>
                <a:rPr lang="ko-KR" altLang="en-US" sz="2400" dirty="0">
                  <a:latin typeface="HY강B" panose="02030600000101010101" pitchFamily="18" charset="-127"/>
                  <a:ea typeface="HY강B" panose="02030600000101010101" pitchFamily="18" charset="-127"/>
                </a:rPr>
                <a:t>건강한 가정생활을 위해 가족 구성원의 다양한 요구에 대하여 서로 간의 배려와 돌봄이 필요함을 이해한다</a:t>
              </a:r>
              <a:r>
                <a:rPr lang="en-US" altLang="ko-KR" sz="2400" dirty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  <a:endParaRPr lang="ko-KR" altLang="en-US" sz="2400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  <a:p>
              <a:pPr fontAlgn="base" latinLnBrk="1"/>
              <a:endParaRPr lang="ko-KR" altLang="en-US" sz="2800" b="1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="" xmlns:a16="http://schemas.microsoft.com/office/drawing/2014/main" id="{2D0D08BA-8FBB-41F8-ABA3-8C329CD6578B}"/>
                </a:ext>
              </a:extLst>
            </p:cNvPr>
            <p:cNvSpPr/>
            <p:nvPr/>
          </p:nvSpPr>
          <p:spPr>
            <a:xfrm>
              <a:off x="626932" y="3538611"/>
              <a:ext cx="2779934" cy="724538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관련 성취기준</a:t>
              </a:r>
              <a:r>
                <a:rPr kumimoji="0" lang="en-US" altLang="ko-K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673" y="1101872"/>
            <a:ext cx="1115517" cy="846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91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발표해 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45" r="27679"/>
          <a:stretch/>
        </p:blipFill>
        <p:spPr>
          <a:xfrm>
            <a:off x="6900746" y="2800104"/>
            <a:ext cx="2253528" cy="2343396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67" r="56321"/>
          <a:stretch/>
        </p:blipFill>
        <p:spPr>
          <a:xfrm rot="21202897">
            <a:off x="-208666" y="3401351"/>
            <a:ext cx="1909027" cy="1675494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2" t="5038" r="3009" b="53629"/>
          <a:stretch/>
        </p:blipFill>
        <p:spPr>
          <a:xfrm rot="755494" flipH="1">
            <a:off x="1592611" y="3503020"/>
            <a:ext cx="1715998" cy="1509364"/>
          </a:xfrm>
          <a:prstGeom prst="rect">
            <a:avLst/>
          </a:prstGeom>
        </p:spPr>
      </p:pic>
      <p:sp>
        <p:nvSpPr>
          <p:cNvPr id="13" name="구름 모양 설명선 12"/>
          <p:cNvSpPr/>
          <p:nvPr/>
        </p:nvSpPr>
        <p:spPr>
          <a:xfrm>
            <a:off x="320040" y="1298448"/>
            <a:ext cx="3834251" cy="2035677"/>
          </a:xfrm>
          <a:prstGeom prst="cloudCallout">
            <a:avLst>
              <a:gd name="adj1" fmla="val -12948"/>
              <a:gd name="adj2" fmla="val 80968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우리 가족에게 필요한 규칙은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2800" b="1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4" name="모서리가 둥근 사각형 설명선 3"/>
          <p:cNvSpPr/>
          <p:nvPr/>
        </p:nvSpPr>
        <p:spPr>
          <a:xfrm>
            <a:off x="4708238" y="1421716"/>
            <a:ext cx="2688336" cy="1840752"/>
          </a:xfrm>
          <a:prstGeom prst="wedgeRoundRectCallout">
            <a:avLst>
              <a:gd name="adj1" fmla="val 59010"/>
              <a:gd name="adj2" fmla="val 68960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저희 가족의 규칙은</a:t>
            </a:r>
            <a:r>
              <a:rPr lang="en-US" altLang="ko-KR" sz="3600" b="1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…</a:t>
            </a:r>
            <a:endParaRPr lang="ko-KR" altLang="en-US" b="1" dirty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060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="" xmlns:a16="http://schemas.microsoft.com/office/drawing/2014/main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20" b="93187" l="9991" r="89964">
                        <a14:foregroundMark x1="48910" y1="37169" x2="52543" y2="85314"/>
                        <a14:foregroundMark x1="36013" y1="39591" x2="49046" y2="64421"/>
                        <a14:foregroundMark x1="68302" y1="31870" x2="52952" y2="51400"/>
                        <a14:foregroundMark x1="46866" y1="30659" x2="56585" y2="30886"/>
                        <a14:foregroundMark x1="46004" y1="35049" x2="71798" y2="32248"/>
                        <a14:foregroundMark x1="74841" y1="29674" x2="40963" y2="66389"/>
                        <a14:foregroundMark x1="25477" y1="63058" x2="45731" y2="76457"/>
                        <a14:foregroundMark x1="58038" y1="63815" x2="54133" y2="86677"/>
                        <a14:foregroundMark x1="30381" y1="84103" x2="49909" y2="90840"/>
                        <a14:foregroundMark x1="70618" y1="30507" x2="75250" y2="29296"/>
                        <a14:foregroundMark x1="72525" y1="27328" x2="76567" y2="35428"/>
                        <a14:foregroundMark x1="64668" y1="51779" x2="67439" y2="58138"/>
                        <a14:foregroundMark x1="70481" y1="57911" x2="60218" y2="66540"/>
                        <a14:foregroundMark x1="70345" y1="52612" x2="63987" y2="56548"/>
                        <a14:foregroundMark x1="33560" y1="39743" x2="36603" y2="47843"/>
                        <a14:foregroundMark x1="33152" y1="39591" x2="36603" y2="38002"/>
                        <a14:backgroundMark x1="23569" y1="75852" x2="13442" y2="993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66" t="23992" r="24457" b="7002"/>
          <a:stretch/>
        </p:blipFill>
        <p:spPr>
          <a:xfrm>
            <a:off x="3677920" y="115765"/>
            <a:ext cx="1666240" cy="1602154"/>
          </a:xfrm>
          <a:prstGeom prst="rect">
            <a:avLst/>
          </a:prstGeom>
        </p:spPr>
      </p:pic>
      <p:sp>
        <p:nvSpPr>
          <p:cNvPr id="3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71417" y="1246281"/>
            <a:ext cx="2005149" cy="578757"/>
          </a:xfrm>
          <a:prstGeom prst="roundRect">
            <a:avLst>
              <a:gd name="adj" fmla="val 0"/>
            </a:avLst>
          </a:prstGeom>
          <a:solidFill>
            <a:srgbClr val="6A507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마무리하며</a:t>
            </a:r>
            <a:endParaRPr lang="ko-KR" altLang="en-US" sz="1100" dirty="0">
              <a:solidFill>
                <a:schemeClr val="bg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82296" y="1838234"/>
            <a:ext cx="8791013" cy="322754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이번 </a:t>
            </a:r>
            <a:r>
              <a:rPr lang="ko-KR" altLang="en-US" sz="3600" dirty="0" err="1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차시에서는</a:t>
            </a:r>
            <a:r>
              <a:rPr lang="en-US" altLang="ko-KR" sz="3600" dirty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</a:t>
            </a:r>
            <a:r>
              <a:rPr lang="en-US" altLang="ko-KR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‘</a:t>
            </a:r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만희의 집</a:t>
            </a:r>
            <a:r>
              <a:rPr lang="en-US" altLang="ko-KR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’</a:t>
            </a:r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을 통해 가족 구성</a:t>
            </a:r>
            <a:r>
              <a:rPr lang="en-US" altLang="ko-KR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, </a:t>
            </a:r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역할에 대해 알아 보았습니다</a:t>
            </a:r>
            <a:r>
              <a:rPr lang="en-US" altLang="ko-KR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 </a:t>
            </a:r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다음 시간에는 </a:t>
            </a:r>
            <a:r>
              <a:rPr lang="ko-KR" altLang="en-US" sz="3600" dirty="0" err="1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모둠별로</a:t>
            </a:r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</a:t>
            </a:r>
            <a:r>
              <a:rPr lang="en-US" altLang="ko-KR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‘</a:t>
            </a:r>
            <a:r>
              <a:rPr lang="en-US" altLang="ko-KR" sz="3600" dirty="0" err="1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oo</a:t>
            </a:r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이네 집</a:t>
            </a:r>
            <a:r>
              <a:rPr lang="en-US" altLang="ko-KR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＇</a:t>
            </a:r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을 만들어 보겠습니다</a:t>
            </a:r>
            <a:r>
              <a:rPr lang="en-US" altLang="ko-KR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</a:p>
          <a:p>
            <a:pPr algn="ctr"/>
            <a:r>
              <a:rPr lang="ko-KR" altLang="en-US" sz="2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준비물</a:t>
            </a:r>
            <a:r>
              <a:rPr lang="en-US" altLang="ko-KR" sz="2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: </a:t>
            </a:r>
            <a:r>
              <a:rPr lang="ko-KR" altLang="en-US" sz="2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풀</a:t>
            </a:r>
            <a:r>
              <a:rPr lang="en-US" altLang="ko-KR" sz="2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, </a:t>
            </a:r>
            <a:r>
              <a:rPr lang="ko-KR" altLang="en-US" sz="2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가위</a:t>
            </a:r>
            <a:r>
              <a:rPr lang="en-US" altLang="ko-KR" sz="2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, </a:t>
            </a:r>
            <a:r>
              <a:rPr lang="ko-KR" altLang="en-US" sz="2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색연필</a:t>
            </a:r>
            <a:r>
              <a:rPr lang="en-US" altLang="ko-KR" sz="2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, </a:t>
            </a:r>
            <a:r>
              <a:rPr lang="ko-KR" altLang="en-US" sz="2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사인펜</a:t>
            </a:r>
            <a:r>
              <a:rPr lang="en-US" altLang="ko-KR" sz="2800" dirty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</a:t>
            </a:r>
            <a:r>
              <a:rPr lang="ko-KR" altLang="en-US" sz="2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등 만들기 재료</a:t>
            </a:r>
            <a:endParaRPr lang="ko-KR" altLang="en-US" sz="2800" dirty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7431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29" y="233170"/>
            <a:ext cx="8514667" cy="4836166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2F1FE42-D851-447D-8891-1AD4CC55EB0B}"/>
              </a:ext>
            </a:extLst>
          </p:cNvPr>
          <p:cNvCxnSpPr>
            <a:cxnSpLocks/>
          </p:cNvCxnSpPr>
          <p:nvPr/>
        </p:nvCxnSpPr>
        <p:spPr>
          <a:xfrm>
            <a:off x="-10274" y="182958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개체이(가) 표시된 사진&#10;&#10;자동 생성된 설명">
            <a:extLst>
              <a:ext uri="{FF2B5EF4-FFF2-40B4-BE49-F238E27FC236}">
                <a16:creationId xmlns="" xmlns:a16="http://schemas.microsoft.com/office/drawing/2014/main" id="{C9817650-9D64-427C-B8BF-2E7759A504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6" t="50000" r="34270" b="9643"/>
          <a:stretch/>
        </p:blipFill>
        <p:spPr>
          <a:xfrm>
            <a:off x="7575558" y="3868300"/>
            <a:ext cx="1568442" cy="120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90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1"/>
            <a:ext cx="9143980" cy="5143501"/>
          </a:xfrm>
          <a:prstGeom prst="rect">
            <a:avLst/>
          </a:prstGeom>
        </p:spPr>
      </p:pic>
      <p:grpSp>
        <p:nvGrpSpPr>
          <p:cNvPr id="100" name="그룹 99">
            <a:extLst>
              <a:ext uri="{FF2B5EF4-FFF2-40B4-BE49-F238E27FC236}">
                <a16:creationId xmlns="" xmlns:a16="http://schemas.microsoft.com/office/drawing/2014/main" id="{B47FDB75-D5A7-4C5E-A14F-5DA9F76914AC}"/>
              </a:ext>
            </a:extLst>
          </p:cNvPr>
          <p:cNvGrpSpPr/>
          <p:nvPr/>
        </p:nvGrpSpPr>
        <p:grpSpPr>
          <a:xfrm>
            <a:off x="91460" y="99694"/>
            <a:ext cx="8961099" cy="4944110"/>
            <a:chOff x="-198782" y="-1219428"/>
            <a:chExt cx="9716247" cy="7044266"/>
          </a:xfrm>
        </p:grpSpPr>
        <p:sp>
          <p:nvSpPr>
            <p:cNvPr id="101" name="직사각형 100">
              <a:extLst>
                <a:ext uri="{FF2B5EF4-FFF2-40B4-BE49-F238E27FC236}">
                  <a16:creationId xmlns="" xmlns:a16="http://schemas.microsoft.com/office/drawing/2014/main" id="{9E5703A2-EAA5-4547-866C-94B441A11C18}"/>
                </a:ext>
              </a:extLst>
            </p:cNvPr>
            <p:cNvSpPr/>
            <p:nvPr/>
          </p:nvSpPr>
          <p:spPr>
            <a:xfrm>
              <a:off x="-198782" y="-1219428"/>
              <a:ext cx="9716247" cy="7044266"/>
            </a:xfrm>
            <a:prstGeom prst="rect">
              <a:avLst/>
            </a:prstGeom>
            <a:solidFill>
              <a:srgbClr val="FFFFFF">
                <a:alpha val="7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102" name="직사각형 101">
              <a:extLst>
                <a:ext uri="{FF2B5EF4-FFF2-40B4-BE49-F238E27FC236}">
                  <a16:creationId xmlns="" xmlns:a16="http://schemas.microsoft.com/office/drawing/2014/main" id="{F09681B0-C45F-4311-AE97-9215E59EEDF2}"/>
                </a:ext>
              </a:extLst>
            </p:cNvPr>
            <p:cNvSpPr/>
            <p:nvPr/>
          </p:nvSpPr>
          <p:spPr>
            <a:xfrm>
              <a:off x="4559180" y="258826"/>
              <a:ext cx="200298" cy="13155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ko-KR" altLang="en-US" sz="5400" dirty="0">
                <a:solidFill>
                  <a:srgbClr val="7030A0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10" name="직선 연결선 9"/>
          <p:cNvCxnSpPr>
            <a:stCxn id="18" idx="0"/>
          </p:cNvCxnSpPr>
          <p:nvPr/>
        </p:nvCxnSpPr>
        <p:spPr>
          <a:xfrm flipV="1">
            <a:off x="3971633" y="3068952"/>
            <a:ext cx="634572" cy="904046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모서리가 둥근 직사각형 4"/>
          <p:cNvSpPr/>
          <p:nvPr/>
        </p:nvSpPr>
        <p:spPr>
          <a:xfrm>
            <a:off x="0" y="0"/>
            <a:ext cx="2492900" cy="559157"/>
          </a:xfrm>
          <a:prstGeom prst="roundRect">
            <a:avLst>
              <a:gd name="adj" fmla="val 0"/>
            </a:avLst>
          </a:prstGeom>
          <a:solidFill>
            <a:srgbClr val="FBF2EF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marL="742950" indent="-742950" algn="r">
              <a:defRPr/>
            </a:pPr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그림책 </a:t>
            </a:r>
            <a:r>
              <a:rPr lang="ko-KR" altLang="en-US" sz="2800" dirty="0" err="1" smtClean="0">
                <a:solidFill>
                  <a:schemeClr val="tx2">
                    <a:lumMod val="75000"/>
                  </a:schemeClr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로드맵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403822" y="135164"/>
            <a:ext cx="1316103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집의 형태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 flipH="1">
            <a:off x="3409053" y="2631904"/>
            <a:ext cx="843857" cy="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>
            <a:endCxn id="16" idx="1"/>
          </p:cNvCxnSpPr>
          <p:nvPr/>
        </p:nvCxnSpPr>
        <p:spPr>
          <a:xfrm flipV="1">
            <a:off x="5022821" y="351188"/>
            <a:ext cx="1381001" cy="1749239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모서리가 둥근 직사각형 26"/>
          <p:cNvSpPr/>
          <p:nvPr/>
        </p:nvSpPr>
        <p:spPr>
          <a:xfrm>
            <a:off x="6041202" y="902742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미술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35" name="직선 연결선 34"/>
          <p:cNvCxnSpPr>
            <a:endCxn id="27" idx="0"/>
          </p:cNvCxnSpPr>
          <p:nvPr/>
        </p:nvCxnSpPr>
        <p:spPr>
          <a:xfrm flipH="1">
            <a:off x="6400091" y="586488"/>
            <a:ext cx="721050" cy="316254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7" name="모서리가 둥근 직사각형 36"/>
          <p:cNvSpPr/>
          <p:nvPr/>
        </p:nvSpPr>
        <p:spPr>
          <a:xfrm>
            <a:off x="5391274" y="4412527"/>
            <a:ext cx="1551007" cy="59887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작품과 현실 비교하기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6232922" y="2633635"/>
            <a:ext cx="2389447" cy="423655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나만의 집 만들기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40" name="직선 연결선 39"/>
          <p:cNvCxnSpPr/>
          <p:nvPr/>
        </p:nvCxnSpPr>
        <p:spPr>
          <a:xfrm>
            <a:off x="6429895" y="1350011"/>
            <a:ext cx="412886" cy="350534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74" name="모서리가 둥근 직사각형 73"/>
          <p:cNvSpPr/>
          <p:nvPr/>
        </p:nvSpPr>
        <p:spPr>
          <a:xfrm>
            <a:off x="6495261" y="1742231"/>
            <a:ext cx="1234521" cy="47360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공간 구성하기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80" name="직선 연결선 79"/>
          <p:cNvCxnSpPr/>
          <p:nvPr/>
        </p:nvCxnSpPr>
        <p:spPr>
          <a:xfrm>
            <a:off x="6451690" y="2246748"/>
            <a:ext cx="574854" cy="344299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8" name="모서리가 둥근 직사각형 17"/>
          <p:cNvSpPr/>
          <p:nvPr/>
        </p:nvSpPr>
        <p:spPr>
          <a:xfrm>
            <a:off x="3279141" y="3972998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가족 구성원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2" name="모서리가 둥근 직사각형 41"/>
          <p:cNvSpPr/>
          <p:nvPr/>
        </p:nvSpPr>
        <p:spPr>
          <a:xfrm>
            <a:off x="366227" y="3355431"/>
            <a:ext cx="1290439" cy="40154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가족의 역할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2" name="모서리가 둥근 직사각형 61"/>
          <p:cNvSpPr/>
          <p:nvPr/>
        </p:nvSpPr>
        <p:spPr>
          <a:xfrm>
            <a:off x="6788450" y="3756974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국어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63" name="직선 연결선 62"/>
          <p:cNvCxnSpPr>
            <a:stCxn id="62" idx="2"/>
            <a:endCxn id="37" idx="0"/>
          </p:cNvCxnSpPr>
          <p:nvPr/>
        </p:nvCxnSpPr>
        <p:spPr>
          <a:xfrm flipH="1">
            <a:off x="6166778" y="4189022"/>
            <a:ext cx="980561" cy="223505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4" name="직선 연결선 63"/>
          <p:cNvCxnSpPr>
            <a:stCxn id="62" idx="2"/>
            <a:endCxn id="69" idx="0"/>
          </p:cNvCxnSpPr>
          <p:nvPr/>
        </p:nvCxnSpPr>
        <p:spPr>
          <a:xfrm>
            <a:off x="7147339" y="4189022"/>
            <a:ext cx="921595" cy="223505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9" name="모서리가 둥근 직사각형 68"/>
          <p:cNvSpPr/>
          <p:nvPr/>
        </p:nvSpPr>
        <p:spPr>
          <a:xfrm>
            <a:off x="7390035" y="4412527"/>
            <a:ext cx="1357797" cy="598874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작품의  시간적 배경 이해하기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71" name="직선 연결선 70"/>
          <p:cNvCxnSpPr>
            <a:stCxn id="62" idx="1"/>
          </p:cNvCxnSpPr>
          <p:nvPr/>
        </p:nvCxnSpPr>
        <p:spPr>
          <a:xfrm flipH="1" flipV="1">
            <a:off x="6351141" y="3703822"/>
            <a:ext cx="437309" cy="269176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9" name="직선 연결선 88"/>
          <p:cNvCxnSpPr/>
          <p:nvPr/>
        </p:nvCxnSpPr>
        <p:spPr>
          <a:xfrm flipH="1">
            <a:off x="5911766" y="1337399"/>
            <a:ext cx="500433" cy="411568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91" name="모서리가 둥근 직사각형 90"/>
          <p:cNvSpPr/>
          <p:nvPr/>
        </p:nvSpPr>
        <p:spPr>
          <a:xfrm>
            <a:off x="5481184" y="1747017"/>
            <a:ext cx="942913" cy="47787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집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가구 꾸미기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4" name="모서리가 둥근 직사각형 103"/>
          <p:cNvSpPr/>
          <p:nvPr/>
        </p:nvSpPr>
        <p:spPr>
          <a:xfrm>
            <a:off x="1968164" y="3803439"/>
            <a:ext cx="1024538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실과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05" name="직선 연결선 104"/>
          <p:cNvCxnSpPr>
            <a:stCxn id="18" idx="1"/>
            <a:endCxn id="104" idx="3"/>
          </p:cNvCxnSpPr>
          <p:nvPr/>
        </p:nvCxnSpPr>
        <p:spPr>
          <a:xfrm flipH="1" flipV="1">
            <a:off x="2992702" y="4019463"/>
            <a:ext cx="286439" cy="169559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모서리가 둥근 직사각형 42"/>
          <p:cNvSpPr/>
          <p:nvPr/>
        </p:nvSpPr>
        <p:spPr>
          <a:xfrm>
            <a:off x="1745408" y="2761890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거주 형태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73" name="직선 연결선 72"/>
          <p:cNvCxnSpPr/>
          <p:nvPr/>
        </p:nvCxnSpPr>
        <p:spPr>
          <a:xfrm>
            <a:off x="8369801" y="1362678"/>
            <a:ext cx="0" cy="386289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8" name="직선 연결선 77"/>
          <p:cNvCxnSpPr/>
          <p:nvPr/>
        </p:nvCxnSpPr>
        <p:spPr>
          <a:xfrm>
            <a:off x="5004142" y="2729103"/>
            <a:ext cx="689661" cy="712874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모서리가 둥근 직사각형 81"/>
          <p:cNvSpPr/>
          <p:nvPr/>
        </p:nvSpPr>
        <p:spPr>
          <a:xfrm>
            <a:off x="5710441" y="3283001"/>
            <a:ext cx="1316103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책 읽기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3" name="모서리가 둥근 직사각형 92"/>
          <p:cNvSpPr/>
          <p:nvPr/>
        </p:nvSpPr>
        <p:spPr>
          <a:xfrm>
            <a:off x="1002802" y="2160703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사회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9" name="모서리가 둥근 직사각형 98"/>
          <p:cNvSpPr/>
          <p:nvPr/>
        </p:nvSpPr>
        <p:spPr>
          <a:xfrm>
            <a:off x="287579" y="1022166"/>
            <a:ext cx="1551007" cy="59887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도시의 발달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>
              <a:defRPr/>
            </a:pP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도시화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03" name="모서리가 둥근 직사각형 102"/>
          <p:cNvSpPr/>
          <p:nvPr/>
        </p:nvSpPr>
        <p:spPr>
          <a:xfrm>
            <a:off x="2286340" y="1022166"/>
            <a:ext cx="1357797" cy="598874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인구 변화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09" name="직선 연결선 108"/>
          <p:cNvCxnSpPr>
            <a:stCxn id="93" idx="3"/>
            <a:endCxn id="43" idx="1"/>
          </p:cNvCxnSpPr>
          <p:nvPr/>
        </p:nvCxnSpPr>
        <p:spPr>
          <a:xfrm>
            <a:off x="1720579" y="2376727"/>
            <a:ext cx="24829" cy="601187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79" name="그룹 78"/>
          <p:cNvGrpSpPr/>
          <p:nvPr/>
        </p:nvGrpSpPr>
        <p:grpSpPr>
          <a:xfrm rot="10800000">
            <a:off x="1074773" y="1579993"/>
            <a:ext cx="1937515" cy="580710"/>
            <a:chOff x="5683431" y="3989471"/>
            <a:chExt cx="1937515" cy="580710"/>
          </a:xfrm>
        </p:grpSpPr>
        <p:cxnSp>
          <p:nvCxnSpPr>
            <p:cNvPr id="110" name="직선 연결선 109"/>
            <p:cNvCxnSpPr>
              <a:stCxn id="93" idx="0"/>
            </p:cNvCxnSpPr>
            <p:nvPr/>
          </p:nvCxnSpPr>
          <p:spPr>
            <a:xfrm rot="10800000" flipV="1">
              <a:off x="5683431" y="3989471"/>
              <a:ext cx="1650597" cy="539664"/>
            </a:xfrm>
            <a:prstGeom prst="line">
              <a:avLst/>
            </a:prstGeom>
            <a:ln w="19050">
              <a:solidFill>
                <a:schemeClr val="accent2">
                  <a:lumMod val="60000"/>
                  <a:lumOff val="40000"/>
                </a:schemeClr>
              </a:solidFill>
              <a:tailEnd type="arrow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11" name="직선 연결선 110"/>
            <p:cNvCxnSpPr/>
            <p:nvPr/>
          </p:nvCxnSpPr>
          <p:spPr>
            <a:xfrm rot="10800000" flipH="1" flipV="1">
              <a:off x="7278216" y="4050443"/>
              <a:ext cx="342730" cy="519738"/>
            </a:xfrm>
            <a:prstGeom prst="line">
              <a:avLst/>
            </a:prstGeom>
            <a:ln w="19050">
              <a:solidFill>
                <a:schemeClr val="accent2">
                  <a:lumMod val="60000"/>
                  <a:lumOff val="40000"/>
                </a:schemeClr>
              </a:solidFill>
              <a:tailEnd type="arrow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cxnSp>
        <p:nvCxnSpPr>
          <p:cNvPr id="113" name="직선 연결선 112"/>
          <p:cNvCxnSpPr>
            <a:endCxn id="104" idx="1"/>
          </p:cNvCxnSpPr>
          <p:nvPr/>
        </p:nvCxnSpPr>
        <p:spPr>
          <a:xfrm flipV="1">
            <a:off x="1607718" y="4019463"/>
            <a:ext cx="360446" cy="385583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모서리가 둥근 직사각형 114"/>
          <p:cNvSpPr/>
          <p:nvPr/>
        </p:nvSpPr>
        <p:spPr>
          <a:xfrm>
            <a:off x="266418" y="4078362"/>
            <a:ext cx="1290439" cy="624125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가족의 종류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6" name="모서리가 둥근 직사각형 55"/>
          <p:cNvSpPr/>
          <p:nvPr/>
        </p:nvSpPr>
        <p:spPr>
          <a:xfrm>
            <a:off x="7956976" y="921202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수학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57" name="직선 연결선 56"/>
          <p:cNvCxnSpPr>
            <a:endCxn id="56" idx="0"/>
          </p:cNvCxnSpPr>
          <p:nvPr/>
        </p:nvCxnSpPr>
        <p:spPr>
          <a:xfrm>
            <a:off x="7114906" y="585482"/>
            <a:ext cx="1200959" cy="33572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5" name="모서리가 둥근 직사각형 64"/>
          <p:cNvSpPr/>
          <p:nvPr/>
        </p:nvSpPr>
        <p:spPr>
          <a:xfrm>
            <a:off x="7848599" y="1748967"/>
            <a:ext cx="1085144" cy="47592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직육면체 전개도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66" name="직선 연결선 65"/>
          <p:cNvCxnSpPr/>
          <p:nvPr/>
        </p:nvCxnSpPr>
        <p:spPr>
          <a:xfrm flipH="1">
            <a:off x="7823944" y="2295432"/>
            <a:ext cx="491920" cy="329147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8" name="직선 연결선 57"/>
          <p:cNvCxnSpPr>
            <a:stCxn id="42" idx="3"/>
          </p:cNvCxnSpPr>
          <p:nvPr/>
        </p:nvCxnSpPr>
        <p:spPr>
          <a:xfrm>
            <a:off x="1656666" y="3556203"/>
            <a:ext cx="527262" cy="262661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직사각형 18"/>
          <p:cNvSpPr/>
          <p:nvPr/>
        </p:nvSpPr>
        <p:spPr>
          <a:xfrm>
            <a:off x="4230590" y="2323776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dirty="0" err="1">
                <a:solidFill>
                  <a:srgbClr val="FF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원화대체</a:t>
            </a:r>
            <a:endParaRPr lang="ko-KR" altLang="en-US" dirty="0">
              <a:solidFill>
                <a:srgbClr val="FF0000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49" name="그림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745" y="1842844"/>
            <a:ext cx="2013171" cy="1644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51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2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="" xmlns:a16="http://schemas.microsoft.com/office/drawing/2014/main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266101" y="1112077"/>
            <a:ext cx="7866290" cy="3387400"/>
            <a:chOff x="450126" y="2529982"/>
            <a:chExt cx="7866290" cy="3387400"/>
          </a:xfrm>
        </p:grpSpPr>
        <p:pic>
          <p:nvPicPr>
            <p:cNvPr id="20" name="그림 19">
              <a:extLst>
                <a:ext uri="{FF2B5EF4-FFF2-40B4-BE49-F238E27FC236}">
                  <a16:creationId xmlns="" xmlns:a16="http://schemas.microsoft.com/office/drawing/2014/main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B619B5D5-E48B-4AE4-9083-7CA260342328}"/>
                </a:ext>
              </a:extLst>
            </p:cNvPr>
            <p:cNvSpPr/>
            <p:nvPr/>
          </p:nvSpPr>
          <p:spPr>
            <a:xfrm>
              <a:off x="1081420" y="2742730"/>
              <a:ext cx="212750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856054" y="3285892"/>
              <a:ext cx="7460362" cy="2631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  <a:defRPr/>
              </a:pP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이번 차시는 만희네 가족을 통해 가족 구성에 대해 알아 보는 활동을 합니다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먼저 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&lt;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활동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1&gt;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을 통해 </a:t>
              </a:r>
              <a:r>
                <a:rPr lang="ko-KR" altLang="en-US" sz="2800" b="1" dirty="0" err="1" smtClean="0">
                  <a:latin typeface="HY강B" panose="02030600000101010101" pitchFamily="18" charset="-127"/>
                  <a:ea typeface="HY강B" panose="02030600000101010101" pitchFamily="18" charset="-127"/>
                </a:rPr>
                <a:t>만희네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 가족을 통해 가족간의 호칭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역할 등을 알아 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&lt;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활동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2&gt;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에서는 확대가족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핵가족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다문화 가족 등 다양한 가족의 종류에 대해 알아 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4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2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="" xmlns:a16="http://schemas.microsoft.com/office/drawing/2014/main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266101" y="1112077"/>
            <a:ext cx="7866290" cy="2964207"/>
            <a:chOff x="450126" y="2529982"/>
            <a:chExt cx="7866290" cy="2964207"/>
          </a:xfrm>
        </p:grpSpPr>
        <p:pic>
          <p:nvPicPr>
            <p:cNvPr id="20" name="그림 19">
              <a:extLst>
                <a:ext uri="{FF2B5EF4-FFF2-40B4-BE49-F238E27FC236}">
                  <a16:creationId xmlns="" xmlns:a16="http://schemas.microsoft.com/office/drawing/2014/main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B619B5D5-E48B-4AE4-9083-7CA260342328}"/>
                </a:ext>
              </a:extLst>
            </p:cNvPr>
            <p:cNvSpPr/>
            <p:nvPr/>
          </p:nvSpPr>
          <p:spPr>
            <a:xfrm>
              <a:off x="1081420" y="2742730"/>
              <a:ext cx="212750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856054" y="3285892"/>
              <a:ext cx="7460362" cy="22082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  <a:defRPr/>
              </a:pP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그리고 확대가족 중심에서 핵가족 중심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다양한 가족의 형태가 나타나는 사회의 변화에 대해 이야기합니다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.&lt;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활동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3&gt;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에서는 만희네 집 가족 구성원이 되어 이야기를 나누어 보며 가족간의 역할에 대해 생각해 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  </a:t>
              </a:r>
              <a:endPara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993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2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="" xmlns:a16="http://schemas.microsoft.com/office/drawing/2014/main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266101" y="1112077"/>
            <a:ext cx="7866290" cy="2964207"/>
            <a:chOff x="450126" y="2529982"/>
            <a:chExt cx="7866290" cy="2964207"/>
          </a:xfrm>
        </p:grpSpPr>
        <p:pic>
          <p:nvPicPr>
            <p:cNvPr id="20" name="그림 19">
              <a:extLst>
                <a:ext uri="{FF2B5EF4-FFF2-40B4-BE49-F238E27FC236}">
                  <a16:creationId xmlns="" xmlns:a16="http://schemas.microsoft.com/office/drawing/2014/main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B619B5D5-E48B-4AE4-9083-7CA260342328}"/>
                </a:ext>
              </a:extLst>
            </p:cNvPr>
            <p:cNvSpPr/>
            <p:nvPr/>
          </p:nvSpPr>
          <p:spPr>
            <a:xfrm>
              <a:off x="1081420" y="2742730"/>
              <a:ext cx="212750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1081420" y="3285892"/>
              <a:ext cx="7234996" cy="22082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  <a:defRPr/>
              </a:pP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이번 차시는 지난 시간 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&lt;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활동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2&gt;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를 통해 찾아 본 여러 물건들에 대해 더 탐구해보고 이를 사회 변화와 연결시켜 탐구해 보는 </a:t>
              </a:r>
              <a:r>
                <a:rPr lang="ko-KR" altLang="en-US" sz="2800" b="1" dirty="0" err="1" smtClean="0">
                  <a:latin typeface="HY강B" panose="02030600000101010101" pitchFamily="18" charset="-127"/>
                  <a:ea typeface="HY강B" panose="02030600000101010101" pitchFamily="18" charset="-127"/>
                </a:rPr>
                <a:t>차시입니다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</a:p>
            <a:p>
              <a:pPr>
                <a:lnSpc>
                  <a:spcPts val="3300"/>
                </a:lnSpc>
                <a:defRPr/>
              </a:pP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106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5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="" xmlns:a16="http://schemas.microsoft.com/office/drawing/2014/main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599293" y="3634665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b="1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="" xmlns:a16="http://schemas.microsoft.com/office/drawing/2014/main" id="{B619B5D5-E48B-4AE4-9083-7CA260342328}"/>
              </a:ext>
            </a:extLst>
          </p:cNvPr>
          <p:cNvSpPr/>
          <p:nvPr/>
        </p:nvSpPr>
        <p:spPr>
          <a:xfrm>
            <a:off x="811822" y="1314066"/>
            <a:ext cx="22990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200" b="1" dirty="0">
                <a:highlight>
                  <a:srgbClr val="FFFF9F"/>
                </a:highlight>
                <a:latin typeface="이순신 돋움체 L" panose="02020603020101020101" pitchFamily="18" charset="-127"/>
                <a:ea typeface="이순신 돋움체 L" panose="02020603020101020101" pitchFamily="18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3200" b="1" dirty="0">
                <a:highlight>
                  <a:srgbClr val="FFFF9F"/>
                </a:highlight>
                <a:latin typeface="이순신 돋움체 L" panose="02020603020101020101" pitchFamily="18" charset="-127"/>
                <a:ea typeface="이순신 돋움체 L" panose="02020603020101020101" pitchFamily="18" charset="-127"/>
                <a:cs typeface="다온 청춘고딕(B)" panose="02020603020101020101" pitchFamily="18" charset="-127"/>
              </a:rPr>
              <a:t>아이콘 설명</a:t>
            </a:r>
            <a:r>
              <a:rPr lang="en-US" altLang="ko-KR" sz="3200" b="1" dirty="0">
                <a:highlight>
                  <a:srgbClr val="FFFF9F"/>
                </a:highlight>
                <a:latin typeface="이순신 돋움체 L" panose="02020603020101020101" pitchFamily="18" charset="-127"/>
                <a:ea typeface="이순신 돋움체 L" panose="02020603020101020101" pitchFamily="18" charset="-127"/>
                <a:cs typeface="다온 청춘고딕(B)" panose="02020603020101020101" pitchFamily="18" charset="-127"/>
              </a:rPr>
              <a:t>]</a:t>
            </a:r>
            <a:endParaRPr lang="ko-KR" altLang="en-US" sz="3200" b="1" dirty="0">
              <a:highlight>
                <a:srgbClr val="FFFF9F"/>
              </a:highlight>
              <a:latin typeface="이순신 돋움체 L" panose="02020603020101020101" pitchFamily="18" charset="-127"/>
              <a:ea typeface="이순신 돋움체 L" panose="02020603020101020101" pitchFamily="18" charset="-127"/>
              <a:cs typeface="다온 청춘고딕(B)" panose="02020603020101020101" pitchFamily="18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6274">
            <a:off x="94851" y="1166654"/>
            <a:ext cx="1080386" cy="1080386"/>
          </a:xfrm>
          <a:prstGeom prst="rect">
            <a:avLst/>
          </a:prstGeom>
        </p:spPr>
      </p:pic>
      <p:grpSp>
        <p:nvGrpSpPr>
          <p:cNvPr id="12" name="그룹 11"/>
          <p:cNvGrpSpPr/>
          <p:nvPr/>
        </p:nvGrpSpPr>
        <p:grpSpPr>
          <a:xfrm>
            <a:off x="566869" y="1661064"/>
            <a:ext cx="4320091" cy="1238035"/>
            <a:chOff x="902987" y="4849189"/>
            <a:chExt cx="3094534" cy="1238035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1109432" y="5015856"/>
              <a:ext cx="2888089" cy="76849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latin typeface="이순신 돋움체 L" panose="02020603020101020101" pitchFamily="18" charset="-127"/>
                <a:ea typeface="이순신 돋움체 L" panose="02020603020101020101" pitchFamily="18" charset="-127"/>
              </a:endParaRPr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2987" y="4849189"/>
              <a:ext cx="1050004" cy="1238035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1708701" y="5167125"/>
              <a:ext cx="228881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800" b="1" dirty="0" smtClean="0">
                  <a:latin typeface="이순신 돋움체 L" panose="02020603020101020101" pitchFamily="18" charset="-127"/>
                  <a:ea typeface="이순신 돋움체 L" panose="02020603020101020101" pitchFamily="18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800" b="1" dirty="0" smtClean="0">
                  <a:latin typeface="이순신 돋움체 L" panose="02020603020101020101" pitchFamily="18" charset="-127"/>
                  <a:ea typeface="이순신 돋움체 L" panose="02020603020101020101" pitchFamily="18" charset="-127"/>
                  <a:cs typeface="다온 청춘고딕(B)" panose="02020603020101020101" pitchFamily="18" charset="-127"/>
                </a:rPr>
                <a:t>학습지가 </a:t>
              </a:r>
              <a:r>
                <a:rPr lang="ko-KR" altLang="en-US" sz="2800" b="1" dirty="0">
                  <a:latin typeface="이순신 돋움체 L" panose="02020603020101020101" pitchFamily="18" charset="-127"/>
                  <a:ea typeface="이순신 돋움체 L" panose="02020603020101020101" pitchFamily="18" charset="-127"/>
                  <a:cs typeface="다온 청춘고딕(B)" panose="02020603020101020101" pitchFamily="18" charset="-127"/>
                </a:rPr>
                <a:t>있는 활동</a:t>
              </a:r>
              <a:endParaRPr lang="en-US" altLang="ko-KR" sz="2800" b="1" dirty="0">
                <a:latin typeface="이순신 돋움체 L" panose="02020603020101020101" pitchFamily="18" charset="-127"/>
                <a:ea typeface="이순신 돋움체 L" panose="02020603020101020101" pitchFamily="18" charset="-127"/>
                <a:cs typeface="다온 청춘고딕(B)" panose="02020603020101020101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5061618" y="1827731"/>
            <a:ext cx="2702957" cy="76849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2723" y="1907348"/>
            <a:ext cx="723501" cy="578988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="" xmlns:a16="http://schemas.microsoft.com/office/drawing/2014/main" id="{F09132B0-36BF-45ED-9058-4A08B4F164B0}"/>
              </a:ext>
            </a:extLst>
          </p:cNvPr>
          <p:cNvSpPr/>
          <p:nvPr/>
        </p:nvSpPr>
        <p:spPr>
          <a:xfrm>
            <a:off x="5966695" y="1999600"/>
            <a:ext cx="22254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이순신 돋움체 L" panose="02020603020101020101" pitchFamily="18" charset="-127"/>
                <a:ea typeface="이순신 돋움체 L" panose="02020603020101020101" pitchFamily="18" charset="-127"/>
                <a:cs typeface="다온 청춘고딕(B)" panose="02020603020101020101" pitchFamily="18" charset="-127"/>
              </a:rPr>
              <a:t>=</a:t>
            </a:r>
            <a:r>
              <a:rPr lang="ko-KR" altLang="en-US" sz="2800" b="1" dirty="0" smtClean="0">
                <a:latin typeface="이순신 돋움체 L" panose="02020603020101020101" pitchFamily="18" charset="-127"/>
                <a:ea typeface="이순신 돋움체 L" panose="02020603020101020101" pitchFamily="18" charset="-127"/>
                <a:cs typeface="다온 청춘고딕(B)" panose="02020603020101020101" pitchFamily="18" charset="-127"/>
              </a:rPr>
              <a:t>관련 교과</a:t>
            </a:r>
            <a:endParaRPr lang="en-US" altLang="ko-KR" sz="2800" b="1" dirty="0">
              <a:latin typeface="이순신 돋움체 L" panose="02020603020101020101" pitchFamily="18" charset="-127"/>
              <a:ea typeface="이순신 돋움체 L" panose="02020603020101020101" pitchFamily="18" charset="-127"/>
              <a:cs typeface="다온 청춘고딕(B)" panose="0202060302010102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="" xmlns:a16="http://schemas.microsoft.com/office/drawing/2014/main" id="{C10C8A98-6467-41A2-94F9-F062CD54E31A}"/>
              </a:ext>
            </a:extLst>
          </p:cNvPr>
          <p:cNvSpPr/>
          <p:nvPr/>
        </p:nvSpPr>
        <p:spPr>
          <a:xfrm>
            <a:off x="841898" y="2653489"/>
            <a:ext cx="55643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b="1" dirty="0">
                <a:highlight>
                  <a:srgbClr val="FFFF9F"/>
                </a:highlight>
                <a:latin typeface="이순신 돋움체 L" panose="02020603020101020101" pitchFamily="18" charset="-127"/>
                <a:ea typeface="이순신 돋움체 L" panose="02020603020101020101" pitchFamily="18" charset="-127"/>
                <a:cs typeface="다온 청춘고딕(B)" panose="02020603020101020101" pitchFamily="18" charset="-127"/>
              </a:rPr>
              <a:t>슬라이드 노트를 꼭 </a:t>
            </a:r>
            <a:r>
              <a:rPr lang="ko-KR" altLang="en-US" sz="3200" b="1" dirty="0" smtClean="0">
                <a:highlight>
                  <a:srgbClr val="FFFF9F"/>
                </a:highlight>
                <a:latin typeface="이순신 돋움체 L" panose="02020603020101020101" pitchFamily="18" charset="-127"/>
                <a:ea typeface="이순신 돋움체 L" panose="02020603020101020101" pitchFamily="18" charset="-127"/>
                <a:cs typeface="다온 청춘고딕(B)" panose="02020603020101020101" pitchFamily="18" charset="-127"/>
              </a:rPr>
              <a:t>확인해 주세요</a:t>
            </a:r>
            <a:r>
              <a:rPr lang="en-US" altLang="ko-KR" sz="3200" b="1" dirty="0">
                <a:highlight>
                  <a:srgbClr val="FFFF9F"/>
                </a:highlight>
                <a:latin typeface="이순신 돋움체 L" panose="02020603020101020101" pitchFamily="18" charset="-127"/>
                <a:ea typeface="이순신 돋움체 L" panose="02020603020101020101" pitchFamily="18" charset="-127"/>
                <a:cs typeface="다온 청춘고딕(B)" panose="02020603020101020101" pitchFamily="18" charset="-127"/>
              </a:rPr>
              <a:t>!</a:t>
            </a:r>
            <a:endParaRPr lang="ko-KR" altLang="en-US" sz="3200" b="1" dirty="0">
              <a:highlight>
                <a:srgbClr val="FFFF9F"/>
              </a:highlight>
              <a:latin typeface="이순신 돋움체 L" panose="02020603020101020101" pitchFamily="18" charset="-127"/>
              <a:ea typeface="이순신 돋움체 L" panose="02020603020101020101" pitchFamily="18" charset="-127"/>
              <a:cs typeface="다온 청춘고딕(B)" panose="02020603020101020101" pitchFamily="18" charset="-127"/>
            </a:endParaRPr>
          </a:p>
        </p:txBody>
      </p:sp>
      <p:pic>
        <p:nvPicPr>
          <p:cNvPr id="20" name="그림 19" descr="식물, 꽃이(가) 표시된 사진&#10;&#10;자동 생성된 설명">
            <a:extLst>
              <a:ext uri="{FF2B5EF4-FFF2-40B4-BE49-F238E27FC236}">
                <a16:creationId xmlns="" xmlns:a16="http://schemas.microsoft.com/office/drawing/2014/main" id="{0BE7CEC6-9E4D-48D9-87CC-E10830F08C4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2713" y="2562689"/>
            <a:ext cx="630757" cy="5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5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6227</TotalTime>
  <Words>669</Words>
  <Application>Microsoft Office PowerPoint</Application>
  <PresentationFormat>화면 슬라이드 쇼(16:9)</PresentationFormat>
  <Paragraphs>122</Paragraphs>
  <Slides>31</Slides>
  <Notes>12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31</vt:i4>
      </vt:variant>
    </vt:vector>
  </HeadingPairs>
  <TitlesOfParts>
    <vt:vector size="43" baseType="lpstr">
      <vt:lpstr>HY강B</vt:lpstr>
      <vt:lpstr>HY산B</vt:lpstr>
      <vt:lpstr>다온 청춘고딕(B)</vt:lpstr>
      <vt:lpstr>돋움</vt:lpstr>
      <vt:lpstr>맑은 고딕</vt:lpstr>
      <vt:lpstr>배달의민족 한나체 Pro</vt:lpstr>
      <vt:lpstr>이순신 돋움체 L</vt:lpstr>
      <vt:lpstr>한컴 솔잎 B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121</cp:revision>
  <cp:lastPrinted>2020-05-04T09:38:53Z</cp:lastPrinted>
  <dcterms:created xsi:type="dcterms:W3CDTF">2019-09-17T12:33:38Z</dcterms:created>
  <dcterms:modified xsi:type="dcterms:W3CDTF">2020-05-06T09:13:14Z</dcterms:modified>
</cp:coreProperties>
</file>