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63" r:id="rId2"/>
    <p:sldId id="256" r:id="rId3"/>
    <p:sldId id="308" r:id="rId4"/>
    <p:sldId id="309" r:id="rId5"/>
    <p:sldId id="265" r:id="rId6"/>
    <p:sldId id="266" r:id="rId7"/>
    <p:sldId id="286" r:id="rId8"/>
    <p:sldId id="287" r:id="rId9"/>
    <p:sldId id="268" r:id="rId10"/>
    <p:sldId id="323" r:id="rId11"/>
    <p:sldId id="320" r:id="rId12"/>
    <p:sldId id="324" r:id="rId13"/>
    <p:sldId id="260" r:id="rId14"/>
    <p:sldId id="317" r:id="rId15"/>
    <p:sldId id="337" r:id="rId16"/>
    <p:sldId id="338" r:id="rId17"/>
    <p:sldId id="312" r:id="rId18"/>
    <p:sldId id="313" r:id="rId19"/>
    <p:sldId id="316" r:id="rId20"/>
    <p:sldId id="334" r:id="rId21"/>
    <p:sldId id="335" r:id="rId22"/>
    <p:sldId id="336" r:id="rId23"/>
    <p:sldId id="270" r:id="rId24"/>
    <p:sldId id="318" r:id="rId25"/>
    <p:sldId id="325" r:id="rId26"/>
    <p:sldId id="327" r:id="rId27"/>
    <p:sldId id="328" r:id="rId28"/>
    <p:sldId id="285" r:id="rId29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7C0"/>
    <a:srgbClr val="FFC000"/>
    <a:srgbClr val="CCCCFF"/>
    <a:srgbClr val="A78115"/>
    <a:srgbClr val="CEEEFE"/>
    <a:srgbClr val="FF9999"/>
    <a:srgbClr val="6BC3C9"/>
    <a:srgbClr val="424E57"/>
    <a:srgbClr val="6A5074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38" autoAdjust="0"/>
    <p:restoredTop sz="77251" autoAdjust="0"/>
  </p:normalViewPr>
  <p:slideViewPr>
    <p:cSldViewPr snapToGrid="0">
      <p:cViewPr varScale="1">
        <p:scale>
          <a:sx n="118" d="100"/>
          <a:sy n="118" d="100"/>
        </p:scale>
        <p:origin x="1182" y="1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7A899-4BFC-418D-8499-E6D1DCFAF06A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53F736-5537-4C79-AA97-F5C5E3F837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871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8235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표지 살펴보기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smtClean="0"/>
              <a:t>그림에서 먹빛으로 칠해진 곳은 다음 쪽으로 연결되는 곳입니다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하지만 </a:t>
            </a:r>
            <a:r>
              <a:rPr lang="ko-KR" altLang="en-US" baseline="0" dirty="0" err="1" smtClean="0"/>
              <a:t>앞표지의</a:t>
            </a:r>
            <a:r>
              <a:rPr lang="ko-KR" altLang="en-US" baseline="0" dirty="0" smtClean="0"/>
              <a:t> 채색은 대문 안쪽만 색칠이 되어 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학생들과 함께 살펴봅시다</a:t>
            </a:r>
            <a:r>
              <a:rPr lang="en-US" altLang="ko-KR" baseline="0" dirty="0" smtClean="0"/>
              <a:t>.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1)</a:t>
            </a:r>
            <a:r>
              <a:rPr lang="ko-KR" altLang="en-US" baseline="0" dirty="0" smtClean="0"/>
              <a:t>어떤 것은 먹빛이고 어떤 것은 채색이 되어 있는 이유는</a:t>
            </a:r>
            <a:r>
              <a:rPr lang="en-US" altLang="ko-KR" baseline="0" dirty="0" smtClean="0"/>
              <a:t>? 2) </a:t>
            </a:r>
            <a:r>
              <a:rPr lang="ko-KR" altLang="en-US" baseline="0" dirty="0" smtClean="0"/>
              <a:t>앞쪽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뒤쪽 강아지는 같은 강아지일까</a:t>
            </a:r>
            <a:r>
              <a:rPr lang="en-US" altLang="ko-KR" baseline="0" dirty="0" smtClean="0"/>
              <a:t>? 3) </a:t>
            </a:r>
            <a:r>
              <a:rPr lang="ko-KR" altLang="en-US" baseline="0" dirty="0" smtClean="0"/>
              <a:t>앞쪽에서 누구의 신발을 물고 있는 걸까</a:t>
            </a:r>
            <a:r>
              <a:rPr lang="en-US" altLang="ko-KR" baseline="0" dirty="0" smtClean="0"/>
              <a:t>? 4) </a:t>
            </a:r>
            <a:r>
              <a:rPr lang="ko-KR" altLang="en-US" baseline="0" dirty="0" smtClean="0"/>
              <a:t>몇 명이 살고 있는 집일까</a:t>
            </a:r>
            <a:r>
              <a:rPr lang="en-US" altLang="ko-KR" baseline="0" dirty="0" smtClean="0"/>
              <a:t>? 5) </a:t>
            </a:r>
            <a:r>
              <a:rPr lang="ko-KR" altLang="en-US" baseline="0" dirty="0" smtClean="0"/>
              <a:t>앞쪽 식물들의 종류는 무엇일까</a:t>
            </a:r>
            <a:r>
              <a:rPr lang="en-US" altLang="ko-KR" baseline="0" dirty="0" smtClean="0"/>
              <a:t>?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105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err="1" smtClean="0"/>
              <a:t>면지</a:t>
            </a:r>
            <a:r>
              <a:rPr lang="ko-KR" altLang="en-US" dirty="0" smtClean="0"/>
              <a:t> 살펴보기</a:t>
            </a:r>
            <a:r>
              <a:rPr lang="en-US" altLang="ko-KR" dirty="0" smtClean="0"/>
              <a:t>]</a:t>
            </a:r>
          </a:p>
          <a:p>
            <a:r>
              <a:rPr lang="ko-KR" altLang="en-US" baseline="0" dirty="0" smtClean="0"/>
              <a:t>앞쪽 </a:t>
            </a:r>
            <a:r>
              <a:rPr lang="ko-KR" altLang="en-US" baseline="0" dirty="0" err="1" smtClean="0"/>
              <a:t>면지는</a:t>
            </a:r>
            <a:r>
              <a:rPr lang="ko-KR" altLang="en-US" baseline="0" dirty="0" smtClean="0"/>
              <a:t> 활짝 핀 나팔꽃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이른 아침</a:t>
            </a:r>
            <a:r>
              <a:rPr lang="en-US" altLang="ko-KR" baseline="0" dirty="0" smtClean="0"/>
              <a:t>), </a:t>
            </a:r>
            <a:r>
              <a:rPr lang="ko-KR" altLang="en-US" baseline="0" dirty="0" smtClean="0"/>
              <a:t>뒤쪽 </a:t>
            </a:r>
            <a:r>
              <a:rPr lang="ko-KR" altLang="en-US" baseline="0" dirty="0" err="1" smtClean="0"/>
              <a:t>면지는</a:t>
            </a:r>
            <a:r>
              <a:rPr lang="ko-KR" altLang="en-US" baseline="0" dirty="0" smtClean="0"/>
              <a:t> 지고 있는 나팔꽃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오후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err="1" smtClean="0"/>
              <a:t>아침일찍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만희네</a:t>
            </a:r>
            <a:r>
              <a:rPr lang="ko-KR" altLang="en-US" baseline="0" dirty="0" smtClean="0"/>
              <a:t> 집에 들어가 함께 하루를 살펴보고 집을 나오는 하루의 시간 흐름과 일치합니다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086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내지 살펴보기</a:t>
            </a:r>
            <a:r>
              <a:rPr lang="en-US" altLang="ko-KR" dirty="0" smtClean="0"/>
              <a:t>]</a:t>
            </a:r>
          </a:p>
          <a:p>
            <a:r>
              <a:rPr lang="ko-KR" altLang="en-US" baseline="0" dirty="0" smtClean="0"/>
              <a:t>책을 읽으며 그림도 살펴봅니다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삽화가 굉장히 풍부하고 섬세합니다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그림을 통해 내용 예측하기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궁금한 점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발견한 점 등을 찾아 </a:t>
            </a:r>
            <a:r>
              <a:rPr lang="ko-KR" altLang="en-US" baseline="0" dirty="0" err="1" smtClean="0"/>
              <a:t>활동지에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2~3</a:t>
            </a:r>
            <a:r>
              <a:rPr lang="ko-KR" altLang="en-US" baseline="0" dirty="0" smtClean="0"/>
              <a:t>개 정도 적게 합니다</a:t>
            </a:r>
            <a:r>
              <a:rPr lang="en-US" altLang="ko-KR" baseline="0" dirty="0" smtClean="0"/>
              <a:t>. 2</a:t>
            </a:r>
            <a:r>
              <a:rPr lang="ko-KR" altLang="en-US" baseline="0" dirty="0" smtClean="0"/>
              <a:t>번 계절에 대한 근거는 여러가지가 될 수 있습니다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다른 친구들이 발견하지 못한 것을 발견할 수 있도록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숨은 그림 찾기 하듯 그림을 볼 수 있게 격려해주세요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4363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내지 살펴보기</a:t>
            </a:r>
            <a:r>
              <a:rPr lang="en-US" altLang="ko-KR" dirty="0" smtClean="0"/>
              <a:t>]</a:t>
            </a:r>
          </a:p>
          <a:p>
            <a:r>
              <a:rPr lang="ko-KR" altLang="en-US" baseline="0" dirty="0" smtClean="0"/>
              <a:t>책을 읽으며 그림도 살펴봅니다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삽화가 굉장히 풍부하고 섬세합니다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그림을 통해 내용 예측하기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궁금한 점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발견한 점 등을 찾아 </a:t>
            </a:r>
            <a:r>
              <a:rPr lang="ko-KR" altLang="en-US" baseline="0" dirty="0" err="1" smtClean="0"/>
              <a:t>활동지에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2~3</a:t>
            </a:r>
            <a:r>
              <a:rPr lang="ko-KR" altLang="en-US" baseline="0" dirty="0" smtClean="0"/>
              <a:t>개 정도 적게 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다른 친구들이 발견하지 못한 것을 발견할 수 있도록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숨은 그림 찾기 하듯 그림을 볼 수 있게 격려해주고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학생들의 생각을 </a:t>
            </a:r>
            <a:r>
              <a:rPr lang="ko-KR" altLang="en-US" baseline="0" dirty="0" err="1" smtClean="0"/>
              <a:t>수용적으로</a:t>
            </a:r>
            <a:r>
              <a:rPr lang="ko-KR" altLang="en-US" baseline="0" dirty="0" smtClean="0"/>
              <a:t> 받아줍니다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9773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그 외에 학생의 생각도 수용해주세요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0456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판서를 통해 질문을 공유해서 정리해주세요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다른 </a:t>
            </a:r>
            <a:r>
              <a:rPr lang="ko-KR" altLang="en-US" baseline="0" dirty="0" err="1" smtClean="0"/>
              <a:t>모둠의</a:t>
            </a:r>
            <a:r>
              <a:rPr lang="ko-KR" altLang="en-US" baseline="0" dirty="0" smtClean="0"/>
              <a:t> 발표를 듣고 </a:t>
            </a:r>
            <a:endParaRPr lang="en-US" altLang="ko-KR" baseline="0" dirty="0" smtClean="0"/>
          </a:p>
          <a:p>
            <a:r>
              <a:rPr lang="ko-KR" altLang="en-US" baseline="0" dirty="0" smtClean="0"/>
              <a:t>의견이 있거나 답을 할 수 있는 친구가 있으면</a:t>
            </a:r>
            <a:endParaRPr lang="en-US" altLang="ko-KR" baseline="0" dirty="0" smtClean="0"/>
          </a:p>
          <a:p>
            <a:r>
              <a:rPr lang="ko-KR" altLang="en-US" baseline="0" dirty="0" smtClean="0"/>
              <a:t>자유롭게 발표하고 이야기를 나눌 수 있게 격려해주세요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41721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활동</a:t>
            </a:r>
            <a:r>
              <a:rPr lang="en-US" altLang="ko-KR" dirty="0" smtClean="0"/>
              <a:t>2]</a:t>
            </a:r>
          </a:p>
          <a:p>
            <a:r>
              <a:rPr lang="ko-KR" altLang="en-US" dirty="0" smtClean="0"/>
              <a:t>활동</a:t>
            </a:r>
            <a:r>
              <a:rPr lang="en-US" altLang="ko-KR" dirty="0" smtClean="0"/>
              <a:t>1</a:t>
            </a:r>
            <a:r>
              <a:rPr lang="ko-KR" altLang="en-US" dirty="0" smtClean="0"/>
              <a:t>의 마지막 활동에 이어 그림을 더 살펴봅니다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13729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삽화 속 물건 찾아보기</a:t>
            </a:r>
            <a:r>
              <a:rPr lang="en-US" altLang="ko-KR" dirty="0" smtClean="0"/>
              <a:t>]</a:t>
            </a:r>
          </a:p>
          <a:p>
            <a:r>
              <a:rPr lang="ko-KR" altLang="en-US" baseline="0" dirty="0" smtClean="0"/>
              <a:t>개인</a:t>
            </a:r>
            <a:r>
              <a:rPr lang="en-US" altLang="ko-KR" baseline="0" dirty="0" smtClean="0"/>
              <a:t>-&gt; </a:t>
            </a:r>
            <a:r>
              <a:rPr lang="ko-KR" altLang="en-US" baseline="0" dirty="0" smtClean="0"/>
              <a:t>짝 </a:t>
            </a:r>
            <a:r>
              <a:rPr lang="en-US" altLang="ko-KR" baseline="0" dirty="0" smtClean="0"/>
              <a:t>-&gt; </a:t>
            </a:r>
            <a:r>
              <a:rPr lang="ko-KR" altLang="en-US" baseline="0" dirty="0" err="1" smtClean="0"/>
              <a:t>모둠</a:t>
            </a:r>
            <a:endParaRPr lang="en-US" altLang="ko-KR" baseline="0" dirty="0" smtClean="0"/>
          </a:p>
          <a:p>
            <a:r>
              <a:rPr lang="ko-KR" altLang="en-US" baseline="0" dirty="0" smtClean="0"/>
              <a:t>서로가 생각한 답을 확인해보고 이야기를 나눌 수 있습니다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환경이 된다면 </a:t>
            </a:r>
            <a:r>
              <a:rPr lang="ko-KR" altLang="en-US" b="1" u="sng" baseline="0" dirty="0" smtClean="0"/>
              <a:t>스마트패드나 스마트폰</a:t>
            </a:r>
            <a:r>
              <a:rPr lang="ko-KR" altLang="en-US" baseline="0" dirty="0" smtClean="0"/>
              <a:t>을 사용해서 충분히 찾아볼 수 있도록 해주세요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589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삽화 속 물건 정답 찾아보기</a:t>
            </a:r>
            <a:r>
              <a:rPr lang="en-US" altLang="ko-KR" dirty="0" smtClean="0"/>
              <a:t>- </a:t>
            </a:r>
            <a:r>
              <a:rPr lang="ko-KR" altLang="en-US" dirty="0" smtClean="0"/>
              <a:t>실물화상기를 사용해주세요</a:t>
            </a:r>
            <a:r>
              <a:rPr lang="en-US" altLang="ko-KR" dirty="0" smtClean="0"/>
              <a:t>]</a:t>
            </a:r>
          </a:p>
          <a:p>
            <a:r>
              <a:rPr lang="ko-KR" altLang="en-US" dirty="0" smtClean="0"/>
              <a:t>학생들에게 발표를 시키며 자연스럽게 </a:t>
            </a:r>
            <a:r>
              <a:rPr lang="ko-KR" altLang="en-US" dirty="0" err="1" smtClean="0"/>
              <a:t>조부모댁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친척집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티비에서본</a:t>
            </a:r>
            <a:r>
              <a:rPr lang="ko-KR" altLang="en-US" dirty="0" smtClean="0"/>
              <a:t> 경험담 등을 이야기할 수 있게 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20</a:t>
            </a:r>
            <a:r>
              <a:rPr lang="ko-KR" altLang="en-US" dirty="0" smtClean="0"/>
              <a:t>개를 </a:t>
            </a:r>
            <a:r>
              <a:rPr lang="ko-KR" altLang="en-US" dirty="0" err="1" smtClean="0"/>
              <a:t>모둠별로</a:t>
            </a:r>
            <a:r>
              <a:rPr lang="ko-KR" altLang="en-US" dirty="0" smtClean="0"/>
              <a:t> 나누어</a:t>
            </a:r>
            <a:r>
              <a:rPr lang="ko-KR" altLang="en-US" baseline="0" dirty="0" smtClean="0"/>
              <a:t> 발표를 준비하게 해도 좋습니다</a:t>
            </a:r>
            <a:r>
              <a:rPr lang="en-US" altLang="ko-KR" baseline="0" dirty="0" smtClean="0"/>
              <a:t>. </a:t>
            </a:r>
            <a:r>
              <a:rPr lang="ko-KR" altLang="en-US" dirty="0" smtClean="0"/>
              <a:t>학습지에 제시되지 않은 낯선 물건들에 대해서도 이야기 해봅니다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2999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정리</a:t>
            </a:r>
            <a:r>
              <a:rPr lang="en-US" altLang="ko-KR" dirty="0" smtClean="0"/>
              <a:t>]</a:t>
            </a:r>
          </a:p>
          <a:p>
            <a:r>
              <a:rPr lang="ko-KR" altLang="en-US" dirty="0" err="1" smtClean="0"/>
              <a:t>만희네</a:t>
            </a:r>
            <a:r>
              <a:rPr lang="ko-KR" altLang="en-US" dirty="0" smtClean="0"/>
              <a:t> 집은 </a:t>
            </a:r>
            <a:r>
              <a:rPr lang="en-US" altLang="ko-KR" dirty="0" smtClean="0"/>
              <a:t>80~90</a:t>
            </a:r>
            <a:r>
              <a:rPr lang="ko-KR" altLang="en-US" dirty="0" smtClean="0"/>
              <a:t>년대를 배경으로 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현재 학생들의 부모님</a:t>
            </a:r>
            <a:r>
              <a:rPr lang="ko-KR" altLang="en-US" baseline="0" dirty="0" smtClean="0"/>
              <a:t> 세대로 만희를 추측할 수 있게 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이어서 가정과 연계하여 과제를 제시합니다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5084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9571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과제 제시</a:t>
            </a:r>
            <a:r>
              <a:rPr lang="en-US" altLang="ko-KR" dirty="0" smtClean="0"/>
              <a:t>]</a:t>
            </a:r>
          </a:p>
          <a:p>
            <a:r>
              <a:rPr lang="ko-KR" altLang="en-US" baseline="0" dirty="0" smtClean="0"/>
              <a:t>만희가 지금의 부모님 세대라는 전제하여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학생들이 집에서 부모님과 대화를 나눌 수 있는 간단한 과제를 제시합니다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581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882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7403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36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동기유발</a:t>
            </a:r>
            <a:r>
              <a:rPr lang="en-US" altLang="ko-KR" dirty="0" smtClean="0"/>
              <a:t>]</a:t>
            </a:r>
          </a:p>
          <a:p>
            <a:r>
              <a:rPr lang="en-US" altLang="ko-KR" dirty="0" smtClean="0"/>
              <a:t>‘</a:t>
            </a:r>
            <a:r>
              <a:rPr lang="ko-KR" altLang="en-US" dirty="0" smtClean="0"/>
              <a:t>집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에 대한 질문을 던집니다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973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[</a:t>
            </a:r>
            <a:r>
              <a:rPr lang="ko-KR" altLang="en-US" dirty="0" smtClean="0"/>
              <a:t>동기유발</a:t>
            </a:r>
            <a:r>
              <a:rPr lang="en-US" altLang="ko-KR" dirty="0" smtClean="0"/>
              <a:t>]</a:t>
            </a:r>
          </a:p>
          <a:p>
            <a:r>
              <a:rPr lang="ko-KR" altLang="en-US" dirty="0" smtClean="0"/>
              <a:t>사진을 보며</a:t>
            </a:r>
            <a:r>
              <a:rPr lang="ko-KR" altLang="en-US" baseline="0" dirty="0" smtClean="0"/>
              <a:t> 다양한 이야기를 나눕니다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231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그림책을 보여줍니다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5430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그림책의 구성 살펴보기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err="1" smtClean="0"/>
              <a:t>만희네집은</a:t>
            </a:r>
            <a:r>
              <a:rPr lang="ko-KR" altLang="en-US" baseline="0" dirty="0" smtClean="0"/>
              <a:t> 띠지가 없는 그림책입니다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err="1" smtClean="0"/>
              <a:t>책등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– </a:t>
            </a:r>
            <a:r>
              <a:rPr lang="ko-KR" altLang="en-US" baseline="0" dirty="0" smtClean="0"/>
              <a:t>표지 순서로 함께 이름을 추측해봅니다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13471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[</a:t>
            </a:r>
            <a:r>
              <a:rPr lang="ko-KR" altLang="en-US" baseline="0" dirty="0" smtClean="0"/>
              <a:t>그림책의 구성 살펴보기</a:t>
            </a:r>
            <a:r>
              <a:rPr lang="en-US" altLang="ko-KR" baseline="0" dirty="0" smtClean="0"/>
              <a:t>]</a:t>
            </a:r>
          </a:p>
          <a:p>
            <a:r>
              <a:rPr lang="ko-KR" altLang="en-US" baseline="0" dirty="0" err="1" smtClean="0"/>
              <a:t>만희네집은</a:t>
            </a:r>
            <a:r>
              <a:rPr lang="ko-KR" altLang="en-US" baseline="0" dirty="0" smtClean="0"/>
              <a:t> 띠지가 없는 그림책입니다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err="1" smtClean="0"/>
              <a:t>면지의</a:t>
            </a:r>
            <a:r>
              <a:rPr lang="ko-KR" altLang="en-US" baseline="0" dirty="0" smtClean="0"/>
              <a:t> 이름을 추측해봅니다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3F736-5537-4C79-AA97-F5C5E3F837A8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787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43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97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16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27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48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56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25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08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68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81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7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57A4F-0B01-4B65-933E-3B4C852792D2}" type="datetimeFigureOut">
              <a:rPr lang="ko-KR" altLang="en-US" smtClean="0"/>
              <a:t>2020-05-04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878-E187-4BE6-9F5C-399AF12B35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7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jpg"/><Relationship Id="rId4" Type="http://schemas.openxmlformats.org/officeDocument/2006/relationships/image" Target="../media/image14.png"/><Relationship Id="rId9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5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49760" y="886304"/>
            <a:ext cx="9144001" cy="2632923"/>
            <a:chOff x="-351903" y="246790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246790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2291813" y="1096882"/>
              <a:ext cx="4627136" cy="17645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만희네</a:t>
              </a:r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 집</a:t>
              </a:r>
              <a:endParaRPr lang="ko-KR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0384" y="4728368"/>
            <a:ext cx="198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대전 </a:t>
            </a:r>
            <a:r>
              <a:rPr lang="ko-KR" altLang="en-US" dirty="0" err="1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진잠초</a:t>
            </a:r>
            <a:r>
              <a:rPr lang="ko-KR" altLang="en-US" dirty="0" smtClean="0">
                <a:solidFill>
                  <a:schemeClr val="bg1"/>
                </a:solidFill>
                <a:latin typeface="휴먼모음T" panose="02030504000101010101" pitchFamily="18" charset="-127"/>
                <a:ea typeface="휴먼모음T" panose="02030504000101010101" pitchFamily="18" charset="-127"/>
              </a:rPr>
              <a:t> 강지현</a:t>
            </a:r>
            <a:endParaRPr lang="ko-KR" altLang="en-US" dirty="0">
              <a:solidFill>
                <a:schemeClr val="bg1"/>
              </a:solidFill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2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2" y="1308335"/>
            <a:ext cx="9144001" cy="2632923"/>
            <a:chOff x="-351903" y="992378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992378"/>
              <a:ext cx="9914562" cy="3510564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98288" y="1096882"/>
              <a:ext cx="8814188" cy="30777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7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어디에 살고 있나요</a:t>
              </a:r>
              <a:r>
                <a:rPr lang="en-US" altLang="ko-KR" sz="7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?</a:t>
              </a:r>
            </a:p>
            <a:p>
              <a:pPr algn="ctr"/>
              <a:r>
                <a:rPr lang="ko-KR" altLang="en-US" sz="7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어디에 살고 싶나요</a:t>
              </a:r>
              <a:r>
                <a:rPr lang="en-US" altLang="ko-KR" sz="7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?</a:t>
              </a: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443" y="2650145"/>
            <a:ext cx="3842753" cy="2374821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8" y="157570"/>
            <a:ext cx="3820511" cy="2533165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967" y="145192"/>
            <a:ext cx="3592270" cy="269073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040" y="2227088"/>
            <a:ext cx="3893560" cy="291641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24" y="157570"/>
            <a:ext cx="4036215" cy="269228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271" y="145192"/>
            <a:ext cx="3909967" cy="293247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13" y="85750"/>
            <a:ext cx="3781236" cy="283592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961" y="85749"/>
            <a:ext cx="4196882" cy="299191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906" y="2227088"/>
            <a:ext cx="3926290" cy="294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66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430" y="0"/>
            <a:ext cx="629514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8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251200" y="369764"/>
            <a:ext cx="2479040" cy="2383693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61257" y="281092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학습문제</a:t>
            </a:r>
            <a:endParaRPr lang="ko-KR" altLang="en-US" sz="1100" dirty="0">
              <a:solidFill>
                <a:schemeClr val="bg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25849" y="3540034"/>
            <a:ext cx="8601892" cy="137813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&lt;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만희네 집</a:t>
            </a:r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&gt;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의 그림을 보며 내용을 파악해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789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활동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1. ‘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</a:t>
            </a:r>
            <a:r>
              <a:rPr lang="en-US" altLang="ko-KR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’</a:t>
            </a:r>
            <a:r>
              <a:rPr lang="ko-KR" altLang="en-US" sz="48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을 읽어 보아요</a:t>
            </a:r>
            <a:endParaRPr lang="ko-KR" altLang="en-US" sz="20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46" t="32206" r="1858" b="29147"/>
          <a:stretch/>
        </p:blipFill>
        <p:spPr>
          <a:xfrm>
            <a:off x="924035" y="1567407"/>
            <a:ext cx="8541340" cy="3894228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들어가기 전에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–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그림책의 구성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744785" y="1055830"/>
            <a:ext cx="3825435" cy="1623365"/>
          </a:xfrm>
          <a:prstGeom prst="roundRect">
            <a:avLst>
              <a:gd name="adj" fmla="val 0"/>
            </a:avLst>
          </a:prstGeom>
          <a:solidFill>
            <a:schemeClr val="accent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표지</a:t>
            </a:r>
            <a:endParaRPr lang="ko-KR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5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81364" y="1567408"/>
            <a:ext cx="1275587" cy="2223577"/>
          </a:xfrm>
          <a:prstGeom prst="roundRect">
            <a:avLst>
              <a:gd name="adj" fmla="val 0"/>
            </a:avLst>
          </a:prstGeom>
          <a:solidFill>
            <a:schemeClr val="accent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책</a:t>
            </a:r>
            <a:endParaRPr lang="en-US" altLang="ko-KR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등</a:t>
            </a:r>
            <a:endParaRPr lang="ko-KR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6" name="굽은 화살표 15"/>
          <p:cNvSpPr/>
          <p:nvPr/>
        </p:nvSpPr>
        <p:spPr>
          <a:xfrm rot="10800000" flipH="1">
            <a:off x="635644" y="3790986"/>
            <a:ext cx="576784" cy="1187413"/>
          </a:xfrm>
          <a:prstGeom prst="bentArrow">
            <a:avLst>
              <a:gd name="adj1" fmla="val 12049"/>
              <a:gd name="adj2" fmla="val 29566"/>
              <a:gd name="adj3" fmla="val 25000"/>
              <a:gd name="adj4" fmla="val 75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굽은 화살표 16"/>
          <p:cNvSpPr/>
          <p:nvPr/>
        </p:nvSpPr>
        <p:spPr>
          <a:xfrm rot="16200000" flipH="1">
            <a:off x="3735733" y="1689151"/>
            <a:ext cx="830691" cy="1187413"/>
          </a:xfrm>
          <a:prstGeom prst="bentArrow">
            <a:avLst>
              <a:gd name="adj1" fmla="val 12049"/>
              <a:gd name="adj2" fmla="val 29566"/>
              <a:gd name="adj3" fmla="val 25000"/>
              <a:gd name="adj4" fmla="val 75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28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6" t="16866" r="555" b="30334"/>
          <a:stretch/>
        </p:blipFill>
        <p:spPr>
          <a:xfrm>
            <a:off x="82323" y="1594221"/>
            <a:ext cx="9170505" cy="3213024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들어가기 전에 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–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그림책의 구성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1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4744785" y="1055830"/>
            <a:ext cx="3825435" cy="1623365"/>
          </a:xfrm>
          <a:prstGeom prst="roundRect">
            <a:avLst>
              <a:gd name="adj" fmla="val 0"/>
            </a:avLst>
          </a:prstGeom>
          <a:solidFill>
            <a:schemeClr val="accent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면지</a:t>
            </a:r>
            <a:endParaRPr lang="ko-KR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6" name="굽은 화살표 15"/>
          <p:cNvSpPr/>
          <p:nvPr/>
        </p:nvSpPr>
        <p:spPr>
          <a:xfrm rot="16200000" flipH="1">
            <a:off x="3735733" y="1689151"/>
            <a:ext cx="830691" cy="1187413"/>
          </a:xfrm>
          <a:prstGeom prst="bentArrow">
            <a:avLst>
              <a:gd name="adj1" fmla="val 12049"/>
              <a:gd name="adj2" fmla="val 29566"/>
              <a:gd name="adj3" fmla="val 25000"/>
              <a:gd name="adj4" fmla="val 75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0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" y="943956"/>
            <a:ext cx="8831963" cy="3558354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표지를 살펴봅시다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3862095"/>
            <a:ext cx="7535786" cy="59565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앞쪽 그림에서 무엇이 보이나요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2323" y="4457747"/>
            <a:ext cx="7535786" cy="59565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뒤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쪽 그림에서 무엇이 보이나요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26858" y="3862095"/>
            <a:ext cx="1627416" cy="122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91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3" y="1557535"/>
            <a:ext cx="4218427" cy="340671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526" y="1557536"/>
            <a:ext cx="4588473" cy="3406710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err="1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면지를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살펴봅시다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934916"/>
            <a:ext cx="9226378" cy="59565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앞쪽 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면지와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뒤쪽 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면지를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비교해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5"/>
          <a:stretch/>
        </p:blipFill>
        <p:spPr>
          <a:xfrm>
            <a:off x="27751" y="3349091"/>
            <a:ext cx="1958492" cy="1926812"/>
          </a:xfrm>
          <a:prstGeom prst="ellipse">
            <a:avLst/>
          </a:prstGeom>
        </p:spPr>
      </p:pic>
      <p:sp>
        <p:nvSpPr>
          <p:cNvPr id="10" name="타원형 설명선 9"/>
          <p:cNvSpPr/>
          <p:nvPr/>
        </p:nvSpPr>
        <p:spPr>
          <a:xfrm>
            <a:off x="1297339" y="3746612"/>
            <a:ext cx="5847928" cy="1341468"/>
          </a:xfrm>
          <a:prstGeom prst="wedgeEllipseCallout">
            <a:avLst>
              <a:gd name="adj1" fmla="val -49601"/>
              <a:gd name="adj2" fmla="val -22702"/>
            </a:avLst>
          </a:prstGeom>
          <a:solidFill>
            <a:srgbClr val="FDA7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나팔꽃이 </a:t>
            </a: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캄캄한 </a:t>
            </a:r>
            <a:r>
              <a:rPr lang="ko-KR" altLang="en-US" sz="28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새벽에 </a:t>
            </a:r>
            <a:r>
              <a:rPr lang="ko-KR" altLang="en-US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펴서 오후에 져요</a:t>
            </a:r>
            <a:r>
              <a:rPr lang="en-US" altLang="ko-KR" sz="28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!</a:t>
            </a:r>
            <a:endParaRPr lang="en-US" altLang="ko-KR" sz="2800" b="1" dirty="0" smtClean="0">
              <a:solidFill>
                <a:schemeClr val="tx1"/>
              </a:solidFill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750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책을 읽어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91" y="1857064"/>
            <a:ext cx="9043416" cy="321328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만희네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가족은 </a:t>
            </a:r>
            <a:r>
              <a:rPr lang="ko-KR" altLang="en-US" sz="4000" b="1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몇 명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입니까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</a:p>
          <a:p>
            <a:pPr marL="742950" indent="-742950">
              <a:buAutoNum type="arabicPeriod"/>
            </a:pP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이야기의 </a:t>
            </a:r>
            <a:r>
              <a:rPr lang="ko-KR" altLang="en-US" sz="4000" b="1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계절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은 언제일까요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</a:p>
          <a:p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왜 그렇게 생각했습니까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그 외에 궁금한 점이 있으면 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4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</a:t>
            </a:r>
            <a:r>
              <a:rPr lang="ko-KR" altLang="en-US" sz="4400" b="1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활동지</a:t>
            </a: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에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자유롭게 적어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084680"/>
            <a:ext cx="9234616" cy="59565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다음 질문을 해결하며 책을 읽어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6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7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1" y="669077"/>
            <a:ext cx="9144001" cy="1241917"/>
            <a:chOff x="-297951" y="-42846"/>
            <a:chExt cx="9914562" cy="165588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297951" y="-42846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배달의민족 한나체 Pro" panose="020B0600000101010101" pitchFamily="50" charset="-127"/>
                <a:ea typeface="배달의민족 한나체 Pro" panose="020B0600000101010101" pitchFamily="50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88616" y="258826"/>
              <a:ext cx="8341430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6000" dirty="0" smtClean="0"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선생님께 드리는 안내서</a:t>
              </a:r>
              <a:endParaRPr lang="ko-KR" altLang="en-US" sz="5400" dirty="0">
                <a:solidFill>
                  <a:srgbClr val="7030A0"/>
                </a:solidFill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함께 확인해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052990"/>
            <a:ext cx="9043416" cy="762904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eriod"/>
            </a:pPr>
            <a:r>
              <a:rPr lang="ko-KR" altLang="en-US" sz="4000" dirty="0" err="1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만희네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가족은 </a:t>
            </a:r>
            <a:r>
              <a:rPr lang="ko-KR" altLang="en-US" sz="4000" b="1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몇 명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입니까</a:t>
            </a:r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843781" y="1992627"/>
            <a:ext cx="7873548" cy="158191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만희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할머니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할아버지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</a:p>
          <a:p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엄마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아빠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4000" dirty="0" err="1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반려견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마리</a:t>
            </a:r>
            <a:endParaRPr lang="en-US" altLang="ko-KR" sz="4000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355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함께 확인해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052990"/>
            <a:ext cx="9043416" cy="139760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2. </a:t>
            </a:r>
            <a:r>
              <a:rPr lang="ko-KR" altLang="en-US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이야기의 </a:t>
            </a:r>
            <a:r>
              <a:rPr lang="ko-KR" altLang="en-US" sz="40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계절</a:t>
            </a:r>
            <a:r>
              <a:rPr lang="ko-KR" altLang="en-US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은 언제일까요</a:t>
            </a:r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</a:p>
          <a:p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 </a:t>
            </a:r>
            <a:r>
              <a:rPr lang="ko-KR" altLang="en-US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왜 그렇게 생각했습니까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?</a:t>
            </a:r>
            <a:endParaRPr lang="en-US" altLang="ko-KR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365760" y="2595634"/>
            <a:ext cx="8595359" cy="244221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0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여름</a:t>
            </a:r>
            <a:r>
              <a:rPr lang="en-US" altLang="ko-KR" sz="40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(7</a:t>
            </a:r>
            <a:r>
              <a:rPr lang="ko-KR" altLang="en-US" sz="40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월</a:t>
            </a:r>
            <a:r>
              <a:rPr lang="en-US" altLang="ko-KR" sz="40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)</a:t>
            </a:r>
          </a:p>
          <a:p>
            <a:r>
              <a:rPr lang="ko-KR" altLang="en-US" sz="40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이유</a:t>
            </a:r>
            <a:r>
              <a:rPr lang="en-US" altLang="ko-KR" sz="40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: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모기향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부채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err="1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대나무자리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선풍기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옷차림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err="1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목침베개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err="1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봉선화꽃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수박</a:t>
            </a:r>
            <a:r>
              <a:rPr lang="en-US" altLang="ko-KR" sz="4000" dirty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등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4505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     </a:t>
            </a:r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함께 확인해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052989"/>
            <a:ext cx="9043416" cy="1393839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그 외에 궁금한 점이 있으면 </a:t>
            </a:r>
            <a:endParaRPr lang="en-US" altLang="ko-KR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b="1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  </a:t>
            </a:r>
            <a:r>
              <a:rPr lang="ko-KR" altLang="en-US" sz="4000" b="1" dirty="0" err="1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활동지</a:t>
            </a:r>
            <a:r>
              <a:rPr lang="ko-KR" altLang="en-US" sz="4000" dirty="0" err="1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에</a:t>
            </a:r>
            <a:r>
              <a:rPr lang="ko-KR" altLang="en-US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자유롭게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적어 봅시다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en-US" altLang="ko-KR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9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770629" y="2623562"/>
            <a:ext cx="7873548" cy="2442213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000" dirty="0" err="1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모둠끼리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질문 내용을 공유하고</a:t>
            </a:r>
            <a:endParaRPr lang="en-US" altLang="ko-KR" sz="4000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좋은 질문 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1~2</a:t>
            </a:r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가지를 골라 </a:t>
            </a:r>
            <a:endParaRPr lang="en-US" altLang="ko-KR" sz="4000" dirty="0" smtClean="0">
              <a:solidFill>
                <a:schemeClr val="tx1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ko-KR" altLang="en-US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발표해 봅시다</a:t>
            </a:r>
            <a:r>
              <a:rPr lang="en-US" altLang="ko-KR" sz="4000" dirty="0" smtClean="0">
                <a:solidFill>
                  <a:schemeClr val="tx1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085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2069737"/>
            <a:ext cx="9154274" cy="130556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 활동</a:t>
            </a:r>
            <a:r>
              <a:rPr lang="en-US" altLang="ko-KR" sz="4800" dirty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2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. ‘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그림</a:t>
            </a:r>
            <a:r>
              <a:rPr lang="en-US" altLang="ko-KR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’</a:t>
            </a:r>
            <a:r>
              <a:rPr lang="ko-KR" altLang="en-US" sz="4800" dirty="0" smtClean="0">
                <a:solidFill>
                  <a:srgbClr val="6A5074"/>
                </a:solidFill>
                <a:latin typeface="배달의민족 한나체 Pro" panose="020B0600000101010101" pitchFamily="50" charset="-127"/>
                <a:ea typeface="배달의민족 한나체 Pro" panose="020B0600000101010101" pitchFamily="50" charset="-127"/>
              </a:rPr>
              <a:t>에서 찾아 보아요</a:t>
            </a:r>
            <a:endParaRPr lang="ko-KR" altLang="en-US" sz="2000" dirty="0">
              <a:solidFill>
                <a:srgbClr val="6A5074"/>
              </a:solidFill>
              <a:latin typeface="배달의민족 한나체 Pro" panose="020B0600000101010101" pitchFamily="50" charset="-127"/>
              <a:ea typeface="배달의민족 한나체 Pro" panose="020B0600000101010101" pitchFamily="50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:a16="http://schemas.microsoft.com/office/drawing/2014/main" xmlns="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80" y="711741"/>
            <a:ext cx="3177040" cy="124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8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그림 속 물건들을 찾아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-10275" y="880978"/>
            <a:ext cx="8779371" cy="4056782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학습지를 이용해 물건을 찾기</a:t>
            </a:r>
            <a:endParaRPr lang="en-US" altLang="ko-KR" sz="4000" dirty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2.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물건의 쓰임새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,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나의 경험 등 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생각해 보기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3. </a:t>
            </a:r>
            <a:r>
              <a:rPr lang="ko-KR" altLang="en-US" sz="40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우리 집에 있는 물건과 비교해 보기</a:t>
            </a:r>
            <a:endParaRPr lang="en-US" altLang="ko-KR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endParaRPr lang="ko-KR" altLang="en-US" sz="40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r>
              <a:rPr lang="en-US" altLang="ko-KR" sz="32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* </a:t>
            </a:r>
            <a:r>
              <a:rPr lang="ko-KR" altLang="en-US" sz="32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낯선 물건이 있다면 표시해도 좋습니다</a:t>
            </a:r>
            <a:r>
              <a:rPr lang="en-US" altLang="ko-KR" sz="3200" dirty="0" smtClean="0">
                <a:solidFill>
                  <a:schemeClr val="accent2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  <a:endParaRPr lang="ko-KR" altLang="en-US" sz="3200" dirty="0">
              <a:solidFill>
                <a:schemeClr val="accent2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34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18288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 발표해 봅시다</a:t>
            </a:r>
            <a:r>
              <a:rPr lang="en-US" altLang="ko-KR" sz="32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2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406" y="-153355"/>
            <a:ext cx="1465847" cy="1238035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4705684" y="1987537"/>
            <a:ext cx="271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dirty="0" smtClean="0">
                <a:solidFill>
                  <a:srgbClr val="FF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.</a:t>
            </a:r>
          </a:p>
        </p:txBody>
      </p:sp>
      <p:pic>
        <p:nvPicPr>
          <p:cNvPr id="14" name="그림 13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1784534" y="1097878"/>
            <a:ext cx="4716850" cy="36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52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322838"/>
            <a:ext cx="9143980" cy="5466338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-2" y="1308335"/>
            <a:ext cx="9144002" cy="2632923"/>
            <a:chOff x="-351903" y="992378"/>
            <a:chExt cx="9914562" cy="351056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351903" y="992378"/>
              <a:ext cx="9914562" cy="3510564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1429724" y="1096882"/>
              <a:ext cx="6351319" cy="34060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만희는 지금</a:t>
              </a:r>
              <a:endParaRPr lang="en-US" altLang="ko-K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한컴 솔잎 B" panose="02020603020101020101" pitchFamily="18" charset="-127"/>
                <a:ea typeface="한컴 솔잎 B" panose="02020603020101020101" pitchFamily="18" charset="-127"/>
              </a:endParaRPr>
            </a:p>
            <a:p>
              <a:pPr algn="ctr"/>
              <a:r>
                <a:rPr lang="ko-KR" altLang="en-US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몇 살일까요</a:t>
              </a:r>
              <a:r>
                <a:rPr lang="en-US" altLang="ko-KR" sz="8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한컴 솔잎 B" panose="02020603020101020101" pitchFamily="18" charset="-127"/>
                  <a:ea typeface="한컴 솔잎 B" panose="02020603020101020101" pitchFamily="18" charset="-127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670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0"/>
            <a:ext cx="9143999" cy="90794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     부모님께 여쭤 봅시다</a:t>
            </a:r>
            <a:r>
              <a:rPr lang="en-US" altLang="ko-KR" sz="3600" dirty="0" smtClean="0">
                <a:solidFill>
                  <a:schemeClr val="tx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1400" dirty="0"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907947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6FC96ED-3D5F-4869-B77B-359AB16BE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3" r="26217" b="80387"/>
          <a:stretch/>
        </p:blipFill>
        <p:spPr>
          <a:xfrm>
            <a:off x="82323" y="-36009"/>
            <a:ext cx="924674" cy="916987"/>
          </a:xfrm>
          <a:prstGeom prst="rect">
            <a:avLst/>
          </a:prstGeom>
        </p:spPr>
      </p:pic>
      <p:sp>
        <p:nvSpPr>
          <p:cNvPr id="8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50239" y="1090863"/>
            <a:ext cx="9043416" cy="2383857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초등학교 시절에는 있었지만</a:t>
            </a:r>
            <a:r>
              <a:rPr lang="en-US" altLang="ko-KR" sz="36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지금은 없어진</a:t>
            </a:r>
            <a:endParaRPr lang="en-US" altLang="ko-KR" sz="36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물건을 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1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가지 이상 조사해 오기</a:t>
            </a:r>
            <a:endParaRPr lang="en-US" altLang="ko-KR" sz="36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endParaRPr lang="en-US" altLang="ko-KR" sz="3600" dirty="0" smtClean="0">
              <a:solidFill>
                <a:srgbClr val="6A5074"/>
              </a:solidFill>
              <a:latin typeface="HY강B" panose="02030600000101010101" pitchFamily="18" charset="-127"/>
              <a:ea typeface="HY강B" panose="02030600000101010101" pitchFamily="18" charset="-127"/>
            </a:endParaRPr>
          </a:p>
          <a:p>
            <a:pPr algn="ctr"/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(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집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교실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3600" dirty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길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놀이시설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/</a:t>
            </a:r>
            <a:r>
              <a:rPr lang="ko-KR" altLang="en-US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취미생활</a:t>
            </a:r>
            <a:r>
              <a:rPr lang="en-US" altLang="ko-KR" sz="3600" dirty="0" smtClean="0">
                <a:solidFill>
                  <a:srgbClr val="6A5074"/>
                </a:solidFill>
                <a:latin typeface="HY강B" panose="02030600000101010101" pitchFamily="18" charset="-127"/>
                <a:ea typeface="HY강B" panose="02030600000101010101" pitchFamily="18" charset="-127"/>
              </a:rPr>
              <a:t>…)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481" y="2994266"/>
            <a:ext cx="3835736" cy="240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17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220" b="93187" l="9991" r="89964">
                        <a14:foregroundMark x1="48910" y1="37169" x2="52543" y2="85314"/>
                        <a14:foregroundMark x1="36013" y1="39591" x2="49046" y2="64421"/>
                        <a14:foregroundMark x1="68302" y1="31870" x2="52952" y2="51400"/>
                        <a14:foregroundMark x1="46866" y1="30659" x2="56585" y2="30886"/>
                        <a14:foregroundMark x1="46004" y1="35049" x2="71798" y2="32248"/>
                        <a14:foregroundMark x1="74841" y1="29674" x2="40963" y2="66389"/>
                        <a14:foregroundMark x1="25477" y1="63058" x2="45731" y2="76457"/>
                        <a14:foregroundMark x1="58038" y1="63815" x2="54133" y2="86677"/>
                        <a14:foregroundMark x1="30381" y1="84103" x2="49909" y2="90840"/>
                        <a14:foregroundMark x1="70618" y1="30507" x2="75250" y2="29296"/>
                        <a14:foregroundMark x1="72525" y1="27328" x2="76567" y2="35428"/>
                        <a14:foregroundMark x1="64668" y1="51779" x2="67439" y2="58138"/>
                        <a14:foregroundMark x1="70481" y1="57911" x2="60218" y2="66540"/>
                        <a14:foregroundMark x1="70345" y1="52612" x2="63987" y2="56548"/>
                        <a14:foregroundMark x1="33560" y1="39743" x2="36603" y2="47843"/>
                        <a14:foregroundMark x1="33152" y1="39591" x2="36603" y2="38002"/>
                        <a14:backgroundMark x1="23569" y1="75852" x2="13442" y2="99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23992" r="24457" b="7002"/>
          <a:stretch/>
        </p:blipFill>
        <p:spPr>
          <a:xfrm>
            <a:off x="3677920" y="115765"/>
            <a:ext cx="1666240" cy="1602154"/>
          </a:xfrm>
          <a:prstGeom prst="rect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246281"/>
            <a:ext cx="2005149" cy="578757"/>
          </a:xfrm>
          <a:prstGeom prst="roundRect">
            <a:avLst>
              <a:gd name="adj" fmla="val 0"/>
            </a:avLst>
          </a:prstGeom>
          <a:solidFill>
            <a:srgbClr val="6A507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마무리하며</a:t>
            </a:r>
            <a:endParaRPr lang="ko-KR" altLang="en-US" sz="1100" dirty="0">
              <a:solidFill>
                <a:schemeClr val="bg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271417" y="1838234"/>
            <a:ext cx="8601892" cy="3079206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이번 </a:t>
            </a:r>
            <a:r>
              <a:rPr lang="ko-KR" altLang="en-US" sz="36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차시에서는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&lt;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만희네 집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&gt;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을 그림을 중심으로 살펴보고 탐색하였습니다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</a:p>
          <a:p>
            <a:pPr algn="ctr"/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다음 시간에는 오늘 살펴본 </a:t>
            </a:r>
            <a:r>
              <a:rPr lang="ko-KR" altLang="en-US" sz="3600" dirty="0" err="1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만희네</a:t>
            </a:r>
            <a:r>
              <a:rPr lang="ko-KR" altLang="en-US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집의 물건을 중심으로 사회의 변화에 대해 살펴보겠습니다</a:t>
            </a:r>
            <a:r>
              <a:rPr lang="en-US" altLang="ko-KR" sz="3600" dirty="0" smtClean="0">
                <a:solidFill>
                  <a:srgbClr val="6A5074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.</a:t>
            </a:r>
            <a:endParaRPr lang="ko-KR" altLang="en-US" sz="3600" dirty="0">
              <a:solidFill>
                <a:srgbClr val="6A5074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431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29" y="233170"/>
            <a:ext cx="8514667" cy="4836166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82F1FE42-D851-447D-8891-1AD4CC55EB0B}"/>
              </a:ext>
            </a:extLst>
          </p:cNvPr>
          <p:cNvCxnSpPr>
            <a:cxnSpLocks/>
          </p:cNvCxnSpPr>
          <p:nvPr/>
        </p:nvCxnSpPr>
        <p:spPr>
          <a:xfrm>
            <a:off x="-10274" y="182958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개체이(가) 표시된 사진&#10;&#10;자동 생성된 설명">
            <a:extLst>
              <a:ext uri="{FF2B5EF4-FFF2-40B4-BE49-F238E27FC236}">
                <a16:creationId xmlns:a16="http://schemas.microsoft.com/office/drawing/2014/main" xmlns="" id="{C9817650-9D64-427C-B8BF-2E7759A50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6" t="50000" r="34270" b="9643"/>
          <a:stretch/>
        </p:blipFill>
        <p:spPr>
          <a:xfrm>
            <a:off x="7575558" y="3868300"/>
            <a:ext cx="1568442" cy="120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8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63A82A1C-87F9-4AC1-878A-A0AD4FBCBE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"/>
          <a:stretch/>
        </p:blipFill>
        <p:spPr>
          <a:xfrm>
            <a:off x="20" y="-1"/>
            <a:ext cx="9143980" cy="5143501"/>
          </a:xfrm>
          <a:prstGeom prst="rect">
            <a:avLst/>
          </a:prstGeom>
        </p:spPr>
      </p:pic>
      <p:grpSp>
        <p:nvGrpSpPr>
          <p:cNvPr id="100" name="그룹 99">
            <a:extLst>
              <a:ext uri="{FF2B5EF4-FFF2-40B4-BE49-F238E27FC236}">
                <a16:creationId xmlns:a16="http://schemas.microsoft.com/office/drawing/2014/main" xmlns="" id="{B47FDB75-D5A7-4C5E-A14F-5DA9F76914AC}"/>
              </a:ext>
            </a:extLst>
          </p:cNvPr>
          <p:cNvGrpSpPr/>
          <p:nvPr/>
        </p:nvGrpSpPr>
        <p:grpSpPr>
          <a:xfrm>
            <a:off x="91460" y="99694"/>
            <a:ext cx="8961099" cy="4944110"/>
            <a:chOff x="-198782" y="-1219428"/>
            <a:chExt cx="9716247" cy="7044266"/>
          </a:xfrm>
        </p:grpSpPr>
        <p:sp>
          <p:nvSpPr>
            <p:cNvPr id="101" name="직사각형 100">
              <a:extLst>
                <a:ext uri="{FF2B5EF4-FFF2-40B4-BE49-F238E27FC236}">
                  <a16:creationId xmlns:a16="http://schemas.microsoft.com/office/drawing/2014/main" xmlns="" id="{9E5703A2-EAA5-4547-866C-94B441A11C18}"/>
                </a:ext>
              </a:extLst>
            </p:cNvPr>
            <p:cNvSpPr/>
            <p:nvPr/>
          </p:nvSpPr>
          <p:spPr>
            <a:xfrm>
              <a:off x="-198782" y="-1219428"/>
              <a:ext cx="9716247" cy="7044266"/>
            </a:xfrm>
            <a:prstGeom prst="rect">
              <a:avLst/>
            </a:prstGeom>
            <a:solidFill>
              <a:srgbClr val="FFFFFF">
                <a:alpha val="7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02" name="직사각형 101">
              <a:extLst>
                <a:ext uri="{FF2B5EF4-FFF2-40B4-BE49-F238E27FC236}">
                  <a16:creationId xmlns:a16="http://schemas.microsoft.com/office/drawing/2014/main" xmlns="" id="{F09681B0-C45F-4311-AE97-9215E59EEDF2}"/>
                </a:ext>
              </a:extLst>
            </p:cNvPr>
            <p:cNvSpPr/>
            <p:nvPr/>
          </p:nvSpPr>
          <p:spPr>
            <a:xfrm>
              <a:off x="4559180" y="258826"/>
              <a:ext cx="200298" cy="13155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ko-KR" altLang="en-US" sz="5400" dirty="0">
                <a:solidFill>
                  <a:srgbClr val="7030A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" name="직선 연결선 9"/>
          <p:cNvCxnSpPr>
            <a:stCxn id="18" idx="0"/>
          </p:cNvCxnSpPr>
          <p:nvPr/>
        </p:nvCxnSpPr>
        <p:spPr>
          <a:xfrm flipV="1">
            <a:off x="3971633" y="3068952"/>
            <a:ext cx="634572" cy="90404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직사각형 4"/>
          <p:cNvSpPr/>
          <p:nvPr/>
        </p:nvSpPr>
        <p:spPr>
          <a:xfrm>
            <a:off x="0" y="0"/>
            <a:ext cx="2492900" cy="559157"/>
          </a:xfrm>
          <a:prstGeom prst="roundRect">
            <a:avLst>
              <a:gd name="adj" fmla="val 0"/>
            </a:avLst>
          </a:prstGeom>
          <a:solidFill>
            <a:srgbClr val="FBF2EF"/>
          </a:solidFill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742950" indent="-742950" algn="r">
              <a:defRPr/>
            </a:pPr>
            <a:r>
              <a:rPr lang="ko-KR" altLang="en-US" sz="2800" dirty="0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그림책 </a:t>
            </a:r>
            <a:r>
              <a:rPr lang="ko-KR" altLang="en-US" sz="2800" dirty="0" err="1" smtClean="0">
                <a:solidFill>
                  <a:schemeClr val="tx2">
                    <a:lumMod val="75000"/>
                  </a:schemeClr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로드맵</a:t>
            </a:r>
            <a:endParaRPr lang="en-US" altLang="ko-KR" sz="2800" dirty="0">
              <a:solidFill>
                <a:schemeClr val="tx2">
                  <a:lumMod val="75000"/>
                </a:schemeClr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403822" y="135164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집의 형태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 flipH="1">
            <a:off x="3409053" y="2631904"/>
            <a:ext cx="843857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16" idx="1"/>
          </p:cNvCxnSpPr>
          <p:nvPr/>
        </p:nvCxnSpPr>
        <p:spPr>
          <a:xfrm flipV="1">
            <a:off x="5022821" y="351188"/>
            <a:ext cx="1381001" cy="1749239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모서리가 둥근 직사각형 26"/>
          <p:cNvSpPr/>
          <p:nvPr/>
        </p:nvSpPr>
        <p:spPr>
          <a:xfrm>
            <a:off x="6041202" y="902742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미술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35" name="직선 연결선 34"/>
          <p:cNvCxnSpPr>
            <a:endCxn id="27" idx="0"/>
          </p:cNvCxnSpPr>
          <p:nvPr/>
        </p:nvCxnSpPr>
        <p:spPr>
          <a:xfrm flipH="1">
            <a:off x="6400091" y="586488"/>
            <a:ext cx="721050" cy="31625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5391274" y="4412527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작품과 현실 비교하기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6232922" y="2633635"/>
            <a:ext cx="2389447" cy="42365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나만의 집 만들기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40" name="직선 연결선 39"/>
          <p:cNvCxnSpPr/>
          <p:nvPr/>
        </p:nvCxnSpPr>
        <p:spPr>
          <a:xfrm>
            <a:off x="6429895" y="1350011"/>
            <a:ext cx="412886" cy="35053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4" name="모서리가 둥근 직사각형 73"/>
          <p:cNvSpPr/>
          <p:nvPr/>
        </p:nvSpPr>
        <p:spPr>
          <a:xfrm>
            <a:off x="6495261" y="1742231"/>
            <a:ext cx="1234521" cy="47360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공간 구성하기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80" name="직선 연결선 79"/>
          <p:cNvCxnSpPr/>
          <p:nvPr/>
        </p:nvCxnSpPr>
        <p:spPr>
          <a:xfrm>
            <a:off x="6451690" y="2246748"/>
            <a:ext cx="574854" cy="34429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" name="모서리가 둥근 직사각형 17"/>
          <p:cNvSpPr/>
          <p:nvPr/>
        </p:nvSpPr>
        <p:spPr>
          <a:xfrm>
            <a:off x="3279141" y="3972998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 구성원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366227" y="3355431"/>
            <a:ext cx="1290439" cy="40154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가족의 역할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6788450" y="3756974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국어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3" name="직선 연결선 62"/>
          <p:cNvCxnSpPr>
            <a:stCxn id="62" idx="2"/>
            <a:endCxn id="37" idx="0"/>
          </p:cNvCxnSpPr>
          <p:nvPr/>
        </p:nvCxnSpPr>
        <p:spPr>
          <a:xfrm flipH="1">
            <a:off x="6166778" y="4189022"/>
            <a:ext cx="980561" cy="22350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4" name="직선 연결선 63"/>
          <p:cNvCxnSpPr>
            <a:stCxn id="62" idx="2"/>
            <a:endCxn id="69" idx="0"/>
          </p:cNvCxnSpPr>
          <p:nvPr/>
        </p:nvCxnSpPr>
        <p:spPr>
          <a:xfrm>
            <a:off x="7147339" y="4189022"/>
            <a:ext cx="921595" cy="22350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9" name="모서리가 둥근 직사각형 68"/>
          <p:cNvSpPr/>
          <p:nvPr/>
        </p:nvSpPr>
        <p:spPr>
          <a:xfrm>
            <a:off x="7390035" y="4412527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작품의  시간적 배경 이해하기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1" name="직선 연결선 70"/>
          <p:cNvCxnSpPr>
            <a:stCxn id="62" idx="1"/>
          </p:cNvCxnSpPr>
          <p:nvPr/>
        </p:nvCxnSpPr>
        <p:spPr>
          <a:xfrm flipH="1" flipV="1">
            <a:off x="6351141" y="3703822"/>
            <a:ext cx="437309" cy="26917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9" name="직선 연결선 88"/>
          <p:cNvCxnSpPr/>
          <p:nvPr/>
        </p:nvCxnSpPr>
        <p:spPr>
          <a:xfrm flipH="1">
            <a:off x="5911766" y="1337399"/>
            <a:ext cx="500433" cy="41156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1" name="모서리가 둥근 직사각형 90"/>
          <p:cNvSpPr/>
          <p:nvPr/>
        </p:nvSpPr>
        <p:spPr>
          <a:xfrm>
            <a:off x="5481184" y="1747017"/>
            <a:ext cx="942913" cy="477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집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가구 꾸미기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4" name="모서리가 둥근 직사각형 103"/>
          <p:cNvSpPr/>
          <p:nvPr/>
        </p:nvSpPr>
        <p:spPr>
          <a:xfrm>
            <a:off x="1968164" y="3803439"/>
            <a:ext cx="1024538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실과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5" name="직선 연결선 104"/>
          <p:cNvCxnSpPr>
            <a:stCxn id="18" idx="1"/>
            <a:endCxn id="104" idx="3"/>
          </p:cNvCxnSpPr>
          <p:nvPr/>
        </p:nvCxnSpPr>
        <p:spPr>
          <a:xfrm flipH="1" flipV="1">
            <a:off x="2992702" y="4019463"/>
            <a:ext cx="286439" cy="16955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모서리가 둥근 직사각형 42"/>
          <p:cNvSpPr/>
          <p:nvPr/>
        </p:nvSpPr>
        <p:spPr>
          <a:xfrm>
            <a:off x="1754510" y="2609441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거주 형태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3" name="직선 연결선 72"/>
          <p:cNvCxnSpPr/>
          <p:nvPr/>
        </p:nvCxnSpPr>
        <p:spPr>
          <a:xfrm>
            <a:off x="8369801" y="1362678"/>
            <a:ext cx="0" cy="386289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8" name="직선 연결선 77"/>
          <p:cNvCxnSpPr/>
          <p:nvPr/>
        </p:nvCxnSpPr>
        <p:spPr>
          <a:xfrm>
            <a:off x="5004142" y="2729103"/>
            <a:ext cx="689661" cy="712874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모서리가 둥근 직사각형 81"/>
          <p:cNvSpPr/>
          <p:nvPr/>
        </p:nvSpPr>
        <p:spPr>
          <a:xfrm>
            <a:off x="5710441" y="3283001"/>
            <a:ext cx="1316103" cy="43204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책 읽기</a:t>
            </a:r>
            <a:endParaRPr lang="ko-KR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3" name="모서리가 둥근 직사각형 92"/>
          <p:cNvSpPr/>
          <p:nvPr/>
        </p:nvSpPr>
        <p:spPr>
          <a:xfrm>
            <a:off x="1002802" y="2160703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사회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9" name="모서리가 둥근 직사각형 98"/>
          <p:cNvSpPr/>
          <p:nvPr/>
        </p:nvSpPr>
        <p:spPr>
          <a:xfrm>
            <a:off x="287579" y="1022166"/>
            <a:ext cx="1551007" cy="59887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도시의 발달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도시화</a:t>
            </a:r>
            <a:r>
              <a:rPr lang="en-US" altLang="ko-KR" sz="14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2286340" y="1022166"/>
            <a:ext cx="1357797" cy="598874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인구 변화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9" name="직선 연결선 108"/>
          <p:cNvCxnSpPr>
            <a:stCxn id="93" idx="3"/>
            <a:endCxn id="43" idx="1"/>
          </p:cNvCxnSpPr>
          <p:nvPr/>
        </p:nvCxnSpPr>
        <p:spPr>
          <a:xfrm>
            <a:off x="1720579" y="2376727"/>
            <a:ext cx="33931" cy="448738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79" name="그룹 78"/>
          <p:cNvGrpSpPr/>
          <p:nvPr/>
        </p:nvGrpSpPr>
        <p:grpSpPr>
          <a:xfrm rot="10800000">
            <a:off x="1074773" y="1579993"/>
            <a:ext cx="1937515" cy="580710"/>
            <a:chOff x="5683431" y="3989471"/>
            <a:chExt cx="1937515" cy="580710"/>
          </a:xfrm>
        </p:grpSpPr>
        <p:cxnSp>
          <p:nvCxnSpPr>
            <p:cNvPr id="110" name="직선 연결선 109"/>
            <p:cNvCxnSpPr>
              <a:stCxn id="93" idx="0"/>
            </p:cNvCxnSpPr>
            <p:nvPr/>
          </p:nvCxnSpPr>
          <p:spPr>
            <a:xfrm rot="10800000" flipV="1">
              <a:off x="5683431" y="3989471"/>
              <a:ext cx="1650597" cy="539664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1" name="직선 연결선 110"/>
            <p:cNvCxnSpPr/>
            <p:nvPr/>
          </p:nvCxnSpPr>
          <p:spPr>
            <a:xfrm rot="10800000" flipH="1" flipV="1">
              <a:off x="7278216" y="4050443"/>
              <a:ext cx="342730" cy="519738"/>
            </a:xfrm>
            <a:prstGeom prst="line">
              <a:avLst/>
            </a:prstGeom>
            <a:ln w="19050">
              <a:solidFill>
                <a:schemeClr val="accent2">
                  <a:lumMod val="60000"/>
                  <a:lumOff val="40000"/>
                </a:schemeClr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cxnSp>
        <p:nvCxnSpPr>
          <p:cNvPr id="113" name="직선 연결선 112"/>
          <p:cNvCxnSpPr>
            <a:endCxn id="104" idx="1"/>
          </p:cNvCxnSpPr>
          <p:nvPr/>
        </p:nvCxnSpPr>
        <p:spPr>
          <a:xfrm flipV="1">
            <a:off x="1607718" y="4019463"/>
            <a:ext cx="360446" cy="385583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모서리가 둥근 직사각형 114"/>
          <p:cNvSpPr/>
          <p:nvPr/>
        </p:nvSpPr>
        <p:spPr>
          <a:xfrm>
            <a:off x="266418" y="4078362"/>
            <a:ext cx="1290439" cy="62412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가족의 종류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모서리가 둥근 직사각형 55"/>
          <p:cNvSpPr/>
          <p:nvPr/>
        </p:nvSpPr>
        <p:spPr>
          <a:xfrm>
            <a:off x="7956976" y="921202"/>
            <a:ext cx="717777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수학</a:t>
            </a:r>
            <a:endParaRPr lang="en-US" altLang="ko-KR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7" name="직선 연결선 56"/>
          <p:cNvCxnSpPr>
            <a:endCxn id="56" idx="0"/>
          </p:cNvCxnSpPr>
          <p:nvPr/>
        </p:nvCxnSpPr>
        <p:spPr>
          <a:xfrm>
            <a:off x="7114906" y="585482"/>
            <a:ext cx="1200959" cy="33572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5" name="모서리가 둥근 직사각형 64"/>
          <p:cNvSpPr/>
          <p:nvPr/>
        </p:nvSpPr>
        <p:spPr>
          <a:xfrm>
            <a:off x="7848599" y="1748967"/>
            <a:ext cx="1085144" cy="47592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400" dirty="0" smtClean="0">
                <a:solidFill>
                  <a:schemeClr val="tx1"/>
                </a:solidFill>
                <a:latin typeface="+mj-ea"/>
                <a:ea typeface="+mj-ea"/>
              </a:rPr>
              <a:t>직육면체 전개도</a:t>
            </a:r>
            <a:endParaRPr lang="en-US" altLang="ko-KR" sz="14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6" name="직선 연결선 65"/>
          <p:cNvCxnSpPr/>
          <p:nvPr/>
        </p:nvCxnSpPr>
        <p:spPr>
          <a:xfrm flipH="1">
            <a:off x="7823944" y="2295432"/>
            <a:ext cx="491920" cy="329147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8" name="직선 연결선 57"/>
          <p:cNvCxnSpPr>
            <a:stCxn id="42" idx="3"/>
          </p:cNvCxnSpPr>
          <p:nvPr/>
        </p:nvCxnSpPr>
        <p:spPr>
          <a:xfrm>
            <a:off x="1656666" y="3556203"/>
            <a:ext cx="527262" cy="262661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4230590" y="2323776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dirty="0" err="1">
                <a:solidFill>
                  <a:srgbClr val="FF000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원화대체</a:t>
            </a:r>
            <a:endParaRPr lang="ko-KR" altLang="en-US" dirty="0">
              <a:solidFill>
                <a:srgbClr val="FF0000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627" y="1874404"/>
            <a:ext cx="2046325" cy="167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4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1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77628A33-926C-4BCE-A57E-774010BC9D74}"/>
              </a:ext>
            </a:extLst>
          </p:cNvPr>
          <p:cNvGrpSpPr/>
          <p:nvPr/>
        </p:nvGrpSpPr>
        <p:grpSpPr>
          <a:xfrm>
            <a:off x="396168" y="1050603"/>
            <a:ext cx="3490681" cy="1020178"/>
            <a:chOff x="465726" y="2075251"/>
            <a:chExt cx="3309399" cy="1264005"/>
          </a:xfrm>
          <a:noFill/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xmlns="" id="{5CB109DF-9CF2-4712-921E-5FF73ADB3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2743" y="2075251"/>
              <a:ext cx="1292382" cy="126400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7D366B1B-53AF-4A8C-82F6-2F5DD70781FD}"/>
                </a:ext>
              </a:extLst>
            </p:cNvPr>
            <p:cNvSpPr/>
            <p:nvPr/>
          </p:nvSpPr>
          <p:spPr>
            <a:xfrm>
              <a:off x="465726" y="2477753"/>
              <a:ext cx="2017017" cy="72453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교과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038BB0D9-09F9-43B4-81AB-308FBD0C3D18}"/>
              </a:ext>
            </a:extLst>
          </p:cNvPr>
          <p:cNvGrpSpPr/>
          <p:nvPr/>
        </p:nvGrpSpPr>
        <p:grpSpPr>
          <a:xfrm>
            <a:off x="393845" y="2138808"/>
            <a:ext cx="8356310" cy="2380802"/>
            <a:chOff x="626932" y="3538611"/>
            <a:chExt cx="7666702" cy="2949822"/>
          </a:xfrm>
          <a:noFill/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158C9E33-DD00-4540-9D8B-9F901552EA9D}"/>
                </a:ext>
              </a:extLst>
            </p:cNvPr>
            <p:cNvSpPr/>
            <p:nvPr/>
          </p:nvSpPr>
          <p:spPr>
            <a:xfrm>
              <a:off x="626932" y="4238549"/>
              <a:ext cx="7666702" cy="224988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[6</a:t>
              </a:r>
              <a:r>
                <a:rPr lang="ko-KR" altLang="en-US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02-01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]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읽기는 </a:t>
              </a:r>
              <a:r>
                <a:rPr lang="ko-KR" altLang="en-US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배경지식을 활용하여 의미를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구성</a:t>
              </a:r>
              <a:endPara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 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           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하는 과정임을 </a:t>
              </a:r>
              <a:r>
                <a:rPr lang="ko-KR" altLang="en-US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이해하고 글을 읽는다</a:t>
              </a:r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8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[6</a:t>
              </a:r>
              <a:r>
                <a:rPr lang="ko-KR" altLang="en-US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국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05-02]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작품 속 세계와 현실 세계를 비교하며</a:t>
              </a:r>
              <a:endPara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endParaRPr>
            </a:p>
            <a:p>
              <a:pPr fontAlgn="base" latinLnBrk="1"/>
              <a:r>
                <a:rPr lang="en-US" altLang="ko-KR" sz="2800" b="1" dirty="0">
                  <a:latin typeface="HY강B" panose="02030600000101010101" pitchFamily="18" charset="-127"/>
                  <a:ea typeface="HY강B" panose="02030600000101010101" pitchFamily="18" charset="-127"/>
                </a:rPr>
                <a:t> 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            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작품을 감상한다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  <a:endParaRPr lang="ko-KR" altLang="en-US" sz="2800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779934" cy="72453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9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2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356616" y="1175110"/>
            <a:ext cx="8129016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266100" y="892621"/>
            <a:ext cx="7881204" cy="3810592"/>
            <a:chOff x="450126" y="2310526"/>
            <a:chExt cx="6904934" cy="3810592"/>
          </a:xfrm>
        </p:grpSpPr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xmlns="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310526"/>
              <a:ext cx="737191" cy="986454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xmlns="" id="{B619B5D5-E48B-4AE4-9083-7CA260342328}"/>
                </a:ext>
              </a:extLst>
            </p:cNvPr>
            <p:cNvSpPr/>
            <p:nvPr/>
          </p:nvSpPr>
          <p:spPr>
            <a:xfrm>
              <a:off x="1081420" y="2523274"/>
              <a:ext cx="21275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b="1" dirty="0">
                  <a:highlight>
                    <a:srgbClr val="FFFF9F"/>
                  </a:highlight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585509" y="3066436"/>
              <a:ext cx="6769551" cy="3054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이번 차시는 삽화를 중심으로 책을 살펴보는 시간입니다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&lt;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만희네 집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&gt;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은 아이들의 부모님 세대를 반영하는 섬세한 묘사의 동양화 풍의 그림이 가득한 책입니다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err="1" smtClean="0">
                  <a:latin typeface="HY강B" panose="02030600000101010101" pitchFamily="18" charset="-127"/>
                  <a:ea typeface="HY강B" panose="02030600000101010101" pitchFamily="18" charset="-127"/>
                </a:rPr>
                <a:t>동기유발로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 다양한 집의 사진을 제시하여 이야기를 나누며 시작합니다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 </a:t>
              </a:r>
              <a:r>
                <a:rPr lang="ko-KR" altLang="en-US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그리고 그림책의 구성에 대해 알아 보고 이를 바탕으로 삽화를 살펴봅니다</a:t>
              </a:r>
              <a:r>
                <a:rPr lang="en-US" altLang="ko-KR" sz="2800" b="1" dirty="0" smtClean="0">
                  <a:latin typeface="HY강B" panose="02030600000101010101" pitchFamily="18" charset="-127"/>
                  <a:ea typeface="HY강B" panose="02030600000101010101" pitchFamily="18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993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3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9797" y="1013065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641729" y="1237255"/>
            <a:ext cx="8085581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&lt;</a:t>
            </a:r>
            <a:r>
              <a:rPr lang="ko-KR" altLang="en-US" sz="2800" b="1" dirty="0">
                <a:latin typeface="HY강B" panose="02030600000101010101" pitchFamily="18" charset="-127"/>
                <a:ea typeface="HY강B" panose="02030600000101010101" pitchFamily="18" charset="-127"/>
              </a:rPr>
              <a:t>활동</a:t>
            </a:r>
            <a:r>
              <a:rPr lang="en-US" altLang="ko-KR" sz="2800" b="1" dirty="0">
                <a:latin typeface="HY강B" panose="02030600000101010101" pitchFamily="18" charset="-127"/>
                <a:ea typeface="HY강B" panose="02030600000101010101" pitchFamily="18" charset="-127"/>
              </a:rPr>
              <a:t>1&gt;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에서는</a:t>
            </a:r>
            <a:r>
              <a:rPr lang="en-US" altLang="ko-KR" sz="2800" b="1" dirty="0">
                <a:latin typeface="HY강B" panose="02030600000101010101" pitchFamily="18" charset="-127"/>
                <a:ea typeface="HY강B" panose="02030600000101010101" pitchFamily="18" charset="-127"/>
              </a:rPr>
              <a:t>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앞뒤 표지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-&gt; </a:t>
            </a:r>
            <a:r>
              <a:rPr lang="ko-KR" altLang="en-US" sz="2800" b="1" dirty="0" err="1" smtClean="0">
                <a:latin typeface="HY강B" panose="02030600000101010101" pitchFamily="18" charset="-127"/>
                <a:ea typeface="HY강B" panose="02030600000101010101" pitchFamily="18" charset="-127"/>
              </a:rPr>
              <a:t>면지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-&gt;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내지 순서로 그림을 살펴보는 시간을 가집니다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책의 내용 예측하기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질문하기 등을 통해 </a:t>
            </a:r>
            <a:r>
              <a:rPr lang="ko-KR" altLang="en-US" sz="2800" b="1" dirty="0" err="1" smtClean="0">
                <a:latin typeface="HY강B" panose="02030600000101010101" pitchFamily="18" charset="-127"/>
                <a:ea typeface="HY강B" panose="02030600000101010101" pitchFamily="18" charset="-127"/>
              </a:rPr>
              <a:t>숨은그림찾기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 하듯 삽화 속 숨겨진 이야기를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 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찾습니다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이 때 발산적 사고 활동이 촉진될 수 있도록 내용과 상관없는 질문도 수용해 주세요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5381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4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609454" y="3856662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9797" y="1013065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이순신 돋움체 L" panose="02020603020101020101" pitchFamily="18" charset="-127"/>
              <a:ea typeface="이순신 돋움체 L" panose="0202060302010102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294257" y="1013065"/>
            <a:ext cx="886001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&lt;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활동</a:t>
            </a:r>
            <a:r>
              <a:rPr lang="en-US" altLang="ko-KR" sz="2800" b="1" dirty="0">
                <a:latin typeface="HY강B" panose="02030600000101010101" pitchFamily="18" charset="-127"/>
                <a:ea typeface="HY강B" panose="02030600000101010101" pitchFamily="18" charset="-127"/>
              </a:rPr>
              <a:t>2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&gt;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에서는 </a:t>
            </a:r>
            <a:r>
              <a:rPr lang="ko-KR" altLang="en-US" sz="2800" b="1" dirty="0" err="1" smtClean="0">
                <a:latin typeface="HY강B" panose="02030600000101010101" pitchFamily="18" charset="-127"/>
                <a:ea typeface="HY강B" panose="02030600000101010101" pitchFamily="18" charset="-127"/>
              </a:rPr>
              <a:t>활동지에서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 제시하는 그림을 찾아보며 그림책의 시대적 배경을 알 수 있게 합니다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만희네 집의 그림에는 복조리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자개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재봉틀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개다리소반 등 현재는 잘 사용하지 않는 물건들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학생들이 이름을 잘 알지 못할 물건들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시대적 배경을 알 수 있는 물건들이 곳곳에 등장합니다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숨은 그림 찾기 하듯 학생들이 그림을 찾고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, </a:t>
            </a:r>
            <a:r>
              <a:rPr lang="ko-KR" altLang="en-US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이름이나 용도를 추측해보거나 찾아보는 활동을 제시합니다</a:t>
            </a:r>
            <a:r>
              <a:rPr lang="en-US" altLang="ko-KR" sz="2800" b="1" dirty="0" smtClean="0">
                <a:latin typeface="HY강B" panose="02030600000101010101" pitchFamily="18" charset="-127"/>
                <a:ea typeface="HY강B" panose="02030600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634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D1553A6-6146-49BD-BD2F-88308EF7C9B0}"/>
              </a:ext>
            </a:extLst>
          </p:cNvPr>
          <p:cNvSpPr/>
          <p:nvPr/>
        </p:nvSpPr>
        <p:spPr>
          <a:xfrm>
            <a:off x="0" y="-45720"/>
            <a:ext cx="9154274" cy="880110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ko-KR" altLang="en-US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 선생님께 드리는 안내서 </a:t>
            </a:r>
            <a:r>
              <a:rPr lang="en-US" altLang="ko-KR" sz="3600" dirty="0" smtClean="0">
                <a:solidFill>
                  <a:srgbClr val="767171"/>
                </a:solidFill>
                <a:latin typeface="HY산B" panose="02030600000101010101" pitchFamily="18" charset="-127"/>
                <a:ea typeface="HY산B" panose="02030600000101010101" pitchFamily="18" charset="-127"/>
              </a:rPr>
              <a:t>5</a:t>
            </a:r>
            <a:endParaRPr lang="ko-KR" altLang="en-US" sz="1400" dirty="0">
              <a:solidFill>
                <a:srgbClr val="767171"/>
              </a:solidFill>
              <a:latin typeface="HY산B" panose="02030600000101010101" pitchFamily="18" charset="-127"/>
              <a:ea typeface="HY산B" panose="02030600000101010101" pitchFamily="18" charset="-127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F0834FE9-FFAF-4AFE-8F80-7A9C59EFA235}"/>
              </a:ext>
            </a:extLst>
          </p:cNvPr>
          <p:cNvCxnSpPr>
            <a:cxnSpLocks/>
          </p:cNvCxnSpPr>
          <p:nvPr/>
        </p:nvCxnSpPr>
        <p:spPr>
          <a:xfrm>
            <a:off x="0" y="842634"/>
            <a:ext cx="9154274" cy="0"/>
          </a:xfrm>
          <a:prstGeom prst="line">
            <a:avLst/>
          </a:prstGeom>
          <a:ln w="476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 descr="우산, 액세서리이(가) 표시된 사진&#10;&#10;자동 생성된 설명">
            <a:extLst>
              <a:ext uri="{FF2B5EF4-FFF2-40B4-BE49-F238E27FC236}">
                <a16:creationId xmlns:a16="http://schemas.microsoft.com/office/drawing/2014/main" xmlns="" id="{984A0382-8C23-430D-A0E9-F37CC5DF5F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9" t="9568" r="14046" b="65401"/>
          <a:stretch/>
        </p:blipFill>
        <p:spPr>
          <a:xfrm>
            <a:off x="6599293" y="3634665"/>
            <a:ext cx="2534545" cy="1286838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2AB7AB33-E0F5-4271-9CEB-1C5A78278B26}"/>
              </a:ext>
            </a:extLst>
          </p:cNvPr>
          <p:cNvSpPr/>
          <p:nvPr/>
        </p:nvSpPr>
        <p:spPr>
          <a:xfrm>
            <a:off x="174661" y="1175110"/>
            <a:ext cx="8794679" cy="3802004"/>
          </a:xfrm>
          <a:prstGeom prst="roundRect">
            <a:avLst>
              <a:gd name="adj" fmla="val 4303"/>
            </a:avLst>
          </a:prstGeom>
          <a:solidFill>
            <a:srgbClr val="FF9966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B619B5D5-E48B-4AE4-9083-7CA260342328}"/>
              </a:ext>
            </a:extLst>
          </p:cNvPr>
          <p:cNvSpPr/>
          <p:nvPr/>
        </p:nvSpPr>
        <p:spPr>
          <a:xfrm>
            <a:off x="811822" y="1314066"/>
            <a:ext cx="25298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]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51" y="1166654"/>
            <a:ext cx="1080386" cy="1080386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66869" y="1661064"/>
            <a:ext cx="4987328" cy="1238035"/>
            <a:chOff x="902987" y="4849189"/>
            <a:chExt cx="3572484" cy="1238035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1109432" y="5015856"/>
              <a:ext cx="2888089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HY강B" panose="02030600000101010101" pitchFamily="18" charset="-127"/>
                <a:ea typeface="HY강B" panose="02030600000101010101" pitchFamily="18" charset="-127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xmlns="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276677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400" b="1" dirty="0" smtClean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400" b="1" dirty="0">
                  <a:latin typeface="HY강B" panose="02030600000101010101" pitchFamily="18" charset="-127"/>
                  <a:ea typeface="HY강B" panose="02030600000101010101" pitchFamily="18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400" b="1" dirty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>
          <a:xfrm>
            <a:off x="5454772" y="1804087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HY강B" panose="02030600000101010101" pitchFamily="18" charset="-127"/>
              <a:ea typeface="HY강B" panose="0203060000010101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101" y="1860838"/>
            <a:ext cx="723501" cy="578988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09132B0-36BF-45ED-9058-4A08B4F164B0}"/>
              </a:ext>
            </a:extLst>
          </p:cNvPr>
          <p:cNvSpPr/>
          <p:nvPr/>
        </p:nvSpPr>
        <p:spPr>
          <a:xfrm>
            <a:off x="6106973" y="1934288"/>
            <a:ext cx="2225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400" b="1" dirty="0" smtClean="0"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400" b="1" dirty="0"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C10C8A98-6467-41A2-94F9-F062CD54E31A}"/>
              </a:ext>
            </a:extLst>
          </p:cNvPr>
          <p:cNvSpPr/>
          <p:nvPr/>
        </p:nvSpPr>
        <p:spPr>
          <a:xfrm>
            <a:off x="841898" y="3339289"/>
            <a:ext cx="6476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b="1" dirty="0" smtClean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b="1" dirty="0">
                <a:highlight>
                  <a:srgbClr val="FFFF9F"/>
                </a:highlight>
                <a:latin typeface="HY강B" panose="02030600000101010101" pitchFamily="18" charset="-127"/>
                <a:ea typeface="HY강B" panose="02030600000101010101" pitchFamily="18" charset="-127"/>
                <a:cs typeface="다온 청춘고딕(B)" panose="02020603020101020101" pitchFamily="18" charset="-127"/>
              </a:rPr>
              <a:t>!</a:t>
            </a:r>
            <a:endParaRPr lang="ko-KR" altLang="en-US" sz="3200" b="1" dirty="0">
              <a:highlight>
                <a:srgbClr val="FFFF9F"/>
              </a:highlight>
              <a:latin typeface="HY강B" panose="02030600000101010101" pitchFamily="18" charset="-127"/>
              <a:ea typeface="HY강B" panose="02030600000101010101" pitchFamily="18" charset="-127"/>
              <a:cs typeface="다온 청춘고딕(B)" panose="02020603020101020101" pitchFamily="18" charset="-127"/>
            </a:endParaRPr>
          </a:p>
        </p:txBody>
      </p:sp>
      <p:pic>
        <p:nvPicPr>
          <p:cNvPr id="20" name="그림 19" descr="식물, 꽃이(가) 표시된 사진&#10;&#10;자동 생성된 설명">
            <a:extLst>
              <a:ext uri="{FF2B5EF4-FFF2-40B4-BE49-F238E27FC236}">
                <a16:creationId xmlns:a16="http://schemas.microsoft.com/office/drawing/2014/main" xmlns="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713" y="3248489"/>
            <a:ext cx="630757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4358</TotalTime>
  <Words>1087</Words>
  <Application>Microsoft Office PowerPoint</Application>
  <PresentationFormat>화면 슬라이드 쇼(16:9)</PresentationFormat>
  <Paragraphs>164</Paragraphs>
  <Slides>28</Slides>
  <Notes>21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41" baseType="lpstr">
      <vt:lpstr>HY강B</vt:lpstr>
      <vt:lpstr>HY산B</vt:lpstr>
      <vt:lpstr>다온 청춘고딕(B)</vt:lpstr>
      <vt:lpstr>돋움</vt:lpstr>
      <vt:lpstr>맑은 고딕</vt:lpstr>
      <vt:lpstr>배달의민족 한나체 Pro</vt:lpstr>
      <vt:lpstr>이순신 돋움체 L</vt:lpstr>
      <vt:lpstr>한컴 솔잎 B</vt:lpstr>
      <vt:lpstr>휴먼모음T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111</cp:revision>
  <cp:lastPrinted>2020-03-18T06:25:42Z</cp:lastPrinted>
  <dcterms:created xsi:type="dcterms:W3CDTF">2019-09-17T12:33:38Z</dcterms:created>
  <dcterms:modified xsi:type="dcterms:W3CDTF">2020-05-04T09:08:59Z</dcterms:modified>
</cp:coreProperties>
</file>