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0"/>
  </p:notesMasterIdLst>
  <p:sldIdLst>
    <p:sldId id="263" r:id="rId2"/>
    <p:sldId id="256" r:id="rId3"/>
    <p:sldId id="386" r:id="rId4"/>
    <p:sldId id="382" r:id="rId5"/>
    <p:sldId id="265" r:id="rId6"/>
    <p:sldId id="266" r:id="rId7"/>
    <p:sldId id="319" r:id="rId8"/>
    <p:sldId id="268" r:id="rId9"/>
    <p:sldId id="330" r:id="rId10"/>
    <p:sldId id="383" r:id="rId11"/>
    <p:sldId id="384" r:id="rId12"/>
    <p:sldId id="385" r:id="rId13"/>
    <p:sldId id="326" r:id="rId14"/>
    <p:sldId id="332" r:id="rId15"/>
    <p:sldId id="333" r:id="rId16"/>
    <p:sldId id="334" r:id="rId17"/>
    <p:sldId id="335" r:id="rId18"/>
    <p:sldId id="336" r:id="rId19"/>
    <p:sldId id="337" r:id="rId20"/>
    <p:sldId id="260" r:id="rId21"/>
    <p:sldId id="338" r:id="rId22"/>
    <p:sldId id="339" r:id="rId23"/>
    <p:sldId id="340" r:id="rId24"/>
    <p:sldId id="341" r:id="rId25"/>
    <p:sldId id="345" r:id="rId26"/>
    <p:sldId id="346" r:id="rId27"/>
    <p:sldId id="347" r:id="rId28"/>
    <p:sldId id="348" r:id="rId29"/>
    <p:sldId id="349" r:id="rId30"/>
    <p:sldId id="350" r:id="rId31"/>
    <p:sldId id="351" r:id="rId32"/>
    <p:sldId id="352" r:id="rId33"/>
    <p:sldId id="353" r:id="rId34"/>
    <p:sldId id="354" r:id="rId35"/>
    <p:sldId id="358" r:id="rId36"/>
    <p:sldId id="359" r:id="rId37"/>
    <p:sldId id="360" r:id="rId38"/>
    <p:sldId id="361" r:id="rId39"/>
    <p:sldId id="362" r:id="rId40"/>
    <p:sldId id="363" r:id="rId41"/>
    <p:sldId id="364" r:id="rId42"/>
    <p:sldId id="365" r:id="rId43"/>
    <p:sldId id="366" r:id="rId44"/>
    <p:sldId id="367" r:id="rId45"/>
    <p:sldId id="368" r:id="rId46"/>
    <p:sldId id="369" r:id="rId47"/>
    <p:sldId id="370" r:id="rId48"/>
    <p:sldId id="371" r:id="rId49"/>
    <p:sldId id="372" r:id="rId50"/>
    <p:sldId id="373" r:id="rId51"/>
    <p:sldId id="374" r:id="rId52"/>
    <p:sldId id="375" r:id="rId53"/>
    <p:sldId id="376" r:id="rId54"/>
    <p:sldId id="377" r:id="rId55"/>
    <p:sldId id="378" r:id="rId56"/>
    <p:sldId id="317" r:id="rId57"/>
    <p:sldId id="311" r:id="rId58"/>
    <p:sldId id="387" r:id="rId59"/>
    <p:sldId id="391" r:id="rId60"/>
    <p:sldId id="392" r:id="rId61"/>
    <p:sldId id="324" r:id="rId62"/>
    <p:sldId id="323" r:id="rId63"/>
    <p:sldId id="312" r:id="rId64"/>
    <p:sldId id="329" r:id="rId65"/>
    <p:sldId id="322" r:id="rId66"/>
    <p:sldId id="380" r:id="rId67"/>
    <p:sldId id="379" r:id="rId68"/>
    <p:sldId id="285" r:id="rId69"/>
  </p:sldIdLst>
  <p:sldSz cx="9144000" cy="5143500" type="screen16x9"/>
  <p:notesSz cx="6802438" cy="99345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000"/>
    <a:srgbClr val="CCCCFF"/>
    <a:srgbClr val="A78115"/>
    <a:srgbClr val="CEEEFE"/>
    <a:srgbClr val="FF9999"/>
    <a:srgbClr val="6BC3C9"/>
    <a:srgbClr val="FDA7C0"/>
    <a:srgbClr val="424E57"/>
    <a:srgbClr val="6A5074"/>
    <a:srgbClr val="FF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660" autoAdjust="0"/>
    <p:restoredTop sz="77251" autoAdjust="0"/>
  </p:normalViewPr>
  <p:slideViewPr>
    <p:cSldViewPr snapToGrid="0">
      <p:cViewPr varScale="1">
        <p:scale>
          <a:sx n="118" d="100"/>
          <a:sy n="118" d="100"/>
        </p:scale>
        <p:origin x="678" y="1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7723" cy="49845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3141" y="0"/>
            <a:ext cx="2947723" cy="49845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87A899-4BFC-418D-8499-E6D1DCFAF06A}" type="datetimeFigureOut">
              <a:rPr lang="ko-KR" altLang="en-US" smtClean="0"/>
              <a:t>2020-05-06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9475" cy="3352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0244" y="4781014"/>
            <a:ext cx="5441950" cy="39117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36123"/>
            <a:ext cx="2947723" cy="49845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3141" y="9436123"/>
            <a:ext cx="2947723" cy="49845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53F736-5537-4C79-AA97-F5C5E3F837A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988715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p1VU84oLK2I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s://www.youtube.com/watch?v=03ZDm4UbrKs" TargetMode="External"/><Relationship Id="rId4" Type="http://schemas.openxmlformats.org/officeDocument/2006/relationships/hyperlink" Target="https://www.youtube.com/watch?v=nySsPGDEUy8" TargetMode="Externa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401279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994719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이 때 바로 앞사람의 것만 볼 수 있습니다</a:t>
            </a:r>
            <a:r>
              <a:rPr lang="en-US" altLang="ko-KR" dirty="0" smtClean="0"/>
              <a:t>.</a:t>
            </a:r>
          </a:p>
          <a:p>
            <a:endParaRPr lang="en-US" altLang="ko-KR" dirty="0" smtClean="0"/>
          </a:p>
          <a:p>
            <a:r>
              <a:rPr lang="en-US" altLang="ko-KR" dirty="0" smtClean="0"/>
              <a:t>2</a:t>
            </a:r>
            <a:r>
              <a:rPr lang="ko-KR" altLang="en-US" dirty="0" smtClean="0"/>
              <a:t>번은 </a:t>
            </a:r>
            <a:r>
              <a:rPr lang="en-US" altLang="ko-KR" dirty="0" smtClean="0"/>
              <a:t>1</a:t>
            </a:r>
            <a:r>
              <a:rPr lang="ko-KR" altLang="en-US" dirty="0" err="1" smtClean="0"/>
              <a:t>번것만</a:t>
            </a:r>
            <a:r>
              <a:rPr lang="en-US" altLang="ko-KR" dirty="0" smtClean="0"/>
              <a:t>, 3</a:t>
            </a:r>
            <a:r>
              <a:rPr lang="ko-KR" altLang="en-US" dirty="0" smtClean="0"/>
              <a:t>번은 </a:t>
            </a:r>
            <a:r>
              <a:rPr lang="en-US" altLang="ko-KR" dirty="0" smtClean="0"/>
              <a:t>2</a:t>
            </a:r>
            <a:r>
              <a:rPr lang="ko-KR" altLang="en-US" dirty="0" smtClean="0"/>
              <a:t>번 것만</a:t>
            </a:r>
            <a:r>
              <a:rPr lang="en-US" altLang="ko-KR" dirty="0" smtClean="0"/>
              <a:t>, 4</a:t>
            </a:r>
            <a:r>
              <a:rPr lang="ko-KR" altLang="en-US" dirty="0" smtClean="0"/>
              <a:t>번은 </a:t>
            </a:r>
            <a:r>
              <a:rPr lang="en-US" altLang="ko-KR" dirty="0" smtClean="0"/>
              <a:t>3</a:t>
            </a:r>
            <a:r>
              <a:rPr lang="ko-KR" altLang="en-US" dirty="0" err="1" smtClean="0"/>
              <a:t>번것만</a:t>
            </a:r>
            <a:r>
              <a:rPr lang="ko-KR" altLang="en-US" dirty="0" smtClean="0"/>
              <a:t> 보게 해주세요</a:t>
            </a:r>
            <a:r>
              <a:rPr lang="en-US" altLang="ko-KR" dirty="0" smtClean="0"/>
              <a:t>. </a:t>
            </a:r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122402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849386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044409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3466198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[</a:t>
            </a:r>
            <a:r>
              <a:rPr lang="ko-KR" altLang="en-US" dirty="0" smtClean="0"/>
              <a:t>학습문제제시</a:t>
            </a:r>
            <a:r>
              <a:rPr lang="en-US" altLang="ko-KR" dirty="0" smtClean="0"/>
              <a:t>]</a:t>
            </a:r>
          </a:p>
          <a:p>
            <a:r>
              <a:rPr lang="en-US" altLang="ko-KR" dirty="0" smtClean="0"/>
              <a:t>‘</a:t>
            </a:r>
            <a:r>
              <a:rPr lang="ko-KR" altLang="en-US" dirty="0" smtClean="0"/>
              <a:t>우리 집</a:t>
            </a:r>
            <a:r>
              <a:rPr lang="en-US" altLang="ko-KR" dirty="0" smtClean="0"/>
              <a:t>’</a:t>
            </a:r>
            <a:r>
              <a:rPr lang="ko-KR" altLang="en-US" dirty="0" smtClean="0"/>
              <a:t>에 초점을 맞추기보다는 현재</a:t>
            </a:r>
            <a:r>
              <a:rPr lang="en-US" altLang="ko-KR" dirty="0" smtClean="0"/>
              <a:t>, </a:t>
            </a:r>
            <a:r>
              <a:rPr lang="ko-KR" altLang="en-US" dirty="0" smtClean="0"/>
              <a:t>우리 시대의 집으로 생각해주세요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090140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연습문제 모기향 하나</a:t>
            </a:r>
            <a:r>
              <a:rPr lang="en-US" altLang="ko-KR" dirty="0" smtClean="0"/>
              <a:t>,</a:t>
            </a:r>
          </a:p>
          <a:p>
            <a:r>
              <a:rPr lang="ko-KR" altLang="en-US" dirty="0" smtClean="0"/>
              <a:t>실전문제 </a:t>
            </a:r>
            <a:r>
              <a:rPr lang="en-US" altLang="ko-KR" dirty="0" smtClean="0"/>
              <a:t>10</a:t>
            </a:r>
            <a:r>
              <a:rPr lang="ko-KR" altLang="en-US" dirty="0" smtClean="0"/>
              <a:t>개를 준비하였습니다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적당히 가감해주세요</a:t>
            </a:r>
            <a:r>
              <a:rPr lang="en-US" altLang="ko-KR" dirty="0" smtClean="0"/>
              <a:t>^^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9997725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200" b="1" kern="120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놀이를 하는 과정에서 다른 아이들이 정답을 보면 안 되는 순서는</a:t>
            </a:r>
            <a:r>
              <a:rPr lang="ko-KR" altLang="en-US" sz="1200" b="1" kern="1200" baseline="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 위와 같이 </a:t>
            </a:r>
            <a:r>
              <a:rPr lang="ko-KR" altLang="en-US" sz="1200" b="1" kern="120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검정색 페이지를 삽입하였습니다</a:t>
            </a:r>
            <a:r>
              <a:rPr lang="en-US" altLang="ko-KR" sz="1200" b="1" kern="120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ko-KR" altLang="en-US" sz="1200" kern="1200" dirty="0" smtClean="0">
              <a:solidFill>
                <a:srgbClr val="C00000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200" b="1" kern="120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선생님들께서 모니터를 껐다가 켰다가 하는 번거로움을 없애기 위해</a:t>
            </a:r>
            <a:r>
              <a:rPr lang="en-US" altLang="ko-KR" sz="1200" b="1" kern="120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..</a:t>
            </a:r>
            <a:r>
              <a:rPr lang="ko-KR" altLang="en-US" sz="1200" b="1" kern="120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검정색 페이지를 삽입하였습니다</a:t>
            </a:r>
            <a:r>
              <a:rPr lang="en-US" altLang="ko-KR" sz="1200" b="1" kern="120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ko-KR" altLang="en-US" sz="1200" kern="1200" dirty="0" smtClean="0">
              <a:solidFill>
                <a:srgbClr val="C00000"/>
              </a:solidFill>
              <a:effectLst/>
              <a:latin typeface="+mn-lt"/>
              <a:ea typeface="+mn-ea"/>
              <a:cs typeface="+mn-cs"/>
            </a:endParaRPr>
          </a:p>
          <a:p>
            <a:endParaRPr lang="ko-KR" altLang="en-US" dirty="0">
              <a:solidFill>
                <a:srgbClr val="C00000"/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7419084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25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7955138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200" b="1" kern="120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놀이를 하는 과정에서 다른 아이들이 정답을 보면 안 되는 순서는</a:t>
            </a:r>
            <a:r>
              <a:rPr lang="ko-KR" altLang="en-US" sz="1200" b="1" kern="1200" baseline="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 위와 같이 </a:t>
            </a:r>
            <a:r>
              <a:rPr lang="ko-KR" altLang="en-US" sz="1200" b="1" kern="120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검정색 페이지를 삽입하였습니다</a:t>
            </a:r>
            <a:r>
              <a:rPr lang="en-US" altLang="ko-KR" sz="1200" b="1" kern="120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ko-KR" altLang="en-US" sz="1200" kern="1200" dirty="0" smtClean="0">
              <a:solidFill>
                <a:srgbClr val="C00000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200" b="1" kern="120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선생님들께서 모니터를 껐다가 켰다가 하는 번거로움을 없애기 위해</a:t>
            </a:r>
            <a:r>
              <a:rPr lang="en-US" altLang="ko-KR" sz="1200" b="1" kern="120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..</a:t>
            </a:r>
            <a:r>
              <a:rPr lang="ko-KR" altLang="en-US" sz="1200" b="1" kern="120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검정색 페이지를 삽입하였습니다</a:t>
            </a:r>
            <a:r>
              <a:rPr lang="en-US" altLang="ko-KR" sz="1200" b="1" kern="120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ko-KR" altLang="en-US" sz="1200" kern="1200" dirty="0" smtClean="0">
              <a:solidFill>
                <a:srgbClr val="C00000"/>
              </a:solidFill>
              <a:effectLst/>
              <a:latin typeface="+mn-lt"/>
              <a:ea typeface="+mn-ea"/>
              <a:cs typeface="+mn-cs"/>
            </a:endParaRPr>
          </a:p>
          <a:p>
            <a:endParaRPr lang="ko-KR" altLang="en-US" dirty="0" smtClean="0">
              <a:solidFill>
                <a:srgbClr val="C00000"/>
              </a:solidFill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27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780965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7409622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200" b="1" kern="120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놀이를 하는 과정에서 다른 아이들이 정답을 보면 안 되는 순서는</a:t>
            </a:r>
            <a:r>
              <a:rPr lang="ko-KR" altLang="en-US" sz="1200" b="1" kern="1200" baseline="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 위와 같이 </a:t>
            </a:r>
            <a:r>
              <a:rPr lang="ko-KR" altLang="en-US" sz="1200" b="1" kern="120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검정색 페이지를 삽입하였습니다</a:t>
            </a:r>
            <a:r>
              <a:rPr lang="en-US" altLang="ko-KR" sz="1200" b="1" kern="120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ko-KR" altLang="en-US" sz="1200" kern="1200" dirty="0" smtClean="0">
              <a:solidFill>
                <a:srgbClr val="C00000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200" b="1" kern="120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선생님들께서 모니터를 껐다가 켰다가 하는 번거로움을 없애기 위해</a:t>
            </a:r>
            <a:r>
              <a:rPr lang="en-US" altLang="ko-KR" sz="1200" b="1" kern="120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..</a:t>
            </a:r>
            <a:r>
              <a:rPr lang="ko-KR" altLang="en-US" sz="1200" b="1" kern="120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검정색 페이지를 삽입하였습니다</a:t>
            </a:r>
            <a:r>
              <a:rPr lang="en-US" altLang="ko-KR" sz="1200" b="1" kern="120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ko-KR" altLang="en-US" sz="1200" kern="1200" dirty="0" smtClean="0">
              <a:solidFill>
                <a:srgbClr val="C00000"/>
              </a:solidFill>
              <a:effectLst/>
              <a:latin typeface="+mn-lt"/>
              <a:ea typeface="+mn-ea"/>
              <a:cs typeface="+mn-cs"/>
            </a:endParaRPr>
          </a:p>
          <a:p>
            <a:endParaRPr lang="ko-KR" altLang="en-US" dirty="0" smtClean="0">
              <a:solidFill>
                <a:srgbClr val="C00000"/>
              </a:solidFill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30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6886506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200" b="1" kern="120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놀이를 하는 과정에서 다른 아이들이 정답을 보면 안 되는 순서는</a:t>
            </a:r>
            <a:r>
              <a:rPr lang="ko-KR" altLang="en-US" sz="1200" b="1" kern="1200" baseline="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 위와 같이 </a:t>
            </a:r>
            <a:r>
              <a:rPr lang="ko-KR" altLang="en-US" sz="1200" b="1" kern="120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검정색 페이지를 삽입하였습니다</a:t>
            </a:r>
            <a:r>
              <a:rPr lang="en-US" altLang="ko-KR" sz="1200" b="1" kern="120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ko-KR" altLang="en-US" sz="1200" kern="1200" dirty="0" smtClean="0">
              <a:solidFill>
                <a:srgbClr val="C00000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200" b="1" kern="120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선생님들께서 모니터를 껐다가 켰다가 하는 번거로움을 없애기 위해</a:t>
            </a:r>
            <a:r>
              <a:rPr lang="en-US" altLang="ko-KR" sz="1200" b="1" kern="120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..</a:t>
            </a:r>
            <a:r>
              <a:rPr lang="ko-KR" altLang="en-US" sz="1200" b="1" kern="120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검정색 페이지를 삽입하였습니다</a:t>
            </a:r>
            <a:r>
              <a:rPr lang="en-US" altLang="ko-KR" sz="1200" b="1" kern="120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ko-KR" altLang="en-US" sz="1200" kern="1200" dirty="0" smtClean="0">
              <a:solidFill>
                <a:srgbClr val="C00000"/>
              </a:solidFill>
              <a:effectLst/>
              <a:latin typeface="+mn-lt"/>
              <a:ea typeface="+mn-ea"/>
              <a:cs typeface="+mn-cs"/>
            </a:endParaRPr>
          </a:p>
          <a:p>
            <a:endParaRPr lang="ko-KR" altLang="en-US" dirty="0" smtClean="0">
              <a:solidFill>
                <a:srgbClr val="C00000"/>
              </a:solidFill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33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5226192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200" b="1" kern="120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놀이를 하는 과정에서 다른 아이들이 정답을 보면 안 되는 순서는</a:t>
            </a:r>
            <a:r>
              <a:rPr lang="ko-KR" altLang="en-US" sz="1200" b="1" kern="1200" baseline="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 위와 같이 </a:t>
            </a:r>
            <a:r>
              <a:rPr lang="ko-KR" altLang="en-US" sz="1200" b="1" kern="120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검정색 페이지를 삽입하였습니다</a:t>
            </a:r>
            <a:r>
              <a:rPr lang="en-US" altLang="ko-KR" sz="1200" b="1" kern="120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ko-KR" altLang="en-US" sz="1200" kern="1200" dirty="0" smtClean="0">
              <a:solidFill>
                <a:srgbClr val="C00000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200" b="1" kern="120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선생님들께서 모니터를 껐다가 켰다가 하는 번거로움을 없애기 위해</a:t>
            </a:r>
            <a:r>
              <a:rPr lang="en-US" altLang="ko-KR" sz="1200" b="1" kern="120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..</a:t>
            </a:r>
            <a:r>
              <a:rPr lang="ko-KR" altLang="en-US" sz="1200" b="1" kern="120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검정색 페이지를 삽입하였습니다</a:t>
            </a:r>
            <a:r>
              <a:rPr lang="en-US" altLang="ko-KR" sz="1200" b="1" kern="120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ko-KR" altLang="en-US" sz="1200" kern="1200" dirty="0" smtClean="0">
              <a:solidFill>
                <a:srgbClr val="C00000"/>
              </a:solidFill>
              <a:effectLst/>
              <a:latin typeface="+mn-lt"/>
              <a:ea typeface="+mn-ea"/>
              <a:cs typeface="+mn-cs"/>
            </a:endParaRPr>
          </a:p>
          <a:p>
            <a:endParaRPr lang="ko-KR" altLang="en-US" dirty="0" smtClean="0">
              <a:solidFill>
                <a:srgbClr val="C00000"/>
              </a:solidFill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36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816057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200" b="1" kern="120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놀이를 하는 과정에서 다른 아이들이 정답을 보면 안 되는 순서는</a:t>
            </a:r>
            <a:r>
              <a:rPr lang="ko-KR" altLang="en-US" sz="1200" b="1" kern="1200" baseline="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 위와 같이 </a:t>
            </a:r>
            <a:r>
              <a:rPr lang="ko-KR" altLang="en-US" sz="1200" b="1" kern="120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검정색 페이지를 삽입하였습니다</a:t>
            </a:r>
            <a:r>
              <a:rPr lang="en-US" altLang="ko-KR" sz="1200" b="1" kern="120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ko-KR" altLang="en-US" sz="1200" kern="1200" dirty="0" smtClean="0">
              <a:solidFill>
                <a:srgbClr val="C00000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200" b="1" kern="120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선생님들께서 모니터를 껐다가 켰다가 하는 번거로움을 없애기 위해</a:t>
            </a:r>
            <a:r>
              <a:rPr lang="en-US" altLang="ko-KR" sz="1200" b="1" kern="120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..</a:t>
            </a:r>
            <a:r>
              <a:rPr lang="ko-KR" altLang="en-US" sz="1200" b="1" kern="120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검정색 페이지를 삽입하였습니다</a:t>
            </a:r>
            <a:r>
              <a:rPr lang="en-US" altLang="ko-KR" sz="1200" b="1" kern="120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ko-KR" altLang="en-US" sz="1200" kern="1200" dirty="0" smtClean="0">
              <a:solidFill>
                <a:srgbClr val="C00000"/>
              </a:solidFill>
              <a:effectLst/>
              <a:latin typeface="+mn-lt"/>
              <a:ea typeface="+mn-ea"/>
              <a:cs typeface="+mn-cs"/>
            </a:endParaRPr>
          </a:p>
          <a:p>
            <a:endParaRPr lang="ko-KR" altLang="en-US" dirty="0" smtClean="0">
              <a:solidFill>
                <a:srgbClr val="C00000"/>
              </a:solidFill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39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349940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200" b="1" kern="120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놀이를 하는 과정에서 다른 아이들이 정답을 보면 안 되는 순서는</a:t>
            </a:r>
            <a:r>
              <a:rPr lang="ko-KR" altLang="en-US" sz="1200" b="1" kern="1200" baseline="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 위와 같이 </a:t>
            </a:r>
            <a:r>
              <a:rPr lang="ko-KR" altLang="en-US" sz="1200" b="1" kern="120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검정색 페이지를 삽입하였습니다</a:t>
            </a:r>
            <a:r>
              <a:rPr lang="en-US" altLang="ko-KR" sz="1200" b="1" kern="120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ko-KR" altLang="en-US" sz="1200" kern="1200" dirty="0" smtClean="0">
              <a:solidFill>
                <a:srgbClr val="C00000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200" b="1" kern="120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선생님들께서 모니터를 껐다가 켰다가 하는 번거로움을 없애기 위해</a:t>
            </a:r>
            <a:r>
              <a:rPr lang="en-US" altLang="ko-KR" sz="1200" b="1" kern="120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..</a:t>
            </a:r>
            <a:r>
              <a:rPr lang="ko-KR" altLang="en-US" sz="1200" b="1" kern="120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검정색 페이지를 삽입하였습니다</a:t>
            </a:r>
            <a:r>
              <a:rPr lang="en-US" altLang="ko-KR" sz="1200" b="1" kern="120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ko-KR" altLang="en-US" sz="1200" kern="1200" dirty="0" smtClean="0">
              <a:solidFill>
                <a:srgbClr val="C00000"/>
              </a:solidFill>
              <a:effectLst/>
              <a:latin typeface="+mn-lt"/>
              <a:ea typeface="+mn-ea"/>
              <a:cs typeface="+mn-cs"/>
            </a:endParaRPr>
          </a:p>
          <a:p>
            <a:endParaRPr lang="ko-KR" altLang="en-US" dirty="0" smtClean="0">
              <a:solidFill>
                <a:srgbClr val="C00000"/>
              </a:solidFill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42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5404191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200" b="1" kern="120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놀이를 하는 과정에서 다른 아이들이 정답을 보면 안 되는 순서는</a:t>
            </a:r>
            <a:r>
              <a:rPr lang="ko-KR" altLang="en-US" sz="1200" b="1" kern="1200" baseline="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 위와 같이 </a:t>
            </a:r>
            <a:r>
              <a:rPr lang="ko-KR" altLang="en-US" sz="1200" b="1" kern="120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검정색 페이지를 삽입하였습니다</a:t>
            </a:r>
            <a:r>
              <a:rPr lang="en-US" altLang="ko-KR" sz="1200" b="1" kern="120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ko-KR" altLang="en-US" sz="1200" kern="1200" dirty="0" smtClean="0">
              <a:solidFill>
                <a:srgbClr val="C00000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200" b="1" kern="120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선생님들께서 모니터를 껐다가 켰다가 하는 번거로움을 없애기 위해</a:t>
            </a:r>
            <a:r>
              <a:rPr lang="en-US" altLang="ko-KR" sz="1200" b="1" kern="120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..</a:t>
            </a:r>
            <a:r>
              <a:rPr lang="ko-KR" altLang="en-US" sz="1200" b="1" kern="120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검정색 페이지를 삽입하였습니다</a:t>
            </a:r>
            <a:r>
              <a:rPr lang="en-US" altLang="ko-KR" sz="1200" b="1" kern="120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ko-KR" altLang="en-US" sz="1200" kern="1200" dirty="0" smtClean="0">
              <a:solidFill>
                <a:srgbClr val="C00000"/>
              </a:solidFill>
              <a:effectLst/>
              <a:latin typeface="+mn-lt"/>
              <a:ea typeface="+mn-ea"/>
              <a:cs typeface="+mn-cs"/>
            </a:endParaRPr>
          </a:p>
          <a:p>
            <a:endParaRPr lang="ko-KR" altLang="en-US" dirty="0" smtClean="0">
              <a:solidFill>
                <a:srgbClr val="C00000"/>
              </a:solidFill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45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9950485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200" b="1" kern="120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놀이를 하는 과정에서 다른 아이들이 정답을 보면 안 되는 순서는</a:t>
            </a:r>
            <a:r>
              <a:rPr lang="ko-KR" altLang="en-US" sz="1200" b="1" kern="1200" baseline="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 위와 같이 </a:t>
            </a:r>
            <a:r>
              <a:rPr lang="ko-KR" altLang="en-US" sz="1200" b="1" kern="120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검정색 페이지를 삽입하였습니다</a:t>
            </a:r>
            <a:r>
              <a:rPr lang="en-US" altLang="ko-KR" sz="1200" b="1" kern="120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ko-KR" altLang="en-US" sz="1200" kern="1200" dirty="0" smtClean="0">
              <a:solidFill>
                <a:srgbClr val="C00000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200" b="1" kern="120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선생님들께서 모니터를 껐다가 켰다가 하는 번거로움을 없애기 위해</a:t>
            </a:r>
            <a:r>
              <a:rPr lang="en-US" altLang="ko-KR" sz="1200" b="1" kern="120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..</a:t>
            </a:r>
            <a:r>
              <a:rPr lang="ko-KR" altLang="en-US" sz="1200" b="1" kern="120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검정색 페이지를 삽입하였습니다</a:t>
            </a:r>
            <a:r>
              <a:rPr lang="en-US" altLang="ko-KR" sz="1200" b="1" kern="120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ko-KR" altLang="en-US" sz="1200" kern="1200" dirty="0" smtClean="0">
              <a:solidFill>
                <a:srgbClr val="C00000"/>
              </a:solidFill>
              <a:effectLst/>
              <a:latin typeface="+mn-lt"/>
              <a:ea typeface="+mn-ea"/>
              <a:cs typeface="+mn-cs"/>
            </a:endParaRPr>
          </a:p>
          <a:p>
            <a:endParaRPr lang="ko-KR" altLang="en-US" dirty="0" smtClean="0">
              <a:solidFill>
                <a:srgbClr val="C00000"/>
              </a:solidFill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48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54716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200" b="1" kern="120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놀이를 하는 과정에서 다른 아이들이 정답을 보면 안 되는 순서는</a:t>
            </a:r>
            <a:r>
              <a:rPr lang="ko-KR" altLang="en-US" sz="1200" b="1" kern="1200" baseline="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 위와 같이 </a:t>
            </a:r>
            <a:r>
              <a:rPr lang="ko-KR" altLang="en-US" sz="1200" b="1" kern="120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검정색 페이지를 삽입하였습니다</a:t>
            </a:r>
            <a:r>
              <a:rPr lang="en-US" altLang="ko-KR" sz="1200" b="1" kern="120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ko-KR" altLang="en-US" sz="1200" kern="1200" dirty="0" smtClean="0">
              <a:solidFill>
                <a:srgbClr val="C00000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200" b="1" kern="120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선생님들께서 모니터를 껐다가 켰다가 하는 번거로움을 없애기 위해</a:t>
            </a:r>
            <a:r>
              <a:rPr lang="en-US" altLang="ko-KR" sz="1200" b="1" kern="120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..</a:t>
            </a:r>
            <a:r>
              <a:rPr lang="ko-KR" altLang="en-US" sz="1200" b="1" kern="120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검정색 페이지를 삽입하였습니다</a:t>
            </a:r>
            <a:r>
              <a:rPr lang="en-US" altLang="ko-KR" sz="1200" b="1" kern="120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ko-KR" altLang="en-US" sz="1200" kern="1200" dirty="0" smtClean="0">
              <a:solidFill>
                <a:srgbClr val="C00000"/>
              </a:solidFill>
              <a:effectLst/>
              <a:latin typeface="+mn-lt"/>
              <a:ea typeface="+mn-ea"/>
              <a:cs typeface="+mn-cs"/>
            </a:endParaRPr>
          </a:p>
          <a:p>
            <a:endParaRPr lang="ko-KR" altLang="en-US" dirty="0" smtClean="0">
              <a:solidFill>
                <a:srgbClr val="C00000"/>
              </a:solidFill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51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7866050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200" b="1" kern="120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놀이를 하는 과정에서 다른 아이들이 정답을 보면 안 되는 순서는</a:t>
            </a:r>
            <a:r>
              <a:rPr lang="ko-KR" altLang="en-US" sz="1200" b="1" kern="1200" baseline="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 위와 같이 </a:t>
            </a:r>
            <a:r>
              <a:rPr lang="ko-KR" altLang="en-US" sz="1200" b="1" kern="120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검정색 페이지를 삽입하였습니다</a:t>
            </a:r>
            <a:r>
              <a:rPr lang="en-US" altLang="ko-KR" sz="1200" b="1" kern="120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ko-KR" altLang="en-US" sz="1200" kern="1200" dirty="0" smtClean="0">
              <a:solidFill>
                <a:srgbClr val="C00000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200" b="1" kern="120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선생님들께서 모니터를 껐다가 켰다가 하는 번거로움을 없애기 위해</a:t>
            </a:r>
            <a:r>
              <a:rPr lang="en-US" altLang="ko-KR" sz="1200" b="1" kern="120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..</a:t>
            </a:r>
            <a:r>
              <a:rPr lang="ko-KR" altLang="en-US" sz="1200" b="1" kern="120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검정색 페이지를 삽입하였습니다</a:t>
            </a:r>
            <a:r>
              <a:rPr lang="en-US" altLang="ko-KR" sz="1200" b="1" kern="1200" dirty="0" smtClean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ko-KR" altLang="en-US" sz="1200" kern="1200" dirty="0" smtClean="0">
              <a:solidFill>
                <a:srgbClr val="C00000"/>
              </a:solidFill>
              <a:effectLst/>
              <a:latin typeface="+mn-lt"/>
              <a:ea typeface="+mn-ea"/>
              <a:cs typeface="+mn-cs"/>
            </a:endParaRPr>
          </a:p>
          <a:p>
            <a:endParaRPr lang="ko-KR" altLang="en-US" dirty="0" smtClean="0">
              <a:solidFill>
                <a:srgbClr val="C00000"/>
              </a:solidFill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54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3226081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[</a:t>
            </a:r>
            <a:r>
              <a:rPr lang="ko-KR" altLang="en-US" dirty="0" err="1" smtClean="0"/>
              <a:t>바꾸어보기</a:t>
            </a:r>
            <a:r>
              <a:rPr lang="ko-KR" altLang="en-US" dirty="0" smtClean="0"/>
              <a:t> 활동</a:t>
            </a:r>
            <a:r>
              <a:rPr lang="en-US" altLang="ko-KR" dirty="0" smtClean="0"/>
              <a:t>]</a:t>
            </a:r>
          </a:p>
          <a:p>
            <a:r>
              <a:rPr lang="ko-KR" altLang="en-US" baseline="0" dirty="0" smtClean="0"/>
              <a:t>꼼꼼히 살펴볼 수 있도록 </a:t>
            </a:r>
            <a:r>
              <a:rPr lang="ko-KR" altLang="en-US" baseline="0" dirty="0" err="1" smtClean="0"/>
              <a:t>활동시간을</a:t>
            </a:r>
            <a:r>
              <a:rPr lang="ko-KR" altLang="en-US" baseline="0" dirty="0" smtClean="0"/>
              <a:t> </a:t>
            </a:r>
            <a:r>
              <a:rPr lang="en-US" altLang="ko-KR" baseline="0" dirty="0" smtClean="0"/>
              <a:t>10</a:t>
            </a:r>
            <a:r>
              <a:rPr lang="ko-KR" altLang="en-US" baseline="0" dirty="0" smtClean="0"/>
              <a:t>분 이상 충분히 주세요</a:t>
            </a:r>
            <a:r>
              <a:rPr lang="en-US" altLang="ko-KR" baseline="0" dirty="0" smtClean="0"/>
              <a:t>.</a:t>
            </a:r>
          </a:p>
          <a:p>
            <a:r>
              <a:rPr lang="ko-KR" altLang="en-US" baseline="0" dirty="0" smtClean="0"/>
              <a:t>가스레인지</a:t>
            </a:r>
            <a:r>
              <a:rPr lang="en-US" altLang="ko-KR" baseline="0" dirty="0" smtClean="0"/>
              <a:t>-&gt;</a:t>
            </a:r>
            <a:r>
              <a:rPr lang="ko-KR" altLang="en-US" baseline="0" dirty="0" err="1" smtClean="0"/>
              <a:t>인덕션</a:t>
            </a:r>
            <a:r>
              <a:rPr lang="ko-KR" altLang="en-US" baseline="0" dirty="0" smtClean="0"/>
              <a:t> 등 바꿀 수도 있고 바꾸지 않을 수도 있는 것은 다 바꾸게 해주세요</a:t>
            </a:r>
            <a:r>
              <a:rPr lang="en-US" altLang="ko-KR" baseline="0" dirty="0" smtClean="0"/>
              <a:t>.</a:t>
            </a:r>
          </a:p>
          <a:p>
            <a:r>
              <a:rPr lang="ko-KR" altLang="en-US" baseline="0" dirty="0" err="1" smtClean="0"/>
              <a:t>모둠당</a:t>
            </a:r>
            <a:r>
              <a:rPr lang="ko-KR" altLang="en-US" baseline="0" dirty="0" smtClean="0"/>
              <a:t> </a:t>
            </a:r>
            <a:r>
              <a:rPr lang="ko-KR" altLang="en-US" baseline="0" dirty="0" err="1" smtClean="0"/>
              <a:t>두장</a:t>
            </a:r>
            <a:r>
              <a:rPr lang="ko-KR" altLang="en-US" baseline="0" dirty="0" smtClean="0"/>
              <a:t> 찾기 </a:t>
            </a:r>
            <a:r>
              <a:rPr lang="en-US" altLang="ko-KR" baseline="0" dirty="0" smtClean="0"/>
              <a:t>/ </a:t>
            </a:r>
            <a:r>
              <a:rPr lang="ko-KR" altLang="en-US" baseline="0" dirty="0" smtClean="0"/>
              <a:t>한 </a:t>
            </a:r>
            <a:r>
              <a:rPr lang="ko-KR" altLang="en-US" baseline="0" dirty="0" err="1" smtClean="0"/>
              <a:t>아이당</a:t>
            </a:r>
            <a:r>
              <a:rPr lang="ko-KR" altLang="en-US" baseline="0" dirty="0" smtClean="0"/>
              <a:t> </a:t>
            </a:r>
            <a:r>
              <a:rPr lang="en-US" altLang="ko-KR" baseline="0" dirty="0" smtClean="0"/>
              <a:t>10</a:t>
            </a:r>
            <a:r>
              <a:rPr lang="ko-KR" altLang="en-US" baseline="0" dirty="0" err="1" smtClean="0"/>
              <a:t>개찾기</a:t>
            </a:r>
            <a:r>
              <a:rPr lang="ko-KR" altLang="en-US" baseline="0" dirty="0" smtClean="0"/>
              <a:t> </a:t>
            </a:r>
            <a:r>
              <a:rPr lang="en-US" altLang="ko-KR" baseline="0" dirty="0" smtClean="0"/>
              <a:t>/ 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57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357234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9103610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58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5235261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59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5532303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60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8186499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baseline="0" dirty="0" smtClean="0"/>
              <a:t>[</a:t>
            </a:r>
            <a:r>
              <a:rPr lang="ko-KR" altLang="en-US" baseline="0" dirty="0" smtClean="0"/>
              <a:t>함께 확인하기</a:t>
            </a:r>
            <a:r>
              <a:rPr lang="en-US" altLang="ko-KR" baseline="0" dirty="0" smtClean="0"/>
              <a:t>]</a:t>
            </a:r>
          </a:p>
          <a:p>
            <a:r>
              <a:rPr lang="ko-KR" altLang="en-US" baseline="0" dirty="0" smtClean="0"/>
              <a:t>페이지를 </a:t>
            </a:r>
            <a:r>
              <a:rPr lang="ko-KR" altLang="en-US" baseline="0" dirty="0" err="1" smtClean="0"/>
              <a:t>한장씩</a:t>
            </a:r>
            <a:r>
              <a:rPr lang="ko-KR" altLang="en-US" baseline="0" dirty="0" smtClean="0"/>
              <a:t> 넘겨가며 학생들의 발표를 정리해봅시다</a:t>
            </a:r>
            <a:r>
              <a:rPr lang="en-US" altLang="ko-KR" baseline="0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61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0079318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63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210585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baseline="0" dirty="0" smtClean="0"/>
              <a:t>[</a:t>
            </a:r>
            <a:r>
              <a:rPr lang="ko-KR" altLang="en-US" baseline="0" dirty="0" smtClean="0"/>
              <a:t>바뀐 이유 살펴보기</a:t>
            </a:r>
            <a:r>
              <a:rPr lang="en-US" altLang="ko-KR" baseline="0" dirty="0" smtClean="0"/>
              <a:t>]</a:t>
            </a:r>
          </a:p>
          <a:p>
            <a:r>
              <a:rPr lang="ko-KR" altLang="en-US" baseline="0" dirty="0" smtClean="0"/>
              <a:t>우리나라는 빠른 기술발전과 산업화를 이루어냈습니다</a:t>
            </a:r>
            <a:r>
              <a:rPr lang="en-US" altLang="ko-KR" baseline="0" dirty="0" smtClean="0"/>
              <a:t>. </a:t>
            </a:r>
            <a:r>
              <a:rPr lang="ko-KR" altLang="en-US" baseline="0" dirty="0" smtClean="0"/>
              <a:t>이 변화의 과정을 사회교과서에서는 지역별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시대별로 크게 엮고 있습니다</a:t>
            </a:r>
            <a:r>
              <a:rPr lang="en-US" altLang="ko-KR" baseline="0" dirty="0" smtClean="0"/>
              <a:t>. </a:t>
            </a:r>
            <a:r>
              <a:rPr lang="ko-KR" altLang="en-US" baseline="0" dirty="0" smtClean="0"/>
              <a:t>학생들은 이 활동을 통해 우리나라의 산업화가 가정의 삶에도 큰 영향을 주었음을 연결시키고 산업화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과학기술의 발전이 인간의 시간과 노동력을 절약해 주는 방향으로 발전하고 있음을 알 수 있을 것입니다</a:t>
            </a:r>
            <a:r>
              <a:rPr lang="en-US" altLang="ko-KR" baseline="0" dirty="0" smtClean="0"/>
              <a:t>.</a:t>
            </a:r>
          </a:p>
          <a:p>
            <a:endParaRPr lang="en-US" altLang="ko-KR" baseline="0" dirty="0" smtClean="0"/>
          </a:p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64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946955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baseline="0" dirty="0" smtClean="0"/>
              <a:t>칠판에 </a:t>
            </a:r>
            <a:r>
              <a:rPr lang="ko-KR" altLang="en-US" baseline="0" dirty="0" err="1" smtClean="0"/>
              <a:t>비주얼씽킹을</a:t>
            </a:r>
            <a:r>
              <a:rPr lang="ko-KR" altLang="en-US" baseline="0" dirty="0" smtClean="0"/>
              <a:t> </a:t>
            </a:r>
            <a:r>
              <a:rPr lang="ko-KR" altLang="en-US" baseline="0" dirty="0" err="1" smtClean="0"/>
              <a:t>판서자료로</a:t>
            </a:r>
            <a:r>
              <a:rPr lang="ko-KR" altLang="en-US" baseline="0" dirty="0" smtClean="0"/>
              <a:t> 활용할 수 있습니다</a:t>
            </a:r>
            <a:r>
              <a:rPr lang="en-US" altLang="ko-KR" baseline="0" dirty="0" smtClean="0"/>
              <a:t>.</a:t>
            </a:r>
          </a:p>
          <a:p>
            <a:r>
              <a:rPr lang="en-US" altLang="ko-KR" baseline="0" dirty="0" smtClean="0"/>
              <a:t>‘</a:t>
            </a:r>
            <a:r>
              <a:rPr lang="ko-KR" altLang="en-US" baseline="0" dirty="0" smtClean="0"/>
              <a:t>추억 물건</a:t>
            </a:r>
            <a:r>
              <a:rPr lang="en-US" altLang="ko-KR" baseline="0" dirty="0" smtClean="0"/>
              <a:t>＇</a:t>
            </a:r>
            <a:r>
              <a:rPr lang="ko-KR" altLang="en-US" baseline="0" dirty="0" smtClean="0"/>
              <a:t>등으로 영상 사이트에 검색하여 사라진 과거의 물건들에 대한 영상을 활용하실 수 있습니다</a:t>
            </a:r>
            <a:r>
              <a:rPr lang="en-US" altLang="ko-KR" baseline="0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65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6001744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baseline="0" dirty="0" smtClean="0"/>
              <a:t>한 사람당 </a:t>
            </a:r>
            <a:r>
              <a:rPr lang="ko-KR" altLang="en-US" baseline="0" dirty="0" err="1" smtClean="0"/>
              <a:t>포스트잇을</a:t>
            </a:r>
            <a:r>
              <a:rPr lang="ko-KR" altLang="en-US" baseline="0" dirty="0" smtClean="0"/>
              <a:t> </a:t>
            </a:r>
            <a:r>
              <a:rPr lang="en-US" altLang="ko-KR" baseline="0" dirty="0" smtClean="0"/>
              <a:t>3~5</a:t>
            </a:r>
            <a:r>
              <a:rPr lang="ko-KR" altLang="en-US" baseline="0" dirty="0" smtClean="0"/>
              <a:t>장정도 나누어줍니다</a:t>
            </a:r>
            <a:r>
              <a:rPr lang="en-US" altLang="ko-KR" baseline="0" dirty="0" smtClean="0"/>
              <a:t>. </a:t>
            </a:r>
            <a:r>
              <a:rPr lang="ko-KR" altLang="en-US" baseline="0" dirty="0" err="1" smtClean="0"/>
              <a:t>한장에</a:t>
            </a:r>
            <a:r>
              <a:rPr lang="ko-KR" altLang="en-US" baseline="0" dirty="0" smtClean="0"/>
              <a:t> 한 개씩만 쓰게 합니다</a:t>
            </a:r>
            <a:r>
              <a:rPr lang="en-US" altLang="ko-KR" baseline="0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67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7149776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68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038827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baseline="0" dirty="0" smtClean="0"/>
              <a:t>[</a:t>
            </a:r>
            <a:r>
              <a:rPr lang="ko-KR" altLang="en-US" baseline="0" dirty="0" err="1" smtClean="0"/>
              <a:t>과제확인</a:t>
            </a:r>
            <a:r>
              <a:rPr lang="en-US" altLang="ko-KR" baseline="0" dirty="0" smtClean="0"/>
              <a:t>] </a:t>
            </a:r>
            <a:r>
              <a:rPr lang="ko-KR" altLang="en-US" baseline="0" dirty="0" smtClean="0"/>
              <a:t>학생들의 대답을 </a:t>
            </a:r>
            <a:r>
              <a:rPr lang="ko-KR" altLang="en-US" baseline="0" dirty="0" err="1" smtClean="0"/>
              <a:t>수용적으로</a:t>
            </a:r>
            <a:r>
              <a:rPr lang="ko-KR" altLang="en-US" baseline="0" dirty="0" smtClean="0"/>
              <a:t> 받아주세요</a:t>
            </a:r>
            <a:r>
              <a:rPr lang="en-US" altLang="ko-KR" baseline="0" dirty="0" smtClean="0"/>
              <a:t>. </a:t>
            </a:r>
            <a:r>
              <a:rPr lang="ko-KR" altLang="en-US" baseline="0" dirty="0" smtClean="0"/>
              <a:t>학생들과 함께 보며 옛날 학교와 오늘날의 학교를 비교할 수 있는 영상 주소를 첨부합니다</a:t>
            </a:r>
            <a:r>
              <a:rPr lang="en-US" altLang="ko-KR" baseline="0" dirty="0" smtClean="0"/>
              <a:t>. </a:t>
            </a:r>
            <a:r>
              <a:rPr lang="ko-KR" altLang="en-US" baseline="0" dirty="0" smtClean="0"/>
              <a:t>미리 확인해보시고 사용해주세요</a:t>
            </a:r>
            <a:r>
              <a:rPr lang="en-US" altLang="ko-KR" baseline="0" dirty="0" smtClean="0"/>
              <a:t>^^</a:t>
            </a:r>
          </a:p>
          <a:p>
            <a:pPr marL="0" indent="0">
              <a:buNone/>
            </a:pPr>
            <a:r>
              <a:rPr lang="en-US" altLang="ko-KR" baseline="0" dirty="0" smtClean="0"/>
              <a:t>1.</a:t>
            </a:r>
            <a:r>
              <a:rPr lang="ko-KR" altLang="en-US" baseline="0" dirty="0" smtClean="0"/>
              <a:t>초등학교에서 결코 볼 수 없는 옛날 국민학교의 아련한 추억들</a:t>
            </a:r>
            <a:r>
              <a:rPr lang="en-US" altLang="ko-KR" baseline="0" dirty="0" smtClean="0"/>
              <a:t>(10’15’’):</a:t>
            </a:r>
          </a:p>
          <a:p>
            <a:pPr marL="0" indent="0">
              <a:buNone/>
            </a:pPr>
            <a:r>
              <a:rPr lang="ko-KR" altLang="en-US" baseline="0" dirty="0" smtClean="0"/>
              <a:t>다소 정제되지 않는 말이 나오기도 합니다</a:t>
            </a:r>
            <a:r>
              <a:rPr lang="en-US" altLang="ko-KR" baseline="0" dirty="0" smtClean="0"/>
              <a:t>. </a:t>
            </a:r>
            <a:r>
              <a:rPr lang="ko-KR" altLang="en-US" baseline="0" dirty="0" smtClean="0"/>
              <a:t>반드시 확인후 보여주세요</a:t>
            </a:r>
            <a:r>
              <a:rPr lang="en-US" altLang="ko-KR" baseline="0" dirty="0" smtClean="0"/>
              <a:t>!!!</a:t>
            </a:r>
            <a:endParaRPr lang="en-US" altLang="ko-KR" dirty="0" smtClean="0">
              <a:hlinkClick r:id="rId3"/>
            </a:endParaRPr>
          </a:p>
          <a:p>
            <a:r>
              <a:rPr lang="en-US" altLang="ko-KR" dirty="0" smtClean="0">
                <a:hlinkClick r:id="rId3"/>
              </a:rPr>
              <a:t>https://www.youtube.com/watch?v=p1VU84oLK2I</a:t>
            </a:r>
            <a:endParaRPr lang="en-US" altLang="ko-KR" dirty="0" smtClean="0"/>
          </a:p>
          <a:p>
            <a:r>
              <a:rPr lang="en-US" altLang="ko-KR" baseline="0" dirty="0" smtClean="0"/>
              <a:t>2. </a:t>
            </a:r>
            <a:r>
              <a:rPr lang="ko-KR" altLang="en-US" baseline="0" dirty="0" err="1" smtClean="0"/>
              <a:t>교실이야</a:t>
            </a:r>
            <a:r>
              <a:rPr lang="en-US" altLang="ko-KR" baseline="0" dirty="0" smtClean="0"/>
              <a:t>! </a:t>
            </a:r>
            <a:r>
              <a:rPr lang="ko-KR" altLang="en-US" baseline="0" dirty="0" smtClean="0"/>
              <a:t>콩나물 시루야</a:t>
            </a:r>
            <a:r>
              <a:rPr lang="en-US" altLang="ko-KR" baseline="0" dirty="0" smtClean="0"/>
              <a:t>! 80</a:t>
            </a:r>
            <a:r>
              <a:rPr lang="ko-KR" altLang="en-US" baseline="0" dirty="0" smtClean="0"/>
              <a:t>년대 초등학교 오죽하면 </a:t>
            </a:r>
            <a:r>
              <a:rPr lang="en-US" altLang="ko-KR" baseline="0" dirty="0" smtClean="0"/>
              <a:t>2</a:t>
            </a:r>
            <a:r>
              <a:rPr lang="ko-KR" altLang="en-US" baseline="0" dirty="0" smtClean="0"/>
              <a:t>분제 수업까지 </a:t>
            </a:r>
            <a:r>
              <a:rPr lang="en-US" altLang="ko-KR" baseline="0" dirty="0" smtClean="0"/>
              <a:t>–</a:t>
            </a:r>
            <a:r>
              <a:rPr lang="ko-KR" altLang="en-US" baseline="0" dirty="0" err="1" smtClean="0"/>
              <a:t>엠빅뉴스</a:t>
            </a:r>
            <a:r>
              <a:rPr lang="en-US" altLang="ko-KR" baseline="0" dirty="0" smtClean="0"/>
              <a:t>(3‘15’’)</a:t>
            </a:r>
          </a:p>
          <a:p>
            <a:r>
              <a:rPr lang="en-US" altLang="ko-KR" dirty="0" smtClean="0">
                <a:hlinkClick r:id="rId4"/>
              </a:rPr>
              <a:t>https://www.youtube.com/watch?v=nySsPGDEUy8</a:t>
            </a:r>
            <a:endParaRPr lang="en-US" altLang="ko-KR" dirty="0" smtClean="0"/>
          </a:p>
          <a:p>
            <a:r>
              <a:rPr lang="en-US" altLang="ko-KR" baseline="0" dirty="0" smtClean="0"/>
              <a:t>3. 80</a:t>
            </a:r>
            <a:r>
              <a:rPr lang="ko-KR" altLang="en-US" baseline="0" dirty="0" smtClean="0"/>
              <a:t>년대 중반 국민학교 </a:t>
            </a:r>
            <a:r>
              <a:rPr lang="ko-KR" altLang="en-US" baseline="0" dirty="0" err="1" smtClean="0"/>
              <a:t>교실풍경</a:t>
            </a:r>
            <a:r>
              <a:rPr lang="en-US" altLang="ko-KR" baseline="0" dirty="0" smtClean="0"/>
              <a:t>(7’56’’): </a:t>
            </a:r>
            <a:r>
              <a:rPr lang="ko-KR" altLang="en-US" baseline="0" dirty="0" smtClean="0"/>
              <a:t>설명 없이 교실 모습들을 보여줍니다</a:t>
            </a:r>
            <a:r>
              <a:rPr lang="en-US" altLang="ko-KR" baseline="0" dirty="0" smtClean="0"/>
              <a:t>.</a:t>
            </a:r>
          </a:p>
          <a:p>
            <a:r>
              <a:rPr lang="en-US" altLang="ko-KR" dirty="0" smtClean="0">
                <a:hlinkClick r:id="rId5"/>
              </a:rPr>
              <a:t>https://www.youtube.com/watch?v=03ZDm4UbrKs</a:t>
            </a:r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147956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491631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633912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209125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[</a:t>
            </a:r>
            <a:r>
              <a:rPr lang="ko-KR" altLang="en-US" dirty="0" smtClean="0"/>
              <a:t>동기유발</a:t>
            </a:r>
            <a:r>
              <a:rPr lang="en-US" altLang="ko-KR" dirty="0" smtClean="0"/>
              <a:t>]</a:t>
            </a:r>
          </a:p>
          <a:p>
            <a:r>
              <a:rPr lang="ko-KR" altLang="en-US" dirty="0" smtClean="0"/>
              <a:t>과제와 연결하여 </a:t>
            </a:r>
            <a:r>
              <a:rPr lang="ko-KR" altLang="en-US" dirty="0" err="1" smtClean="0"/>
              <a:t>만희네집에서</a:t>
            </a:r>
            <a:r>
              <a:rPr lang="ko-KR" altLang="en-US" dirty="0" smtClean="0"/>
              <a:t> 지금 찾아볼 수 없지만</a:t>
            </a:r>
            <a:endParaRPr lang="en-US" altLang="ko-KR" dirty="0" smtClean="0"/>
          </a:p>
          <a:p>
            <a:r>
              <a:rPr lang="ko-KR" altLang="en-US" dirty="0" smtClean="0"/>
              <a:t>지금 대부분 집</a:t>
            </a:r>
            <a:r>
              <a:rPr lang="en-US" altLang="ko-KR" dirty="0" smtClean="0"/>
              <a:t>(</a:t>
            </a:r>
            <a:r>
              <a:rPr lang="ko-KR" altLang="en-US" dirty="0" err="1" smtClean="0"/>
              <a:t>우리집</a:t>
            </a:r>
            <a:r>
              <a:rPr lang="en-US" altLang="ko-KR" dirty="0" smtClean="0"/>
              <a:t>)</a:t>
            </a:r>
            <a:r>
              <a:rPr lang="ko-KR" altLang="en-US" dirty="0" smtClean="0"/>
              <a:t>에는 있을만한 물건을 제시합니다</a:t>
            </a:r>
            <a:r>
              <a:rPr lang="en-US" altLang="ko-KR" dirty="0" smtClean="0"/>
              <a:t>.</a:t>
            </a:r>
          </a:p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932987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[</a:t>
            </a:r>
            <a:r>
              <a:rPr lang="ko-KR" altLang="en-US" dirty="0" smtClean="0"/>
              <a:t>동기유발</a:t>
            </a:r>
            <a:r>
              <a:rPr lang="en-US" altLang="ko-KR" dirty="0" smtClean="0"/>
              <a:t>]</a:t>
            </a:r>
          </a:p>
          <a:p>
            <a:r>
              <a:rPr lang="ko-KR" altLang="en-US" dirty="0" smtClean="0"/>
              <a:t>지난 시간에 살펴본 단어들을 텔레스트레이션을 통해 떠올려봅니다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943055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2020-05-06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884372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2020-05-06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39753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2020-05-06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851697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2020-05-06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92724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2020-05-06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334804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2020-05-06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615684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2020-05-06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12581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2020-05-06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18086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2020-05-06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746855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2020-05-06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028158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2020-05-06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21797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2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E57A4F-0B01-4B65-933E-3B4C852792D2}" type="datetimeFigureOut">
              <a:rPr lang="ko-KR" altLang="en-US" smtClean="0"/>
              <a:t>2020-05-06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40749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29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g"/><Relationship Id="rId5" Type="http://schemas.openxmlformats.org/officeDocument/2006/relationships/image" Target="../media/image30.png"/><Relationship Id="rId4" Type="http://schemas.openxmlformats.org/officeDocument/2006/relationships/image" Target="../media/image10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g"/><Relationship Id="rId5" Type="http://schemas.openxmlformats.org/officeDocument/2006/relationships/image" Target="../media/image32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g"/><Relationship Id="rId5" Type="http://schemas.openxmlformats.org/officeDocument/2006/relationships/image" Target="../media/image34.png"/><Relationship Id="rId4" Type="http://schemas.openxmlformats.org/officeDocument/2006/relationships/image" Target="../media/image10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40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63A82A1C-87F9-4AC1-878A-A0AD4FBCBE5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"/>
          <a:stretch/>
        </p:blipFill>
        <p:spPr>
          <a:xfrm>
            <a:off x="20" y="-322837"/>
            <a:ext cx="9143980" cy="5466338"/>
          </a:xfrm>
          <a:prstGeom prst="rect">
            <a:avLst/>
          </a:prstGeom>
        </p:spPr>
      </p:pic>
      <p:grpSp>
        <p:nvGrpSpPr>
          <p:cNvPr id="11" name="그룹 10">
            <a:extLst>
              <a:ext uri="{FF2B5EF4-FFF2-40B4-BE49-F238E27FC236}">
                <a16:creationId xmlns:a16="http://schemas.microsoft.com/office/drawing/2014/main" xmlns="" id="{B47FDB75-D5A7-4C5E-A14F-5DA9F76914AC}"/>
              </a:ext>
            </a:extLst>
          </p:cNvPr>
          <p:cNvGrpSpPr/>
          <p:nvPr/>
        </p:nvGrpSpPr>
        <p:grpSpPr>
          <a:xfrm>
            <a:off x="-49760" y="886304"/>
            <a:ext cx="9144001" cy="2632923"/>
            <a:chOff x="-351903" y="246790"/>
            <a:chExt cx="9914562" cy="3510564"/>
          </a:xfrm>
        </p:grpSpPr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xmlns="" id="{9E5703A2-EAA5-4547-866C-94B441A11C18}"/>
                </a:ext>
              </a:extLst>
            </p:cNvPr>
            <p:cNvSpPr/>
            <p:nvPr/>
          </p:nvSpPr>
          <p:spPr>
            <a:xfrm>
              <a:off x="-351903" y="246790"/>
              <a:ext cx="9914562" cy="3510564"/>
            </a:xfrm>
            <a:prstGeom prst="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한컴 솔잎 B" panose="02020603020101020101" pitchFamily="18" charset="-127"/>
                <a:ea typeface="한컴 솔잎 B" panose="02020603020101020101" pitchFamily="18" charset="-127"/>
              </a:endParaRPr>
            </a:p>
          </p:txBody>
        </p:sp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xmlns="" id="{F09681B0-C45F-4311-AE97-9215E59EEDF2}"/>
                </a:ext>
              </a:extLst>
            </p:cNvPr>
            <p:cNvSpPr/>
            <p:nvPr/>
          </p:nvSpPr>
          <p:spPr>
            <a:xfrm>
              <a:off x="2291813" y="1096882"/>
              <a:ext cx="4627136" cy="176458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8000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한컴 솔잎 B" panose="02020603020101020101" pitchFamily="18" charset="-127"/>
                  <a:ea typeface="한컴 솔잎 B" panose="02020603020101020101" pitchFamily="18" charset="-127"/>
                </a:rPr>
                <a:t>만희네</a:t>
              </a:r>
              <a:r>
                <a:rPr lang="ko-KR" altLang="en-US" sz="8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한컴 솔잎 B" panose="02020603020101020101" pitchFamily="18" charset="-127"/>
                  <a:ea typeface="한컴 솔잎 B" panose="02020603020101020101" pitchFamily="18" charset="-127"/>
                </a:rPr>
                <a:t> 집</a:t>
              </a:r>
              <a:endParaRPr lang="ko-KR" altLang="en-US" sz="8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한컴 솔잎 B" panose="02020603020101020101" pitchFamily="18" charset="-127"/>
                <a:ea typeface="한컴 솔잎 B" panose="02020603020101020101" pitchFamily="18" charset="-127"/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6165" y="-100507"/>
            <a:ext cx="2571668" cy="54725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160384" y="4728368"/>
            <a:ext cx="1983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한컴 윤체 L" panose="02020603020101020101" pitchFamily="18" charset="-127"/>
                <a:ea typeface="한컴 윤체 L" panose="02020603020101020101" pitchFamily="18" charset="-127"/>
              </a:rPr>
              <a:t>대전 </a:t>
            </a:r>
            <a:r>
              <a:rPr lang="ko-KR" altLang="en-US" dirty="0" err="1" smtClean="0">
                <a:solidFill>
                  <a:schemeClr val="bg1"/>
                </a:solidFill>
                <a:latin typeface="한컴 윤체 L" panose="02020603020101020101" pitchFamily="18" charset="-127"/>
                <a:ea typeface="한컴 윤체 L" panose="02020603020101020101" pitchFamily="18" charset="-127"/>
              </a:rPr>
              <a:t>진잠초</a:t>
            </a:r>
            <a:r>
              <a:rPr lang="ko-KR" altLang="en-US" dirty="0" smtClean="0">
                <a:solidFill>
                  <a:schemeClr val="bg1"/>
                </a:solidFill>
                <a:latin typeface="한컴 윤체 L" panose="02020603020101020101" pitchFamily="18" charset="-127"/>
                <a:ea typeface="한컴 윤체 L" panose="02020603020101020101" pitchFamily="18" charset="-127"/>
              </a:rPr>
              <a:t> 강지현</a:t>
            </a:r>
            <a:endParaRPr lang="ko-KR" altLang="en-US" dirty="0">
              <a:solidFill>
                <a:schemeClr val="bg1"/>
              </a:solidFill>
              <a:latin typeface="한컴 윤체 L" panose="02020603020101020101" pitchFamily="18" charset="-127"/>
              <a:ea typeface="한컴 윤체 L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03246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0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     사라진 물건들</a:t>
            </a:r>
            <a:endParaRPr lang="ko-KR" altLang="en-US" sz="14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7703" y="3886200"/>
            <a:ext cx="2180033" cy="1367028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201" y="1090863"/>
            <a:ext cx="5224749" cy="3918562"/>
          </a:xfrm>
          <a:prstGeom prst="rect">
            <a:avLst/>
          </a:prstGeom>
        </p:spPr>
      </p:pic>
      <p:sp>
        <p:nvSpPr>
          <p:cNvPr id="9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5596569" y="1090863"/>
            <a:ext cx="3497086" cy="2709956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dirty="0" smtClean="0">
                <a:solidFill>
                  <a:srgbClr val="7030A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MP3</a:t>
            </a:r>
            <a:r>
              <a:rPr lang="ko-KR" altLang="en-US" sz="3200" dirty="0" smtClean="0">
                <a:solidFill>
                  <a:srgbClr val="7030A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플레이어</a:t>
            </a:r>
            <a:endParaRPr lang="en-US" altLang="ko-KR" sz="3200" dirty="0">
              <a:solidFill>
                <a:srgbClr val="7030A0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pPr algn="ctr"/>
            <a:r>
              <a:rPr lang="en-US" altLang="ko-KR" sz="2800" dirty="0" smtClean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(</a:t>
            </a:r>
            <a:r>
              <a:rPr lang="ko-KR" altLang="en-US" sz="2800" dirty="0" smtClean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음악을 듣기 위해 사용하던 기계</a:t>
            </a:r>
            <a:r>
              <a:rPr lang="en-US" altLang="ko-KR" sz="2800" dirty="0" smtClean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846447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0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     사라진 물건들</a:t>
            </a:r>
            <a:endParaRPr lang="ko-KR" altLang="en-US" sz="14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7703" y="3886200"/>
            <a:ext cx="2180033" cy="1367028"/>
          </a:xfrm>
          <a:prstGeom prst="rect">
            <a:avLst/>
          </a:prstGeom>
        </p:spPr>
      </p:pic>
      <p:sp>
        <p:nvSpPr>
          <p:cNvPr id="9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5596569" y="1090863"/>
            <a:ext cx="3497086" cy="2709956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solidFill>
                  <a:srgbClr val="7030A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다이얼 전화기</a:t>
            </a:r>
            <a:endParaRPr lang="en-US" altLang="ko-KR" sz="3200" dirty="0" smtClean="0">
              <a:solidFill>
                <a:srgbClr val="7030A0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pPr algn="ctr"/>
            <a:r>
              <a:rPr lang="en-US" altLang="ko-KR" sz="28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(</a:t>
            </a:r>
            <a:r>
              <a:rPr lang="ko-KR" altLang="en-US" sz="28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동그란 판을 돌려서 번호를 입력</a:t>
            </a:r>
            <a:r>
              <a:rPr lang="en-US" altLang="ko-KR" sz="28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)</a:t>
            </a: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174" y="1034677"/>
            <a:ext cx="5156074" cy="4066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54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0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     사라진 물건들</a:t>
            </a:r>
            <a:endParaRPr lang="ko-KR" altLang="en-US" sz="14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7703" y="3886200"/>
            <a:ext cx="2180033" cy="1367028"/>
          </a:xfrm>
          <a:prstGeom prst="rect">
            <a:avLst/>
          </a:prstGeom>
        </p:spPr>
      </p:pic>
      <p:sp>
        <p:nvSpPr>
          <p:cNvPr id="9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5596569" y="1090863"/>
            <a:ext cx="3497086" cy="2709956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solidFill>
                  <a:srgbClr val="7030A0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버스 토큰</a:t>
            </a:r>
            <a:endParaRPr lang="en-US" altLang="ko-KR" sz="3200" dirty="0" smtClean="0">
              <a:solidFill>
                <a:srgbClr val="7030A0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pPr algn="ctr"/>
            <a:r>
              <a:rPr lang="en-US" altLang="ko-KR" sz="2800" dirty="0" smtClean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(</a:t>
            </a:r>
            <a:r>
              <a:rPr lang="ko-KR" altLang="en-US" sz="2800" dirty="0" smtClean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버스표 대신 사용</a:t>
            </a:r>
            <a:r>
              <a:rPr lang="en-US" altLang="ko-KR" sz="2800" dirty="0" smtClean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)</a:t>
            </a: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34" t="60578" r="7532" b="8311"/>
          <a:stretch/>
        </p:blipFill>
        <p:spPr>
          <a:xfrm>
            <a:off x="192050" y="1362455"/>
            <a:ext cx="5138901" cy="3582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4223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6844" y="1792224"/>
            <a:ext cx="2783465" cy="3457126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92224"/>
            <a:ext cx="3351276" cy="3351276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5876" y="1834906"/>
            <a:ext cx="3218124" cy="3308594"/>
          </a:xfrm>
          <a:prstGeom prst="rect">
            <a:avLst/>
          </a:prstGeom>
        </p:spPr>
      </p:pic>
      <p:sp>
        <p:nvSpPr>
          <p:cNvPr id="6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289839" y="0"/>
            <a:ext cx="9037041" cy="20373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만희네 집에는 없지만</a:t>
            </a:r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, </a:t>
            </a:r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지금은 대부분 가정에 있는 물건 발표해 보세요</a:t>
            </a:r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6974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2069737"/>
            <a:ext cx="9154274" cy="1305560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텔레스트레이션을 통해</a:t>
            </a:r>
            <a:endParaRPr lang="en-US" altLang="ko-KR" sz="4800" dirty="0" smtClean="0">
              <a:solidFill>
                <a:srgbClr val="6A5074"/>
              </a:solidFill>
              <a:latin typeface="HY산B" panose="02030600000101010101" pitchFamily="18" charset="-127"/>
              <a:ea typeface="HY산B" panose="02030600000101010101" pitchFamily="18" charset="-127"/>
            </a:endParaRPr>
          </a:p>
          <a:p>
            <a:pPr algn="ctr"/>
            <a:r>
              <a:rPr lang="ko-KR" altLang="en-US" sz="48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만희네 집을 떠올려 봅시다</a:t>
            </a:r>
            <a:r>
              <a:rPr lang="en-US" altLang="ko-KR" sz="48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.</a:t>
            </a:r>
            <a:r>
              <a:rPr lang="ko-KR" altLang="en-US" sz="48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</a:t>
            </a:r>
            <a:endParaRPr lang="ko-KR" altLang="en-US" sz="2000" dirty="0">
              <a:solidFill>
                <a:srgbClr val="6A5074"/>
              </a:solidFill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pic>
        <p:nvPicPr>
          <p:cNvPr id="4" name="그림 3" descr="장난감, 레고이(가) 표시된 사진&#10;&#10;자동 생성된 설명">
            <a:extLst>
              <a:ext uri="{FF2B5EF4-FFF2-40B4-BE49-F238E27FC236}">
                <a16:creationId xmlns:a16="http://schemas.microsoft.com/office/drawing/2014/main" xmlns="" id="{6EBAE2C4-730F-4DBD-BA50-5E159AA6BAE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3480" y="711741"/>
            <a:ext cx="3177040" cy="1241156"/>
          </a:xfrm>
          <a:prstGeom prst="rect">
            <a:avLst/>
          </a:prstGeom>
        </p:spPr>
      </p:pic>
      <p:sp>
        <p:nvSpPr>
          <p:cNvPr id="5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329908" y="3685032"/>
            <a:ext cx="8649500" cy="1188720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준비물</a:t>
            </a:r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: </a:t>
            </a:r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스케치북 한 권씩</a:t>
            </a:r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, </a:t>
            </a:r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사인펜</a:t>
            </a:r>
            <a:endParaRPr lang="en-US" altLang="ko-KR" sz="4000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46089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0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     텔레스트레이션 </a:t>
            </a:r>
            <a:r>
              <a:rPr lang="en-US" altLang="ko-KR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- </a:t>
            </a:r>
            <a:r>
              <a:rPr lang="ko-KR" altLang="en-US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놀이 방법을 알아 봅시다</a:t>
            </a:r>
            <a:r>
              <a:rPr lang="en-US" altLang="ko-KR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.</a:t>
            </a:r>
            <a:endParaRPr lang="ko-KR" altLang="en-US" sz="12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sp>
        <p:nvSpPr>
          <p:cNvPr id="6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182880" y="1060704"/>
            <a:ext cx="8833104" cy="3877055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>
              <a:buAutoNum type="arabicPeriod"/>
            </a:pPr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세로줄이 한 팀</a:t>
            </a:r>
            <a:endParaRPr lang="en-US" altLang="ko-KR" sz="4000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pPr marL="742950" indent="-742950">
              <a:buAutoNum type="arabicPeriod"/>
            </a:pPr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1</a:t>
            </a:r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번을 제외하고 눈감기</a:t>
            </a:r>
            <a:endParaRPr lang="en-US" altLang="ko-KR" sz="4000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pPr marL="742950" indent="-742950">
              <a:buAutoNum type="arabicPeriod"/>
            </a:pPr>
            <a:r>
              <a:rPr lang="en-US" altLang="ko-KR" sz="4000" b="1" dirty="0" smtClean="0">
                <a:solidFill>
                  <a:srgbClr val="6A50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강B" panose="02030600000101010101" pitchFamily="18" charset="-127"/>
                <a:ea typeface="HY강B" panose="02030600000101010101" pitchFamily="18" charset="-127"/>
              </a:rPr>
              <a:t>1</a:t>
            </a:r>
            <a:r>
              <a:rPr lang="ko-KR" altLang="en-US" sz="4000" b="1" dirty="0" smtClean="0">
                <a:solidFill>
                  <a:srgbClr val="6A50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강B" panose="02030600000101010101" pitchFamily="18" charset="-127"/>
                <a:ea typeface="HY강B" panose="02030600000101010101" pitchFamily="18" charset="-127"/>
              </a:rPr>
              <a:t>번</a:t>
            </a:r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은 선생님이</a:t>
            </a:r>
            <a:endParaRPr lang="en-US" altLang="ko-KR" sz="4000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   제시하는 단어를</a:t>
            </a:r>
            <a:endParaRPr lang="en-US" altLang="ko-KR" sz="4000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   </a:t>
            </a:r>
            <a:r>
              <a:rPr lang="ko-KR" altLang="en-US" sz="4000" b="1" dirty="0" smtClean="0">
                <a:solidFill>
                  <a:srgbClr val="6A50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강B" panose="02030600000101010101" pitchFamily="18" charset="-127"/>
                <a:ea typeface="HY강B" panose="02030600000101010101" pitchFamily="18" charset="-127"/>
              </a:rPr>
              <a:t>그림으로</a:t>
            </a:r>
            <a:r>
              <a:rPr lang="en-US" altLang="ko-KR" sz="4000" b="1" dirty="0" smtClean="0">
                <a:solidFill>
                  <a:srgbClr val="6A50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000" b="1" dirty="0" smtClean="0">
                <a:solidFill>
                  <a:srgbClr val="6A50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강B" panose="02030600000101010101" pitchFamily="18" charset="-127"/>
                <a:ea typeface="HY강B" panose="02030600000101010101" pitchFamily="18" charset="-127"/>
              </a:rPr>
              <a:t>그리기</a:t>
            </a:r>
            <a:endParaRPr lang="en-US" altLang="ko-KR" sz="4000" b="1" dirty="0" smtClean="0">
              <a:solidFill>
                <a:srgbClr val="6A50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3560" y="795527"/>
            <a:ext cx="4215384" cy="4215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137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0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     텔레스트레이션 </a:t>
            </a:r>
            <a:r>
              <a:rPr lang="en-US" altLang="ko-KR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- </a:t>
            </a:r>
            <a:r>
              <a:rPr lang="ko-KR" altLang="en-US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놀이 방법을 알아 봅시다</a:t>
            </a:r>
            <a:r>
              <a:rPr lang="en-US" altLang="ko-KR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.</a:t>
            </a:r>
            <a:endParaRPr lang="ko-KR" altLang="en-US" sz="12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sp>
        <p:nvSpPr>
          <p:cNvPr id="6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182880" y="1060704"/>
            <a:ext cx="8833104" cy="3877055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4. 1</a:t>
            </a:r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번의 그림을 보고</a:t>
            </a:r>
            <a:endParaRPr lang="en-US" altLang="ko-KR" sz="4000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  </a:t>
            </a:r>
            <a:r>
              <a:rPr lang="en-US" altLang="ko-KR" sz="4000" b="1" dirty="0" smtClean="0">
                <a:solidFill>
                  <a:srgbClr val="6A50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강B" panose="02030600000101010101" pitchFamily="18" charset="-127"/>
                <a:ea typeface="HY강B" panose="02030600000101010101" pitchFamily="18" charset="-127"/>
              </a:rPr>
              <a:t>2</a:t>
            </a:r>
            <a:r>
              <a:rPr lang="ko-KR" altLang="en-US" sz="4000" b="1" dirty="0" smtClean="0">
                <a:solidFill>
                  <a:srgbClr val="6A50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강B" panose="02030600000101010101" pitchFamily="18" charset="-127"/>
                <a:ea typeface="HY강B" panose="02030600000101010101" pitchFamily="18" charset="-127"/>
              </a:rPr>
              <a:t>번</a:t>
            </a:r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은 </a:t>
            </a:r>
            <a:r>
              <a:rPr lang="ko-KR" altLang="en-US" sz="4000" b="1" dirty="0" smtClean="0">
                <a:solidFill>
                  <a:srgbClr val="6A50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강B" panose="02030600000101010101" pitchFamily="18" charset="-127"/>
                <a:ea typeface="HY강B" panose="02030600000101010101" pitchFamily="18" charset="-127"/>
              </a:rPr>
              <a:t>단어</a:t>
            </a:r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000" b="1" dirty="0" smtClean="0">
                <a:solidFill>
                  <a:srgbClr val="6A50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강B" panose="02030600000101010101" pitchFamily="18" charset="-127"/>
                <a:ea typeface="HY강B" panose="02030600000101010101" pitchFamily="18" charset="-127"/>
              </a:rPr>
              <a:t>쓰기</a:t>
            </a:r>
            <a:endParaRPr lang="en-US" altLang="ko-KR" sz="4000" b="1" dirty="0" smtClean="0">
              <a:solidFill>
                <a:srgbClr val="6A50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endParaRPr lang="en-US" altLang="ko-KR" sz="4000" b="1" dirty="0">
              <a:solidFill>
                <a:srgbClr val="6A50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* </a:t>
            </a:r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다른 사람은 눈감기</a:t>
            </a:r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!!</a:t>
            </a: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1858" y="972692"/>
            <a:ext cx="4053078" cy="4053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195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0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     텔레스트레이션 </a:t>
            </a:r>
            <a:r>
              <a:rPr lang="en-US" altLang="ko-KR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- </a:t>
            </a:r>
            <a:r>
              <a:rPr lang="ko-KR" altLang="en-US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놀이 방법을 알아봅시다</a:t>
            </a:r>
            <a:r>
              <a:rPr lang="en-US" altLang="ko-KR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.</a:t>
            </a:r>
            <a:endParaRPr lang="ko-KR" altLang="en-US" sz="12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sp>
        <p:nvSpPr>
          <p:cNvPr id="6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182880" y="1060704"/>
            <a:ext cx="8833104" cy="3877055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4000" dirty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5</a:t>
            </a:r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. 2</a:t>
            </a:r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번의 단어 보고</a:t>
            </a:r>
            <a:endParaRPr lang="en-US" altLang="ko-KR" sz="4000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  </a:t>
            </a:r>
            <a:r>
              <a:rPr lang="en-US" altLang="ko-KR" sz="4000" b="1" dirty="0">
                <a:solidFill>
                  <a:srgbClr val="6A50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강B" panose="02030600000101010101" pitchFamily="18" charset="-127"/>
                <a:ea typeface="HY강B" panose="02030600000101010101" pitchFamily="18" charset="-127"/>
              </a:rPr>
              <a:t>3</a:t>
            </a:r>
            <a:r>
              <a:rPr lang="ko-KR" altLang="en-US" sz="4000" b="1" dirty="0" smtClean="0">
                <a:solidFill>
                  <a:srgbClr val="6A50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강B" panose="02030600000101010101" pitchFamily="18" charset="-127"/>
                <a:ea typeface="HY강B" panose="02030600000101010101" pitchFamily="18" charset="-127"/>
              </a:rPr>
              <a:t>번</a:t>
            </a:r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은 </a:t>
            </a:r>
            <a:r>
              <a:rPr lang="ko-KR" altLang="en-US" sz="4000" b="1" dirty="0" smtClean="0">
                <a:solidFill>
                  <a:srgbClr val="6A50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강B" panose="02030600000101010101" pitchFamily="18" charset="-127"/>
                <a:ea typeface="HY강B" panose="02030600000101010101" pitchFamily="18" charset="-127"/>
              </a:rPr>
              <a:t>그림</a:t>
            </a:r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000" b="1" dirty="0" smtClean="0">
                <a:solidFill>
                  <a:srgbClr val="6A50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강B" panose="02030600000101010101" pitchFamily="18" charset="-127"/>
                <a:ea typeface="HY강B" panose="02030600000101010101" pitchFamily="18" charset="-127"/>
              </a:rPr>
              <a:t>그리기</a:t>
            </a:r>
            <a:endParaRPr lang="en-US" altLang="ko-KR" sz="4000" b="1" dirty="0" smtClean="0">
              <a:solidFill>
                <a:srgbClr val="6A50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endParaRPr lang="en-US" altLang="ko-KR" sz="4000" b="1" dirty="0">
              <a:solidFill>
                <a:srgbClr val="6A50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* </a:t>
            </a:r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다른 사람은 눈감기</a:t>
            </a:r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!!</a:t>
            </a: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1274" y="884397"/>
            <a:ext cx="4229667" cy="4229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891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0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     텔레스트레이션 </a:t>
            </a:r>
            <a:r>
              <a:rPr lang="en-US" altLang="ko-KR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- </a:t>
            </a:r>
            <a:r>
              <a:rPr lang="ko-KR" altLang="en-US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놀이 방법을 알아봅시다</a:t>
            </a:r>
            <a:r>
              <a:rPr lang="en-US" altLang="ko-KR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.</a:t>
            </a:r>
            <a:endParaRPr lang="ko-KR" altLang="en-US" sz="12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sp>
        <p:nvSpPr>
          <p:cNvPr id="6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182880" y="1060704"/>
            <a:ext cx="8833104" cy="3877055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6. 3</a:t>
            </a:r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번의 그림 보고</a:t>
            </a:r>
            <a:endParaRPr lang="en-US" altLang="ko-KR" sz="4000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  </a:t>
            </a:r>
            <a:r>
              <a:rPr lang="en-US" altLang="ko-KR" sz="4000" b="1" dirty="0" smtClean="0">
                <a:solidFill>
                  <a:srgbClr val="6A50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강B" panose="02030600000101010101" pitchFamily="18" charset="-127"/>
                <a:ea typeface="HY강B" panose="02030600000101010101" pitchFamily="18" charset="-127"/>
              </a:rPr>
              <a:t>4</a:t>
            </a:r>
            <a:r>
              <a:rPr lang="ko-KR" altLang="en-US" sz="4000" b="1" dirty="0" smtClean="0">
                <a:solidFill>
                  <a:srgbClr val="6A50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강B" panose="02030600000101010101" pitchFamily="18" charset="-127"/>
                <a:ea typeface="HY강B" panose="02030600000101010101" pitchFamily="18" charset="-127"/>
              </a:rPr>
              <a:t>번</a:t>
            </a:r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은 단어 쓰기</a:t>
            </a:r>
            <a:endParaRPr lang="en-US" altLang="ko-KR" sz="4000" b="1" dirty="0" smtClean="0">
              <a:solidFill>
                <a:srgbClr val="6A50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endParaRPr lang="en-US" altLang="ko-KR" sz="4000" b="1" dirty="0">
              <a:solidFill>
                <a:srgbClr val="6A50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* </a:t>
            </a:r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다른 사람은 눈감기</a:t>
            </a:r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!!</a:t>
            </a: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5857" y="909830"/>
            <a:ext cx="4128516" cy="4128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5478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0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     텔레스트레이션 </a:t>
            </a:r>
            <a:r>
              <a:rPr lang="en-US" altLang="ko-KR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- </a:t>
            </a:r>
            <a:r>
              <a:rPr lang="ko-KR" altLang="en-US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놀이 방법을 알아봅시다</a:t>
            </a:r>
            <a:r>
              <a:rPr lang="en-US" altLang="ko-KR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.</a:t>
            </a:r>
            <a:endParaRPr lang="ko-KR" altLang="en-US" sz="12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sp>
        <p:nvSpPr>
          <p:cNvPr id="6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182880" y="1060704"/>
            <a:ext cx="8833104" cy="3877055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6. 4</a:t>
            </a:r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번은 정답 공개하기</a:t>
            </a:r>
            <a:endParaRPr lang="en-US" altLang="ko-KR" sz="4000" b="1" dirty="0" smtClean="0">
              <a:solidFill>
                <a:srgbClr val="6A50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endParaRPr lang="en-US" altLang="ko-KR" sz="4000" b="1" dirty="0">
              <a:solidFill>
                <a:srgbClr val="6A50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endParaRPr lang="en-US" altLang="ko-KR" sz="4000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9834" y="1060703"/>
            <a:ext cx="3396996" cy="3396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9943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63A82A1C-87F9-4AC1-878A-A0AD4FBCBE5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"/>
          <a:stretch/>
        </p:blipFill>
        <p:spPr>
          <a:xfrm>
            <a:off x="20" y="-322837"/>
            <a:ext cx="9143980" cy="5466338"/>
          </a:xfrm>
          <a:prstGeom prst="rect">
            <a:avLst/>
          </a:prstGeom>
        </p:spPr>
      </p:pic>
      <p:grpSp>
        <p:nvGrpSpPr>
          <p:cNvPr id="11" name="그룹 10">
            <a:extLst>
              <a:ext uri="{FF2B5EF4-FFF2-40B4-BE49-F238E27FC236}">
                <a16:creationId xmlns:a16="http://schemas.microsoft.com/office/drawing/2014/main" xmlns="" id="{B47FDB75-D5A7-4C5E-A14F-5DA9F76914AC}"/>
              </a:ext>
            </a:extLst>
          </p:cNvPr>
          <p:cNvGrpSpPr/>
          <p:nvPr/>
        </p:nvGrpSpPr>
        <p:grpSpPr>
          <a:xfrm>
            <a:off x="-1" y="669077"/>
            <a:ext cx="9144001" cy="1241917"/>
            <a:chOff x="-297951" y="-42846"/>
            <a:chExt cx="9914562" cy="1655889"/>
          </a:xfrm>
        </p:grpSpPr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xmlns="" id="{9E5703A2-EAA5-4547-866C-94B441A11C18}"/>
                </a:ext>
              </a:extLst>
            </p:cNvPr>
            <p:cNvSpPr/>
            <p:nvPr/>
          </p:nvSpPr>
          <p:spPr>
            <a:xfrm>
              <a:off x="-297951" y="-42846"/>
              <a:ext cx="9914562" cy="1655889"/>
            </a:xfrm>
            <a:prstGeom prst="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배달의민족 한나체 Pro" panose="020B0600000101010101" pitchFamily="50" charset="-127"/>
                <a:ea typeface="배달의민족 한나체 Pro" panose="020B0600000101010101" pitchFamily="50" charset="-127"/>
              </a:endParaRPr>
            </a:p>
          </p:txBody>
        </p:sp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xmlns="" id="{F09681B0-C45F-4311-AE97-9215E59EEDF2}"/>
                </a:ext>
              </a:extLst>
            </p:cNvPr>
            <p:cNvSpPr/>
            <p:nvPr/>
          </p:nvSpPr>
          <p:spPr>
            <a:xfrm>
              <a:off x="488616" y="258826"/>
              <a:ext cx="8341430" cy="135421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6000" dirty="0" smtClean="0">
                  <a:latin typeface="한컴 솔잎 B" panose="02020603020101020101" pitchFamily="18" charset="-127"/>
                  <a:ea typeface="한컴 솔잎 B" panose="02020603020101020101" pitchFamily="18" charset="-127"/>
                </a:rPr>
                <a:t>선생님께 드리는 안내서</a:t>
              </a:r>
              <a:endParaRPr lang="ko-KR" altLang="en-US" sz="5400" dirty="0">
                <a:solidFill>
                  <a:srgbClr val="7030A0"/>
                </a:solidFill>
                <a:latin typeface="한컴 솔잎 B" panose="02020603020101020101" pitchFamily="18" charset="-127"/>
                <a:ea typeface="한컴 솔잎 B" panose="0202060302010102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4078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xmlns="" id="{63A82A1C-87F9-4AC1-878A-A0AD4FBCBE5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220" b="93187" l="9991" r="89964">
                        <a14:foregroundMark x1="48910" y1="37169" x2="52543" y2="85314"/>
                        <a14:foregroundMark x1="36013" y1="39591" x2="49046" y2="64421"/>
                        <a14:foregroundMark x1="68302" y1="31870" x2="52952" y2="51400"/>
                        <a14:foregroundMark x1="46866" y1="30659" x2="56585" y2="30886"/>
                        <a14:foregroundMark x1="46004" y1="35049" x2="71798" y2="32248"/>
                        <a14:foregroundMark x1="74841" y1="29674" x2="40963" y2="66389"/>
                        <a14:foregroundMark x1="25477" y1="63058" x2="45731" y2="76457"/>
                        <a14:foregroundMark x1="58038" y1="63815" x2="54133" y2="86677"/>
                        <a14:foregroundMark x1="30381" y1="84103" x2="49909" y2="90840"/>
                        <a14:foregroundMark x1="70618" y1="30507" x2="75250" y2="29296"/>
                        <a14:foregroundMark x1="72525" y1="27328" x2="76567" y2="35428"/>
                        <a14:foregroundMark x1="64668" y1="51779" x2="67439" y2="58138"/>
                        <a14:foregroundMark x1="70481" y1="57911" x2="60218" y2="66540"/>
                        <a14:foregroundMark x1="70345" y1="52612" x2="63987" y2="56548"/>
                        <a14:foregroundMark x1="33560" y1="39743" x2="36603" y2="47843"/>
                        <a14:foregroundMark x1="33152" y1="39591" x2="36603" y2="38002"/>
                        <a14:backgroundMark x1="23569" y1="75852" x2="13442" y2="993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866" t="23992" r="24457" b="7002"/>
          <a:stretch/>
        </p:blipFill>
        <p:spPr>
          <a:xfrm>
            <a:off x="3251200" y="369764"/>
            <a:ext cx="2479040" cy="2383693"/>
          </a:xfrm>
          <a:prstGeom prst="rect">
            <a:avLst/>
          </a:prstGeom>
        </p:spPr>
      </p:pic>
      <p:sp>
        <p:nvSpPr>
          <p:cNvPr id="3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261257" y="2810921"/>
            <a:ext cx="2005149" cy="578757"/>
          </a:xfrm>
          <a:prstGeom prst="roundRect">
            <a:avLst>
              <a:gd name="adj" fmla="val 0"/>
            </a:avLst>
          </a:prstGeom>
          <a:solidFill>
            <a:srgbClr val="6A5074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solidFill>
                  <a:schemeClr val="bg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학습문제</a:t>
            </a:r>
            <a:endParaRPr lang="ko-KR" altLang="en-US" sz="1100" dirty="0">
              <a:solidFill>
                <a:schemeClr val="bg1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4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425849" y="3540034"/>
            <a:ext cx="8601892" cy="1378132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만희네 집과 우리 집을 비교해 보고 다른 이유를 알아 봅시다</a:t>
            </a:r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.</a:t>
            </a:r>
            <a:endParaRPr lang="ko-KR" altLang="en-US" sz="4000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7897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2069736"/>
            <a:ext cx="9154274" cy="269428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다 같이 연습문제</a:t>
            </a:r>
            <a:r>
              <a:rPr lang="en-US" altLang="ko-KR" sz="48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!</a:t>
            </a:r>
          </a:p>
          <a:p>
            <a:pPr algn="ctr"/>
            <a:endParaRPr lang="en-US" altLang="ko-KR" sz="4800" dirty="0">
              <a:solidFill>
                <a:srgbClr val="6A5074"/>
              </a:solidFill>
              <a:latin typeface="HY산B" panose="02030600000101010101" pitchFamily="18" charset="-127"/>
              <a:ea typeface="HY산B" panose="02030600000101010101" pitchFamily="18" charset="-127"/>
            </a:endParaRPr>
          </a:p>
          <a:p>
            <a:pPr algn="ctr"/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1</a:t>
            </a:r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번은 스케치북</a:t>
            </a:r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, </a:t>
            </a:r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펜 준비</a:t>
            </a:r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!</a:t>
            </a:r>
          </a:p>
          <a:p>
            <a:pPr algn="ctr"/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나머지는 엎드리세요</a:t>
            </a:r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.</a:t>
            </a:r>
            <a:endParaRPr lang="ko-KR" altLang="en-US" sz="1600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pic>
        <p:nvPicPr>
          <p:cNvPr id="4" name="그림 3" descr="장난감, 레고이(가) 표시된 사진&#10;&#10;자동 생성된 설명">
            <a:extLst>
              <a:ext uri="{FF2B5EF4-FFF2-40B4-BE49-F238E27FC236}">
                <a16:creationId xmlns:a16="http://schemas.microsoft.com/office/drawing/2014/main" xmlns="" id="{6EBAE2C4-730F-4DBD-BA50-5E159AA6BAE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3480" y="711741"/>
            <a:ext cx="3177040" cy="1241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4111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8952" y="1536192"/>
            <a:ext cx="74157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9600" dirty="0" smtClean="0">
                <a:latin typeface="HY산B" panose="02030600000101010101" pitchFamily="18" charset="-127"/>
                <a:ea typeface="HY산B" panose="02030600000101010101" pitchFamily="18" charset="-127"/>
              </a:rPr>
              <a:t>모기향</a:t>
            </a:r>
            <a:endParaRPr lang="ko-KR" altLang="en-US" sz="96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6482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-118872" y="-100584"/>
            <a:ext cx="9491472" cy="538581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17248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8952" y="1536192"/>
            <a:ext cx="74157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9600" dirty="0" smtClean="0">
                <a:latin typeface="HY산B" panose="02030600000101010101" pitchFamily="18" charset="-127"/>
                <a:ea typeface="HY산B" panose="02030600000101010101" pitchFamily="18" charset="-127"/>
              </a:rPr>
              <a:t>정답</a:t>
            </a:r>
            <a:r>
              <a:rPr lang="en-US" altLang="ko-KR" sz="9600" dirty="0" smtClean="0">
                <a:latin typeface="HY산B" panose="02030600000101010101" pitchFamily="18" charset="-127"/>
                <a:ea typeface="HY산B" panose="02030600000101010101" pitchFamily="18" charset="-127"/>
              </a:rPr>
              <a:t>: </a:t>
            </a:r>
            <a:r>
              <a:rPr lang="ko-KR" altLang="en-US" sz="9600" dirty="0" smtClean="0">
                <a:latin typeface="HY산B" panose="02030600000101010101" pitchFamily="18" charset="-127"/>
                <a:ea typeface="HY산B" panose="02030600000101010101" pitchFamily="18" charset="-127"/>
              </a:rPr>
              <a:t>모기향</a:t>
            </a:r>
            <a:endParaRPr lang="ko-KR" altLang="en-US" sz="96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40940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2069736"/>
            <a:ext cx="9154274" cy="269428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실전입니다</a:t>
            </a:r>
            <a:r>
              <a:rPr lang="en-US" altLang="ko-KR" sz="48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!</a:t>
            </a:r>
          </a:p>
          <a:p>
            <a:pPr algn="ctr"/>
            <a:endParaRPr lang="en-US" altLang="ko-KR" sz="4800" dirty="0">
              <a:solidFill>
                <a:srgbClr val="6A5074"/>
              </a:solidFill>
              <a:latin typeface="HY산B" panose="02030600000101010101" pitchFamily="18" charset="-127"/>
              <a:ea typeface="HY산B" panose="02030600000101010101" pitchFamily="18" charset="-127"/>
            </a:endParaRPr>
          </a:p>
          <a:p>
            <a:pPr algn="ctr"/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1</a:t>
            </a:r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번은 스케치북</a:t>
            </a:r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, </a:t>
            </a:r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펜 준비</a:t>
            </a:r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!</a:t>
            </a:r>
          </a:p>
          <a:p>
            <a:pPr algn="ctr"/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나머지는 엎드리세요</a:t>
            </a:r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.</a:t>
            </a:r>
            <a:endParaRPr lang="ko-KR" altLang="en-US" sz="1600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pic>
        <p:nvPicPr>
          <p:cNvPr id="4" name="그림 3" descr="장난감, 레고이(가) 표시된 사진&#10;&#10;자동 생성된 설명">
            <a:extLst>
              <a:ext uri="{FF2B5EF4-FFF2-40B4-BE49-F238E27FC236}">
                <a16:creationId xmlns:a16="http://schemas.microsoft.com/office/drawing/2014/main" xmlns="" id="{6EBAE2C4-730F-4DBD-BA50-5E159AA6BAE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3480" y="711741"/>
            <a:ext cx="3177040" cy="1241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547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8952" y="1536192"/>
            <a:ext cx="74157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9600" dirty="0" smtClean="0">
                <a:latin typeface="HY산B" panose="02030600000101010101" pitchFamily="18" charset="-127"/>
                <a:ea typeface="HY산B" panose="02030600000101010101" pitchFamily="18" charset="-127"/>
              </a:rPr>
              <a:t>부적</a:t>
            </a:r>
            <a:endParaRPr lang="ko-KR" altLang="en-US" sz="96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98506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-118872" y="-100584"/>
            <a:ext cx="9491472" cy="538581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35303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8952" y="1536192"/>
            <a:ext cx="74157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9600" dirty="0" smtClean="0">
                <a:latin typeface="HY산B" panose="02030600000101010101" pitchFamily="18" charset="-127"/>
                <a:ea typeface="HY산B" panose="02030600000101010101" pitchFamily="18" charset="-127"/>
              </a:rPr>
              <a:t>정답</a:t>
            </a:r>
            <a:r>
              <a:rPr lang="en-US" altLang="ko-KR" sz="9600" dirty="0" smtClean="0">
                <a:latin typeface="HY산B" panose="02030600000101010101" pitchFamily="18" charset="-127"/>
                <a:ea typeface="HY산B" panose="02030600000101010101" pitchFamily="18" charset="-127"/>
              </a:rPr>
              <a:t>: </a:t>
            </a:r>
            <a:r>
              <a:rPr lang="ko-KR" altLang="en-US" sz="9600" dirty="0" smtClean="0">
                <a:latin typeface="HY산B" panose="02030600000101010101" pitchFamily="18" charset="-127"/>
                <a:ea typeface="HY산B" panose="02030600000101010101" pitchFamily="18" charset="-127"/>
              </a:rPr>
              <a:t>부적</a:t>
            </a:r>
            <a:endParaRPr lang="ko-KR" altLang="en-US" sz="96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15611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8952" y="1536192"/>
            <a:ext cx="74157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9600" dirty="0" smtClean="0">
                <a:latin typeface="HY산B" panose="02030600000101010101" pitchFamily="18" charset="-127"/>
                <a:ea typeface="HY산B" panose="02030600000101010101" pitchFamily="18" charset="-127"/>
              </a:rPr>
              <a:t>개다리소반</a:t>
            </a:r>
            <a:endParaRPr lang="ko-KR" altLang="en-US" sz="96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89618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429" y="233170"/>
            <a:ext cx="8514667" cy="4836166"/>
          </a:xfrm>
          <a:prstGeom prst="rect">
            <a:avLst/>
          </a:prstGeom>
        </p:spPr>
      </p:pic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82F1FE42-D851-447D-8891-1AD4CC55EB0B}"/>
              </a:ext>
            </a:extLst>
          </p:cNvPr>
          <p:cNvCxnSpPr>
            <a:cxnSpLocks/>
          </p:cNvCxnSpPr>
          <p:nvPr/>
        </p:nvCxnSpPr>
        <p:spPr>
          <a:xfrm>
            <a:off x="-10274" y="182958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그림 5" descr="개체이(가) 표시된 사진&#10;&#10;자동 생성된 설명">
            <a:extLst>
              <a:ext uri="{FF2B5EF4-FFF2-40B4-BE49-F238E27FC236}">
                <a16:creationId xmlns:a16="http://schemas.microsoft.com/office/drawing/2014/main" xmlns="" id="{C9817650-9D64-427C-B8BF-2E7759A5047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46" t="50000" r="34270" b="9643"/>
          <a:stretch/>
        </p:blipFill>
        <p:spPr>
          <a:xfrm>
            <a:off x="7575558" y="3868300"/>
            <a:ext cx="1568442" cy="1201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475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-118872" y="-100584"/>
            <a:ext cx="9491472" cy="538581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29786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13816" y="950976"/>
            <a:ext cx="741578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9600" dirty="0" smtClean="0">
                <a:latin typeface="HY산B" panose="02030600000101010101" pitchFamily="18" charset="-127"/>
                <a:ea typeface="HY산B" panose="02030600000101010101" pitchFamily="18" charset="-127"/>
              </a:rPr>
              <a:t>정답</a:t>
            </a:r>
            <a:r>
              <a:rPr lang="en-US" altLang="ko-KR" sz="9600" dirty="0" smtClean="0">
                <a:latin typeface="HY산B" panose="02030600000101010101" pitchFamily="18" charset="-127"/>
                <a:ea typeface="HY산B" panose="02030600000101010101" pitchFamily="18" charset="-127"/>
              </a:rPr>
              <a:t>: </a:t>
            </a:r>
            <a:r>
              <a:rPr lang="ko-KR" altLang="en-US" sz="9600" dirty="0" smtClean="0">
                <a:latin typeface="HY산B" panose="02030600000101010101" pitchFamily="18" charset="-127"/>
                <a:ea typeface="HY산B" panose="02030600000101010101" pitchFamily="18" charset="-127"/>
              </a:rPr>
              <a:t>개다리소반</a:t>
            </a:r>
            <a:endParaRPr lang="ko-KR" altLang="en-US" sz="96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02575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8952" y="1536192"/>
            <a:ext cx="74157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9600" dirty="0" smtClean="0">
                <a:latin typeface="HY산B" panose="02030600000101010101" pitchFamily="18" charset="-127"/>
                <a:ea typeface="HY산B" panose="02030600000101010101" pitchFamily="18" charset="-127"/>
              </a:rPr>
              <a:t>키</a:t>
            </a:r>
            <a:endParaRPr lang="ko-KR" altLang="en-US" sz="96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88988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-118872" y="-100584"/>
            <a:ext cx="9491472" cy="538581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09980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8952" y="1536192"/>
            <a:ext cx="74157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9600" dirty="0" smtClean="0">
                <a:latin typeface="HY산B" panose="02030600000101010101" pitchFamily="18" charset="-127"/>
                <a:ea typeface="HY산B" panose="02030600000101010101" pitchFamily="18" charset="-127"/>
              </a:rPr>
              <a:t>정답</a:t>
            </a:r>
            <a:r>
              <a:rPr lang="en-US" altLang="ko-KR" sz="9600" dirty="0" smtClean="0">
                <a:latin typeface="HY산B" panose="02030600000101010101" pitchFamily="18" charset="-127"/>
                <a:ea typeface="HY산B" panose="02030600000101010101" pitchFamily="18" charset="-127"/>
              </a:rPr>
              <a:t>: </a:t>
            </a:r>
            <a:r>
              <a:rPr lang="ko-KR" altLang="en-US" sz="9600" dirty="0" smtClean="0">
                <a:latin typeface="HY산B" panose="02030600000101010101" pitchFamily="18" charset="-127"/>
                <a:ea typeface="HY산B" panose="02030600000101010101" pitchFamily="18" charset="-127"/>
              </a:rPr>
              <a:t>키</a:t>
            </a:r>
            <a:endParaRPr lang="ko-KR" altLang="en-US" sz="96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16889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8952" y="1536192"/>
            <a:ext cx="74157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9600" dirty="0" smtClean="0">
                <a:latin typeface="HY산B" panose="02030600000101010101" pitchFamily="18" charset="-127"/>
                <a:ea typeface="HY산B" panose="02030600000101010101" pitchFamily="18" charset="-127"/>
              </a:rPr>
              <a:t>호미</a:t>
            </a:r>
            <a:endParaRPr lang="ko-KR" altLang="en-US" sz="96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58775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-118872" y="-100584"/>
            <a:ext cx="9491472" cy="538581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42382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8952" y="1536192"/>
            <a:ext cx="74157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9600" dirty="0" smtClean="0">
                <a:latin typeface="HY산B" panose="02030600000101010101" pitchFamily="18" charset="-127"/>
                <a:ea typeface="HY산B" panose="02030600000101010101" pitchFamily="18" charset="-127"/>
              </a:rPr>
              <a:t>정답</a:t>
            </a:r>
            <a:r>
              <a:rPr lang="en-US" altLang="ko-KR" sz="9600" dirty="0" smtClean="0">
                <a:latin typeface="HY산B" panose="02030600000101010101" pitchFamily="18" charset="-127"/>
                <a:ea typeface="HY산B" panose="02030600000101010101" pitchFamily="18" charset="-127"/>
              </a:rPr>
              <a:t>: </a:t>
            </a:r>
            <a:r>
              <a:rPr lang="ko-KR" altLang="en-US" sz="9600" dirty="0" smtClean="0">
                <a:latin typeface="HY산B" panose="02030600000101010101" pitchFamily="18" charset="-127"/>
                <a:ea typeface="HY산B" panose="02030600000101010101" pitchFamily="18" charset="-127"/>
              </a:rPr>
              <a:t>호미</a:t>
            </a:r>
            <a:endParaRPr lang="ko-KR" altLang="en-US" sz="96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633729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8952" y="1536192"/>
            <a:ext cx="74157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9600" dirty="0" smtClean="0">
                <a:latin typeface="HY산B" panose="02030600000101010101" pitchFamily="18" charset="-127"/>
                <a:ea typeface="HY산B" panose="02030600000101010101" pitchFamily="18" charset="-127"/>
              </a:rPr>
              <a:t>절구</a:t>
            </a:r>
            <a:endParaRPr lang="ko-KR" altLang="en-US" sz="96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62696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-118872" y="-100584"/>
            <a:ext cx="9491472" cy="538581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04290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63A82A1C-87F9-4AC1-878A-A0AD4FBCBE5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"/>
          <a:stretch/>
        </p:blipFill>
        <p:spPr>
          <a:xfrm>
            <a:off x="20" y="-1"/>
            <a:ext cx="9143980" cy="5143501"/>
          </a:xfrm>
          <a:prstGeom prst="rect">
            <a:avLst/>
          </a:prstGeom>
        </p:spPr>
      </p:pic>
      <p:grpSp>
        <p:nvGrpSpPr>
          <p:cNvPr id="100" name="그룹 99">
            <a:extLst>
              <a:ext uri="{FF2B5EF4-FFF2-40B4-BE49-F238E27FC236}">
                <a16:creationId xmlns:a16="http://schemas.microsoft.com/office/drawing/2014/main" xmlns="" id="{B47FDB75-D5A7-4C5E-A14F-5DA9F76914AC}"/>
              </a:ext>
            </a:extLst>
          </p:cNvPr>
          <p:cNvGrpSpPr/>
          <p:nvPr/>
        </p:nvGrpSpPr>
        <p:grpSpPr>
          <a:xfrm>
            <a:off x="91460" y="99694"/>
            <a:ext cx="8961099" cy="4944110"/>
            <a:chOff x="-198782" y="-1219428"/>
            <a:chExt cx="9716247" cy="7044266"/>
          </a:xfrm>
        </p:grpSpPr>
        <p:sp>
          <p:nvSpPr>
            <p:cNvPr id="101" name="직사각형 100">
              <a:extLst>
                <a:ext uri="{FF2B5EF4-FFF2-40B4-BE49-F238E27FC236}">
                  <a16:creationId xmlns:a16="http://schemas.microsoft.com/office/drawing/2014/main" xmlns="" id="{9E5703A2-EAA5-4547-866C-94B441A11C18}"/>
                </a:ext>
              </a:extLst>
            </p:cNvPr>
            <p:cNvSpPr/>
            <p:nvPr/>
          </p:nvSpPr>
          <p:spPr>
            <a:xfrm>
              <a:off x="-198782" y="-1219428"/>
              <a:ext cx="9716247" cy="7044266"/>
            </a:xfrm>
            <a:prstGeom prst="rect">
              <a:avLst/>
            </a:prstGeom>
            <a:solidFill>
              <a:srgbClr val="FFFFFF">
                <a:alpha val="7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+mj-ea"/>
                <a:ea typeface="+mj-ea"/>
              </a:endParaRPr>
            </a:p>
          </p:txBody>
        </p:sp>
        <p:sp>
          <p:nvSpPr>
            <p:cNvPr id="102" name="직사각형 101">
              <a:extLst>
                <a:ext uri="{FF2B5EF4-FFF2-40B4-BE49-F238E27FC236}">
                  <a16:creationId xmlns:a16="http://schemas.microsoft.com/office/drawing/2014/main" xmlns="" id="{F09681B0-C45F-4311-AE97-9215E59EEDF2}"/>
                </a:ext>
              </a:extLst>
            </p:cNvPr>
            <p:cNvSpPr/>
            <p:nvPr/>
          </p:nvSpPr>
          <p:spPr>
            <a:xfrm>
              <a:off x="4559180" y="258826"/>
              <a:ext cx="200298" cy="13155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endParaRPr lang="ko-KR" altLang="en-US" sz="5400" dirty="0">
                <a:solidFill>
                  <a:srgbClr val="7030A0"/>
                </a:solidFill>
                <a:latin typeface="+mj-ea"/>
                <a:ea typeface="+mj-ea"/>
              </a:endParaRPr>
            </a:p>
          </p:txBody>
        </p:sp>
      </p:grpSp>
      <p:cxnSp>
        <p:nvCxnSpPr>
          <p:cNvPr id="10" name="직선 연결선 9"/>
          <p:cNvCxnSpPr>
            <a:stCxn id="18" idx="0"/>
          </p:cNvCxnSpPr>
          <p:nvPr/>
        </p:nvCxnSpPr>
        <p:spPr>
          <a:xfrm flipV="1">
            <a:off x="3971633" y="3068952"/>
            <a:ext cx="634572" cy="904046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모서리가 둥근 직사각형 4"/>
          <p:cNvSpPr/>
          <p:nvPr/>
        </p:nvSpPr>
        <p:spPr>
          <a:xfrm>
            <a:off x="0" y="0"/>
            <a:ext cx="2492900" cy="559157"/>
          </a:xfrm>
          <a:prstGeom prst="roundRect">
            <a:avLst>
              <a:gd name="adj" fmla="val 0"/>
            </a:avLst>
          </a:prstGeom>
          <a:solidFill>
            <a:srgbClr val="FBF2EF"/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marL="742950" indent="-742950" algn="r">
              <a:defRPr/>
            </a:pPr>
            <a:r>
              <a:rPr lang="ko-KR" altLang="en-US" sz="2800" dirty="0" smtClean="0">
                <a:solidFill>
                  <a:schemeClr val="tx2">
                    <a:lumMod val="75000"/>
                  </a:schemeClr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그림책 </a:t>
            </a:r>
            <a:r>
              <a:rPr lang="ko-KR" altLang="en-US" sz="2800" dirty="0" err="1" smtClean="0">
                <a:solidFill>
                  <a:schemeClr val="tx2">
                    <a:lumMod val="75000"/>
                  </a:schemeClr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로드맵</a:t>
            </a:r>
            <a:endParaRPr lang="en-US" altLang="ko-KR" sz="2800" dirty="0">
              <a:solidFill>
                <a:schemeClr val="tx2">
                  <a:lumMod val="75000"/>
                </a:schemeClr>
              </a:solidFill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6403822" y="135164"/>
            <a:ext cx="1316103" cy="432048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집의 형태</a:t>
            </a:r>
            <a:endParaRPr lang="ko-KR" altLang="en-US" sz="1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cxnSp>
        <p:nvCxnSpPr>
          <p:cNvPr id="23" name="직선 연결선 22"/>
          <p:cNvCxnSpPr/>
          <p:nvPr/>
        </p:nvCxnSpPr>
        <p:spPr>
          <a:xfrm flipH="1">
            <a:off x="3409053" y="2631904"/>
            <a:ext cx="843857" cy="0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직선 연결선 23"/>
          <p:cNvCxnSpPr>
            <a:endCxn id="16" idx="1"/>
          </p:cNvCxnSpPr>
          <p:nvPr/>
        </p:nvCxnSpPr>
        <p:spPr>
          <a:xfrm flipV="1">
            <a:off x="5022821" y="351188"/>
            <a:ext cx="1381001" cy="1749239"/>
          </a:xfrm>
          <a:prstGeom prst="line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모서리가 둥근 직사각형 26"/>
          <p:cNvSpPr/>
          <p:nvPr/>
        </p:nvSpPr>
        <p:spPr>
          <a:xfrm>
            <a:off x="6041202" y="902742"/>
            <a:ext cx="717777" cy="43204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미술</a:t>
            </a:r>
            <a:endParaRPr lang="en-US" altLang="ko-KR" sz="1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cxnSp>
        <p:nvCxnSpPr>
          <p:cNvPr id="35" name="직선 연결선 34"/>
          <p:cNvCxnSpPr>
            <a:endCxn id="27" idx="0"/>
          </p:cNvCxnSpPr>
          <p:nvPr/>
        </p:nvCxnSpPr>
        <p:spPr>
          <a:xfrm flipH="1">
            <a:off x="6400091" y="586488"/>
            <a:ext cx="721050" cy="316254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37" name="모서리가 둥근 직사각형 36"/>
          <p:cNvSpPr/>
          <p:nvPr/>
        </p:nvSpPr>
        <p:spPr>
          <a:xfrm>
            <a:off x="5391274" y="4412527"/>
            <a:ext cx="1551007" cy="598873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작품과 현실 비교하기</a:t>
            </a:r>
            <a:endParaRPr lang="en-US" altLang="ko-KR" sz="1400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8" name="모서리가 둥근 직사각형 37"/>
          <p:cNvSpPr/>
          <p:nvPr/>
        </p:nvSpPr>
        <p:spPr>
          <a:xfrm>
            <a:off x="6232922" y="2633635"/>
            <a:ext cx="2389447" cy="423655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2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나만의 집 만들기</a:t>
            </a:r>
            <a:endParaRPr lang="en-US" altLang="ko-KR" sz="1400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cxnSp>
        <p:nvCxnSpPr>
          <p:cNvPr id="40" name="직선 연결선 39"/>
          <p:cNvCxnSpPr/>
          <p:nvPr/>
        </p:nvCxnSpPr>
        <p:spPr>
          <a:xfrm>
            <a:off x="6429895" y="1350011"/>
            <a:ext cx="412886" cy="350534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  <a:tailEnd type="arrow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74" name="모서리가 둥근 직사각형 73"/>
          <p:cNvSpPr/>
          <p:nvPr/>
        </p:nvSpPr>
        <p:spPr>
          <a:xfrm>
            <a:off x="6495261" y="1742231"/>
            <a:ext cx="1234521" cy="473603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2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공간 구성하기</a:t>
            </a:r>
            <a:endParaRPr lang="en-US" altLang="ko-KR" sz="1400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cxnSp>
        <p:nvCxnSpPr>
          <p:cNvPr id="80" name="직선 연결선 79"/>
          <p:cNvCxnSpPr/>
          <p:nvPr/>
        </p:nvCxnSpPr>
        <p:spPr>
          <a:xfrm>
            <a:off x="6451690" y="2246748"/>
            <a:ext cx="574854" cy="344299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  <a:tailEnd type="arrow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8" name="모서리가 둥근 직사각형 17"/>
          <p:cNvSpPr/>
          <p:nvPr/>
        </p:nvSpPr>
        <p:spPr>
          <a:xfrm>
            <a:off x="3279141" y="3972998"/>
            <a:ext cx="1384984" cy="432048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가족 구성원</a:t>
            </a:r>
            <a:endParaRPr lang="ko-KR" altLang="en-US" sz="1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42" name="모서리가 둥근 직사각형 41"/>
          <p:cNvSpPr/>
          <p:nvPr/>
        </p:nvSpPr>
        <p:spPr>
          <a:xfrm>
            <a:off x="366227" y="3355431"/>
            <a:ext cx="1290439" cy="401543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가족의 역할</a:t>
            </a:r>
            <a:endParaRPr lang="en-US" altLang="ko-KR" sz="1400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62" name="모서리가 둥근 직사각형 61"/>
          <p:cNvSpPr/>
          <p:nvPr/>
        </p:nvSpPr>
        <p:spPr>
          <a:xfrm>
            <a:off x="6788450" y="3756974"/>
            <a:ext cx="717777" cy="43204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국어</a:t>
            </a:r>
            <a:endParaRPr lang="en-US" altLang="ko-KR" sz="1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cxnSp>
        <p:nvCxnSpPr>
          <p:cNvPr id="63" name="직선 연결선 62"/>
          <p:cNvCxnSpPr>
            <a:stCxn id="62" idx="2"/>
            <a:endCxn id="37" idx="0"/>
          </p:cNvCxnSpPr>
          <p:nvPr/>
        </p:nvCxnSpPr>
        <p:spPr>
          <a:xfrm flipH="1">
            <a:off x="6166778" y="4189022"/>
            <a:ext cx="980561" cy="223505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  <a:tailEnd type="arrow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64" name="직선 연결선 63"/>
          <p:cNvCxnSpPr>
            <a:stCxn id="62" idx="2"/>
            <a:endCxn id="69" idx="0"/>
          </p:cNvCxnSpPr>
          <p:nvPr/>
        </p:nvCxnSpPr>
        <p:spPr>
          <a:xfrm>
            <a:off x="7147339" y="4189022"/>
            <a:ext cx="921595" cy="223505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  <a:tailEnd type="arrow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69" name="모서리가 둥근 직사각형 68"/>
          <p:cNvSpPr/>
          <p:nvPr/>
        </p:nvSpPr>
        <p:spPr>
          <a:xfrm>
            <a:off x="7390035" y="4412527"/>
            <a:ext cx="1357797" cy="598874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작품의  시간적 배경 이해하기</a:t>
            </a:r>
            <a:endParaRPr lang="en-US" altLang="ko-KR" sz="1400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cxnSp>
        <p:nvCxnSpPr>
          <p:cNvPr id="71" name="직선 연결선 70"/>
          <p:cNvCxnSpPr>
            <a:stCxn id="62" idx="1"/>
          </p:cNvCxnSpPr>
          <p:nvPr/>
        </p:nvCxnSpPr>
        <p:spPr>
          <a:xfrm flipH="1" flipV="1">
            <a:off x="6351141" y="3703822"/>
            <a:ext cx="437309" cy="269176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89" name="직선 연결선 88"/>
          <p:cNvCxnSpPr/>
          <p:nvPr/>
        </p:nvCxnSpPr>
        <p:spPr>
          <a:xfrm flipH="1">
            <a:off x="5911766" y="1337399"/>
            <a:ext cx="500433" cy="411568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  <a:tailEnd type="arrow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91" name="모서리가 둥근 직사각형 90"/>
          <p:cNvSpPr/>
          <p:nvPr/>
        </p:nvSpPr>
        <p:spPr>
          <a:xfrm>
            <a:off x="5481184" y="1747017"/>
            <a:ext cx="942913" cy="477873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2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집</a:t>
            </a:r>
            <a:r>
              <a:rPr lang="en-US" altLang="ko-KR" sz="1400" dirty="0" smtClean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가구 꾸미기</a:t>
            </a:r>
            <a:endParaRPr lang="en-US" altLang="ko-KR" sz="1400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04" name="모서리가 둥근 직사각형 103"/>
          <p:cNvSpPr/>
          <p:nvPr/>
        </p:nvSpPr>
        <p:spPr>
          <a:xfrm>
            <a:off x="1968164" y="3803439"/>
            <a:ext cx="1024538" cy="43204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실과</a:t>
            </a:r>
            <a:endParaRPr lang="ko-KR" altLang="en-US" sz="1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cxnSp>
        <p:nvCxnSpPr>
          <p:cNvPr id="105" name="직선 연결선 104"/>
          <p:cNvCxnSpPr>
            <a:stCxn id="18" idx="1"/>
            <a:endCxn id="104" idx="3"/>
          </p:cNvCxnSpPr>
          <p:nvPr/>
        </p:nvCxnSpPr>
        <p:spPr>
          <a:xfrm flipH="1" flipV="1">
            <a:off x="2992702" y="4019463"/>
            <a:ext cx="286439" cy="169559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모서리가 둥근 직사각형 42"/>
          <p:cNvSpPr/>
          <p:nvPr/>
        </p:nvSpPr>
        <p:spPr>
          <a:xfrm>
            <a:off x="1717894" y="2800515"/>
            <a:ext cx="1384984" cy="432048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거주 형태</a:t>
            </a:r>
            <a:endParaRPr lang="ko-KR" altLang="en-US" sz="1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cxnSp>
        <p:nvCxnSpPr>
          <p:cNvPr id="73" name="직선 연결선 72"/>
          <p:cNvCxnSpPr/>
          <p:nvPr/>
        </p:nvCxnSpPr>
        <p:spPr>
          <a:xfrm>
            <a:off x="8369801" y="1362678"/>
            <a:ext cx="0" cy="386289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  <a:tailEnd type="arrow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78" name="직선 연결선 77"/>
          <p:cNvCxnSpPr/>
          <p:nvPr/>
        </p:nvCxnSpPr>
        <p:spPr>
          <a:xfrm>
            <a:off x="5004142" y="2729103"/>
            <a:ext cx="689661" cy="712874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모서리가 둥근 직사각형 81"/>
          <p:cNvSpPr/>
          <p:nvPr/>
        </p:nvSpPr>
        <p:spPr>
          <a:xfrm>
            <a:off x="5710441" y="3283001"/>
            <a:ext cx="1316103" cy="432048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책 읽기</a:t>
            </a:r>
            <a:endParaRPr lang="ko-KR" altLang="en-US" sz="1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93" name="모서리가 둥근 직사각형 92"/>
          <p:cNvSpPr/>
          <p:nvPr/>
        </p:nvSpPr>
        <p:spPr>
          <a:xfrm>
            <a:off x="1002802" y="2160703"/>
            <a:ext cx="717777" cy="43204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사회</a:t>
            </a:r>
            <a:endParaRPr lang="en-US" altLang="ko-KR" sz="1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99" name="모서리가 둥근 직사각형 98"/>
          <p:cNvSpPr/>
          <p:nvPr/>
        </p:nvSpPr>
        <p:spPr>
          <a:xfrm>
            <a:off x="287579" y="1022166"/>
            <a:ext cx="1551007" cy="598873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도시의 발달</a:t>
            </a:r>
            <a:endParaRPr lang="en-US" altLang="ko-KR" sz="14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 algn="ctr">
              <a:defRPr/>
            </a:pPr>
            <a:r>
              <a:rPr lang="en-US" altLang="ko-KR" sz="1400" dirty="0" smtClean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도시화</a:t>
            </a:r>
            <a:r>
              <a:rPr lang="en-US" altLang="ko-KR" sz="1400" dirty="0" smtClean="0">
                <a:solidFill>
                  <a:schemeClr val="tx1"/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03" name="모서리가 둥근 직사각형 102"/>
          <p:cNvSpPr/>
          <p:nvPr/>
        </p:nvSpPr>
        <p:spPr>
          <a:xfrm>
            <a:off x="2286340" y="1022166"/>
            <a:ext cx="1357797" cy="598874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인구 변화</a:t>
            </a:r>
            <a:endParaRPr lang="en-US" altLang="ko-KR" sz="1400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cxnSp>
        <p:nvCxnSpPr>
          <p:cNvPr id="109" name="직선 연결선 108"/>
          <p:cNvCxnSpPr>
            <a:stCxn id="93" idx="3"/>
            <a:endCxn id="43" idx="1"/>
          </p:cNvCxnSpPr>
          <p:nvPr/>
        </p:nvCxnSpPr>
        <p:spPr>
          <a:xfrm flipH="1">
            <a:off x="1717894" y="2376727"/>
            <a:ext cx="2685" cy="639812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79" name="그룹 78"/>
          <p:cNvGrpSpPr/>
          <p:nvPr/>
        </p:nvGrpSpPr>
        <p:grpSpPr>
          <a:xfrm rot="10800000">
            <a:off x="1074773" y="1579993"/>
            <a:ext cx="1937515" cy="580710"/>
            <a:chOff x="5683431" y="3989471"/>
            <a:chExt cx="1937515" cy="580710"/>
          </a:xfrm>
        </p:grpSpPr>
        <p:cxnSp>
          <p:nvCxnSpPr>
            <p:cNvPr id="110" name="직선 연결선 109"/>
            <p:cNvCxnSpPr>
              <a:stCxn id="93" idx="0"/>
            </p:cNvCxnSpPr>
            <p:nvPr/>
          </p:nvCxnSpPr>
          <p:spPr>
            <a:xfrm rot="10800000" flipV="1">
              <a:off x="5683431" y="3989471"/>
              <a:ext cx="1650597" cy="539664"/>
            </a:xfrm>
            <a:prstGeom prst="line">
              <a:avLst/>
            </a:prstGeom>
            <a:ln w="19050">
              <a:solidFill>
                <a:schemeClr val="accent2">
                  <a:lumMod val="60000"/>
                  <a:lumOff val="40000"/>
                </a:schemeClr>
              </a:solidFill>
              <a:tailEnd type="arrow" w="med" len="med"/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111" name="직선 연결선 110"/>
            <p:cNvCxnSpPr/>
            <p:nvPr/>
          </p:nvCxnSpPr>
          <p:spPr>
            <a:xfrm rot="10800000" flipH="1" flipV="1">
              <a:off x="7278216" y="4050443"/>
              <a:ext cx="342730" cy="519738"/>
            </a:xfrm>
            <a:prstGeom prst="line">
              <a:avLst/>
            </a:prstGeom>
            <a:ln w="19050">
              <a:solidFill>
                <a:schemeClr val="accent2">
                  <a:lumMod val="60000"/>
                  <a:lumOff val="40000"/>
                </a:schemeClr>
              </a:solidFill>
              <a:tailEnd type="arrow" w="med" len="med"/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</p:grpSp>
      <p:cxnSp>
        <p:nvCxnSpPr>
          <p:cNvPr id="113" name="직선 연결선 112"/>
          <p:cNvCxnSpPr>
            <a:endCxn id="104" idx="1"/>
          </p:cNvCxnSpPr>
          <p:nvPr/>
        </p:nvCxnSpPr>
        <p:spPr>
          <a:xfrm flipV="1">
            <a:off x="1607718" y="4019463"/>
            <a:ext cx="360446" cy="385583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  <a:head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모서리가 둥근 직사각형 114"/>
          <p:cNvSpPr/>
          <p:nvPr/>
        </p:nvSpPr>
        <p:spPr>
          <a:xfrm>
            <a:off x="266418" y="4078362"/>
            <a:ext cx="1290439" cy="624125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가족의 종류</a:t>
            </a:r>
            <a:endParaRPr lang="en-US" altLang="ko-KR" sz="1400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56" name="모서리가 둥근 직사각형 55"/>
          <p:cNvSpPr/>
          <p:nvPr/>
        </p:nvSpPr>
        <p:spPr>
          <a:xfrm>
            <a:off x="7956976" y="921202"/>
            <a:ext cx="717777" cy="43204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수학</a:t>
            </a:r>
            <a:endParaRPr lang="en-US" altLang="ko-KR" sz="1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cxnSp>
        <p:nvCxnSpPr>
          <p:cNvPr id="57" name="직선 연결선 56"/>
          <p:cNvCxnSpPr>
            <a:endCxn id="56" idx="0"/>
          </p:cNvCxnSpPr>
          <p:nvPr/>
        </p:nvCxnSpPr>
        <p:spPr>
          <a:xfrm>
            <a:off x="7114906" y="585482"/>
            <a:ext cx="1200959" cy="335720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65" name="모서리가 둥근 직사각형 64"/>
          <p:cNvSpPr/>
          <p:nvPr/>
        </p:nvSpPr>
        <p:spPr>
          <a:xfrm>
            <a:off x="7848599" y="1748967"/>
            <a:ext cx="1085144" cy="475923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2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직육면체 전개도</a:t>
            </a:r>
            <a:endParaRPr lang="en-US" altLang="ko-KR" sz="1400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cxnSp>
        <p:nvCxnSpPr>
          <p:cNvPr id="66" name="직선 연결선 65"/>
          <p:cNvCxnSpPr/>
          <p:nvPr/>
        </p:nvCxnSpPr>
        <p:spPr>
          <a:xfrm flipH="1">
            <a:off x="7823944" y="2295432"/>
            <a:ext cx="491920" cy="329147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  <a:tailEnd type="arrow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58" name="직선 연결선 57"/>
          <p:cNvCxnSpPr>
            <a:stCxn id="42" idx="3"/>
          </p:cNvCxnSpPr>
          <p:nvPr/>
        </p:nvCxnSpPr>
        <p:spPr>
          <a:xfrm>
            <a:off x="1656666" y="3556203"/>
            <a:ext cx="527262" cy="262661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  <a:head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9" name="그림 4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5776" y="1880231"/>
            <a:ext cx="2246286" cy="1835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819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8952" y="1536192"/>
            <a:ext cx="74157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9600" dirty="0" smtClean="0">
                <a:latin typeface="HY산B" panose="02030600000101010101" pitchFamily="18" charset="-127"/>
                <a:ea typeface="HY산B" panose="02030600000101010101" pitchFamily="18" charset="-127"/>
              </a:rPr>
              <a:t>정답</a:t>
            </a:r>
            <a:r>
              <a:rPr lang="en-US" altLang="ko-KR" sz="9600" dirty="0" smtClean="0">
                <a:latin typeface="HY산B" panose="02030600000101010101" pitchFamily="18" charset="-127"/>
                <a:ea typeface="HY산B" panose="02030600000101010101" pitchFamily="18" charset="-127"/>
              </a:rPr>
              <a:t>: </a:t>
            </a:r>
            <a:r>
              <a:rPr lang="ko-KR" altLang="en-US" sz="9600" dirty="0" smtClean="0">
                <a:latin typeface="HY산B" panose="02030600000101010101" pitchFamily="18" charset="-127"/>
                <a:ea typeface="HY산B" panose="02030600000101010101" pitchFamily="18" charset="-127"/>
              </a:rPr>
              <a:t>절구</a:t>
            </a:r>
            <a:endParaRPr lang="ko-KR" altLang="en-US" sz="96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32142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8952" y="1536192"/>
            <a:ext cx="74157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9600" dirty="0" err="1" smtClean="0">
                <a:latin typeface="HY산B" panose="02030600000101010101" pitchFamily="18" charset="-127"/>
                <a:ea typeface="HY산B" panose="02030600000101010101" pitchFamily="18" charset="-127"/>
              </a:rPr>
              <a:t>밥상보</a:t>
            </a:r>
            <a:endParaRPr lang="ko-KR" altLang="en-US" sz="96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68559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-118872" y="-100584"/>
            <a:ext cx="9491472" cy="538581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33601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4266" y="1057220"/>
            <a:ext cx="741578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9600" dirty="0" smtClean="0">
                <a:latin typeface="HY산B" panose="02030600000101010101" pitchFamily="18" charset="-127"/>
                <a:ea typeface="HY산B" panose="02030600000101010101" pitchFamily="18" charset="-127"/>
              </a:rPr>
              <a:t>정답</a:t>
            </a:r>
            <a:r>
              <a:rPr lang="en-US" altLang="ko-KR" sz="9600" dirty="0" smtClean="0">
                <a:latin typeface="HY산B" panose="02030600000101010101" pitchFamily="18" charset="-127"/>
                <a:ea typeface="HY산B" panose="02030600000101010101" pitchFamily="18" charset="-127"/>
              </a:rPr>
              <a:t>: </a:t>
            </a:r>
          </a:p>
          <a:p>
            <a:pPr algn="ctr"/>
            <a:r>
              <a:rPr lang="ko-KR" altLang="en-US" sz="9600" dirty="0" err="1" smtClean="0">
                <a:latin typeface="HY산B" panose="02030600000101010101" pitchFamily="18" charset="-127"/>
                <a:ea typeface="HY산B" panose="02030600000101010101" pitchFamily="18" charset="-127"/>
              </a:rPr>
              <a:t>밥상보</a:t>
            </a:r>
            <a:endParaRPr lang="ko-KR" altLang="en-US" sz="96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40600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8952" y="1536192"/>
            <a:ext cx="74157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9600" dirty="0" smtClean="0">
                <a:latin typeface="HY산B" panose="02030600000101010101" pitchFamily="18" charset="-127"/>
                <a:ea typeface="HY산B" panose="02030600000101010101" pitchFamily="18" charset="-127"/>
              </a:rPr>
              <a:t>복조리</a:t>
            </a:r>
            <a:endParaRPr lang="ko-KR" altLang="en-US" sz="96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87102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-118872" y="-100584"/>
            <a:ext cx="9491472" cy="538581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84436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13381" y="1002792"/>
            <a:ext cx="741578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9600" dirty="0" smtClean="0">
                <a:latin typeface="HY산B" panose="02030600000101010101" pitchFamily="18" charset="-127"/>
                <a:ea typeface="HY산B" panose="02030600000101010101" pitchFamily="18" charset="-127"/>
              </a:rPr>
              <a:t>정답</a:t>
            </a:r>
            <a:r>
              <a:rPr lang="en-US" altLang="ko-KR" sz="9600" dirty="0" smtClean="0">
                <a:latin typeface="HY산B" panose="02030600000101010101" pitchFamily="18" charset="-127"/>
                <a:ea typeface="HY산B" panose="02030600000101010101" pitchFamily="18" charset="-127"/>
              </a:rPr>
              <a:t>: </a:t>
            </a:r>
          </a:p>
          <a:p>
            <a:pPr algn="ctr"/>
            <a:r>
              <a:rPr lang="ko-KR" altLang="en-US" sz="9600" dirty="0" smtClean="0">
                <a:latin typeface="HY산B" panose="02030600000101010101" pitchFamily="18" charset="-127"/>
                <a:ea typeface="HY산B" panose="02030600000101010101" pitchFamily="18" charset="-127"/>
              </a:rPr>
              <a:t>복조리</a:t>
            </a:r>
            <a:endParaRPr lang="ko-KR" altLang="en-US" sz="96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05873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8952" y="1536192"/>
            <a:ext cx="74157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9600" dirty="0" smtClean="0">
                <a:latin typeface="HY산B" panose="02030600000101010101" pitchFamily="18" charset="-127"/>
                <a:ea typeface="HY산B" panose="02030600000101010101" pitchFamily="18" charset="-127"/>
              </a:rPr>
              <a:t>재봉틀</a:t>
            </a:r>
            <a:endParaRPr lang="ko-KR" altLang="en-US" sz="96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57717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-118872" y="-100584"/>
            <a:ext cx="9491472" cy="538581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44736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13380" y="948364"/>
            <a:ext cx="741578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9600" dirty="0" smtClean="0">
                <a:latin typeface="HY산B" panose="02030600000101010101" pitchFamily="18" charset="-127"/>
                <a:ea typeface="HY산B" panose="02030600000101010101" pitchFamily="18" charset="-127"/>
              </a:rPr>
              <a:t>정답</a:t>
            </a:r>
            <a:r>
              <a:rPr lang="en-US" altLang="ko-KR" sz="9600" dirty="0" smtClean="0">
                <a:latin typeface="HY산B" panose="02030600000101010101" pitchFamily="18" charset="-127"/>
                <a:ea typeface="HY산B" panose="02030600000101010101" pitchFamily="18" charset="-127"/>
              </a:rPr>
              <a:t>: </a:t>
            </a:r>
          </a:p>
          <a:p>
            <a:pPr algn="ctr"/>
            <a:r>
              <a:rPr lang="ko-KR" altLang="en-US" sz="9600" dirty="0" smtClean="0">
                <a:latin typeface="HY산B" panose="02030600000101010101" pitchFamily="18" charset="-127"/>
                <a:ea typeface="HY산B" panose="02030600000101010101" pitchFamily="18" charset="-127"/>
              </a:rPr>
              <a:t>재봉틀</a:t>
            </a:r>
            <a:endParaRPr lang="ko-KR" altLang="en-US" sz="96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242735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-45720"/>
            <a:ext cx="9154274" cy="880110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ko-KR" altLang="en-US" sz="3600" dirty="0" smtClean="0">
                <a:solidFill>
                  <a:srgbClr val="76717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선생님께 드리는 안내서 </a:t>
            </a:r>
            <a:r>
              <a:rPr lang="en-US" altLang="ko-KR" sz="3600" dirty="0" smtClean="0">
                <a:solidFill>
                  <a:srgbClr val="76717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1</a:t>
            </a:r>
            <a:endParaRPr lang="ko-KR" altLang="en-US" sz="1400" dirty="0">
              <a:solidFill>
                <a:srgbClr val="767171"/>
              </a:solidFill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842634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그림 5" descr="우산, 액세서리이(가) 표시된 사진&#10;&#10;자동 생성된 설명">
            <a:extLst>
              <a:ext uri="{FF2B5EF4-FFF2-40B4-BE49-F238E27FC236}">
                <a16:creationId xmlns:a16="http://schemas.microsoft.com/office/drawing/2014/main" xmlns="" id="{984A0382-8C23-430D-A0E9-F37CC5DF5FD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29" t="9568" r="14046" b="65401"/>
          <a:stretch/>
        </p:blipFill>
        <p:spPr>
          <a:xfrm>
            <a:off x="6609454" y="3856662"/>
            <a:ext cx="2534545" cy="1286838"/>
          </a:xfrm>
          <a:prstGeom prst="rect">
            <a:avLst/>
          </a:prstGeom>
        </p:spPr>
      </p:pic>
      <p:sp>
        <p:nvSpPr>
          <p:cNvPr id="8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174661" y="1175110"/>
            <a:ext cx="8794679" cy="3802004"/>
          </a:xfrm>
          <a:prstGeom prst="roundRect">
            <a:avLst>
              <a:gd name="adj" fmla="val 4303"/>
            </a:avLst>
          </a:prstGeom>
          <a:solidFill>
            <a:srgbClr val="FF9966">
              <a:alpha val="1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 dirty="0">
              <a:latin typeface="이순신 돋움체 L" panose="02020603020101020101" pitchFamily="18" charset="-127"/>
              <a:ea typeface="이순신 돋움체 L" panose="02020603020101020101" pitchFamily="18" charset="-127"/>
            </a:endParaRP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xmlns="" id="{7D366B1B-53AF-4A8C-82F6-2F5DD70781FD}"/>
              </a:ext>
            </a:extLst>
          </p:cNvPr>
          <p:cNvSpPr/>
          <p:nvPr/>
        </p:nvSpPr>
        <p:spPr>
          <a:xfrm>
            <a:off x="396168" y="1375462"/>
            <a:ext cx="2127505" cy="5847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HY강B" panose="02030600000101010101" pitchFamily="18" charset="-127"/>
                <a:ea typeface="HY강B" panose="02030600000101010101" pitchFamily="18" charset="-127"/>
                <a:cs typeface="다온 청춘고딕(B)" panose="02020603020101020101" pitchFamily="18" charset="-127"/>
              </a:rPr>
              <a:t>[</a:t>
            </a:r>
            <a:r>
              <a:rPr kumimoji="0" lang="ko-KR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HY강B" panose="02030600000101010101" pitchFamily="18" charset="-127"/>
                <a:ea typeface="HY강B" panose="02030600000101010101" pitchFamily="18" charset="-127"/>
                <a:cs typeface="다온 청춘고딕(B)" panose="02020603020101020101" pitchFamily="18" charset="-127"/>
              </a:rPr>
              <a:t>관련 교과</a:t>
            </a:r>
            <a:r>
              <a:rPr kumimoji="0" lang="en-US" altLang="ko-K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HY강B" panose="02030600000101010101" pitchFamily="18" charset="-127"/>
                <a:ea typeface="HY강B" panose="02030600000101010101" pitchFamily="18" charset="-127"/>
                <a:cs typeface="다온 청춘고딕(B)" panose="02020603020101020101" pitchFamily="18" charset="-127"/>
              </a:rPr>
              <a:t>]</a:t>
            </a:r>
            <a:endParaRPr kumimoji="0" lang="ko-KR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highlight>
                <a:srgbClr val="FFFF9F"/>
              </a:highlight>
              <a:uLnTx/>
              <a:uFillTx/>
              <a:latin typeface="HY강B" panose="02030600000101010101" pitchFamily="18" charset="-127"/>
              <a:ea typeface="HY강B" panose="02030600000101010101" pitchFamily="18" charset="-127"/>
              <a:cs typeface="다온 청춘고딕(B)" panose="02020603020101020101" pitchFamily="18" charset="-127"/>
            </a:endParaRPr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xmlns="" id="{038BB0D9-09F9-43B4-81AB-308FBD0C3D18}"/>
              </a:ext>
            </a:extLst>
          </p:cNvPr>
          <p:cNvGrpSpPr/>
          <p:nvPr/>
        </p:nvGrpSpPr>
        <p:grpSpPr>
          <a:xfrm>
            <a:off x="393845" y="2138808"/>
            <a:ext cx="8356310" cy="1519027"/>
            <a:chOff x="626932" y="3538611"/>
            <a:chExt cx="7666702" cy="1882080"/>
          </a:xfrm>
          <a:noFill/>
        </p:grpSpPr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xmlns="" id="{158C9E33-DD00-4540-9D8B-9F901552EA9D}"/>
                </a:ext>
              </a:extLst>
            </p:cNvPr>
            <p:cNvSpPr/>
            <p:nvPr/>
          </p:nvSpPr>
          <p:spPr>
            <a:xfrm>
              <a:off x="626932" y="4238549"/>
              <a:ext cx="7666702" cy="118214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>
              <a:spAutoFit/>
            </a:bodyPr>
            <a:lstStyle/>
            <a:p>
              <a:pPr fontAlgn="base" latinLnBrk="1"/>
              <a:r>
                <a:rPr lang="en-US" altLang="ko-KR" sz="2800" b="1" dirty="0">
                  <a:latin typeface="HY강B" panose="02030600000101010101" pitchFamily="18" charset="-127"/>
                  <a:ea typeface="HY강B" panose="02030600000101010101" pitchFamily="18" charset="-127"/>
                </a:rPr>
                <a:t>[</a:t>
              </a:r>
              <a:r>
                <a:rPr lang="en-US" altLang="ko-KR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6</a:t>
              </a:r>
              <a:r>
                <a:rPr lang="ko-KR" altLang="en-US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사</a:t>
              </a:r>
              <a:r>
                <a:rPr lang="en-US" altLang="ko-KR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01-05] </a:t>
              </a:r>
              <a:r>
                <a:rPr lang="ko-KR" altLang="en-US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우리나라 인구 분포 및 구조에서 나타난 변화와 도시 발달 과정에서 나타난 특징을 탐구한다</a:t>
              </a:r>
              <a:r>
                <a:rPr lang="en-US" altLang="ko-KR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.</a:t>
              </a:r>
              <a:endParaRPr lang="ko-KR" altLang="en-US" sz="2800" b="1" dirty="0">
                <a:latin typeface="HY강B" panose="02030600000101010101" pitchFamily="18" charset="-127"/>
                <a:ea typeface="HY강B" panose="02030600000101010101" pitchFamily="18" charset="-127"/>
              </a:endParaRPr>
            </a:p>
          </p:txBody>
        </p:sp>
        <p:sp>
          <p:nvSpPr>
            <p:cNvPr id="12" name="직사각형 11">
              <a:extLst>
                <a:ext uri="{FF2B5EF4-FFF2-40B4-BE49-F238E27FC236}">
                  <a16:creationId xmlns:a16="http://schemas.microsoft.com/office/drawing/2014/main" xmlns="" id="{2D0D08BA-8FBB-41F8-ABA3-8C329CD6578B}"/>
                </a:ext>
              </a:extLst>
            </p:cNvPr>
            <p:cNvSpPr/>
            <p:nvPr/>
          </p:nvSpPr>
          <p:spPr>
            <a:xfrm>
              <a:off x="626932" y="3538611"/>
              <a:ext cx="2779934" cy="724538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HY강B" panose="02030600000101010101" pitchFamily="18" charset="-127"/>
                  <a:ea typeface="HY강B" panose="02030600000101010101" pitchFamily="18" charset="-127"/>
                  <a:cs typeface="다온 청춘고딕(B)" panose="02020603020101020101" pitchFamily="18" charset="-127"/>
                </a:rPr>
                <a:t>[</a:t>
              </a:r>
              <a:r>
                <a:rPr kumimoji="0" lang="ko-KR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HY강B" panose="02030600000101010101" pitchFamily="18" charset="-127"/>
                  <a:ea typeface="HY강B" panose="02030600000101010101" pitchFamily="18" charset="-127"/>
                  <a:cs typeface="다온 청춘고딕(B)" panose="02020603020101020101" pitchFamily="18" charset="-127"/>
                </a:rPr>
                <a:t>관련 성취기준</a:t>
              </a:r>
              <a:r>
                <a:rPr kumimoji="0" lang="en-US" altLang="ko-KR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HY강B" panose="02030600000101010101" pitchFamily="18" charset="-127"/>
                  <a:ea typeface="HY강B" panose="02030600000101010101" pitchFamily="18" charset="-127"/>
                  <a:cs typeface="다온 청춘고딕(B)" panose="02020603020101020101" pitchFamily="18" charset="-127"/>
                </a:rPr>
                <a:t>]</a:t>
              </a:r>
              <a:endParaRPr kumimoji="0" lang="ko-KR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HY강B" panose="02030600000101010101" pitchFamily="18" charset="-127"/>
                <a:ea typeface="HY강B" panose="02030600000101010101" pitchFamily="18" charset="-127"/>
                <a:cs typeface="다온 청춘고딕(B)" panose="02020603020101020101" pitchFamily="18" charset="-127"/>
              </a:endParaRPr>
            </a:p>
          </p:txBody>
        </p:sp>
      </p:grpSp>
      <p:pic>
        <p:nvPicPr>
          <p:cNvPr id="4" name="그림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0033" y="1073754"/>
            <a:ext cx="1062981" cy="1166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8914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8952" y="1536192"/>
            <a:ext cx="74157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9600" dirty="0" smtClean="0">
                <a:latin typeface="HY산B" panose="02030600000101010101" pitchFamily="18" charset="-127"/>
                <a:ea typeface="HY산B" panose="02030600000101010101" pitchFamily="18" charset="-127"/>
              </a:rPr>
              <a:t>맷돌</a:t>
            </a:r>
            <a:endParaRPr lang="ko-KR" altLang="en-US" sz="96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38730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-118872" y="-100584"/>
            <a:ext cx="9491472" cy="538581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00992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0723" y="806849"/>
            <a:ext cx="741578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9600" dirty="0" smtClean="0">
                <a:latin typeface="HY산B" panose="02030600000101010101" pitchFamily="18" charset="-127"/>
                <a:ea typeface="HY산B" panose="02030600000101010101" pitchFamily="18" charset="-127"/>
              </a:rPr>
              <a:t>정답</a:t>
            </a:r>
            <a:r>
              <a:rPr lang="en-US" altLang="ko-KR" sz="9600" dirty="0" smtClean="0">
                <a:latin typeface="HY산B" panose="02030600000101010101" pitchFamily="18" charset="-127"/>
                <a:ea typeface="HY산B" panose="02030600000101010101" pitchFamily="18" charset="-127"/>
              </a:rPr>
              <a:t>: </a:t>
            </a:r>
            <a:endParaRPr lang="en-US" altLang="ko-KR" sz="9600" dirty="0">
              <a:latin typeface="HY산B" panose="02030600000101010101" pitchFamily="18" charset="-127"/>
              <a:ea typeface="HY산B" panose="02030600000101010101" pitchFamily="18" charset="-127"/>
            </a:endParaRPr>
          </a:p>
          <a:p>
            <a:pPr algn="ctr"/>
            <a:r>
              <a:rPr lang="ko-KR" altLang="en-US" sz="9600" dirty="0" smtClean="0">
                <a:latin typeface="HY산B" panose="02030600000101010101" pitchFamily="18" charset="-127"/>
                <a:ea typeface="HY산B" panose="02030600000101010101" pitchFamily="18" charset="-127"/>
              </a:rPr>
              <a:t>맷돌</a:t>
            </a:r>
            <a:endParaRPr lang="ko-KR" altLang="en-US" sz="96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06041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8952" y="1536192"/>
            <a:ext cx="74157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9600" dirty="0" err="1" smtClean="0">
                <a:latin typeface="HY산B" panose="02030600000101010101" pitchFamily="18" charset="-127"/>
                <a:ea typeface="HY산B" panose="02030600000101010101" pitchFamily="18" charset="-127"/>
              </a:rPr>
              <a:t>괘종시계</a:t>
            </a:r>
            <a:endParaRPr lang="ko-KR" altLang="en-US" sz="96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69797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-118872" y="-100584"/>
            <a:ext cx="9491472" cy="538581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08049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41248" y="736746"/>
            <a:ext cx="741578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9600" dirty="0" smtClean="0">
                <a:latin typeface="HY산B" panose="02030600000101010101" pitchFamily="18" charset="-127"/>
                <a:ea typeface="HY산B" panose="02030600000101010101" pitchFamily="18" charset="-127"/>
              </a:rPr>
              <a:t>정답</a:t>
            </a:r>
            <a:r>
              <a:rPr lang="en-US" altLang="ko-KR" sz="9600" dirty="0" smtClean="0">
                <a:latin typeface="HY산B" panose="02030600000101010101" pitchFamily="18" charset="-127"/>
                <a:ea typeface="HY산B" panose="02030600000101010101" pitchFamily="18" charset="-127"/>
              </a:rPr>
              <a:t>: </a:t>
            </a:r>
            <a:r>
              <a:rPr lang="ko-KR" altLang="en-US" sz="9600" dirty="0" err="1" smtClean="0">
                <a:latin typeface="HY산B" panose="02030600000101010101" pitchFamily="18" charset="-127"/>
                <a:ea typeface="HY산B" panose="02030600000101010101" pitchFamily="18" charset="-127"/>
              </a:rPr>
              <a:t>괘종시계</a:t>
            </a:r>
            <a:endParaRPr lang="ko-KR" altLang="en-US" sz="96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70215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2069737"/>
            <a:ext cx="9154274" cy="1305560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활동</a:t>
            </a:r>
            <a:r>
              <a:rPr lang="en-US" altLang="ko-KR" sz="48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1. ‘</a:t>
            </a:r>
            <a:r>
              <a:rPr lang="ko-KR" altLang="en-US" sz="4800" dirty="0" err="1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만희네</a:t>
            </a:r>
            <a:r>
              <a:rPr lang="ko-KR" altLang="en-US" sz="48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집</a:t>
            </a:r>
            <a:r>
              <a:rPr lang="en-US" altLang="ko-KR" sz="48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’</a:t>
            </a:r>
            <a:r>
              <a:rPr lang="ko-KR" altLang="en-US" sz="48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을 </a:t>
            </a:r>
            <a:endParaRPr lang="en-US" altLang="ko-KR" sz="4800" dirty="0" smtClean="0">
              <a:solidFill>
                <a:srgbClr val="6A5074"/>
              </a:solidFill>
              <a:latin typeface="HY산B" panose="02030600000101010101" pitchFamily="18" charset="-127"/>
              <a:ea typeface="HY산B" panose="02030600000101010101" pitchFamily="18" charset="-127"/>
            </a:endParaRPr>
          </a:p>
          <a:p>
            <a:pPr algn="ctr"/>
            <a:r>
              <a:rPr lang="ko-KR" altLang="en-US" sz="48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바꿔 봅시다</a:t>
            </a:r>
            <a:r>
              <a:rPr lang="en-US" altLang="ko-KR" sz="48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.</a:t>
            </a:r>
            <a:endParaRPr lang="ko-KR" altLang="en-US" sz="2000" dirty="0">
              <a:solidFill>
                <a:srgbClr val="6A5074"/>
              </a:solidFill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pic>
        <p:nvPicPr>
          <p:cNvPr id="4" name="그림 3" descr="장난감, 레고이(가) 표시된 사진&#10;&#10;자동 생성된 설명">
            <a:extLst>
              <a:ext uri="{FF2B5EF4-FFF2-40B4-BE49-F238E27FC236}">
                <a16:creationId xmlns:a16="http://schemas.microsoft.com/office/drawing/2014/main" xmlns="" id="{6EBAE2C4-730F-4DBD-BA50-5E159AA6BA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3480" y="711741"/>
            <a:ext cx="3177040" cy="1241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484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0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     만희네 집을 현대의 집으로 바꿔 봅시다</a:t>
            </a:r>
            <a:r>
              <a:rPr lang="en-US" altLang="ko-KR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.</a:t>
            </a:r>
            <a:endParaRPr lang="ko-KR" altLang="en-US" sz="12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sp>
        <p:nvSpPr>
          <p:cNvPr id="6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439636" y="1088136"/>
            <a:ext cx="7860302" cy="3274751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4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[</a:t>
            </a:r>
            <a:r>
              <a:rPr lang="ko-KR" altLang="en-US" sz="4400" b="1" dirty="0" err="1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모둠활동</a:t>
            </a:r>
            <a:r>
              <a:rPr lang="en-US" altLang="ko-KR" sz="44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]</a:t>
            </a:r>
          </a:p>
          <a:p>
            <a:pPr algn="ctr"/>
            <a:endParaRPr lang="en-US" altLang="ko-KR" sz="1600" b="1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쓰지 않는 물건은 지우고</a:t>
            </a:r>
            <a:endParaRPr lang="en-US" altLang="ko-KR" sz="4000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현대의 물건으로 바꿔봅시다</a:t>
            </a:r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.</a:t>
            </a:r>
            <a:endParaRPr lang="en-US" altLang="ko-KR" sz="4000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endParaRPr lang="en-US" altLang="ko-KR" sz="4000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3691" y="2376620"/>
            <a:ext cx="3198950" cy="3198950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4406" y="-153355"/>
            <a:ext cx="1465847" cy="1238035"/>
          </a:xfrm>
          <a:prstGeom prst="rect">
            <a:avLst/>
          </a:prstGeom>
        </p:spPr>
      </p:pic>
      <p:sp>
        <p:nvSpPr>
          <p:cNvPr id="4" name="모서리가 둥근 사각형 설명선 3"/>
          <p:cNvSpPr/>
          <p:nvPr/>
        </p:nvSpPr>
        <p:spPr>
          <a:xfrm>
            <a:off x="2020824" y="3538728"/>
            <a:ext cx="4700016" cy="1335024"/>
          </a:xfrm>
          <a:prstGeom prst="wedgeRoundRectCallout">
            <a:avLst>
              <a:gd name="adj1" fmla="val 62824"/>
              <a:gd name="adj2" fmla="val -41792"/>
              <a:gd name="adj3" fmla="val 16667"/>
            </a:avLst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/>
              <a:t>각자의 생각이 다를 수 있어</a:t>
            </a:r>
            <a:r>
              <a:rPr lang="en-US" altLang="ko-KR" dirty="0" smtClean="0"/>
              <a:t>…</a:t>
            </a:r>
          </a:p>
          <a:p>
            <a:pPr algn="ctr"/>
            <a:r>
              <a:rPr lang="ko-KR" altLang="en-US" dirty="0" smtClean="0"/>
              <a:t>우리만의 집을 나름대로 만들어 보자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19478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0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     바꿀 수 있는 것 </a:t>
            </a:r>
            <a:endParaRPr lang="ko-KR" altLang="en-US" sz="12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sp>
        <p:nvSpPr>
          <p:cNvPr id="6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219817" y="1034333"/>
            <a:ext cx="8704363" cy="3968496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가마솥        </a:t>
            </a:r>
            <a:r>
              <a:rPr lang="en-US" altLang="ko-KR" sz="36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-&gt;     </a:t>
            </a:r>
            <a:r>
              <a:rPr lang="ko-KR" altLang="en-US" sz="36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가스레인지</a:t>
            </a:r>
            <a:r>
              <a:rPr lang="en-US" altLang="ko-KR" sz="36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, </a:t>
            </a:r>
            <a:r>
              <a:rPr lang="ko-KR" altLang="en-US" sz="3600" b="1" dirty="0" err="1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인덕션</a:t>
            </a:r>
            <a:endParaRPr lang="en-US" altLang="ko-KR" sz="3600" b="1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pPr algn="ctr"/>
            <a:endParaRPr lang="en-US" altLang="ko-KR" sz="3600" b="1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pPr algn="ctr"/>
            <a:endParaRPr lang="en-US" altLang="ko-KR" sz="3600" b="1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pPr algn="ctr"/>
            <a:endParaRPr lang="en-US" altLang="ko-KR" sz="3600" b="1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pPr algn="ctr"/>
            <a:endParaRPr lang="en-US" altLang="ko-KR" sz="3600" b="1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pPr algn="ctr"/>
            <a:endParaRPr lang="en-US" altLang="ko-KR" sz="3600" b="1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pPr algn="ctr"/>
            <a:endParaRPr lang="en-US" altLang="ko-KR" sz="3600" b="1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4406" y="-153355"/>
            <a:ext cx="1465847" cy="1238035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5"/>
          <a:srcRect l="18117" t="10504" r="20645" b="31878"/>
          <a:stretch/>
        </p:blipFill>
        <p:spPr>
          <a:xfrm>
            <a:off x="4350617" y="2416139"/>
            <a:ext cx="4039787" cy="2138016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660" y="1815894"/>
            <a:ext cx="2642716" cy="2934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3666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0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     바꿀 수 있는 것 </a:t>
            </a:r>
            <a:endParaRPr lang="ko-KR" altLang="en-US" sz="12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sp>
        <p:nvSpPr>
          <p:cNvPr id="6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219817" y="1034333"/>
            <a:ext cx="8704363" cy="3968496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장독대     </a:t>
            </a:r>
            <a:r>
              <a:rPr lang="en-US" altLang="ko-KR" sz="36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-&gt;     </a:t>
            </a:r>
            <a:r>
              <a:rPr lang="ko-KR" altLang="en-US" sz="36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김치냉장고</a:t>
            </a:r>
            <a:endParaRPr lang="en-US" altLang="ko-KR" sz="3600" b="1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pPr algn="ctr"/>
            <a:endParaRPr lang="en-US" altLang="ko-KR" sz="3600" b="1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pPr algn="ctr"/>
            <a:endParaRPr lang="en-US" altLang="ko-KR" sz="3600" b="1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pPr algn="ctr"/>
            <a:endParaRPr lang="en-US" altLang="ko-KR" sz="3600" b="1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pPr algn="ctr"/>
            <a:endParaRPr lang="en-US" altLang="ko-KR" sz="3600" b="1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pPr algn="ctr"/>
            <a:endParaRPr lang="en-US" altLang="ko-KR" sz="3600" b="1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pPr algn="ctr"/>
            <a:endParaRPr lang="en-US" altLang="ko-KR" sz="3600" b="1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4406" y="-153355"/>
            <a:ext cx="1465847" cy="1238035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5"/>
          <a:srcRect l="68351" t="14422" r="10106" b="29787"/>
          <a:stretch/>
        </p:blipFill>
        <p:spPr>
          <a:xfrm>
            <a:off x="5128260" y="1713024"/>
            <a:ext cx="2127283" cy="3099006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80" y="1815894"/>
            <a:ext cx="3372612" cy="3036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944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-45720"/>
            <a:ext cx="9154274" cy="880110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ko-KR" altLang="en-US" sz="3600" dirty="0" smtClean="0">
                <a:solidFill>
                  <a:srgbClr val="76717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선생님께 드리는 안내서 </a:t>
            </a:r>
            <a:r>
              <a:rPr lang="en-US" altLang="ko-KR" sz="3600" dirty="0" smtClean="0">
                <a:solidFill>
                  <a:srgbClr val="76717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2</a:t>
            </a:r>
            <a:endParaRPr lang="ko-KR" altLang="en-US" sz="1400" dirty="0">
              <a:solidFill>
                <a:srgbClr val="767171"/>
              </a:solidFill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842634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그림 5" descr="우산, 액세서리이(가) 표시된 사진&#10;&#10;자동 생성된 설명">
            <a:extLst>
              <a:ext uri="{FF2B5EF4-FFF2-40B4-BE49-F238E27FC236}">
                <a16:creationId xmlns:a16="http://schemas.microsoft.com/office/drawing/2014/main" xmlns="" id="{984A0382-8C23-430D-A0E9-F37CC5DF5FD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29" t="9568" r="14046" b="65401"/>
          <a:stretch/>
        </p:blipFill>
        <p:spPr>
          <a:xfrm>
            <a:off x="6609454" y="3856662"/>
            <a:ext cx="2534545" cy="1286838"/>
          </a:xfrm>
          <a:prstGeom prst="rect">
            <a:avLst/>
          </a:prstGeom>
        </p:spPr>
      </p:pic>
      <p:sp>
        <p:nvSpPr>
          <p:cNvPr id="8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174661" y="1175110"/>
            <a:ext cx="8794679" cy="3802004"/>
          </a:xfrm>
          <a:prstGeom prst="roundRect">
            <a:avLst>
              <a:gd name="adj" fmla="val 4303"/>
            </a:avLst>
          </a:prstGeom>
          <a:solidFill>
            <a:srgbClr val="FF9966">
              <a:alpha val="1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 dirty="0">
              <a:latin typeface="이순신 돋움체 L" panose="02020603020101020101" pitchFamily="18" charset="-127"/>
              <a:ea typeface="이순신 돋움체 L" panose="02020603020101020101" pitchFamily="18" charset="-127"/>
            </a:endParaRPr>
          </a:p>
        </p:txBody>
      </p:sp>
      <p:grpSp>
        <p:nvGrpSpPr>
          <p:cNvPr id="19" name="그룹 18"/>
          <p:cNvGrpSpPr/>
          <p:nvPr/>
        </p:nvGrpSpPr>
        <p:grpSpPr>
          <a:xfrm>
            <a:off x="266101" y="1112077"/>
            <a:ext cx="7972644" cy="3387400"/>
            <a:chOff x="450126" y="2529982"/>
            <a:chExt cx="7972644" cy="3387400"/>
          </a:xfrm>
        </p:grpSpPr>
        <p:pic>
          <p:nvPicPr>
            <p:cNvPr id="20" name="그림 19">
              <a:extLst>
                <a:ext uri="{FF2B5EF4-FFF2-40B4-BE49-F238E27FC236}">
                  <a16:creationId xmlns:a16="http://schemas.microsoft.com/office/drawing/2014/main" xmlns="" id="{95BC2CC4-31B2-41CA-AE79-1940BC04656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50126" y="2529982"/>
              <a:ext cx="737191" cy="986454"/>
            </a:xfrm>
            <a:prstGeom prst="rect">
              <a:avLst/>
            </a:prstGeom>
          </p:spPr>
        </p:pic>
        <p:sp>
          <p:nvSpPr>
            <p:cNvPr id="21" name="직사각형 20">
              <a:extLst>
                <a:ext uri="{FF2B5EF4-FFF2-40B4-BE49-F238E27FC236}">
                  <a16:creationId xmlns:a16="http://schemas.microsoft.com/office/drawing/2014/main" xmlns="" id="{B619B5D5-E48B-4AE4-9083-7CA260342328}"/>
                </a:ext>
              </a:extLst>
            </p:cNvPr>
            <p:cNvSpPr/>
            <p:nvPr/>
          </p:nvSpPr>
          <p:spPr>
            <a:xfrm>
              <a:off x="1081420" y="2742730"/>
              <a:ext cx="212750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3200" b="1" dirty="0">
                  <a:highlight>
                    <a:srgbClr val="FFFF9F"/>
                  </a:highlight>
                  <a:latin typeface="HY강B" panose="02030600000101010101" pitchFamily="18" charset="-127"/>
                  <a:ea typeface="HY강B" panose="02030600000101010101" pitchFamily="18" charset="-127"/>
                  <a:cs typeface="다온 청춘고딕(B)" panose="02020603020101020101" pitchFamily="18" charset="-127"/>
                </a:rPr>
                <a:t>[</a:t>
              </a:r>
              <a:r>
                <a:rPr lang="ko-KR" altLang="en-US" sz="3200" b="1" dirty="0">
                  <a:highlight>
                    <a:srgbClr val="FFFF9F"/>
                  </a:highlight>
                  <a:latin typeface="HY강B" panose="02030600000101010101" pitchFamily="18" charset="-127"/>
                  <a:ea typeface="HY강B" panose="02030600000101010101" pitchFamily="18" charset="-127"/>
                  <a:cs typeface="다온 청춘고딕(B)" panose="02020603020101020101" pitchFamily="18" charset="-127"/>
                </a:rPr>
                <a:t>차시 안내</a:t>
              </a:r>
              <a:r>
                <a:rPr lang="en-US" altLang="ko-KR" sz="3200" b="1" dirty="0">
                  <a:highlight>
                    <a:srgbClr val="FFFF9F"/>
                  </a:highlight>
                  <a:latin typeface="HY강B" panose="02030600000101010101" pitchFamily="18" charset="-127"/>
                  <a:ea typeface="HY강B" panose="02030600000101010101" pitchFamily="18" charset="-127"/>
                  <a:cs typeface="다온 청춘고딕(B)" panose="02020603020101020101" pitchFamily="18" charset="-127"/>
                </a:rPr>
                <a:t>]</a:t>
              </a:r>
              <a:endParaRPr lang="ko-KR" altLang="en-US" sz="3200" b="1" dirty="0">
                <a:highlight>
                  <a:srgbClr val="FFFF9F"/>
                </a:highlight>
                <a:latin typeface="HY강B" panose="02030600000101010101" pitchFamily="18" charset="-127"/>
                <a:ea typeface="HY강B" panose="02030600000101010101" pitchFamily="18" charset="-127"/>
                <a:cs typeface="다온 청춘고딕(B)" panose="02020603020101020101" pitchFamily="18" charset="-127"/>
              </a:endParaRPr>
            </a:p>
          </p:txBody>
        </p:sp>
        <p:sp>
          <p:nvSpPr>
            <p:cNvPr id="22" name="직사각형 21">
              <a:extLst>
                <a:ext uri="{FF2B5EF4-FFF2-40B4-BE49-F238E27FC236}">
                  <a16:creationId xmlns:a16="http://schemas.microsoft.com/office/drawing/2014/main" xmlns="" id="{F09132B0-36BF-45ED-9058-4A08B4F164B0}"/>
                </a:ext>
              </a:extLst>
            </p:cNvPr>
            <p:cNvSpPr/>
            <p:nvPr/>
          </p:nvSpPr>
          <p:spPr>
            <a:xfrm>
              <a:off x="1081420" y="3285892"/>
              <a:ext cx="7341350" cy="26314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3300"/>
                </a:lnSpc>
                <a:defRPr/>
              </a:pPr>
              <a:r>
                <a:rPr lang="ko-KR" altLang="en-US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이번 차시는 지난 시간 통해 찾아 본 여러 물건들에 대해 더 탐구해 보고</a:t>
              </a:r>
              <a:r>
                <a:rPr lang="en-US" altLang="ko-KR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,</a:t>
              </a:r>
              <a:r>
                <a:rPr lang="ko-KR" altLang="en-US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 이를 사회 변화와 연결시켜 탐구해 보는 </a:t>
              </a:r>
              <a:r>
                <a:rPr lang="ko-KR" altLang="en-US" sz="2800" b="1" dirty="0" err="1" smtClean="0">
                  <a:latin typeface="HY강B" panose="02030600000101010101" pitchFamily="18" charset="-127"/>
                  <a:ea typeface="HY강B" panose="02030600000101010101" pitchFamily="18" charset="-127"/>
                </a:rPr>
                <a:t>차시입니다</a:t>
              </a:r>
              <a:r>
                <a:rPr lang="en-US" altLang="ko-KR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. </a:t>
              </a:r>
              <a:r>
                <a:rPr lang="en-US" altLang="ko-KR" sz="2800" b="1" dirty="0">
                  <a:latin typeface="HY강B" panose="02030600000101010101" pitchFamily="18" charset="-127"/>
                  <a:ea typeface="HY강B" panose="02030600000101010101" pitchFamily="18" charset="-127"/>
                </a:rPr>
                <a:t>&lt;</a:t>
              </a:r>
              <a:r>
                <a:rPr lang="ko-KR" altLang="en-US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활동</a:t>
              </a:r>
              <a:r>
                <a:rPr lang="en-US" altLang="ko-KR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1&gt;</a:t>
              </a:r>
              <a:r>
                <a:rPr lang="ko-KR" altLang="en-US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에서는 그림을 살펴보며 지금은 대체되어 있는 물건들을 찾아 바꿔 보는 활동을 합니다</a:t>
              </a:r>
              <a:r>
                <a:rPr lang="en-US" altLang="ko-KR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. </a:t>
              </a:r>
              <a:r>
                <a:rPr lang="ko-KR" altLang="en-US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예</a:t>
              </a:r>
              <a:r>
                <a:rPr lang="en-US" altLang="ko-KR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) </a:t>
              </a:r>
              <a:r>
                <a:rPr lang="ko-KR" altLang="en-US" sz="2800" b="1" dirty="0" err="1" smtClean="0">
                  <a:latin typeface="HY강B" panose="02030600000101010101" pitchFamily="18" charset="-127"/>
                  <a:ea typeface="HY강B" panose="02030600000101010101" pitchFamily="18" charset="-127"/>
                </a:rPr>
                <a:t>빨래줄</a:t>
              </a:r>
              <a:r>
                <a:rPr lang="en-US" altLang="ko-KR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-&gt; </a:t>
              </a:r>
              <a:r>
                <a:rPr lang="ko-KR" altLang="en-US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건조기</a:t>
              </a:r>
              <a:endParaRPr lang="en-US" altLang="ko-KR" sz="2800" b="1" dirty="0" smtClean="0">
                <a:latin typeface="HY강B" panose="02030600000101010101" pitchFamily="18" charset="-127"/>
                <a:ea typeface="HY강B" panose="0203060000010101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89936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0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     바꿀 수 있는 것 </a:t>
            </a:r>
            <a:endParaRPr lang="ko-KR" altLang="en-US" sz="12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sp>
        <p:nvSpPr>
          <p:cNvPr id="6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219817" y="1034333"/>
            <a:ext cx="8704363" cy="3968496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빨랫줄       </a:t>
            </a:r>
            <a:r>
              <a:rPr lang="en-US" altLang="ko-KR" sz="36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-&gt;        </a:t>
            </a:r>
            <a:r>
              <a:rPr lang="ko-KR" altLang="en-US" sz="36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건조기</a:t>
            </a:r>
            <a:endParaRPr lang="en-US" altLang="ko-KR" sz="3600" b="1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pPr algn="ctr"/>
            <a:endParaRPr lang="en-US" altLang="ko-KR" sz="3600" b="1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pPr algn="ctr"/>
            <a:endParaRPr lang="en-US" altLang="ko-KR" sz="3600" b="1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pPr algn="ctr"/>
            <a:endParaRPr lang="en-US" altLang="ko-KR" sz="3600" b="1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pPr algn="ctr"/>
            <a:endParaRPr lang="en-US" altLang="ko-KR" sz="3600" b="1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pPr algn="ctr"/>
            <a:endParaRPr lang="en-US" altLang="ko-KR" sz="3600" b="1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pPr algn="ctr"/>
            <a:endParaRPr lang="en-US" altLang="ko-KR" sz="3600" b="1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4406" y="-153355"/>
            <a:ext cx="1465847" cy="1238035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5"/>
          <a:srcRect l="34470" t="30457" r="35406" b="14721"/>
          <a:stretch/>
        </p:blipFill>
        <p:spPr>
          <a:xfrm>
            <a:off x="5124449" y="1815894"/>
            <a:ext cx="2859957" cy="2927727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782" y="1692631"/>
            <a:ext cx="3290703" cy="3174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2362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0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     바꾼 내용을 발표해 봅시다</a:t>
            </a:r>
            <a:r>
              <a:rPr lang="en-US" altLang="ko-KR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.</a:t>
            </a:r>
            <a:endParaRPr lang="ko-KR" altLang="en-US" sz="12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745" r="27679"/>
          <a:stretch/>
        </p:blipFill>
        <p:spPr>
          <a:xfrm>
            <a:off x="6900746" y="2800104"/>
            <a:ext cx="2253528" cy="2343396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667" r="56321"/>
          <a:stretch/>
        </p:blipFill>
        <p:spPr>
          <a:xfrm rot="21202897">
            <a:off x="-208666" y="3401351"/>
            <a:ext cx="1909027" cy="1675494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12" t="5038" r="3009" b="53629"/>
          <a:stretch/>
        </p:blipFill>
        <p:spPr>
          <a:xfrm rot="755494" flipH="1">
            <a:off x="1592611" y="3503020"/>
            <a:ext cx="1715998" cy="1509364"/>
          </a:xfrm>
          <a:prstGeom prst="rect">
            <a:avLst/>
          </a:prstGeom>
        </p:spPr>
      </p:pic>
      <p:sp>
        <p:nvSpPr>
          <p:cNvPr id="13" name="구름 모양 설명선 12"/>
          <p:cNvSpPr/>
          <p:nvPr/>
        </p:nvSpPr>
        <p:spPr>
          <a:xfrm>
            <a:off x="320040" y="1298448"/>
            <a:ext cx="3834251" cy="2035677"/>
          </a:xfrm>
          <a:prstGeom prst="cloudCallout">
            <a:avLst>
              <a:gd name="adj1" fmla="val -12948"/>
              <a:gd name="adj2" fmla="val 80968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>
                <a:latin typeface="HY강B" panose="02030600000101010101" pitchFamily="18" charset="-127"/>
                <a:ea typeface="HY강B" panose="02030600000101010101" pitchFamily="18" charset="-127"/>
              </a:rPr>
              <a:t>비교하며 듣고 빠진 것 보충하기</a:t>
            </a:r>
            <a:endParaRPr lang="ko-KR" altLang="en-US" sz="2800" b="1" dirty="0"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4" name="모서리가 둥근 사각형 설명선 3"/>
          <p:cNvSpPr/>
          <p:nvPr/>
        </p:nvSpPr>
        <p:spPr>
          <a:xfrm>
            <a:off x="4708238" y="1421716"/>
            <a:ext cx="2688336" cy="1840752"/>
          </a:xfrm>
          <a:prstGeom prst="wedgeRoundRectCallout">
            <a:avLst>
              <a:gd name="adj1" fmla="val 59010"/>
              <a:gd name="adj2" fmla="val 68960"/>
              <a:gd name="adj3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b="1" dirty="0" smtClean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첫 번째 그림에서는</a:t>
            </a:r>
            <a:endParaRPr lang="en-US" altLang="ko-KR" sz="3600" b="1" dirty="0" smtClean="0">
              <a:solidFill>
                <a:schemeClr val="tx1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pPr algn="ctr"/>
            <a:r>
              <a:rPr lang="en-US" altLang="ko-KR" sz="3600" b="1" dirty="0" smtClean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…</a:t>
            </a:r>
            <a:endParaRPr lang="ko-KR" altLang="en-US" b="1" dirty="0">
              <a:solidFill>
                <a:schemeClr val="tx1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57989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2069737"/>
            <a:ext cx="9154274" cy="1305560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활동</a:t>
            </a:r>
            <a:r>
              <a:rPr lang="en-US" altLang="ko-KR" sz="4800" dirty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2</a:t>
            </a:r>
            <a:r>
              <a:rPr lang="en-US" altLang="ko-KR" sz="48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. </a:t>
            </a:r>
            <a:r>
              <a:rPr lang="ko-KR" altLang="en-US" sz="48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왜 바뀌었을까</a:t>
            </a:r>
            <a:r>
              <a:rPr lang="en-US" altLang="ko-KR" sz="48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?</a:t>
            </a:r>
            <a:endParaRPr lang="ko-KR" altLang="en-US" sz="2000" dirty="0">
              <a:solidFill>
                <a:srgbClr val="6A5074"/>
              </a:solidFill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pic>
        <p:nvPicPr>
          <p:cNvPr id="4" name="그림 3" descr="장난감, 레고이(가) 표시된 사진&#10;&#10;자동 생성된 설명">
            <a:extLst>
              <a:ext uri="{FF2B5EF4-FFF2-40B4-BE49-F238E27FC236}">
                <a16:creationId xmlns:a16="http://schemas.microsoft.com/office/drawing/2014/main" xmlns="" id="{6EBAE2C4-730F-4DBD-BA50-5E159AA6BA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3480" y="711741"/>
            <a:ext cx="3177040" cy="1241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2288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0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     바꾼 부분의 공통점을 생각해 봅시다</a:t>
            </a:r>
            <a:r>
              <a:rPr lang="en-US" altLang="ko-KR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.</a:t>
            </a:r>
            <a:endParaRPr lang="ko-KR" altLang="en-US" sz="14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86269" y="2619618"/>
            <a:ext cx="1627416" cy="1225203"/>
          </a:xfrm>
          <a:prstGeom prst="rect">
            <a:avLst/>
          </a:prstGeom>
        </p:spPr>
      </p:pic>
      <p:sp>
        <p:nvSpPr>
          <p:cNvPr id="4" name="구름 모양 설명선 3"/>
          <p:cNvSpPr/>
          <p:nvPr/>
        </p:nvSpPr>
        <p:spPr>
          <a:xfrm>
            <a:off x="164591" y="1097278"/>
            <a:ext cx="4206241" cy="2558213"/>
          </a:xfrm>
          <a:prstGeom prst="cloudCallout">
            <a:avLst>
              <a:gd name="adj1" fmla="val 57640"/>
              <a:gd name="adj2" fmla="val 18276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>
                <a:latin typeface="HY강B" panose="02030600000101010101" pitchFamily="18" charset="-127"/>
                <a:ea typeface="HY강B" panose="02030600000101010101" pitchFamily="18" charset="-127"/>
              </a:rPr>
              <a:t>이 물건을 집에서 쓸 수 있으려면 뭐가 필요하지</a:t>
            </a:r>
            <a:r>
              <a:rPr lang="en-US" altLang="ko-KR" sz="2800" b="1" dirty="0" smtClean="0">
                <a:latin typeface="HY강B" panose="02030600000101010101" pitchFamily="18" charset="-127"/>
                <a:ea typeface="HY강B" panose="02030600000101010101" pitchFamily="18" charset="-127"/>
              </a:rPr>
              <a:t>?</a:t>
            </a:r>
            <a:endParaRPr lang="ko-KR" altLang="en-US" sz="2800" b="1" dirty="0"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11" name="구름 모양 설명선 10"/>
          <p:cNvSpPr/>
          <p:nvPr/>
        </p:nvSpPr>
        <p:spPr>
          <a:xfrm>
            <a:off x="5245608" y="1097280"/>
            <a:ext cx="3432048" cy="1700784"/>
          </a:xfrm>
          <a:prstGeom prst="cloudCallout">
            <a:avLst>
              <a:gd name="adj1" fmla="val -48336"/>
              <a:gd name="adj2" fmla="val 49742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>
                <a:latin typeface="HY강B" panose="02030600000101010101" pitchFamily="18" charset="-127"/>
                <a:ea typeface="HY강B" panose="02030600000101010101" pitchFamily="18" charset="-127"/>
              </a:rPr>
              <a:t>어떤 점이 더 좋지</a:t>
            </a:r>
            <a:r>
              <a:rPr lang="en-US" altLang="ko-KR" sz="2800" b="1" dirty="0" smtClean="0">
                <a:latin typeface="HY강B" panose="02030600000101010101" pitchFamily="18" charset="-127"/>
                <a:ea typeface="HY강B" panose="02030600000101010101" pitchFamily="18" charset="-127"/>
              </a:rPr>
              <a:t>?</a:t>
            </a:r>
            <a:endParaRPr lang="ko-KR" altLang="en-US" sz="2800" b="1" dirty="0"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13" name="구름 모양 설명선 12"/>
          <p:cNvSpPr/>
          <p:nvPr/>
        </p:nvSpPr>
        <p:spPr>
          <a:xfrm>
            <a:off x="685800" y="3655491"/>
            <a:ext cx="3600469" cy="1286826"/>
          </a:xfrm>
          <a:prstGeom prst="cloudCallout">
            <a:avLst>
              <a:gd name="adj1" fmla="val 58374"/>
              <a:gd name="adj2" fmla="val -34896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>
                <a:latin typeface="HY강B" panose="02030600000101010101" pitchFamily="18" charset="-127"/>
                <a:ea typeface="HY강B" panose="02030600000101010101" pitchFamily="18" charset="-127"/>
              </a:rPr>
              <a:t>왜 지금은 쓰지 않을까</a:t>
            </a:r>
            <a:r>
              <a:rPr lang="en-US" altLang="ko-KR" sz="2800" b="1" dirty="0" smtClean="0">
                <a:latin typeface="HY강B" panose="02030600000101010101" pitchFamily="18" charset="-127"/>
                <a:ea typeface="HY강B" panose="02030600000101010101" pitchFamily="18" charset="-127"/>
              </a:rPr>
              <a:t>?</a:t>
            </a:r>
            <a:endParaRPr lang="ko-KR" altLang="en-US" sz="2800" b="1" dirty="0"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14" name="구름 모양 설명선 13"/>
          <p:cNvSpPr/>
          <p:nvPr/>
        </p:nvSpPr>
        <p:spPr>
          <a:xfrm>
            <a:off x="5604031" y="3533332"/>
            <a:ext cx="3383280" cy="1531143"/>
          </a:xfrm>
          <a:prstGeom prst="cloudCallout">
            <a:avLst>
              <a:gd name="adj1" fmla="val -46491"/>
              <a:gd name="adj2" fmla="val -44836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>
                <a:latin typeface="HY강B" panose="02030600000101010101" pitchFamily="18" charset="-127"/>
                <a:ea typeface="HY강B" panose="02030600000101010101" pitchFamily="18" charset="-127"/>
              </a:rPr>
              <a:t>꼭 필요해서 바뀐 걸까</a:t>
            </a:r>
            <a:r>
              <a:rPr lang="en-US" altLang="ko-KR" sz="2800" b="1" dirty="0" smtClean="0">
                <a:latin typeface="HY강B" panose="02030600000101010101" pitchFamily="18" charset="-127"/>
                <a:ea typeface="HY강B" panose="02030600000101010101" pitchFamily="18" charset="-127"/>
              </a:rPr>
              <a:t>?</a:t>
            </a:r>
            <a:endParaRPr lang="ko-KR" altLang="en-US" sz="2800" b="1" dirty="0"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922008" y="1998773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09910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0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     </a:t>
            </a:r>
            <a:r>
              <a:rPr lang="ko-KR" altLang="en-US" sz="3600" dirty="0" err="1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모둠의</a:t>
            </a:r>
            <a:r>
              <a:rPr lang="ko-KR" altLang="en-US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의견을 발표해 봅시다</a:t>
            </a:r>
            <a:r>
              <a:rPr lang="en-US" altLang="ko-KR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.</a:t>
            </a:r>
            <a:endParaRPr lang="ko-KR" altLang="en-US" sz="14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922008" y="1998773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6020" y="2368105"/>
            <a:ext cx="3602396" cy="3602396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667" r="56321"/>
          <a:stretch/>
        </p:blipFill>
        <p:spPr>
          <a:xfrm rot="21202897">
            <a:off x="-208666" y="3401351"/>
            <a:ext cx="1909027" cy="1675494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12" t="5038" r="3009" b="53629"/>
          <a:stretch/>
        </p:blipFill>
        <p:spPr>
          <a:xfrm rot="755494" flipH="1">
            <a:off x="1592611" y="3503020"/>
            <a:ext cx="1715998" cy="1509364"/>
          </a:xfrm>
          <a:prstGeom prst="rect">
            <a:avLst/>
          </a:prstGeom>
        </p:spPr>
      </p:pic>
      <p:sp>
        <p:nvSpPr>
          <p:cNvPr id="18" name="구름 모양 설명선 17"/>
          <p:cNvSpPr/>
          <p:nvPr/>
        </p:nvSpPr>
        <p:spPr>
          <a:xfrm>
            <a:off x="320040" y="1591264"/>
            <a:ext cx="3267145" cy="1742861"/>
          </a:xfrm>
          <a:prstGeom prst="cloudCallout">
            <a:avLst>
              <a:gd name="adj1" fmla="val -12948"/>
              <a:gd name="adj2" fmla="val 80968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>
                <a:latin typeface="HY강B" panose="02030600000101010101" pitchFamily="18" charset="-127"/>
                <a:ea typeface="HY강B" panose="02030600000101010101" pitchFamily="18" charset="-127"/>
              </a:rPr>
              <a:t>경청하기</a:t>
            </a:r>
            <a:endParaRPr lang="ko-KR" altLang="en-US" sz="2800" b="1" dirty="0"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19" name="모서리가 둥근 사각형 설명선 18"/>
          <p:cNvSpPr/>
          <p:nvPr/>
        </p:nvSpPr>
        <p:spPr>
          <a:xfrm>
            <a:off x="4279391" y="1277279"/>
            <a:ext cx="2688336" cy="1840752"/>
          </a:xfrm>
          <a:prstGeom prst="wedgeRoundRectCallout">
            <a:avLst>
              <a:gd name="adj1" fmla="val 58330"/>
              <a:gd name="adj2" fmla="val 69954"/>
              <a:gd name="adj3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b="1" dirty="0" smtClean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저희 </a:t>
            </a:r>
            <a:r>
              <a:rPr lang="ko-KR" altLang="en-US" sz="3600" b="1" dirty="0" err="1" smtClean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모둠에서는</a:t>
            </a:r>
            <a:r>
              <a:rPr lang="en-US" altLang="ko-KR" sz="3600" b="1" dirty="0" smtClean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…</a:t>
            </a:r>
            <a:endParaRPr lang="ko-KR" altLang="en-US" b="1" dirty="0">
              <a:solidFill>
                <a:schemeClr val="tx1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20000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0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     생각을 모아 봅시다</a:t>
            </a:r>
            <a:r>
              <a:rPr lang="en-US" altLang="ko-KR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.</a:t>
            </a:r>
            <a:endParaRPr lang="ko-KR" altLang="en-US" sz="14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922008" y="1998773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sp>
        <p:nvSpPr>
          <p:cNvPr id="7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4910328" y="981504"/>
            <a:ext cx="4133088" cy="1799140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기술의 발전</a:t>
            </a:r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,</a:t>
            </a:r>
          </a:p>
          <a:p>
            <a:pPr algn="ctr"/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산업화</a:t>
            </a:r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, </a:t>
            </a:r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도시화로</a:t>
            </a:r>
            <a:endParaRPr lang="ko-KR" altLang="en-US" sz="1600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4284" y="1495363"/>
            <a:ext cx="4920603" cy="3561269"/>
          </a:xfrm>
          <a:prstGeom prst="rect">
            <a:avLst/>
          </a:prstGeom>
        </p:spPr>
      </p:pic>
      <p:sp>
        <p:nvSpPr>
          <p:cNvPr id="9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4910328" y="2854200"/>
            <a:ext cx="4133088" cy="2202432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인간의 노력과 시간을 줄여 주는 방향으로 변화함</a:t>
            </a:r>
            <a:endParaRPr lang="ko-KR" altLang="en-US" sz="1600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81183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2069737"/>
            <a:ext cx="9154274" cy="1305560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활동</a:t>
            </a:r>
            <a:r>
              <a:rPr lang="en-US" altLang="ko-KR" sz="4800" dirty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3</a:t>
            </a:r>
            <a:r>
              <a:rPr lang="en-US" altLang="ko-KR" sz="48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. </a:t>
            </a:r>
            <a:r>
              <a:rPr lang="ko-KR" altLang="en-US" sz="48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무엇이 없어질까</a:t>
            </a:r>
            <a:r>
              <a:rPr lang="en-US" altLang="ko-KR" sz="48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?</a:t>
            </a:r>
            <a:endParaRPr lang="ko-KR" altLang="en-US" sz="2000" dirty="0">
              <a:solidFill>
                <a:srgbClr val="6A5074"/>
              </a:solidFill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pic>
        <p:nvPicPr>
          <p:cNvPr id="4" name="그림 3" descr="장난감, 레고이(가) 표시된 사진&#10;&#10;자동 생성된 설명">
            <a:extLst>
              <a:ext uri="{FF2B5EF4-FFF2-40B4-BE49-F238E27FC236}">
                <a16:creationId xmlns:a16="http://schemas.microsoft.com/office/drawing/2014/main" xmlns="" id="{6EBAE2C4-730F-4DBD-BA50-5E159AA6BA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3480" y="711741"/>
            <a:ext cx="3177040" cy="1241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180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0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     </a:t>
            </a:r>
            <a:r>
              <a:rPr lang="ko-KR" altLang="en-US" sz="360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더 생각해 봅시다</a:t>
            </a:r>
            <a:r>
              <a:rPr lang="en-US" altLang="ko-KR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.</a:t>
            </a:r>
            <a:endParaRPr lang="ko-KR" altLang="en-US" sz="14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922008" y="1998773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sp>
        <p:nvSpPr>
          <p:cNvPr id="7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384048" y="1173528"/>
            <a:ext cx="8577072" cy="3590496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40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약 </a:t>
            </a:r>
            <a:r>
              <a:rPr lang="en-US" altLang="ko-KR" sz="40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30</a:t>
            </a:r>
            <a:r>
              <a:rPr lang="ko-KR" altLang="en-US" sz="40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년 뒤</a:t>
            </a:r>
            <a:endParaRPr lang="en-US" altLang="ko-KR" sz="4000" b="1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r>
              <a:rPr lang="ko-KR" altLang="en-US" sz="40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추억으로만 남을 물건들은</a:t>
            </a:r>
            <a:endParaRPr lang="en-US" altLang="ko-KR" sz="4000" b="1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r>
              <a:rPr lang="ko-KR" altLang="en-US" sz="40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어떤 것이 있을까요</a:t>
            </a:r>
            <a:r>
              <a:rPr lang="en-US" altLang="ko-KR" sz="40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?</a:t>
            </a:r>
          </a:p>
          <a:p>
            <a:endParaRPr lang="en-US" altLang="ko-KR" sz="4000" b="1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r>
              <a:rPr lang="ko-KR" altLang="en-US" sz="3600" dirty="0" err="1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활동지에</a:t>
            </a:r>
            <a:r>
              <a:rPr lang="ko-KR" altLang="en-US" sz="36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물건의 이름과</a:t>
            </a:r>
            <a:r>
              <a:rPr lang="en-US" altLang="ko-KR" sz="3600" dirty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36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이유를 적어 봅시다</a:t>
            </a:r>
            <a:r>
              <a:rPr lang="en-US" altLang="ko-KR" sz="36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.</a:t>
            </a:r>
            <a:endParaRPr lang="en-US" altLang="ko-KR" sz="4000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85549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xmlns="" id="{63A82A1C-87F9-4AC1-878A-A0AD4FBCBE5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220" b="93187" l="9991" r="89964">
                        <a14:foregroundMark x1="48910" y1="37169" x2="52543" y2="85314"/>
                        <a14:foregroundMark x1="36013" y1="39591" x2="49046" y2="64421"/>
                        <a14:foregroundMark x1="68302" y1="31870" x2="52952" y2="51400"/>
                        <a14:foregroundMark x1="46866" y1="30659" x2="56585" y2="30886"/>
                        <a14:foregroundMark x1="46004" y1="35049" x2="71798" y2="32248"/>
                        <a14:foregroundMark x1="74841" y1="29674" x2="40963" y2="66389"/>
                        <a14:foregroundMark x1="25477" y1="63058" x2="45731" y2="76457"/>
                        <a14:foregroundMark x1="58038" y1="63815" x2="54133" y2="86677"/>
                        <a14:foregroundMark x1="30381" y1="84103" x2="49909" y2="90840"/>
                        <a14:foregroundMark x1="70618" y1="30507" x2="75250" y2="29296"/>
                        <a14:foregroundMark x1="72525" y1="27328" x2="76567" y2="35428"/>
                        <a14:foregroundMark x1="64668" y1="51779" x2="67439" y2="58138"/>
                        <a14:foregroundMark x1="70481" y1="57911" x2="60218" y2="66540"/>
                        <a14:foregroundMark x1="70345" y1="52612" x2="63987" y2="56548"/>
                        <a14:foregroundMark x1="33560" y1="39743" x2="36603" y2="47843"/>
                        <a14:foregroundMark x1="33152" y1="39591" x2="36603" y2="38002"/>
                        <a14:backgroundMark x1="23569" y1="75852" x2="13442" y2="993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866" t="23992" r="24457" b="7002"/>
          <a:stretch/>
        </p:blipFill>
        <p:spPr>
          <a:xfrm>
            <a:off x="3677920" y="115765"/>
            <a:ext cx="1666240" cy="1602154"/>
          </a:xfrm>
          <a:prstGeom prst="rect">
            <a:avLst/>
          </a:prstGeom>
        </p:spPr>
      </p:pic>
      <p:sp>
        <p:nvSpPr>
          <p:cNvPr id="3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271417" y="1246281"/>
            <a:ext cx="2005149" cy="578757"/>
          </a:xfrm>
          <a:prstGeom prst="roundRect">
            <a:avLst>
              <a:gd name="adj" fmla="val 0"/>
            </a:avLst>
          </a:prstGeom>
          <a:solidFill>
            <a:srgbClr val="6A5074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solidFill>
                  <a:schemeClr val="bg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마무리하며</a:t>
            </a:r>
            <a:endParaRPr lang="ko-KR" altLang="en-US" sz="1100" dirty="0">
              <a:solidFill>
                <a:schemeClr val="bg1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4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271417" y="1838234"/>
            <a:ext cx="8601892" cy="3079206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이번 </a:t>
            </a:r>
            <a:r>
              <a:rPr lang="ko-KR" altLang="en-US" sz="3600" dirty="0" err="1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차시에서는</a:t>
            </a:r>
            <a:r>
              <a:rPr lang="ko-KR" altLang="en-US" sz="36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3600" dirty="0" err="1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만희네</a:t>
            </a:r>
            <a:r>
              <a:rPr lang="ko-KR" altLang="en-US" sz="36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집에 있는 물건들을 통해 사회의 발전에 대해 알아보았습니다</a:t>
            </a:r>
            <a:r>
              <a:rPr lang="en-US" altLang="ko-KR" sz="36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. </a:t>
            </a:r>
            <a:r>
              <a:rPr lang="ko-KR" altLang="en-US" sz="36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다음 시간에는 </a:t>
            </a:r>
            <a:r>
              <a:rPr lang="ko-KR" altLang="en-US" sz="3600" dirty="0" err="1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만희네</a:t>
            </a:r>
            <a:r>
              <a:rPr lang="ko-KR" altLang="en-US" sz="36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집의 가족</a:t>
            </a:r>
            <a:r>
              <a:rPr lang="en-US" altLang="ko-KR" sz="3600" dirty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36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구성원과 그들의 역할에 대해 알아보겠습니다</a:t>
            </a:r>
            <a:r>
              <a:rPr lang="en-US" altLang="ko-KR" sz="36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.</a:t>
            </a:r>
            <a:r>
              <a:rPr lang="ko-KR" altLang="en-US" sz="36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endParaRPr lang="ko-KR" altLang="en-US" sz="3600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74318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-45720"/>
            <a:ext cx="9154274" cy="880110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ko-KR" altLang="en-US" sz="3600" dirty="0" smtClean="0">
                <a:solidFill>
                  <a:srgbClr val="76717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선생님께 드리는 안내서 </a:t>
            </a:r>
            <a:r>
              <a:rPr lang="en-US" altLang="ko-KR" sz="3600" dirty="0" smtClean="0">
                <a:solidFill>
                  <a:srgbClr val="76717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3</a:t>
            </a:r>
            <a:r>
              <a:rPr lang="ko-KR" altLang="en-US" sz="3600" dirty="0" smtClean="0">
                <a:solidFill>
                  <a:srgbClr val="76717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</a:t>
            </a:r>
            <a:endParaRPr lang="ko-KR" altLang="en-US" sz="1400" dirty="0">
              <a:solidFill>
                <a:srgbClr val="767171"/>
              </a:solidFill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842634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그림 5" descr="우산, 액세서리이(가) 표시된 사진&#10;&#10;자동 생성된 설명">
            <a:extLst>
              <a:ext uri="{FF2B5EF4-FFF2-40B4-BE49-F238E27FC236}">
                <a16:creationId xmlns:a16="http://schemas.microsoft.com/office/drawing/2014/main" xmlns="" id="{984A0382-8C23-430D-A0E9-F37CC5DF5FD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29" t="9568" r="14046" b="65401"/>
          <a:stretch/>
        </p:blipFill>
        <p:spPr>
          <a:xfrm>
            <a:off x="6609454" y="3856662"/>
            <a:ext cx="2534545" cy="1286838"/>
          </a:xfrm>
          <a:prstGeom prst="rect">
            <a:avLst/>
          </a:prstGeom>
        </p:spPr>
      </p:pic>
      <p:sp>
        <p:nvSpPr>
          <p:cNvPr id="8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138085" y="1112077"/>
            <a:ext cx="8794679" cy="3802004"/>
          </a:xfrm>
          <a:prstGeom prst="roundRect">
            <a:avLst>
              <a:gd name="adj" fmla="val 4303"/>
            </a:avLst>
          </a:prstGeom>
          <a:solidFill>
            <a:srgbClr val="FF9966">
              <a:alpha val="1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 dirty="0">
              <a:latin typeface="이순신 돋움체 L" panose="02020603020101020101" pitchFamily="18" charset="-127"/>
              <a:ea typeface="이순신 돋움체 L" panose="02020603020101020101" pitchFamily="18" charset="-127"/>
            </a:endParaRPr>
          </a:p>
        </p:txBody>
      </p:sp>
      <p:grpSp>
        <p:nvGrpSpPr>
          <p:cNvPr id="19" name="그룹 18"/>
          <p:cNvGrpSpPr/>
          <p:nvPr/>
        </p:nvGrpSpPr>
        <p:grpSpPr>
          <a:xfrm>
            <a:off x="266101" y="1112077"/>
            <a:ext cx="8146378" cy="3810592"/>
            <a:chOff x="450126" y="2529982"/>
            <a:chExt cx="8146378" cy="3810592"/>
          </a:xfrm>
        </p:grpSpPr>
        <p:pic>
          <p:nvPicPr>
            <p:cNvPr id="20" name="그림 19">
              <a:extLst>
                <a:ext uri="{FF2B5EF4-FFF2-40B4-BE49-F238E27FC236}">
                  <a16:creationId xmlns:a16="http://schemas.microsoft.com/office/drawing/2014/main" xmlns="" id="{95BC2CC4-31B2-41CA-AE79-1940BC04656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50126" y="2529982"/>
              <a:ext cx="737191" cy="986454"/>
            </a:xfrm>
            <a:prstGeom prst="rect">
              <a:avLst/>
            </a:prstGeom>
          </p:spPr>
        </p:pic>
        <p:sp>
          <p:nvSpPr>
            <p:cNvPr id="21" name="직사각형 20">
              <a:extLst>
                <a:ext uri="{FF2B5EF4-FFF2-40B4-BE49-F238E27FC236}">
                  <a16:creationId xmlns:a16="http://schemas.microsoft.com/office/drawing/2014/main" xmlns="" id="{B619B5D5-E48B-4AE4-9083-7CA260342328}"/>
                </a:ext>
              </a:extLst>
            </p:cNvPr>
            <p:cNvSpPr/>
            <p:nvPr/>
          </p:nvSpPr>
          <p:spPr>
            <a:xfrm>
              <a:off x="1081420" y="2742730"/>
              <a:ext cx="212750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3200" b="1" dirty="0">
                  <a:highlight>
                    <a:srgbClr val="FFFF9F"/>
                  </a:highlight>
                  <a:latin typeface="HY강B" panose="02030600000101010101" pitchFamily="18" charset="-127"/>
                  <a:ea typeface="HY강B" panose="02030600000101010101" pitchFamily="18" charset="-127"/>
                  <a:cs typeface="다온 청춘고딕(B)" panose="02020603020101020101" pitchFamily="18" charset="-127"/>
                </a:rPr>
                <a:t>[</a:t>
              </a:r>
              <a:r>
                <a:rPr lang="ko-KR" altLang="en-US" sz="3200" b="1" dirty="0">
                  <a:highlight>
                    <a:srgbClr val="FFFF9F"/>
                  </a:highlight>
                  <a:latin typeface="HY강B" panose="02030600000101010101" pitchFamily="18" charset="-127"/>
                  <a:ea typeface="HY강B" panose="02030600000101010101" pitchFamily="18" charset="-127"/>
                  <a:cs typeface="다온 청춘고딕(B)" panose="02020603020101020101" pitchFamily="18" charset="-127"/>
                </a:rPr>
                <a:t>차시 안내</a:t>
              </a:r>
              <a:r>
                <a:rPr lang="en-US" altLang="ko-KR" sz="3200" b="1" dirty="0">
                  <a:highlight>
                    <a:srgbClr val="FFFF9F"/>
                  </a:highlight>
                  <a:latin typeface="HY강B" panose="02030600000101010101" pitchFamily="18" charset="-127"/>
                  <a:ea typeface="HY강B" panose="02030600000101010101" pitchFamily="18" charset="-127"/>
                  <a:cs typeface="다온 청춘고딕(B)" panose="02020603020101020101" pitchFamily="18" charset="-127"/>
                </a:rPr>
                <a:t>]</a:t>
              </a:r>
              <a:endParaRPr lang="ko-KR" altLang="en-US" sz="3200" b="1" dirty="0">
                <a:highlight>
                  <a:srgbClr val="FFFF9F"/>
                </a:highlight>
                <a:latin typeface="HY강B" panose="02030600000101010101" pitchFamily="18" charset="-127"/>
                <a:ea typeface="HY강B" panose="02030600000101010101" pitchFamily="18" charset="-127"/>
                <a:cs typeface="다온 청춘고딕(B)" panose="02020603020101020101" pitchFamily="18" charset="-127"/>
              </a:endParaRPr>
            </a:p>
          </p:txBody>
        </p:sp>
        <p:sp>
          <p:nvSpPr>
            <p:cNvPr id="22" name="직사각형 21">
              <a:extLst>
                <a:ext uri="{FF2B5EF4-FFF2-40B4-BE49-F238E27FC236}">
                  <a16:creationId xmlns:a16="http://schemas.microsoft.com/office/drawing/2014/main" xmlns="" id="{F09132B0-36BF-45ED-9058-4A08B4F164B0}"/>
                </a:ext>
              </a:extLst>
            </p:cNvPr>
            <p:cNvSpPr/>
            <p:nvPr/>
          </p:nvSpPr>
          <p:spPr>
            <a:xfrm>
              <a:off x="1081419" y="3285892"/>
              <a:ext cx="7515085" cy="30546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3300"/>
                </a:lnSpc>
                <a:defRPr/>
              </a:pPr>
              <a:r>
                <a:rPr lang="en-US" altLang="ko-KR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&lt;</a:t>
              </a:r>
              <a:r>
                <a:rPr lang="ko-KR" altLang="en-US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활동</a:t>
              </a:r>
              <a:r>
                <a:rPr lang="en-US" altLang="ko-KR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2&gt;</a:t>
              </a:r>
              <a:r>
                <a:rPr lang="ko-KR" altLang="en-US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에서는 대체되는 물건들의 공통점을 찾아 보고 이를 가능하게 한 사회 변화가 무엇인지</a:t>
              </a:r>
              <a:r>
                <a:rPr lang="en-US" altLang="ko-KR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, </a:t>
              </a:r>
              <a:r>
                <a:rPr lang="ko-KR" altLang="en-US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도시 발달과 연관시켜 탐구합니다</a:t>
              </a:r>
              <a:r>
                <a:rPr lang="en-US" altLang="ko-KR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.</a:t>
              </a:r>
            </a:p>
            <a:p>
              <a:pPr>
                <a:lnSpc>
                  <a:spcPts val="3300"/>
                </a:lnSpc>
                <a:defRPr/>
              </a:pPr>
              <a:endParaRPr lang="en-US" altLang="ko-KR" sz="2800" b="1" dirty="0" smtClean="0">
                <a:latin typeface="HY강B" panose="02030600000101010101" pitchFamily="18" charset="-127"/>
                <a:ea typeface="HY강B" panose="02030600000101010101" pitchFamily="18" charset="-127"/>
              </a:endParaRPr>
            </a:p>
            <a:p>
              <a:pPr>
                <a:lnSpc>
                  <a:spcPts val="3300"/>
                </a:lnSpc>
                <a:defRPr/>
              </a:pPr>
              <a:r>
                <a:rPr lang="ko-KR" altLang="en-US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만희는 현재 부모님의 세대가 되었을 것입니다</a:t>
              </a:r>
              <a:r>
                <a:rPr lang="en-US" altLang="ko-KR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. </a:t>
              </a:r>
              <a:r>
                <a:rPr lang="ko-KR" altLang="en-US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가정과 </a:t>
              </a:r>
              <a:r>
                <a:rPr lang="ko-KR" altLang="en-US" sz="2800" b="1" dirty="0">
                  <a:latin typeface="HY강B" panose="02030600000101010101" pitchFamily="18" charset="-127"/>
                  <a:ea typeface="HY강B" panose="02030600000101010101" pitchFamily="18" charset="-127"/>
                </a:rPr>
                <a:t>연계하여 지도할 수 있는 </a:t>
              </a:r>
              <a:r>
                <a:rPr lang="ko-KR" altLang="en-US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과제도 제시합니다</a:t>
              </a:r>
              <a:r>
                <a:rPr lang="en-US" altLang="ko-KR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30765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-45720"/>
            <a:ext cx="9154274" cy="880110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ko-KR" altLang="en-US" sz="3600" dirty="0" smtClean="0">
                <a:solidFill>
                  <a:srgbClr val="76717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선생님께 드리는 안내서 </a:t>
            </a:r>
            <a:r>
              <a:rPr lang="en-US" altLang="ko-KR" sz="3600" dirty="0" smtClean="0">
                <a:solidFill>
                  <a:srgbClr val="76717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5</a:t>
            </a:r>
            <a:endParaRPr lang="ko-KR" altLang="en-US" sz="1400" dirty="0">
              <a:solidFill>
                <a:srgbClr val="767171"/>
              </a:solidFill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842634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그림 5" descr="우산, 액세서리이(가) 표시된 사진&#10;&#10;자동 생성된 설명">
            <a:extLst>
              <a:ext uri="{FF2B5EF4-FFF2-40B4-BE49-F238E27FC236}">
                <a16:creationId xmlns:a16="http://schemas.microsoft.com/office/drawing/2014/main" xmlns="" id="{984A0382-8C23-430D-A0E9-F37CC5DF5FD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29" t="9568" r="14046" b="65401"/>
          <a:stretch/>
        </p:blipFill>
        <p:spPr>
          <a:xfrm>
            <a:off x="6599293" y="3634665"/>
            <a:ext cx="2534545" cy="1286838"/>
          </a:xfrm>
          <a:prstGeom prst="rect">
            <a:avLst/>
          </a:prstGeom>
        </p:spPr>
      </p:pic>
      <p:sp>
        <p:nvSpPr>
          <p:cNvPr id="8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174661" y="1175110"/>
            <a:ext cx="8794679" cy="3802004"/>
          </a:xfrm>
          <a:prstGeom prst="roundRect">
            <a:avLst>
              <a:gd name="adj" fmla="val 4303"/>
            </a:avLst>
          </a:prstGeom>
          <a:solidFill>
            <a:srgbClr val="FF9966">
              <a:alpha val="1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 b="1" dirty="0">
              <a:latin typeface="이순신 돋움체 L" panose="02020603020101020101" pitchFamily="18" charset="-127"/>
              <a:ea typeface="이순신 돋움체 L" panose="02020603020101020101" pitchFamily="18" charset="-127"/>
            </a:endParaRP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xmlns="" id="{B619B5D5-E48B-4AE4-9083-7CA260342328}"/>
              </a:ext>
            </a:extLst>
          </p:cNvPr>
          <p:cNvSpPr/>
          <p:nvPr/>
        </p:nvSpPr>
        <p:spPr>
          <a:xfrm>
            <a:off x="811822" y="1314066"/>
            <a:ext cx="22990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3200" b="1" dirty="0">
                <a:highlight>
                  <a:srgbClr val="FFFF9F"/>
                </a:highlight>
                <a:latin typeface="이순신 돋움체 L" panose="02020603020101020101" pitchFamily="18" charset="-127"/>
                <a:ea typeface="이순신 돋움체 L" panose="02020603020101020101" pitchFamily="18" charset="-127"/>
                <a:cs typeface="다온 청춘고딕(B)" panose="02020603020101020101" pitchFamily="18" charset="-127"/>
              </a:rPr>
              <a:t>[</a:t>
            </a:r>
            <a:r>
              <a:rPr lang="ko-KR" altLang="en-US" sz="3200" b="1" dirty="0">
                <a:highlight>
                  <a:srgbClr val="FFFF9F"/>
                </a:highlight>
                <a:latin typeface="이순신 돋움체 L" panose="02020603020101020101" pitchFamily="18" charset="-127"/>
                <a:ea typeface="이순신 돋움체 L" panose="02020603020101020101" pitchFamily="18" charset="-127"/>
                <a:cs typeface="다온 청춘고딕(B)" panose="02020603020101020101" pitchFamily="18" charset="-127"/>
              </a:rPr>
              <a:t>아이콘 설명</a:t>
            </a:r>
            <a:r>
              <a:rPr lang="en-US" altLang="ko-KR" sz="3200" b="1" dirty="0">
                <a:highlight>
                  <a:srgbClr val="FFFF9F"/>
                </a:highlight>
                <a:latin typeface="이순신 돋움체 L" panose="02020603020101020101" pitchFamily="18" charset="-127"/>
                <a:ea typeface="이순신 돋움체 L" panose="02020603020101020101" pitchFamily="18" charset="-127"/>
                <a:cs typeface="다온 청춘고딕(B)" panose="02020603020101020101" pitchFamily="18" charset="-127"/>
              </a:rPr>
              <a:t>]</a:t>
            </a:r>
            <a:endParaRPr lang="ko-KR" altLang="en-US" sz="3200" b="1" dirty="0">
              <a:highlight>
                <a:srgbClr val="FFFF9F"/>
              </a:highlight>
              <a:latin typeface="이순신 돋움체 L" panose="02020603020101020101" pitchFamily="18" charset="-127"/>
              <a:ea typeface="이순신 돋움체 L" panose="02020603020101020101" pitchFamily="18" charset="-127"/>
              <a:cs typeface="다온 청춘고딕(B)" panose="02020603020101020101" pitchFamily="18" charset="-127"/>
            </a:endParaRPr>
          </a:p>
        </p:txBody>
      </p:sp>
      <p:pic>
        <p:nvPicPr>
          <p:cNvPr id="11" name="그림 1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926274">
            <a:off x="94851" y="1166654"/>
            <a:ext cx="1080386" cy="1080386"/>
          </a:xfrm>
          <a:prstGeom prst="rect">
            <a:avLst/>
          </a:prstGeom>
        </p:spPr>
      </p:pic>
      <p:grpSp>
        <p:nvGrpSpPr>
          <p:cNvPr id="12" name="그룹 11"/>
          <p:cNvGrpSpPr/>
          <p:nvPr/>
        </p:nvGrpSpPr>
        <p:grpSpPr>
          <a:xfrm>
            <a:off x="566869" y="1661064"/>
            <a:ext cx="4320091" cy="1238035"/>
            <a:chOff x="902987" y="4849189"/>
            <a:chExt cx="3094534" cy="1238035"/>
          </a:xfrm>
        </p:grpSpPr>
        <p:sp>
          <p:nvSpPr>
            <p:cNvPr id="13" name="모서리가 둥근 직사각형 12"/>
            <p:cNvSpPr/>
            <p:nvPr/>
          </p:nvSpPr>
          <p:spPr>
            <a:xfrm>
              <a:off x="1109432" y="5015856"/>
              <a:ext cx="2888089" cy="768495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b="1" dirty="0">
                <a:latin typeface="이순신 돋움체 L" panose="02020603020101020101" pitchFamily="18" charset="-127"/>
                <a:ea typeface="이순신 돋움체 L" panose="02020603020101020101" pitchFamily="18" charset="-127"/>
              </a:endParaRPr>
            </a:p>
          </p:txBody>
        </p:sp>
        <p:pic>
          <p:nvPicPr>
            <p:cNvPr id="14" name="그림 13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02987" y="4849189"/>
              <a:ext cx="1050004" cy="1238035"/>
            </a:xfrm>
            <a:prstGeom prst="rect">
              <a:avLst/>
            </a:prstGeom>
          </p:spPr>
        </p:pic>
        <p:sp>
          <p:nvSpPr>
            <p:cNvPr id="15" name="직사각형 14">
              <a:extLst>
                <a:ext uri="{FF2B5EF4-FFF2-40B4-BE49-F238E27FC236}">
                  <a16:creationId xmlns:a16="http://schemas.microsoft.com/office/drawing/2014/main" xmlns="" id="{F09132B0-36BF-45ED-9058-4A08B4F164B0}"/>
                </a:ext>
              </a:extLst>
            </p:cNvPr>
            <p:cNvSpPr/>
            <p:nvPr/>
          </p:nvSpPr>
          <p:spPr>
            <a:xfrm>
              <a:off x="1708701" y="5167125"/>
              <a:ext cx="228881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2800" b="1" dirty="0" smtClean="0">
                  <a:latin typeface="이순신 돋움체 L" panose="02020603020101020101" pitchFamily="18" charset="-127"/>
                  <a:ea typeface="이순신 돋움체 L" panose="02020603020101020101" pitchFamily="18" charset="-127"/>
                  <a:cs typeface="다온 청춘고딕(B)" panose="02020603020101020101" pitchFamily="18" charset="-127"/>
                </a:rPr>
                <a:t>=</a:t>
              </a:r>
              <a:r>
                <a:rPr lang="ko-KR" altLang="en-US" sz="2800" b="1" dirty="0" smtClean="0">
                  <a:latin typeface="이순신 돋움체 L" panose="02020603020101020101" pitchFamily="18" charset="-127"/>
                  <a:ea typeface="이순신 돋움체 L" panose="02020603020101020101" pitchFamily="18" charset="-127"/>
                  <a:cs typeface="다온 청춘고딕(B)" panose="02020603020101020101" pitchFamily="18" charset="-127"/>
                </a:rPr>
                <a:t>학습지가 </a:t>
              </a:r>
              <a:r>
                <a:rPr lang="ko-KR" altLang="en-US" sz="2800" b="1" dirty="0">
                  <a:latin typeface="이순신 돋움체 L" panose="02020603020101020101" pitchFamily="18" charset="-127"/>
                  <a:ea typeface="이순신 돋움체 L" panose="02020603020101020101" pitchFamily="18" charset="-127"/>
                  <a:cs typeface="다온 청춘고딕(B)" panose="02020603020101020101" pitchFamily="18" charset="-127"/>
                </a:rPr>
                <a:t>있는 활동</a:t>
              </a:r>
              <a:endParaRPr lang="en-US" altLang="ko-KR" sz="2800" b="1" dirty="0">
                <a:latin typeface="이순신 돋움체 L" panose="02020603020101020101" pitchFamily="18" charset="-127"/>
                <a:ea typeface="이순신 돋움체 L" panose="02020603020101020101" pitchFamily="18" charset="-127"/>
                <a:cs typeface="다온 청춘고딕(B)" panose="02020603020101020101" pitchFamily="18" charset="-127"/>
              </a:endParaRPr>
            </a:p>
          </p:txBody>
        </p:sp>
      </p:grpSp>
      <p:sp>
        <p:nvSpPr>
          <p:cNvPr id="16" name="모서리가 둥근 직사각형 15"/>
          <p:cNvSpPr/>
          <p:nvPr/>
        </p:nvSpPr>
        <p:spPr>
          <a:xfrm>
            <a:off x="5061618" y="1827731"/>
            <a:ext cx="2702957" cy="76849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 dirty="0">
              <a:latin typeface="이순신 돋움체 L" panose="02020603020101020101" pitchFamily="18" charset="-127"/>
              <a:ea typeface="이순신 돋움체 L" panose="02020603020101020101" pitchFamily="18" charset="-127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xmlns="" id="{F09132B0-36BF-45ED-9058-4A08B4F164B0}"/>
              </a:ext>
            </a:extLst>
          </p:cNvPr>
          <p:cNvSpPr/>
          <p:nvPr/>
        </p:nvSpPr>
        <p:spPr>
          <a:xfrm>
            <a:off x="5966695" y="1999600"/>
            <a:ext cx="22254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800" b="1" dirty="0" smtClean="0">
                <a:latin typeface="이순신 돋움체 L" panose="02020603020101020101" pitchFamily="18" charset="-127"/>
                <a:ea typeface="이순신 돋움체 L" panose="02020603020101020101" pitchFamily="18" charset="-127"/>
                <a:cs typeface="다온 청춘고딕(B)" panose="02020603020101020101" pitchFamily="18" charset="-127"/>
              </a:rPr>
              <a:t>=</a:t>
            </a:r>
            <a:r>
              <a:rPr lang="ko-KR" altLang="en-US" sz="2800" b="1" dirty="0" smtClean="0">
                <a:latin typeface="이순신 돋움체 L" panose="02020603020101020101" pitchFamily="18" charset="-127"/>
                <a:ea typeface="이순신 돋움체 L" panose="02020603020101020101" pitchFamily="18" charset="-127"/>
                <a:cs typeface="다온 청춘고딕(B)" panose="02020603020101020101" pitchFamily="18" charset="-127"/>
              </a:rPr>
              <a:t>관련 교과</a:t>
            </a:r>
            <a:endParaRPr lang="en-US" altLang="ko-KR" sz="2800" b="1" dirty="0">
              <a:latin typeface="이순신 돋움체 L" panose="02020603020101020101" pitchFamily="18" charset="-127"/>
              <a:ea typeface="이순신 돋움체 L" panose="02020603020101020101" pitchFamily="18" charset="-127"/>
              <a:cs typeface="다온 청춘고딕(B)" panose="02020603020101020101" pitchFamily="18" charset="-127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xmlns="" id="{C10C8A98-6467-41A2-94F9-F062CD54E31A}"/>
              </a:ext>
            </a:extLst>
          </p:cNvPr>
          <p:cNvSpPr/>
          <p:nvPr/>
        </p:nvSpPr>
        <p:spPr>
          <a:xfrm>
            <a:off x="841898" y="2653489"/>
            <a:ext cx="55643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3200" b="1" dirty="0">
                <a:highlight>
                  <a:srgbClr val="FFFF9F"/>
                </a:highlight>
                <a:latin typeface="이순신 돋움체 L" panose="02020603020101020101" pitchFamily="18" charset="-127"/>
                <a:ea typeface="이순신 돋움체 L" panose="02020603020101020101" pitchFamily="18" charset="-127"/>
                <a:cs typeface="다온 청춘고딕(B)" panose="02020603020101020101" pitchFamily="18" charset="-127"/>
              </a:rPr>
              <a:t>슬라이드 노트를 꼭 </a:t>
            </a:r>
            <a:r>
              <a:rPr lang="ko-KR" altLang="en-US" sz="3200" b="1" dirty="0" smtClean="0">
                <a:highlight>
                  <a:srgbClr val="FFFF9F"/>
                </a:highlight>
                <a:latin typeface="이순신 돋움체 L" panose="02020603020101020101" pitchFamily="18" charset="-127"/>
                <a:ea typeface="이순신 돋움체 L" panose="02020603020101020101" pitchFamily="18" charset="-127"/>
                <a:cs typeface="다온 청춘고딕(B)" panose="02020603020101020101" pitchFamily="18" charset="-127"/>
              </a:rPr>
              <a:t>확인해 주세요</a:t>
            </a:r>
            <a:r>
              <a:rPr lang="en-US" altLang="ko-KR" sz="3200" b="1" dirty="0">
                <a:highlight>
                  <a:srgbClr val="FFFF9F"/>
                </a:highlight>
                <a:latin typeface="이순신 돋움체 L" panose="02020603020101020101" pitchFamily="18" charset="-127"/>
                <a:ea typeface="이순신 돋움체 L" panose="02020603020101020101" pitchFamily="18" charset="-127"/>
                <a:cs typeface="다온 청춘고딕(B)" panose="02020603020101020101" pitchFamily="18" charset="-127"/>
              </a:rPr>
              <a:t>!</a:t>
            </a:r>
            <a:endParaRPr lang="ko-KR" altLang="en-US" sz="3200" b="1" dirty="0">
              <a:highlight>
                <a:srgbClr val="FFFF9F"/>
              </a:highlight>
              <a:latin typeface="이순신 돋움체 L" panose="02020603020101020101" pitchFamily="18" charset="-127"/>
              <a:ea typeface="이순신 돋움체 L" panose="02020603020101020101" pitchFamily="18" charset="-127"/>
              <a:cs typeface="다온 청춘고딕(B)" panose="02020603020101020101" pitchFamily="18" charset="-127"/>
            </a:endParaRPr>
          </a:p>
        </p:txBody>
      </p:sp>
      <p:pic>
        <p:nvPicPr>
          <p:cNvPr id="20" name="그림 19" descr="식물, 꽃이(가) 표시된 사진&#10;&#10;자동 생성된 설명">
            <a:extLst>
              <a:ext uri="{FF2B5EF4-FFF2-40B4-BE49-F238E27FC236}">
                <a16:creationId xmlns:a16="http://schemas.microsoft.com/office/drawing/2014/main" xmlns="" id="{0BE7CEC6-9E4D-48D9-87CC-E10830F08C4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2713" y="2562689"/>
            <a:ext cx="630757" cy="584775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0212" y="1661064"/>
            <a:ext cx="974112" cy="1068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53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0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     과제를 발표해 봅시다</a:t>
            </a:r>
            <a:r>
              <a:rPr lang="en-US" altLang="ko-KR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.</a:t>
            </a:r>
            <a:endParaRPr lang="ko-KR" altLang="en-US" sz="14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sp>
        <p:nvSpPr>
          <p:cNvPr id="8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50239" y="1090863"/>
            <a:ext cx="9043416" cy="20373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부모님이 초등학교 시절에는 있었지만</a:t>
            </a:r>
            <a:endParaRPr lang="en-US" altLang="ko-KR" sz="4000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pPr algn="ctr"/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지금은 없어진 물건 발표해 주세요</a:t>
            </a:r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.</a:t>
            </a: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91759" y="2310063"/>
            <a:ext cx="4518551" cy="2833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0364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4414</TotalTime>
  <Words>1358</Words>
  <Application>Microsoft Office PowerPoint</Application>
  <PresentationFormat>화면 슬라이드 쇼(16:9)</PresentationFormat>
  <Paragraphs>261</Paragraphs>
  <Slides>68</Slides>
  <Notes>38</Notes>
  <HiddenSlides>0</HiddenSlides>
  <MMClips>0</MMClips>
  <ScaleCrop>false</ScaleCrop>
  <HeadingPairs>
    <vt:vector size="6" baseType="variant">
      <vt:variant>
        <vt:lpstr>사용한 글꼴</vt:lpstr>
      </vt:variant>
      <vt:variant>
        <vt:i4>11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68</vt:i4>
      </vt:variant>
    </vt:vector>
  </HeadingPairs>
  <TitlesOfParts>
    <vt:vector size="80" baseType="lpstr">
      <vt:lpstr>HY강B</vt:lpstr>
      <vt:lpstr>HY산B</vt:lpstr>
      <vt:lpstr>다온 청춘고딕(B)</vt:lpstr>
      <vt:lpstr>맑은 고딕</vt:lpstr>
      <vt:lpstr>배달의민족 한나체 Pro</vt:lpstr>
      <vt:lpstr>이순신 돋움체 L</vt:lpstr>
      <vt:lpstr>한컴 솔잎 B</vt:lpstr>
      <vt:lpstr>한컴 윤체 L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한지현</dc:creator>
  <cp:lastModifiedBy>Windows 사용자</cp:lastModifiedBy>
  <cp:revision>138</cp:revision>
  <cp:lastPrinted>2020-05-04T09:18:18Z</cp:lastPrinted>
  <dcterms:created xsi:type="dcterms:W3CDTF">2019-09-17T12:33:38Z</dcterms:created>
  <dcterms:modified xsi:type="dcterms:W3CDTF">2020-05-06T07:44:00Z</dcterms:modified>
</cp:coreProperties>
</file>