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7">
          <p15:clr>
            <a:srgbClr val="A4A3A4"/>
          </p15:clr>
        </p15:guide>
        <p15:guide id="2" pos="28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4"/>
    <p:restoredTop sz="94660"/>
  </p:normalViewPr>
  <p:slideViewPr>
    <p:cSldViewPr>
      <p:cViewPr varScale="1">
        <p:scale>
          <a:sx n="134" d="100"/>
          <a:sy n="134" d="100"/>
        </p:scale>
        <p:origin x="96" y="96"/>
      </p:cViewPr>
      <p:guideLst>
        <p:guide orient="horz" pos="1617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2020-07-28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84631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442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519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XhQDdLL8-w4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png"/><Relationship Id="rId7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hyperlink" Target="https://youtu.be/gKMyrh8Qbr4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ND6hlZScyKo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1203598"/>
            <a:ext cx="4539613" cy="9090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400" b="1">
                <a:solidFill>
                  <a:schemeClr val="accent5">
                    <a:lumMod val="75000"/>
                  </a:schemeClr>
                </a:solidFill>
              </a:rPr>
              <a:t>도망치는 아이</a:t>
            </a:r>
            <a:endParaRPr lang="ko-KR" altLang="en-US" sz="4000"/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  <p:sp>
        <p:nvSpPr>
          <p:cNvPr id="11" name="TextBox 3"/>
          <p:cNvSpPr txBox="1"/>
          <p:nvPr/>
        </p:nvSpPr>
        <p:spPr>
          <a:xfrm>
            <a:off x="6876256" y="4855409"/>
            <a:ext cx="2297077" cy="295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1400" b="1">
                <a:solidFill>
                  <a:schemeClr val="bg1"/>
                </a:solidFill>
              </a:rPr>
              <a:t>제작</a:t>
            </a:r>
            <a:r>
              <a:rPr lang="en-US" altLang="ko-KR" sz="1400" b="1">
                <a:solidFill>
                  <a:schemeClr val="bg1"/>
                </a:solidFill>
              </a:rPr>
              <a:t>:</a:t>
            </a:r>
            <a:r>
              <a:rPr lang="ko-KR" altLang="en-US" sz="1400" b="1">
                <a:solidFill>
                  <a:schemeClr val="bg1"/>
                </a:solidFill>
              </a:rPr>
              <a:t> 선부초 교사 최웅비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4139952" y="2355726"/>
            <a:ext cx="4659951" cy="661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글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핌 판 헤스트</a:t>
            </a:r>
            <a:endParaRPr lang="en-US" sz="1700" b="1" i="0" u="none" strike="noStrike"/>
          </a:p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그림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아론 데이크스트라</a:t>
            </a:r>
          </a:p>
        </p:txBody>
      </p:sp>
      <p:pic>
        <p:nvPicPr>
          <p:cNvPr id="13" name="그림 7" descr="그리기, 옅은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8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800" b="1" dirty="0">
                <a:solidFill>
                  <a:srgbClr val="262626"/>
                </a:solidFill>
                <a:effectLst/>
              </a:rPr>
              <a:t>1.</a:t>
            </a:r>
            <a:endParaRPr lang="ko-KR" altLang="en-US" sz="3800" b="1" dirty="0">
              <a:solidFill>
                <a:srgbClr val="262626"/>
              </a:solidFill>
              <a:effectLst/>
            </a:endParaRP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800" b="1" dirty="0">
                <a:solidFill>
                  <a:srgbClr val="262626"/>
                </a:solidFill>
                <a:effectLst/>
              </a:rPr>
              <a:t>전쟁과 난민에 관련된 </a:t>
            </a:r>
            <a:r>
              <a:rPr lang="ko-KR" altLang="en-US" sz="3800" b="1" dirty="0" smtClean="0">
                <a:solidFill>
                  <a:srgbClr val="262626"/>
                </a:solidFill>
                <a:effectLst/>
              </a:rPr>
              <a:t>미술 작품</a:t>
            </a:r>
            <a:endParaRPr lang="ko-KR" altLang="en-US" sz="38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000" b="1" dirty="0">
                <a:solidFill>
                  <a:srgbClr val="262626"/>
                </a:solidFill>
                <a:effectLst/>
              </a:rPr>
              <a:t>  활동 </a:t>
            </a:r>
            <a:r>
              <a:rPr lang="en-US" altLang="ko-KR" sz="3000" b="1" dirty="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3000" b="1" dirty="0">
                <a:solidFill>
                  <a:srgbClr val="262626"/>
                </a:solidFill>
                <a:effectLst/>
              </a:rPr>
              <a:t> 전쟁과 난민에 관련된 </a:t>
            </a:r>
            <a:r>
              <a:rPr lang="ko-KR" altLang="en-US" sz="3000" b="1" dirty="0" smtClean="0">
                <a:solidFill>
                  <a:srgbClr val="262626"/>
                </a:solidFill>
                <a:effectLst/>
              </a:rPr>
              <a:t>미술 작품</a:t>
            </a:r>
            <a:endParaRPr lang="ko-KR" altLang="en-US" sz="30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899592" y="1275606"/>
            <a:ext cx="4563111" cy="345805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532388" y="1419622"/>
            <a:ext cx="1712019" cy="261097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43607" y="4640555"/>
            <a:ext cx="4320480" cy="50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&lt;1808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년 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5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월 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3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일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&gt;,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프란치스코 고야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52119" y="4011880"/>
            <a:ext cx="3491881" cy="92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프란치스코 고야</a:t>
            </a:r>
            <a:endParaRPr kumimoji="0" lang="en-US" altLang="ko-KR" sz="1900" b="0" i="0" u="none" strike="noStrike" kern="1200" cap="none" spc="0" normalizeH="0" baseline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7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(1746.3.30. ~ 1828.4.16)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000" b="1" dirty="0">
                <a:solidFill>
                  <a:srgbClr val="262626"/>
                </a:solidFill>
                <a:effectLst/>
              </a:rPr>
              <a:t>  활동 </a:t>
            </a:r>
            <a:r>
              <a:rPr lang="en-US" altLang="ko-KR" sz="3000" b="1" dirty="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3000" b="1" dirty="0">
                <a:solidFill>
                  <a:srgbClr val="262626"/>
                </a:solidFill>
                <a:effectLst/>
              </a:rPr>
              <a:t> 전쟁과 난민에 관련된 </a:t>
            </a:r>
            <a:r>
              <a:rPr lang="ko-KR" altLang="en-US" sz="3000" b="1" dirty="0" smtClean="0">
                <a:solidFill>
                  <a:srgbClr val="262626"/>
                </a:solidFill>
                <a:effectLst/>
              </a:rPr>
              <a:t>미술 작품</a:t>
            </a:r>
            <a:endParaRPr lang="ko-KR" altLang="en-US" sz="30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5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51520" y="1419622"/>
            <a:ext cx="6213872" cy="3128363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6948264" y="1419622"/>
            <a:ext cx="1824987" cy="255498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1520" y="4515966"/>
            <a:ext cx="6192688" cy="50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한국에서의 학살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&gt;,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피카소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52119" y="4011880"/>
            <a:ext cx="3491881" cy="92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파블로 피카소</a:t>
            </a:r>
          </a:p>
          <a:p>
            <a:pPr marL="0" indent="0" algn="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(1881.10.25. ~ 1973.4.8)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000" b="1">
                <a:solidFill>
                  <a:srgbClr val="262626"/>
                </a:solidFill>
                <a:effectLst/>
              </a:rPr>
              <a:t>  활동 </a:t>
            </a:r>
            <a:r>
              <a:rPr lang="en-US" altLang="ko-KR" sz="3000" b="1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3000" b="1">
                <a:solidFill>
                  <a:srgbClr val="262626"/>
                </a:solidFill>
                <a:effectLst/>
              </a:rPr>
              <a:t> 전쟁과 난민에 관련된 미술작품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07010" y="1347614"/>
            <a:ext cx="8536990" cy="35448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1560" y="4512885"/>
            <a:ext cx="8280920" cy="50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게르니카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&gt;,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피카소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000" b="1" dirty="0">
                <a:solidFill>
                  <a:srgbClr val="262626"/>
                </a:solidFill>
                <a:effectLst/>
              </a:rPr>
              <a:t>  활동 </a:t>
            </a:r>
            <a:r>
              <a:rPr lang="en-US" altLang="ko-KR" sz="3000" b="1" dirty="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3000" b="1" dirty="0">
                <a:solidFill>
                  <a:srgbClr val="262626"/>
                </a:solidFill>
                <a:effectLst/>
              </a:rPr>
              <a:t> 전쟁과 난민에 관련된 </a:t>
            </a:r>
            <a:r>
              <a:rPr lang="ko-KR" altLang="en-US" sz="3000" b="1" dirty="0" smtClean="0">
                <a:solidFill>
                  <a:srgbClr val="262626"/>
                </a:solidFill>
                <a:effectLst/>
              </a:rPr>
              <a:t>미술 작품</a:t>
            </a:r>
            <a:endParaRPr lang="ko-KR" altLang="en-US" sz="30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02332" y="1426952"/>
            <a:ext cx="4729708" cy="3161021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6"/>
          <a:srcRect l="33510"/>
          <a:stretch>
            <a:fillRect/>
          </a:stretch>
        </p:blipFill>
        <p:spPr>
          <a:xfrm>
            <a:off x="5148064" y="1447367"/>
            <a:ext cx="3741169" cy="314060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1520" y="4515966"/>
            <a:ext cx="8280920" cy="50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난민의 고난을 생각하자는 설치미술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아이 웨이웨이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42119" y="1408413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5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4500" b="1" dirty="0">
                <a:solidFill>
                  <a:srgbClr val="262626"/>
                </a:solidFill>
                <a:effectLst/>
              </a:rPr>
              <a:t>2.</a:t>
            </a:r>
            <a:endParaRPr lang="ko-KR" altLang="en-US" sz="4500" b="1" dirty="0">
              <a:solidFill>
                <a:srgbClr val="262626"/>
              </a:solidFill>
              <a:effectLst/>
            </a:endParaRP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500" b="1" dirty="0">
                <a:solidFill>
                  <a:srgbClr val="262626"/>
                </a:solidFill>
                <a:effectLst/>
              </a:rPr>
              <a:t>작품의 배경 </a:t>
            </a:r>
            <a:r>
              <a:rPr lang="ko-KR" altLang="en-US" sz="4500" b="1" dirty="0" smtClean="0">
                <a:solidFill>
                  <a:srgbClr val="262626"/>
                </a:solidFill>
                <a:effectLst/>
              </a:rPr>
              <a:t>알아 보기</a:t>
            </a:r>
            <a:endParaRPr lang="ko-KR" altLang="en-US" sz="45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 dirty="0">
                <a:solidFill>
                  <a:srgbClr val="262626"/>
                </a:solidFill>
              </a:rPr>
              <a:t>   활동 </a:t>
            </a:r>
            <a:r>
              <a:rPr lang="en-US" altLang="ko-KR" sz="3600" b="1" dirty="0">
                <a:solidFill>
                  <a:srgbClr val="262626"/>
                </a:solidFill>
              </a:rPr>
              <a:t>2.</a:t>
            </a:r>
            <a:r>
              <a:rPr lang="ko-KR" altLang="en-US" sz="3600" b="1" dirty="0">
                <a:solidFill>
                  <a:srgbClr val="262626"/>
                </a:solidFill>
              </a:rPr>
              <a:t> 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작품의 배경 </a:t>
            </a:r>
            <a:r>
              <a:rPr lang="ko-KR" altLang="en-US" sz="3600" b="1" dirty="0" smtClean="0">
                <a:solidFill>
                  <a:srgbClr val="262626"/>
                </a:solidFill>
                <a:effectLst/>
              </a:rPr>
              <a:t>알아 보기</a:t>
            </a:r>
            <a:endParaRPr lang="ko-KR" altLang="en-US" sz="36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2" name="그림 10" descr="그리기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5990" t="24670" r="53360" b="29550"/>
          <a:stretch>
            <a:fillRect/>
          </a:stretch>
        </p:blipFill>
        <p:spPr>
          <a:xfrm>
            <a:off x="7462946" y="3250546"/>
            <a:ext cx="1681054" cy="189295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1520" y="4371950"/>
            <a:ext cx="4320480" cy="50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&lt;1808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년 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5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월 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3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일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&gt;,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프란치스코 고야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23528" y="1296351"/>
            <a:ext cx="4248472" cy="3219614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/>
          <a:srcRect l="15680" t="15230"/>
          <a:stretch>
            <a:fillRect/>
          </a:stretch>
        </p:blipFill>
        <p:spPr>
          <a:xfrm>
            <a:off x="4860032" y="1313779"/>
            <a:ext cx="2376264" cy="1584176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4860031" y="2969963"/>
            <a:ext cx="2376264" cy="1546003"/>
          </a:xfrm>
          <a:prstGeom prst="rect">
            <a:avLst/>
          </a:prstGeom>
        </p:spPr>
      </p:pic>
      <p:pic>
        <p:nvPicPr>
          <p:cNvPr id="21" name="그림 18"/>
          <p:cNvPicPr>
            <a:picLocks noChangeAspect="1"/>
          </p:cNvPicPr>
          <p:nvPr/>
        </p:nvPicPr>
        <p:blipFill rotWithShape="1">
          <a:blip r:embed="rId9"/>
          <a:srcRect l="67770" t="10910" r="1130" b="27070"/>
          <a:stretch>
            <a:fillRect/>
          </a:stretch>
        </p:blipFill>
        <p:spPr>
          <a:xfrm rot="14549707">
            <a:off x="7187267" y="1132627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22" name="직사각형 19"/>
          <p:cNvSpPr/>
          <p:nvPr/>
        </p:nvSpPr>
        <p:spPr>
          <a:xfrm>
            <a:off x="7286756" y="1851670"/>
            <a:ext cx="1605724" cy="946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나폴레옹이 이끄는 군대가 스페인에 </a:t>
            </a:r>
            <a:endParaRPr kumimoji="0" lang="en-US" altLang="ko-KR" sz="1400" b="0" i="0" u="none" strike="noStrike" kern="1200" cap="none" spc="0" normalizeH="0" baseline="0" dirty="0" smtClean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ko-KR" altLang="en-US" sz="1400" dirty="0">
                <a:solidFill>
                  <a:srgbClr val="404040"/>
                </a:solidFill>
                <a:latin typeface="한컴 윤고딕 230"/>
                <a:ea typeface="한컴 윤고딕 230"/>
              </a:rPr>
              <a:t>쳐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들어와서 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많은 </a:t>
            </a:r>
            <a:endParaRPr kumimoji="0" lang="en-US" altLang="ko-KR" sz="1400" b="0" i="0" u="none" strike="noStrike" kern="1200" cap="none" spc="0" normalizeH="0" baseline="0" dirty="0" smtClean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사람들을 학살했어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작품의 배경 알아보기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21" name="그림 18"/>
          <p:cNvPicPr>
            <a:picLocks noChangeAspect="1"/>
          </p:cNvPicPr>
          <p:nvPr/>
        </p:nvPicPr>
        <p:blipFill rotWithShape="1">
          <a:blip r:embed="rId5"/>
          <a:srcRect l="67770" t="10910" r="1130" b="27070"/>
          <a:stretch>
            <a:fillRect/>
          </a:stretch>
        </p:blipFill>
        <p:spPr>
          <a:xfrm rot="17343952">
            <a:off x="7217864" y="1391953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22" name="직사각형 19"/>
          <p:cNvSpPr/>
          <p:nvPr/>
        </p:nvSpPr>
        <p:spPr>
          <a:xfrm>
            <a:off x="7380312" y="1913007"/>
            <a:ext cx="16057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피카소는 한국 전쟁에서 많은 사람들이 학살되는 모습을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그림으로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표현했어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  <p:pic>
        <p:nvPicPr>
          <p:cNvPr id="23" name="그림 22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51520" y="1419622"/>
            <a:ext cx="6213872" cy="312836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51520" y="4515966"/>
            <a:ext cx="619268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한국에서의 학살</a:t>
            </a:r>
            <a:r>
              <a:rPr kumimoji="0" lang="en-US" altLang="ko-KR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&gt;,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피카소 </a:t>
            </a: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r>
              <a:rPr kumimoji="0" lang="en-US" altLang="ko-KR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.</a:t>
            </a:r>
            <a:endParaRPr kumimoji="0" lang="ko-KR" altLang="en-US" sz="1900" b="0" i="0" u="none" strike="noStrike" kern="1200" cap="none" spc="0" normalizeH="0" baseline="0" dirty="0">
              <a:solidFill>
                <a:srgbClr val="FF0000"/>
              </a:solidFill>
              <a:latin typeface="한컴 윤고딕 250"/>
              <a:ea typeface="한컴 윤고딕 250"/>
            </a:endParaRPr>
          </a:p>
        </p:txBody>
      </p:sp>
      <p:pic>
        <p:nvPicPr>
          <p:cNvPr id="25" name="그림 12" descr="그리기, 고양이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 l="8760" t="22370" r="52390" b="28570"/>
          <a:stretch>
            <a:fillRect/>
          </a:stretch>
        </p:blipFill>
        <p:spPr>
          <a:xfrm>
            <a:off x="6804248" y="3147814"/>
            <a:ext cx="1580475" cy="1995686"/>
          </a:xfrm>
          <a:prstGeom prst="rect">
            <a:avLst/>
          </a:prstGeom>
        </p:spPr>
      </p:pic>
      <p:sp>
        <p:nvSpPr>
          <p:cNvPr id="26" name="직사각형 19"/>
          <p:cNvSpPr/>
          <p:nvPr/>
        </p:nvSpPr>
        <p:spPr>
          <a:xfrm>
            <a:off x="4262420" y="1120175"/>
            <a:ext cx="3117892" cy="299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400" b="0" i="0" u="none" strike="noStrike" kern="1200" cap="none" spc="0" normalizeH="0" baseline="0">
                <a:solidFill>
                  <a:srgbClr val="0D0D0D"/>
                </a:solidFill>
                <a:latin typeface="한컴 윤고딕 230"/>
                <a:ea typeface="한컴 윤고딕 230"/>
              </a:rPr>
              <a:t>“</a:t>
            </a:r>
            <a:r>
              <a:rPr kumimoji="0" lang="ko-KR" altLang="en-US" sz="1400" b="0" i="0" u="none" strike="noStrike" kern="1200" cap="none" spc="0" normalizeH="0" baseline="0">
                <a:solidFill>
                  <a:srgbClr val="0D0D0D"/>
                </a:solidFill>
                <a:latin typeface="한컴 윤고딕 230"/>
                <a:ea typeface="한컴 윤고딕 230"/>
              </a:rPr>
              <a:t>이 작품은 고야의 작품이랑 비슷해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0D0D0D"/>
                </a:solidFill>
                <a:latin typeface="한컴 윤고딕 230"/>
                <a:ea typeface="한컴 윤고딕 230"/>
              </a:rPr>
              <a:t>”</a:t>
            </a:r>
          </a:p>
        </p:txBody>
      </p:sp>
      <p:pic>
        <p:nvPicPr>
          <p:cNvPr id="27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9"/>
          <a:srcRect l="-3410" t="23490" r="50670" b="2200"/>
          <a:stretch>
            <a:fillRect/>
          </a:stretch>
        </p:blipFill>
        <p:spPr>
          <a:xfrm>
            <a:off x="6316428" y="1419622"/>
            <a:ext cx="919867" cy="12961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000" b="1" dirty="0">
                <a:solidFill>
                  <a:srgbClr val="262626"/>
                </a:solidFill>
              </a:rPr>
              <a:t>   활동 </a:t>
            </a:r>
            <a:r>
              <a:rPr lang="en-US" altLang="ko-KR" sz="3000" b="1" dirty="0">
                <a:solidFill>
                  <a:srgbClr val="262626"/>
                </a:solidFill>
              </a:rPr>
              <a:t>2.</a:t>
            </a:r>
            <a:r>
              <a:rPr lang="ko-KR" altLang="en-US" sz="3000" b="1" dirty="0">
                <a:solidFill>
                  <a:srgbClr val="262626"/>
                </a:solidFill>
              </a:rPr>
              <a:t> </a:t>
            </a:r>
            <a:r>
              <a:rPr lang="ko-KR" altLang="en-US" sz="3000" b="1" dirty="0">
                <a:solidFill>
                  <a:srgbClr val="262626"/>
                </a:solidFill>
                <a:effectLst/>
              </a:rPr>
              <a:t>작품의 배경 </a:t>
            </a:r>
            <a:r>
              <a:rPr lang="ko-KR" altLang="en-US" sz="3000" b="1" dirty="0" smtClean="0">
                <a:solidFill>
                  <a:srgbClr val="262626"/>
                </a:solidFill>
                <a:effectLst/>
              </a:rPr>
              <a:t>알아 보기</a:t>
            </a:r>
            <a:endParaRPr lang="ko-KR" altLang="en-US" sz="3000" b="1" dirty="0">
              <a:solidFill>
                <a:srgbClr val="262626"/>
              </a:solidFill>
              <a:effectLst/>
            </a:endParaRP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7" name="그림 10" descr="그리기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5990" t="24670" r="53360" b="29550"/>
          <a:stretch>
            <a:fillRect/>
          </a:stretch>
        </p:blipFill>
        <p:spPr>
          <a:xfrm>
            <a:off x="7462946" y="3250546"/>
            <a:ext cx="1681054" cy="1892954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/>
          <a:srcRect l="33510"/>
          <a:stretch>
            <a:fillRect/>
          </a:stretch>
        </p:blipFill>
        <p:spPr>
          <a:xfrm>
            <a:off x="197335" y="1275606"/>
            <a:ext cx="4374664" cy="3672408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7"/>
          <a:srcRect l="54870"/>
          <a:stretch>
            <a:fillRect/>
          </a:stretch>
        </p:blipFill>
        <p:spPr>
          <a:xfrm>
            <a:off x="4716016" y="1274546"/>
            <a:ext cx="2448272" cy="3626026"/>
          </a:xfrm>
          <a:prstGeom prst="rect">
            <a:avLst/>
          </a:prstGeom>
        </p:spPr>
      </p:pic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8"/>
          <a:srcRect l="36940" t="-770" r="31960" b="38750"/>
          <a:stretch>
            <a:fillRect/>
          </a:stretch>
        </p:blipFill>
        <p:spPr>
          <a:xfrm rot="178215">
            <a:off x="7037265" y="1391952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19" name="직사각형 15"/>
          <p:cNvSpPr/>
          <p:nvPr/>
        </p:nvSpPr>
        <p:spPr>
          <a:xfrm>
            <a:off x="7236295" y="1985925"/>
            <a:ext cx="1749741" cy="94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실제 난민들이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탈출할 때 썼던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구명조끼를 활용해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ko-KR" altLang="en-US" sz="140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작품을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만들었어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000" b="1">
                <a:solidFill>
                  <a:srgbClr val="262626"/>
                </a:solidFill>
              </a:rPr>
              <a:t>   활동 </a:t>
            </a:r>
            <a:r>
              <a:rPr lang="en-US" altLang="ko-KR" sz="3000" b="1">
                <a:solidFill>
                  <a:srgbClr val="262626"/>
                </a:solidFill>
              </a:rPr>
              <a:t>2.</a:t>
            </a:r>
            <a:r>
              <a:rPr lang="ko-KR" altLang="en-US" sz="3000" b="1">
                <a:solidFill>
                  <a:srgbClr val="262626"/>
                </a:solidFill>
              </a:rPr>
              <a:t> </a:t>
            </a:r>
            <a:r>
              <a:rPr lang="ko-KR" altLang="en-US" sz="3000" b="1">
                <a:solidFill>
                  <a:srgbClr val="262626"/>
                </a:solidFill>
                <a:effectLst/>
              </a:rPr>
              <a:t>작품의 배경 알아보기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5" name="그림 14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rcRect t="5100" b="5700"/>
          <a:stretch>
            <a:fillRect/>
          </a:stretch>
        </p:blipFill>
        <p:spPr>
          <a:xfrm>
            <a:off x="0" y="1527634"/>
            <a:ext cx="7290265" cy="2700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3528" y="4155926"/>
            <a:ext cx="648072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게르니카</a:t>
            </a:r>
            <a:r>
              <a:rPr kumimoji="0" lang="en-US" altLang="ko-KR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&gt;,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피카소  </a:t>
            </a: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r>
              <a:rPr kumimoji="0" lang="en-US" altLang="ko-KR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.</a:t>
            </a:r>
            <a:endParaRPr kumimoji="0" lang="ko-KR" altLang="en-US" sz="1900" b="0" i="0" u="none" strike="noStrike" kern="1200" cap="none" spc="0" normalizeH="0" baseline="0" dirty="0">
              <a:solidFill>
                <a:srgbClr val="FF0000"/>
              </a:solidFill>
              <a:latin typeface="한컴 윤고딕 250"/>
              <a:ea typeface="한컴 윤고딕 250"/>
            </a:endParaRPr>
          </a:p>
        </p:txBody>
      </p: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7"/>
          <a:srcRect l="36940" t="-770" r="31960" b="38750"/>
          <a:stretch>
            <a:fillRect/>
          </a:stretch>
        </p:blipFill>
        <p:spPr>
          <a:xfrm rot="178215">
            <a:off x="6962317" y="1388608"/>
            <a:ext cx="2224673" cy="2519461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19" name="직사각형 15"/>
          <p:cNvSpPr/>
          <p:nvPr/>
        </p:nvSpPr>
        <p:spPr>
          <a:xfrm>
            <a:off x="7199784" y="1985926"/>
            <a:ext cx="1749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전쟁의 아픔으로 </a:t>
            </a:r>
            <a:endParaRPr kumimoji="0" lang="en-US" altLang="ko-KR" sz="1400" b="0" i="0" u="none" strike="noStrike" kern="1200" cap="none" spc="0" normalizeH="0" baseline="0" dirty="0" smtClean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인해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많은 사람들이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고통을 받고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있는 것 같아</a:t>
            </a:r>
            <a:r>
              <a:rPr kumimoji="0" lang="en-US" altLang="ko-KR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</p:txBody>
      </p:sp>
      <p:pic>
        <p:nvPicPr>
          <p:cNvPr id="20" name="그림 12" descr="그리기, 고양이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 l="8760" t="22370" r="52390" b="28570"/>
          <a:stretch>
            <a:fillRect/>
          </a:stretch>
        </p:blipFill>
        <p:spPr>
          <a:xfrm>
            <a:off x="6804248" y="3147814"/>
            <a:ext cx="1580475" cy="1995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1547664" y="267875"/>
            <a:ext cx="6881988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도망치는 아이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3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10862" y="1347614"/>
            <a:ext cx="2920978" cy="352839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sp>
        <p:nvSpPr>
          <p:cNvPr id="12" name="모서리가 둥근 직사각형 4"/>
          <p:cNvSpPr/>
          <p:nvPr/>
        </p:nvSpPr>
        <p:spPr>
          <a:xfrm>
            <a:off x="3419872" y="131759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1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5" name="모서리가 둥근 직사각형 4"/>
          <p:cNvSpPr/>
          <p:nvPr/>
        </p:nvSpPr>
        <p:spPr>
          <a:xfrm>
            <a:off x="3419872" y="203767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2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6" name="모서리가 둥근 직사각형 4"/>
          <p:cNvSpPr/>
          <p:nvPr/>
        </p:nvSpPr>
        <p:spPr>
          <a:xfrm>
            <a:off x="3419872" y="275775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3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7" name="모서리가 둥근 직사각형 4"/>
          <p:cNvSpPr/>
          <p:nvPr/>
        </p:nvSpPr>
        <p:spPr>
          <a:xfrm>
            <a:off x="3419872" y="347783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4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8" name="모서리가 둥근 직사각형 4"/>
          <p:cNvSpPr/>
          <p:nvPr/>
        </p:nvSpPr>
        <p:spPr>
          <a:xfrm>
            <a:off x="3419872" y="419791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5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9" name="모서리가 둥근 직사각형 4"/>
          <p:cNvSpPr/>
          <p:nvPr/>
        </p:nvSpPr>
        <p:spPr>
          <a:xfrm>
            <a:off x="4788024" y="131759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작품 살펴보기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주인공과 작가의 마음 이해하기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전쟁의 슬픔</a:t>
            </a:r>
          </a:p>
        </p:txBody>
      </p:sp>
      <p:sp>
        <p:nvSpPr>
          <p:cNvPr id="20" name="모서리가 둥근 직사각형 4"/>
          <p:cNvSpPr/>
          <p:nvPr/>
        </p:nvSpPr>
        <p:spPr>
          <a:xfrm>
            <a:off x="4788024" y="203767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6.25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이산 가족의 슬픔 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&lt;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이산 가족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&gt;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역할극</a:t>
            </a:r>
          </a:p>
        </p:txBody>
      </p:sp>
      <p:sp>
        <p:nvSpPr>
          <p:cNvPr id="21" name="모서리가 둥근 직사각형 4"/>
          <p:cNvSpPr/>
          <p:nvPr/>
        </p:nvSpPr>
        <p:spPr>
          <a:xfrm>
            <a:off x="4788024" y="275775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‘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난민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’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이란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인권에 대하여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인권 보장 토론하기</a:t>
            </a:r>
          </a:p>
        </p:txBody>
      </p:sp>
      <p:sp>
        <p:nvSpPr>
          <p:cNvPr id="22" name="모서리가 둥근 직사각형 4"/>
          <p:cNvSpPr/>
          <p:nvPr/>
        </p:nvSpPr>
        <p:spPr>
          <a:xfrm>
            <a:off x="4788024" y="347783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1.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전쟁과 관련된 미술작품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2.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작품의 배경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3.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작품 표현하기</a:t>
            </a:r>
          </a:p>
        </p:txBody>
      </p:sp>
      <p:sp>
        <p:nvSpPr>
          <p:cNvPr id="23" name="모서리가 둥근 직사각형 4"/>
          <p:cNvSpPr/>
          <p:nvPr/>
        </p:nvSpPr>
        <p:spPr>
          <a:xfrm>
            <a:off x="4788024" y="419791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 국가 알아보기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지구촌 평화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우리가 할 수 있는 일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85" y="1332022"/>
            <a:ext cx="2570131" cy="3587854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835696" y="4013093"/>
            <a:ext cx="1718248" cy="1247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842119" y="1408413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500" b="1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4500" b="1">
                <a:solidFill>
                  <a:srgbClr val="262626"/>
                </a:solidFill>
                <a:effectLst/>
              </a:rPr>
              <a:t>3.</a:t>
            </a:r>
            <a:endParaRPr lang="ko-KR" altLang="en-US" sz="4500" b="1">
              <a:solidFill>
                <a:srgbClr val="262626"/>
              </a:solidFill>
              <a:effectLst/>
            </a:endParaRP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500" b="1">
                <a:solidFill>
                  <a:srgbClr val="262626"/>
                </a:solidFill>
                <a:effectLst/>
              </a:rPr>
              <a:t>작품 표현하기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 작품 표현하기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5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115613" y="1125508"/>
            <a:ext cx="7416826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피카소의 그림을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보고</a:t>
            </a:r>
            <a:r>
              <a:rPr kumimoji="0" lang="en-US" altLang="ko-KR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표현 방법을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생각해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48" name="그림 4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635896" y="1580594"/>
            <a:ext cx="4824536" cy="3439427"/>
          </a:xfrm>
          <a:prstGeom prst="rect">
            <a:avLst/>
          </a:prstGeom>
        </p:spPr>
      </p:pic>
      <p:pic>
        <p:nvPicPr>
          <p:cNvPr id="49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 l="47270" t="21720" b="3970"/>
          <a:stretch>
            <a:fillRect/>
          </a:stretch>
        </p:blipFill>
        <p:spPr>
          <a:xfrm>
            <a:off x="288508" y="2571750"/>
            <a:ext cx="1691204" cy="2382998"/>
          </a:xfrm>
          <a:prstGeom prst="rect">
            <a:avLst/>
          </a:prstGeom>
        </p:spPr>
      </p:pic>
      <p:pic>
        <p:nvPicPr>
          <p:cNvPr id="50" name="그림 18"/>
          <p:cNvPicPr>
            <a:picLocks noChangeAspect="1"/>
          </p:cNvPicPr>
          <p:nvPr/>
        </p:nvPicPr>
        <p:blipFill rotWithShape="1">
          <a:blip r:embed="rId8"/>
          <a:srcRect l="67770" t="10910" r="1130" b="27070"/>
          <a:stretch>
            <a:fillRect/>
          </a:stretch>
        </p:blipFill>
        <p:spPr>
          <a:xfrm rot="178215">
            <a:off x="1190855" y="1992999"/>
            <a:ext cx="1982793" cy="2245530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430"/>
              </a:srgbClr>
            </a:outerShdw>
          </a:effectLst>
        </p:spPr>
      </p:pic>
      <p:sp>
        <p:nvSpPr>
          <p:cNvPr id="51" name="직사각형 19"/>
          <p:cNvSpPr/>
          <p:nvPr/>
        </p:nvSpPr>
        <p:spPr>
          <a:xfrm>
            <a:off x="1454108" y="2571750"/>
            <a:ext cx="1749740" cy="945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처음 황소 그림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보다 마지막에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그려진 황소 그림이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훨씬 더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단순해</a:t>
            </a:r>
            <a:r>
              <a:rPr kumimoji="0" lang="en-US" altLang="ko-KR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 작품 표현하기</a:t>
            </a:r>
            <a:endParaRPr lang="ko-KR" altLang="en-US" sz="3600" b="1">
              <a:solidFill>
                <a:srgbClr val="262626"/>
              </a:solidFill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-239996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3568" y="1133535"/>
            <a:ext cx="8460432" cy="50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작품 속 그림을 다음 순서에 따라 색다르게 표현해 봅시다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40006" y="1707654"/>
            <a:ext cx="4071954" cy="2877010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36" name="TextBox 14"/>
          <p:cNvSpPr txBox="1"/>
          <p:nvPr/>
        </p:nvSpPr>
        <p:spPr>
          <a:xfrm>
            <a:off x="4427983" y="4510226"/>
            <a:ext cx="4716017" cy="509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1.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다음 그림을 색칠도구로 색칠합니다</a:t>
            </a:r>
            <a:r>
              <a:rPr kumimoji="0" lang="en-US" altLang="ko-KR" sz="21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6"/>
          <a:srcRect l="1470" t="10800" r="27600" b="2400"/>
          <a:stretch>
            <a:fillRect/>
          </a:stretch>
        </p:blipFill>
        <p:spPr>
          <a:xfrm rot="16200000">
            <a:off x="5292080" y="915565"/>
            <a:ext cx="2736304" cy="44644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 작품 표현하기</a:t>
            </a:r>
            <a:endParaRPr lang="ko-KR" altLang="en-US" sz="3600" b="1">
              <a:solidFill>
                <a:srgbClr val="262626"/>
              </a:solidFill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-239996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3568" y="1133535"/>
            <a:ext cx="8460432" cy="50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작품 속 그림을 다음 순서에 따라 색다르게 표현해 봅시다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grpSp>
        <p:nvGrpSpPr>
          <p:cNvPr id="32" name="그룹 31"/>
          <p:cNvGrpSpPr/>
          <p:nvPr/>
        </p:nvGrpSpPr>
        <p:grpSpPr>
          <a:xfrm>
            <a:off x="-108520" y="1635646"/>
            <a:ext cx="4752528" cy="3312368"/>
            <a:chOff x="179512" y="1635646"/>
            <a:chExt cx="4752528" cy="3312368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356030" y="1897241"/>
              <a:ext cx="4215970" cy="2978764"/>
            </a:xfrm>
            <a:prstGeom prst="rect">
              <a:avLst/>
            </a:prstGeom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</p:pic>
        <p:cxnSp>
          <p:nvCxnSpPr>
            <p:cNvPr id="17" name="직선 연결선 16"/>
            <p:cNvCxnSpPr/>
            <p:nvPr/>
          </p:nvCxnSpPr>
          <p:spPr>
            <a:xfrm flipV="1">
              <a:off x="179512" y="1635646"/>
              <a:ext cx="2664296" cy="158417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flipV="1">
              <a:off x="179512" y="1995686"/>
              <a:ext cx="4752528" cy="208823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flipV="1">
              <a:off x="179512" y="3219822"/>
              <a:ext cx="4680520" cy="136815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>
              <a:off x="683568" y="1707654"/>
              <a:ext cx="3600400" cy="324036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14"/>
          <p:cNvSpPr txBox="1"/>
          <p:nvPr/>
        </p:nvSpPr>
        <p:spPr>
          <a:xfrm>
            <a:off x="4355976" y="4443958"/>
            <a:ext cx="4788024" cy="50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0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2.</a:t>
            </a:r>
            <a:r>
              <a:rPr kumimoji="0" lang="ko-KR" altLang="en-US" sz="20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가위질로 그림을 여러조각으로 자릅니다</a:t>
            </a:r>
            <a:r>
              <a:rPr kumimoji="0" lang="en-US" altLang="ko-KR" sz="20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6"/>
          <a:srcRect t="9400" r="18270"/>
          <a:stretch>
            <a:fillRect/>
          </a:stretch>
        </p:blipFill>
        <p:spPr>
          <a:xfrm rot="16200000">
            <a:off x="5488789" y="1150904"/>
            <a:ext cx="2630917" cy="3888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 작품 표현하기</a:t>
            </a:r>
            <a:endParaRPr lang="ko-KR" altLang="en-US" sz="3600" b="1">
              <a:solidFill>
                <a:srgbClr val="262626"/>
              </a:solidFill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-239996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3568" y="1133535"/>
            <a:ext cx="8460432" cy="50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작품 속 그림을 다음 순서에 따라 색다르게 표현해 봅시다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grpSp>
        <p:nvGrpSpPr>
          <p:cNvPr id="34" name="그룹 33"/>
          <p:cNvGrpSpPr/>
          <p:nvPr/>
        </p:nvGrpSpPr>
        <p:grpSpPr>
          <a:xfrm>
            <a:off x="0" y="1707654"/>
            <a:ext cx="4732384" cy="3259092"/>
            <a:chOff x="4486262" y="1851670"/>
            <a:chExt cx="4732384" cy="3259092"/>
          </a:xfrm>
        </p:grpSpPr>
        <p:sp>
          <p:nvSpPr>
            <p:cNvPr id="31" name="직사각형 30"/>
            <p:cNvSpPr/>
            <p:nvPr/>
          </p:nvSpPr>
          <p:spPr>
            <a:xfrm>
              <a:off x="4716016" y="1851670"/>
              <a:ext cx="4320480" cy="2952328"/>
            </a:xfrm>
            <a:prstGeom prst="rect">
              <a:avLst/>
            </a:prstGeom>
            <a:solidFill>
              <a:srgbClr val="FAF3DB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5"/>
            <a:srcRect l="200" t="44330" r="37490" b="8660"/>
            <a:stretch>
              <a:fillRect/>
            </a:stretch>
          </p:blipFill>
          <p:spPr>
            <a:xfrm rot="2829864">
              <a:off x="5452593" y="3097544"/>
              <a:ext cx="2627322" cy="1399114"/>
            </a:xfrm>
            <a:custGeom>
              <a:avLst/>
              <a:gdLst>
                <a:gd name="connsiteX0" fmla="*/ 92 w 2627324"/>
                <a:gd name="connsiteY0" fmla="*/ 857756 h 1399115"/>
                <a:gd name="connsiteX1" fmla="*/ 1939922 w 2627324"/>
                <a:gd name="connsiteY1" fmla="*/ 827 h 1399115"/>
                <a:gd name="connsiteX2" fmla="*/ 2622547 w 2627324"/>
                <a:gd name="connsiteY2" fmla="*/ 604076 h 1399115"/>
                <a:gd name="connsiteX3" fmla="*/ 15967 w 2627324"/>
                <a:gd name="connsiteY3" fmla="*/ 1397505 h 1399115"/>
                <a:gd name="connsiteX4" fmla="*/ 92 w 2627324"/>
                <a:gd name="connsiteY4" fmla="*/ 857756 h 139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7324" h="1399115">
                  <a:moveTo>
                    <a:pt x="92" y="857756"/>
                  </a:moveTo>
                  <a:lnTo>
                    <a:pt x="1939922" y="827"/>
                  </a:lnTo>
                  <a:lnTo>
                    <a:pt x="2622547" y="604076"/>
                  </a:lnTo>
                  <a:lnTo>
                    <a:pt x="15967" y="1397505"/>
                  </a:lnTo>
                  <a:lnTo>
                    <a:pt x="92" y="857756"/>
                  </a:lnTo>
                  <a:close/>
                </a:path>
              </a:pathLst>
            </a:custGeom>
            <a:effectLst/>
          </p:spPr>
        </p:pic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5"/>
            <a:srcRect l="-440" t="100" r="71310" b="52560"/>
            <a:stretch>
              <a:fillRect/>
            </a:stretch>
          </p:blipFill>
          <p:spPr>
            <a:xfrm rot="20155020">
              <a:off x="4486262" y="2399389"/>
              <a:ext cx="1219953" cy="1406810"/>
            </a:xfrm>
            <a:custGeom>
              <a:avLst/>
              <a:gdLst>
                <a:gd name="connsiteX0" fmla="*/ 454609 w 1219954"/>
                <a:gd name="connsiteY0" fmla="*/ 3586 h 1406811"/>
                <a:gd name="connsiteX1" fmla="*/ 1216610 w 1219954"/>
                <a:gd name="connsiteY1" fmla="*/ 670337 h 1406811"/>
                <a:gd name="connsiteX2" fmla="*/ 702226 w 1219954"/>
                <a:gd name="connsiteY2" fmla="*/ 972152 h 1406811"/>
                <a:gd name="connsiteX3" fmla="*/ 3725 w 1219954"/>
                <a:gd name="connsiteY3" fmla="*/ 1400777 h 1406811"/>
                <a:gd name="connsiteX4" fmla="*/ 454609 w 1219954"/>
                <a:gd name="connsiteY4" fmla="*/ 3586 h 140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954" h="1406811">
                  <a:moveTo>
                    <a:pt x="454609" y="3586"/>
                  </a:moveTo>
                  <a:lnTo>
                    <a:pt x="1216610" y="670337"/>
                  </a:lnTo>
                  <a:lnTo>
                    <a:pt x="702226" y="972152"/>
                  </a:lnTo>
                  <a:lnTo>
                    <a:pt x="3725" y="1400777"/>
                  </a:lnTo>
                  <a:lnTo>
                    <a:pt x="454609" y="3586"/>
                  </a:lnTo>
                  <a:close/>
                </a:path>
              </a:pathLst>
            </a:custGeom>
            <a:effectLst/>
          </p:spPr>
        </p:pic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/>
            <a:srcRect l="400" t="23050" r="53890" b="24730"/>
            <a:stretch>
              <a:fillRect/>
            </a:stretch>
          </p:blipFill>
          <p:spPr>
            <a:xfrm rot="7340445">
              <a:off x="7481458" y="2296819"/>
              <a:ext cx="1922644" cy="1551733"/>
            </a:xfrm>
            <a:custGeom>
              <a:avLst/>
              <a:gdLst>
                <a:gd name="connsiteX0" fmla="*/ 0 w 1922645"/>
                <a:gd name="connsiteY0" fmla="*/ 644415 h 1551734"/>
                <a:gd name="connsiteX1" fmla="*/ 1093107 w 1922645"/>
                <a:gd name="connsiteY1" fmla="*/ 1096 h 1551734"/>
                <a:gd name="connsiteX2" fmla="*/ 1918607 w 1922645"/>
                <a:gd name="connsiteY2" fmla="*/ 731345 h 1551734"/>
                <a:gd name="connsiteX3" fmla="*/ 0 w 1922645"/>
                <a:gd name="connsiteY3" fmla="*/ 1549289 h 1551734"/>
                <a:gd name="connsiteX4" fmla="*/ 0 w 1922645"/>
                <a:gd name="connsiteY4" fmla="*/ 644415 h 155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645" h="1551734">
                  <a:moveTo>
                    <a:pt x="0" y="644415"/>
                  </a:moveTo>
                  <a:lnTo>
                    <a:pt x="1093107" y="1096"/>
                  </a:lnTo>
                  <a:lnTo>
                    <a:pt x="1918607" y="731345"/>
                  </a:lnTo>
                  <a:lnTo>
                    <a:pt x="0" y="1549289"/>
                  </a:lnTo>
                  <a:lnTo>
                    <a:pt x="0" y="644415"/>
                  </a:lnTo>
                  <a:close/>
                </a:path>
              </a:pathLst>
            </a:custGeom>
            <a:effectLst/>
          </p:spPr>
        </p:pic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5"/>
            <a:srcRect l="-10" t="64440" r="14090"/>
            <a:stretch>
              <a:fillRect/>
            </a:stretch>
          </p:blipFill>
          <p:spPr>
            <a:xfrm rot="10800870">
              <a:off x="4765802" y="1852128"/>
              <a:ext cx="3622487" cy="1059288"/>
            </a:xfrm>
            <a:custGeom>
              <a:avLst/>
              <a:gdLst>
                <a:gd name="connsiteX0" fmla="*/ 17292 w 3622489"/>
                <a:gd name="connsiteY0" fmla="*/ 737337 h 1059289"/>
                <a:gd name="connsiteX1" fmla="*/ 2451006 w 3622489"/>
                <a:gd name="connsiteY1" fmla="*/ 573 h 1059289"/>
                <a:gd name="connsiteX2" fmla="*/ 3614875 w 3622489"/>
                <a:gd name="connsiteY2" fmla="*/ 1046449 h 1059289"/>
                <a:gd name="connsiteX3" fmla="*/ 259 w 3622489"/>
                <a:gd name="connsiteY3" fmla="*/ 1059271 h 1059289"/>
                <a:gd name="connsiteX4" fmla="*/ 17292 w 3622489"/>
                <a:gd name="connsiteY4" fmla="*/ 737337 h 105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2489" h="1059289">
                  <a:moveTo>
                    <a:pt x="17292" y="737337"/>
                  </a:moveTo>
                  <a:lnTo>
                    <a:pt x="2451006" y="573"/>
                  </a:lnTo>
                  <a:lnTo>
                    <a:pt x="3614875" y="1046449"/>
                  </a:lnTo>
                  <a:lnTo>
                    <a:pt x="259" y="1059271"/>
                  </a:lnTo>
                  <a:lnTo>
                    <a:pt x="17292" y="737337"/>
                  </a:lnTo>
                  <a:close/>
                </a:path>
              </a:pathLst>
            </a:custGeom>
            <a:effectLst/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5"/>
            <a:srcRect l="61290" t="47460" b="-470"/>
            <a:stretch>
              <a:fillRect/>
            </a:stretch>
          </p:blipFill>
          <p:spPr>
            <a:xfrm rot="5400000">
              <a:off x="4543236" y="3271336"/>
              <a:ext cx="1633433" cy="1575906"/>
            </a:xfrm>
            <a:custGeom>
              <a:avLst/>
              <a:gdLst>
                <a:gd name="connsiteX0" fmla="*/ 4565 w 1633433"/>
                <a:gd name="connsiteY0" fmla="*/ 480473 h 1575906"/>
                <a:gd name="connsiteX1" fmla="*/ 1609550 w 1633433"/>
                <a:gd name="connsiteY1" fmla="*/ 1599 h 1575906"/>
                <a:gd name="connsiteX2" fmla="*/ 1633362 w 1633433"/>
                <a:gd name="connsiteY2" fmla="*/ 1561783 h 1575906"/>
                <a:gd name="connsiteX3" fmla="*/ 1179316 w 1633433"/>
                <a:gd name="connsiteY3" fmla="*/ 1575847 h 1575906"/>
                <a:gd name="connsiteX4" fmla="*/ 4565 w 1633433"/>
                <a:gd name="connsiteY4" fmla="*/ 480473 h 15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433" h="1575906">
                  <a:moveTo>
                    <a:pt x="4565" y="480473"/>
                  </a:moveTo>
                  <a:lnTo>
                    <a:pt x="1609550" y="1599"/>
                  </a:lnTo>
                  <a:lnTo>
                    <a:pt x="1633362" y="1561783"/>
                  </a:lnTo>
                  <a:lnTo>
                    <a:pt x="1179316" y="1575847"/>
                  </a:lnTo>
                  <a:lnTo>
                    <a:pt x="4565" y="480473"/>
                  </a:lnTo>
                  <a:close/>
                </a:path>
              </a:pathLst>
            </a:custGeom>
            <a:effectLst/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5"/>
            <a:srcRect l="45240" t="30260" r="25850" b="34640"/>
            <a:stretch>
              <a:fillRect/>
            </a:stretch>
          </p:blipFill>
          <p:spPr>
            <a:xfrm rot="12186475">
              <a:off x="7773117" y="3905949"/>
              <a:ext cx="1215402" cy="1040802"/>
            </a:xfrm>
            <a:custGeom>
              <a:avLst/>
              <a:gdLst>
                <a:gd name="connsiteX0" fmla="*/ 4095 w 1215403"/>
                <a:gd name="connsiteY0" fmla="*/ 452884 h 1040803"/>
                <a:gd name="connsiteX1" fmla="*/ 1002917 w 1215403"/>
                <a:gd name="connsiteY1" fmla="*/ 1948 h 1040803"/>
                <a:gd name="connsiteX2" fmla="*/ 1214488 w 1215403"/>
                <a:gd name="connsiteY2" fmla="*/ 885538 h 1040803"/>
                <a:gd name="connsiteX3" fmla="*/ 702595 w 1215403"/>
                <a:gd name="connsiteY3" fmla="*/ 1040260 h 1040803"/>
                <a:gd name="connsiteX4" fmla="*/ 4095 w 1215403"/>
                <a:gd name="connsiteY4" fmla="*/ 452884 h 104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403" h="1040803">
                  <a:moveTo>
                    <a:pt x="4095" y="452884"/>
                  </a:moveTo>
                  <a:lnTo>
                    <a:pt x="1002917" y="1948"/>
                  </a:lnTo>
                  <a:lnTo>
                    <a:pt x="1214488" y="885538"/>
                  </a:lnTo>
                  <a:lnTo>
                    <a:pt x="702595" y="1040260"/>
                  </a:lnTo>
                  <a:lnTo>
                    <a:pt x="4095" y="452884"/>
                  </a:lnTo>
                  <a:close/>
                </a:path>
              </a:pathLst>
            </a:custGeom>
            <a:effectLst/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/>
            <a:srcRect l="26770" t="-16580" r="36120" b="53020"/>
            <a:stretch>
              <a:fillRect/>
            </a:stretch>
          </p:blipFill>
          <p:spPr>
            <a:xfrm rot="14466669">
              <a:off x="6403988" y="2288930"/>
              <a:ext cx="1562207" cy="1886732"/>
            </a:xfrm>
            <a:custGeom>
              <a:avLst/>
              <a:gdLst>
                <a:gd name="connsiteX0" fmla="*/ 2827 w 1562208"/>
                <a:gd name="connsiteY0" fmla="*/ 1139659 h 1886734"/>
                <a:gd name="connsiteX1" fmla="*/ 1559955 w 1562208"/>
                <a:gd name="connsiteY1" fmla="*/ 6235 h 1886734"/>
                <a:gd name="connsiteX2" fmla="*/ 1228689 w 1562208"/>
                <a:gd name="connsiteY2" fmla="*/ 1690974 h 1886734"/>
                <a:gd name="connsiteX3" fmla="*/ 844203 w 1562208"/>
                <a:gd name="connsiteY3" fmla="*/ 1885784 h 1886734"/>
                <a:gd name="connsiteX4" fmla="*/ 2827 w 1562208"/>
                <a:gd name="connsiteY4" fmla="*/ 1139659 h 188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208" h="1886734">
                  <a:moveTo>
                    <a:pt x="2827" y="1139659"/>
                  </a:moveTo>
                  <a:lnTo>
                    <a:pt x="1559955" y="6235"/>
                  </a:lnTo>
                  <a:lnTo>
                    <a:pt x="1228689" y="1690974"/>
                  </a:lnTo>
                  <a:lnTo>
                    <a:pt x="844203" y="1885784"/>
                  </a:lnTo>
                  <a:lnTo>
                    <a:pt x="2827" y="1139659"/>
                  </a:lnTo>
                  <a:close/>
                </a:path>
              </a:pathLst>
            </a:custGeom>
            <a:effectLst/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5"/>
            <a:srcRect l="10220" t="-700" r="37190" b="74000"/>
            <a:stretch>
              <a:fillRect/>
            </a:stretch>
          </p:blipFill>
          <p:spPr>
            <a:xfrm rot="1964713">
              <a:off x="5549317" y="4127411"/>
              <a:ext cx="2189628" cy="795693"/>
            </a:xfrm>
            <a:custGeom>
              <a:avLst/>
              <a:gdLst>
                <a:gd name="connsiteX0" fmla="*/ 7992 w 2189630"/>
                <a:gd name="connsiteY0" fmla="*/ 29752 h 795694"/>
                <a:gd name="connsiteX1" fmla="*/ 2177303 w 2189630"/>
                <a:gd name="connsiteY1" fmla="*/ 232 h 795694"/>
                <a:gd name="connsiteX2" fmla="*/ 923177 w 2189630"/>
                <a:gd name="connsiteY2" fmla="*/ 778108 h 795694"/>
                <a:gd name="connsiteX3" fmla="*/ 907302 w 2189630"/>
                <a:gd name="connsiteY3" fmla="*/ 793983 h 795694"/>
                <a:gd name="connsiteX4" fmla="*/ 7992 w 2189630"/>
                <a:gd name="connsiteY4" fmla="*/ 29752 h 79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9630" h="795694">
                  <a:moveTo>
                    <a:pt x="7992" y="29752"/>
                  </a:moveTo>
                  <a:lnTo>
                    <a:pt x="2177303" y="232"/>
                  </a:lnTo>
                  <a:lnTo>
                    <a:pt x="923177" y="778108"/>
                  </a:lnTo>
                  <a:lnTo>
                    <a:pt x="907302" y="793983"/>
                  </a:lnTo>
                  <a:lnTo>
                    <a:pt x="7992" y="29752"/>
                  </a:lnTo>
                  <a:close/>
                </a:path>
              </a:pathLst>
            </a:custGeom>
            <a:effectLst/>
          </p:spPr>
        </p:pic>
      </p:grpSp>
      <p:sp>
        <p:nvSpPr>
          <p:cNvPr id="36" name="TextBox 14"/>
          <p:cNvSpPr txBox="1"/>
          <p:nvPr/>
        </p:nvSpPr>
        <p:spPr>
          <a:xfrm>
            <a:off x="4211960" y="4509482"/>
            <a:ext cx="4932040" cy="510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0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3.</a:t>
            </a:r>
            <a:r>
              <a:rPr kumimoji="0" lang="ko-KR" altLang="en-US" sz="20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자른 조각을 도화지에 자유롭게 붙입니다</a:t>
            </a:r>
            <a:r>
              <a:rPr kumimoji="0" lang="en-US" altLang="ko-KR" sz="20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6"/>
          <a:srcRect l="5200" t="3800" r="8930" b="2970"/>
          <a:stretch>
            <a:fillRect/>
          </a:stretch>
        </p:blipFill>
        <p:spPr>
          <a:xfrm rot="16200000">
            <a:off x="5490188" y="1077497"/>
            <a:ext cx="2814977" cy="4075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 작품 표현하기</a:t>
            </a:r>
            <a:endParaRPr lang="ko-KR" altLang="en-US" sz="3600" b="1">
              <a:solidFill>
                <a:srgbClr val="262626"/>
              </a:solidFill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-239996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3568" y="1133535"/>
            <a:ext cx="8460432" cy="50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도화지 남은 공간을 따뜻한 색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차가운 색을 활용하여 색칠합니다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25290" y="1779662"/>
            <a:ext cx="4320480" cy="2952328"/>
          </a:xfrm>
          <a:prstGeom prst="rect">
            <a:avLst/>
          </a:prstGeom>
          <a:solidFill>
            <a:srgbClr val="FAF3DB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맑은 고딕"/>
              <a:ea typeface="맑은 고딕"/>
              <a:cs typeface="맑은 고딕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5"/>
          <a:srcRect l="200" t="44330" r="37490" b="8660"/>
          <a:stretch>
            <a:fillRect/>
          </a:stretch>
        </p:blipFill>
        <p:spPr>
          <a:xfrm rot="7124597">
            <a:off x="3165387" y="2636564"/>
            <a:ext cx="2627322" cy="1399114"/>
          </a:xfrm>
          <a:custGeom>
            <a:avLst/>
            <a:gdLst>
              <a:gd name="connsiteX0" fmla="*/ 92 w 2627324"/>
              <a:gd name="connsiteY0" fmla="*/ 857756 h 1399115"/>
              <a:gd name="connsiteX1" fmla="*/ 1939922 w 2627324"/>
              <a:gd name="connsiteY1" fmla="*/ 827 h 1399115"/>
              <a:gd name="connsiteX2" fmla="*/ 2622547 w 2627324"/>
              <a:gd name="connsiteY2" fmla="*/ 604076 h 1399115"/>
              <a:gd name="connsiteX3" fmla="*/ 15967 w 2627324"/>
              <a:gd name="connsiteY3" fmla="*/ 1397505 h 1399115"/>
              <a:gd name="connsiteX4" fmla="*/ 92 w 2627324"/>
              <a:gd name="connsiteY4" fmla="*/ 857756 h 13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7324" h="1399115">
                <a:moveTo>
                  <a:pt x="92" y="857756"/>
                </a:moveTo>
                <a:lnTo>
                  <a:pt x="1939922" y="827"/>
                </a:lnTo>
                <a:lnTo>
                  <a:pt x="2622547" y="604076"/>
                </a:lnTo>
                <a:lnTo>
                  <a:pt x="15967" y="1397505"/>
                </a:lnTo>
                <a:lnTo>
                  <a:pt x="92" y="857756"/>
                </a:lnTo>
                <a:close/>
              </a:path>
            </a:pathLst>
          </a:custGeom>
          <a:effectLst/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5"/>
          <a:srcRect l="-440" t="100" r="71310" b="52560"/>
          <a:stretch>
            <a:fillRect/>
          </a:stretch>
        </p:blipFill>
        <p:spPr>
          <a:xfrm rot="20155020">
            <a:off x="2182007" y="1625331"/>
            <a:ext cx="1219953" cy="1406810"/>
          </a:xfrm>
          <a:custGeom>
            <a:avLst/>
            <a:gdLst>
              <a:gd name="connsiteX0" fmla="*/ 454609 w 1219954"/>
              <a:gd name="connsiteY0" fmla="*/ 3586 h 1406811"/>
              <a:gd name="connsiteX1" fmla="*/ 1216610 w 1219954"/>
              <a:gd name="connsiteY1" fmla="*/ 670337 h 1406811"/>
              <a:gd name="connsiteX2" fmla="*/ 702226 w 1219954"/>
              <a:gd name="connsiteY2" fmla="*/ 972152 h 1406811"/>
              <a:gd name="connsiteX3" fmla="*/ 3725 w 1219954"/>
              <a:gd name="connsiteY3" fmla="*/ 1400777 h 1406811"/>
              <a:gd name="connsiteX4" fmla="*/ 454609 w 1219954"/>
              <a:gd name="connsiteY4" fmla="*/ 3586 h 140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954" h="1406811">
                <a:moveTo>
                  <a:pt x="454609" y="3586"/>
                </a:moveTo>
                <a:lnTo>
                  <a:pt x="1216610" y="670337"/>
                </a:lnTo>
                <a:lnTo>
                  <a:pt x="702226" y="972152"/>
                </a:lnTo>
                <a:lnTo>
                  <a:pt x="3725" y="1400777"/>
                </a:lnTo>
                <a:lnTo>
                  <a:pt x="454609" y="3586"/>
                </a:lnTo>
                <a:close/>
              </a:path>
            </a:pathLst>
          </a:custGeom>
          <a:effectLst/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5"/>
          <a:srcRect l="400" t="23050" r="53890" b="24730"/>
          <a:stretch>
            <a:fillRect/>
          </a:stretch>
        </p:blipFill>
        <p:spPr>
          <a:xfrm rot="11351591">
            <a:off x="651160" y="2892621"/>
            <a:ext cx="1922644" cy="1551733"/>
          </a:xfrm>
          <a:custGeom>
            <a:avLst/>
            <a:gdLst>
              <a:gd name="connsiteX0" fmla="*/ 0 w 1922645"/>
              <a:gd name="connsiteY0" fmla="*/ 644415 h 1551734"/>
              <a:gd name="connsiteX1" fmla="*/ 1093107 w 1922645"/>
              <a:gd name="connsiteY1" fmla="*/ 1096 h 1551734"/>
              <a:gd name="connsiteX2" fmla="*/ 1918607 w 1922645"/>
              <a:gd name="connsiteY2" fmla="*/ 731345 h 1551734"/>
              <a:gd name="connsiteX3" fmla="*/ 0 w 1922645"/>
              <a:gd name="connsiteY3" fmla="*/ 1549289 h 1551734"/>
              <a:gd name="connsiteX4" fmla="*/ 0 w 1922645"/>
              <a:gd name="connsiteY4" fmla="*/ 644415 h 155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645" h="1551734">
                <a:moveTo>
                  <a:pt x="0" y="644415"/>
                </a:moveTo>
                <a:lnTo>
                  <a:pt x="1093107" y="1096"/>
                </a:lnTo>
                <a:lnTo>
                  <a:pt x="1918607" y="731345"/>
                </a:lnTo>
                <a:lnTo>
                  <a:pt x="0" y="1549289"/>
                </a:lnTo>
                <a:lnTo>
                  <a:pt x="0" y="644415"/>
                </a:lnTo>
                <a:close/>
              </a:path>
            </a:pathLst>
          </a:custGeom>
          <a:effectLst/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5"/>
          <a:srcRect l="-10" t="64440" r="14090"/>
          <a:stretch>
            <a:fillRect/>
          </a:stretch>
        </p:blipFill>
        <p:spPr>
          <a:xfrm rot="37016">
            <a:off x="641088" y="3725238"/>
            <a:ext cx="3622487" cy="1059288"/>
          </a:xfrm>
          <a:custGeom>
            <a:avLst/>
            <a:gdLst>
              <a:gd name="connsiteX0" fmla="*/ 17292 w 3622489"/>
              <a:gd name="connsiteY0" fmla="*/ 737337 h 1059289"/>
              <a:gd name="connsiteX1" fmla="*/ 2451006 w 3622489"/>
              <a:gd name="connsiteY1" fmla="*/ 573 h 1059289"/>
              <a:gd name="connsiteX2" fmla="*/ 3614875 w 3622489"/>
              <a:gd name="connsiteY2" fmla="*/ 1046449 h 1059289"/>
              <a:gd name="connsiteX3" fmla="*/ 259 w 3622489"/>
              <a:gd name="connsiteY3" fmla="*/ 1059271 h 1059289"/>
              <a:gd name="connsiteX4" fmla="*/ 17292 w 3622489"/>
              <a:gd name="connsiteY4" fmla="*/ 737337 h 1059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2489" h="1059289">
                <a:moveTo>
                  <a:pt x="17292" y="737337"/>
                </a:moveTo>
                <a:lnTo>
                  <a:pt x="2451006" y="573"/>
                </a:lnTo>
                <a:lnTo>
                  <a:pt x="3614875" y="1046449"/>
                </a:lnTo>
                <a:lnTo>
                  <a:pt x="259" y="1059271"/>
                </a:lnTo>
                <a:lnTo>
                  <a:pt x="17292" y="737337"/>
                </a:lnTo>
                <a:close/>
              </a:path>
            </a:pathLst>
          </a:custGeom>
          <a:effectLst/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5"/>
          <a:srcRect l="61290" t="47460" b="-470"/>
          <a:stretch>
            <a:fillRect/>
          </a:stretch>
        </p:blipFill>
        <p:spPr>
          <a:xfrm rot="7271784">
            <a:off x="2946266" y="1783797"/>
            <a:ext cx="1633433" cy="1575906"/>
          </a:xfrm>
          <a:custGeom>
            <a:avLst/>
            <a:gdLst>
              <a:gd name="connsiteX0" fmla="*/ 4565 w 1633433"/>
              <a:gd name="connsiteY0" fmla="*/ 480473 h 1575906"/>
              <a:gd name="connsiteX1" fmla="*/ 1609550 w 1633433"/>
              <a:gd name="connsiteY1" fmla="*/ 1599 h 1575906"/>
              <a:gd name="connsiteX2" fmla="*/ 1633362 w 1633433"/>
              <a:gd name="connsiteY2" fmla="*/ 1561783 h 1575906"/>
              <a:gd name="connsiteX3" fmla="*/ 1179316 w 1633433"/>
              <a:gd name="connsiteY3" fmla="*/ 1575847 h 1575906"/>
              <a:gd name="connsiteX4" fmla="*/ 4565 w 1633433"/>
              <a:gd name="connsiteY4" fmla="*/ 480473 h 157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3433" h="1575906">
                <a:moveTo>
                  <a:pt x="4565" y="480473"/>
                </a:moveTo>
                <a:lnTo>
                  <a:pt x="1609550" y="1599"/>
                </a:lnTo>
                <a:lnTo>
                  <a:pt x="1633362" y="1561783"/>
                </a:lnTo>
                <a:lnTo>
                  <a:pt x="1179316" y="1575847"/>
                </a:lnTo>
                <a:lnTo>
                  <a:pt x="4565" y="480473"/>
                </a:lnTo>
                <a:close/>
              </a:path>
            </a:pathLst>
          </a:custGeom>
          <a:effectLst/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5"/>
          <a:srcRect l="45240" t="30260" r="25850" b="34640"/>
          <a:stretch>
            <a:fillRect/>
          </a:stretch>
        </p:blipFill>
        <p:spPr>
          <a:xfrm rot="12186475">
            <a:off x="1544933" y="2264441"/>
            <a:ext cx="1215402" cy="1040802"/>
          </a:xfrm>
          <a:custGeom>
            <a:avLst/>
            <a:gdLst>
              <a:gd name="connsiteX0" fmla="*/ 4095 w 1215403"/>
              <a:gd name="connsiteY0" fmla="*/ 452884 h 1040803"/>
              <a:gd name="connsiteX1" fmla="*/ 1002917 w 1215403"/>
              <a:gd name="connsiteY1" fmla="*/ 1948 h 1040803"/>
              <a:gd name="connsiteX2" fmla="*/ 1214488 w 1215403"/>
              <a:gd name="connsiteY2" fmla="*/ 885538 h 1040803"/>
              <a:gd name="connsiteX3" fmla="*/ 702595 w 1215403"/>
              <a:gd name="connsiteY3" fmla="*/ 1040260 h 1040803"/>
              <a:gd name="connsiteX4" fmla="*/ 4095 w 1215403"/>
              <a:gd name="connsiteY4" fmla="*/ 452884 h 104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403" h="1040803">
                <a:moveTo>
                  <a:pt x="4095" y="452884"/>
                </a:moveTo>
                <a:lnTo>
                  <a:pt x="1002917" y="1948"/>
                </a:lnTo>
                <a:lnTo>
                  <a:pt x="1214488" y="885538"/>
                </a:lnTo>
                <a:lnTo>
                  <a:pt x="702595" y="1040260"/>
                </a:lnTo>
                <a:lnTo>
                  <a:pt x="4095" y="452884"/>
                </a:lnTo>
                <a:close/>
              </a:path>
            </a:pathLst>
          </a:custGeom>
          <a:effectLst/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/>
          <a:srcRect l="26770" t="-16580" r="36120" b="53020"/>
          <a:stretch>
            <a:fillRect/>
          </a:stretch>
        </p:blipFill>
        <p:spPr>
          <a:xfrm rot="15563452">
            <a:off x="325440" y="1417688"/>
            <a:ext cx="1562207" cy="1886732"/>
          </a:xfrm>
          <a:custGeom>
            <a:avLst/>
            <a:gdLst>
              <a:gd name="connsiteX0" fmla="*/ 2827 w 1562208"/>
              <a:gd name="connsiteY0" fmla="*/ 1139659 h 1886734"/>
              <a:gd name="connsiteX1" fmla="*/ 1559955 w 1562208"/>
              <a:gd name="connsiteY1" fmla="*/ 6235 h 1886734"/>
              <a:gd name="connsiteX2" fmla="*/ 1228689 w 1562208"/>
              <a:gd name="connsiteY2" fmla="*/ 1690974 h 1886734"/>
              <a:gd name="connsiteX3" fmla="*/ 844203 w 1562208"/>
              <a:gd name="connsiteY3" fmla="*/ 1885784 h 1886734"/>
              <a:gd name="connsiteX4" fmla="*/ 2827 w 1562208"/>
              <a:gd name="connsiteY4" fmla="*/ 1139659 h 18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208" h="1886734">
                <a:moveTo>
                  <a:pt x="2827" y="1139659"/>
                </a:moveTo>
                <a:lnTo>
                  <a:pt x="1559955" y="6235"/>
                </a:lnTo>
                <a:lnTo>
                  <a:pt x="1228689" y="1690974"/>
                </a:lnTo>
                <a:lnTo>
                  <a:pt x="844203" y="1885784"/>
                </a:lnTo>
                <a:lnTo>
                  <a:pt x="2827" y="1139659"/>
                </a:lnTo>
                <a:close/>
              </a:path>
            </a:pathLst>
          </a:custGeom>
          <a:effectLst/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/>
          <a:srcRect l="10220" t="-700" r="37190" b="74000"/>
          <a:stretch>
            <a:fillRect/>
          </a:stretch>
        </p:blipFill>
        <p:spPr>
          <a:xfrm rot="1964713">
            <a:off x="1981119" y="3100715"/>
            <a:ext cx="2189628" cy="795693"/>
          </a:xfrm>
          <a:custGeom>
            <a:avLst/>
            <a:gdLst>
              <a:gd name="connsiteX0" fmla="*/ 7992 w 2189630"/>
              <a:gd name="connsiteY0" fmla="*/ 29752 h 795694"/>
              <a:gd name="connsiteX1" fmla="*/ 2177303 w 2189630"/>
              <a:gd name="connsiteY1" fmla="*/ 232 h 795694"/>
              <a:gd name="connsiteX2" fmla="*/ 923177 w 2189630"/>
              <a:gd name="connsiteY2" fmla="*/ 778108 h 795694"/>
              <a:gd name="connsiteX3" fmla="*/ 907302 w 2189630"/>
              <a:gd name="connsiteY3" fmla="*/ 793983 h 795694"/>
              <a:gd name="connsiteX4" fmla="*/ 7992 w 2189630"/>
              <a:gd name="connsiteY4" fmla="*/ 29752 h 79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630" h="795694">
                <a:moveTo>
                  <a:pt x="7992" y="29752"/>
                </a:moveTo>
                <a:lnTo>
                  <a:pt x="2177303" y="232"/>
                </a:lnTo>
                <a:lnTo>
                  <a:pt x="923177" y="778108"/>
                </a:lnTo>
                <a:lnTo>
                  <a:pt x="907302" y="793983"/>
                </a:lnTo>
                <a:lnTo>
                  <a:pt x="7992" y="29752"/>
                </a:lnTo>
                <a:close/>
              </a:path>
            </a:pathLst>
          </a:custGeom>
          <a:effectLst/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6"/>
          <a:srcRect l="5200" t="3800" r="7070" b="3800"/>
          <a:stretch>
            <a:fillRect/>
          </a:stretch>
        </p:blipFill>
        <p:spPr>
          <a:xfrm rot="16200000">
            <a:off x="5588538" y="1356040"/>
            <a:ext cx="2808311" cy="3943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600" b="1">
                <a:solidFill>
                  <a:srgbClr val="262626"/>
                </a:solidFill>
                <a:effectLst/>
              </a:rPr>
              <a:t> 작품 표현하기</a:t>
            </a:r>
            <a:endParaRPr lang="ko-KR" altLang="en-US" sz="3600" b="1">
              <a:solidFill>
                <a:srgbClr val="262626"/>
              </a:solidFill>
            </a:endParaRP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-239996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3568" y="1133535"/>
            <a:ext cx="8460432" cy="502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같은 그림을 다르게 표현한 작품들을 서로 감상해 봅시다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26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47270" t="21720" b="3970"/>
          <a:stretch>
            <a:fillRect/>
          </a:stretch>
        </p:blipFill>
        <p:spPr>
          <a:xfrm>
            <a:off x="5782664" y="2439283"/>
            <a:ext cx="1691204" cy="2382998"/>
          </a:xfrm>
          <a:prstGeom prst="rect">
            <a:avLst/>
          </a:prstGeom>
        </p:spPr>
      </p:pic>
      <p:pic>
        <p:nvPicPr>
          <p:cNvPr id="27" name="그림 18"/>
          <p:cNvPicPr>
            <a:picLocks noChangeAspect="1"/>
          </p:cNvPicPr>
          <p:nvPr/>
        </p:nvPicPr>
        <p:blipFill rotWithShape="1">
          <a:blip r:embed="rId6"/>
          <a:srcRect l="67770" t="10910" r="1130" b="27070"/>
          <a:stretch>
            <a:fillRect/>
          </a:stretch>
        </p:blipFill>
        <p:spPr>
          <a:xfrm rot="178215">
            <a:off x="6551653" y="1622547"/>
            <a:ext cx="2420497" cy="274123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040"/>
              </a:srgbClr>
            </a:outerShdw>
          </a:effectLst>
        </p:spPr>
      </p:pic>
      <p:sp>
        <p:nvSpPr>
          <p:cNvPr id="28" name="직사각형 19"/>
          <p:cNvSpPr/>
          <p:nvPr/>
        </p:nvSpPr>
        <p:spPr>
          <a:xfrm>
            <a:off x="6998724" y="2355726"/>
            <a:ext cx="1749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색칠한 같은 주제의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그림을 다르게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조각 내어 붙이니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처음 그림과 느낌이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많이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달라졌어</a:t>
            </a:r>
            <a:r>
              <a:rPr kumimoji="0" lang="en-US" altLang="ko-KR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/>
          <a:srcRect l="5200" t="3800" r="7070" b="3800"/>
          <a:stretch>
            <a:fillRect/>
          </a:stretch>
        </p:blipFill>
        <p:spPr>
          <a:xfrm rot="16200000">
            <a:off x="1303029" y="1160200"/>
            <a:ext cx="3064703" cy="43036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>
                <a:solidFill>
                  <a:srgbClr val="3057B9"/>
                </a:solidFill>
                <a:effectLst/>
              </a:rPr>
              <a:t>지구촌 평화</a:t>
            </a:r>
            <a:r>
              <a:rPr lang="ko-KR" altLang="en-US" sz="3500" b="1">
                <a:solidFill>
                  <a:srgbClr val="0D0D0D"/>
                </a:solidFill>
                <a:effectLst/>
              </a:rPr>
              <a:t>를 위해 우리가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>
                <a:solidFill>
                  <a:srgbClr val="0D0D0D"/>
                </a:solidFill>
                <a:effectLst/>
              </a:rPr>
              <a:t>할 수 있는 일을 찾아봅시다</a:t>
            </a:r>
            <a:r>
              <a:rPr lang="en-US" altLang="ko-KR" sz="3500" b="1">
                <a:solidFill>
                  <a:srgbClr val="0D0D0D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다음 시간에는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574386" y="3662781"/>
            <a:ext cx="2482090" cy="1645273"/>
          </a:xfrm>
          <a:prstGeom prst="rect">
            <a:avLst/>
          </a:prstGeom>
        </p:spPr>
      </p:pic>
      <p:pic>
        <p:nvPicPr>
          <p:cNvPr id="13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6450" t="8000" r="6450" b="9400"/>
          <a:stretch>
            <a:fillRect/>
          </a:stretch>
        </p:blipFill>
        <p:spPr>
          <a:xfrm>
            <a:off x="1619672" y="447513"/>
            <a:ext cx="6336703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5231" y="1347614"/>
            <a:ext cx="5469256" cy="146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선생님께 드리는</a:t>
            </a:r>
          </a:p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안내서</a:t>
            </a:r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07190" y="1266107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452320" y="3730977"/>
            <a:ext cx="2303567" cy="167241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712390" y="1616482"/>
            <a:ext cx="1987402" cy="5247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[</a:t>
            </a:r>
            <a:r>
              <a:rPr kumimoji="0" lang="ko-KR" altLang="en-US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관련 교과</a:t>
            </a:r>
            <a:r>
              <a:rPr kumimoji="0" lang="en-US" altLang="ko-KR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]</a:t>
            </a:r>
            <a:endParaRPr kumimoji="0" lang="ko-KR" altLang="en-US" sz="2900" b="1" i="0" u="none" strike="noStrike" kern="1200" cap="none" spc="0" normalizeH="0" baseline="0"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cs typeface="다온 청춘고딕(B)"/>
            </a:endParaRPr>
          </a:p>
        </p:txBody>
      </p:sp>
      <p:grpSp>
        <p:nvGrpSpPr>
          <p:cNvPr id="15" name="그룹 9"/>
          <p:cNvGrpSpPr/>
          <p:nvPr/>
        </p:nvGrpSpPr>
        <p:grpSpPr>
          <a:xfrm>
            <a:off x="718096" y="2310140"/>
            <a:ext cx="8102374" cy="1688454"/>
            <a:chOff x="806522" y="3482120"/>
            <a:chExt cx="7681595" cy="2092002"/>
          </a:xfrm>
          <a:noFill/>
        </p:grpSpPr>
        <p:sp>
          <p:nvSpPr>
            <p:cNvPr id="16" name="직사각형 10"/>
            <p:cNvSpPr/>
            <p:nvPr/>
          </p:nvSpPr>
          <p:spPr>
            <a:xfrm>
              <a:off x="821414" y="4341564"/>
              <a:ext cx="7666704" cy="123255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6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b="1" i="0" u="none" strike="noStrike" spc="-20"/>
                <a:t>[6</a:t>
              </a:r>
              <a:r>
                <a:rPr b="1" i="0" u="none" strike="noStrike" spc="-20"/>
                <a:t>국</a:t>
              </a:r>
              <a:r>
                <a:rPr lang="en-US" b="1" i="0" u="none" strike="noStrike" spc="-20"/>
                <a:t>05-02]</a:t>
              </a:r>
              <a:r>
                <a:rPr lang="ko-KR" altLang="en-US" b="1" i="0" u="none" strike="noStrike" spc="-20"/>
                <a:t> </a:t>
              </a:r>
              <a:r>
                <a:rPr b="1" i="0" u="none" strike="noStrike" spc="-20"/>
                <a:t>작품 속 세계와 현실 세계를 비교하며 작품을 감상한다</a:t>
              </a:r>
              <a:r>
                <a:rPr lang="en-US" b="1" i="0" u="none" strike="noStrike" spc="-20"/>
                <a:t>.</a:t>
              </a:r>
            </a:p>
            <a:p>
              <a:pPr algn="just">
                <a:lnSpc>
                  <a:spcPct val="16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b="1" i="0" u="none" strike="noStrike"/>
                <a:t>[6</a:t>
              </a:r>
              <a:r>
                <a:rPr b="1" i="0" u="none" strike="noStrike"/>
                <a:t>미</a:t>
              </a:r>
              <a:r>
                <a:rPr lang="en-US" b="1" i="0" u="none" strike="noStrike"/>
                <a:t>03-02]</a:t>
              </a:r>
              <a:r>
                <a:rPr lang="ko-KR" altLang="en-US" b="1" i="0" u="none" strike="noStrike"/>
                <a:t> </a:t>
              </a:r>
              <a:r>
                <a:rPr b="1" i="0" u="none" strike="noStrike"/>
                <a:t>미술 작품이 시대적 배경과 관련된다는 것을 이해할 수 있다</a:t>
              </a:r>
              <a:r>
                <a:rPr lang="en-US" b="1" i="0" u="none" strike="noStrike"/>
                <a:t>.</a:t>
              </a:r>
            </a:p>
          </p:txBody>
        </p:sp>
        <p:sp>
          <p:nvSpPr>
            <p:cNvPr id="17" name="직사각형 11"/>
            <p:cNvSpPr/>
            <p:nvPr/>
          </p:nvSpPr>
          <p:spPr>
            <a:xfrm>
              <a:off x="806522" y="3482120"/>
              <a:ext cx="2561464" cy="64827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[</a:t>
              </a:r>
              <a:r>
                <a:rPr kumimoji="0" lang="ko-KR" altLang="en-US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관련 성취기준</a:t>
              </a: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]</a:t>
              </a:r>
              <a:endPara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275855" y="1347614"/>
            <a:ext cx="1296144" cy="1028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20272" y="3417306"/>
            <a:ext cx="2735616" cy="1986086"/>
          </a:xfrm>
          <a:prstGeom prst="rect">
            <a:avLst/>
          </a:prstGeom>
        </p:spPr>
      </p:pic>
      <p:pic>
        <p:nvPicPr>
          <p:cNvPr id="21" name="그림 19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00346" y="1297264"/>
            <a:ext cx="737191" cy="986454"/>
          </a:xfrm>
          <a:prstGeom prst="rect">
            <a:avLst/>
          </a:prstGeom>
        </p:spPr>
      </p:pic>
      <p:sp>
        <p:nvSpPr>
          <p:cNvPr id="22" name="직사각형 20"/>
          <p:cNvSpPr/>
          <p:nvPr/>
        </p:nvSpPr>
        <p:spPr>
          <a:xfrm>
            <a:off x="1331640" y="1510011"/>
            <a:ext cx="1950675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[</a:t>
            </a:r>
            <a:r>
              <a:rPr lang="ko-KR" altLang="en-US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차시 안내</a:t>
            </a: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]</a:t>
            </a:r>
            <a:endParaRPr lang="ko-KR" altLang="en-US" sz="2800">
              <a:highlight>
                <a:srgbClr val="FFFF9F"/>
              </a:highlight>
              <a:latin typeface="한컴 윤고딕 250"/>
              <a:ea typeface="한컴 윤고딕 250"/>
              <a:cs typeface="다온 청춘고딕(B)"/>
            </a:endParaRPr>
          </a:p>
        </p:txBody>
      </p:sp>
      <p:sp>
        <p:nvSpPr>
          <p:cNvPr id="23" name="직사각형 21"/>
          <p:cNvSpPr/>
          <p:nvPr/>
        </p:nvSpPr>
        <p:spPr>
          <a:xfrm>
            <a:off x="728132" y="2316083"/>
            <a:ext cx="7804307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 이번 차시는 </a:t>
            </a:r>
            <a:r>
              <a:rPr lang="en-US" altLang="ko-KR" sz="2400" dirty="0">
                <a:latin typeface="한컴 윤고딕 250"/>
                <a:ea typeface="한컴 윤고딕 250"/>
              </a:rPr>
              <a:t>&lt;</a:t>
            </a:r>
            <a:r>
              <a:rPr lang="ko-KR" altLang="en-US" sz="2400" dirty="0">
                <a:latin typeface="한컴 윤고딕 250"/>
                <a:ea typeface="한컴 윤고딕 250"/>
              </a:rPr>
              <a:t>도망치는 아이</a:t>
            </a:r>
            <a:r>
              <a:rPr lang="en-US" altLang="ko-KR" sz="2400" dirty="0">
                <a:latin typeface="한컴 윤고딕 250"/>
                <a:ea typeface="한컴 윤고딕 250"/>
              </a:rPr>
              <a:t>&gt;</a:t>
            </a:r>
            <a:r>
              <a:rPr lang="ko-KR" altLang="en-US" sz="2400" dirty="0">
                <a:latin typeface="한컴 윤고딕 250"/>
                <a:ea typeface="한컴 윤고딕 250"/>
              </a:rPr>
              <a:t>의 그림을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감상해 보고 </a:t>
            </a:r>
            <a:r>
              <a:rPr lang="ko-KR" altLang="en-US" sz="2400" dirty="0">
                <a:latin typeface="한컴 윤고딕 250"/>
                <a:ea typeface="한컴 윤고딕 250"/>
              </a:rPr>
              <a:t>그림 속의 숨겨진 이야기와 배경을 찾아보는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  <a:r>
              <a:rPr lang="ko-KR" altLang="en-US" sz="2400" dirty="0">
                <a:latin typeface="한컴 윤고딕 250"/>
                <a:ea typeface="한컴 윤고딕 250"/>
              </a:rPr>
              <a:t> </a:t>
            </a:r>
            <a:r>
              <a:rPr lang="en-US" altLang="ko-KR" sz="2400" dirty="0">
                <a:latin typeface="한컴 윤고딕 250"/>
                <a:ea typeface="한컴 윤고딕 250"/>
              </a:rPr>
              <a:t>‘</a:t>
            </a:r>
            <a:r>
              <a:rPr lang="ko-KR" altLang="en-US" sz="2400" dirty="0">
                <a:latin typeface="한컴 윤고딕 250"/>
                <a:ea typeface="한컴 윤고딕 250"/>
              </a:rPr>
              <a:t>전쟁</a:t>
            </a:r>
            <a:r>
              <a:rPr lang="en-US" altLang="ko-KR" sz="2400" dirty="0">
                <a:latin typeface="한컴 윤고딕 250"/>
                <a:ea typeface="한컴 윤고딕 250"/>
              </a:rPr>
              <a:t>’</a:t>
            </a:r>
            <a:r>
              <a:rPr lang="ko-KR" altLang="en-US" sz="2400" dirty="0">
                <a:latin typeface="한컴 윤고딕 250"/>
                <a:ea typeface="한컴 윤고딕 250"/>
              </a:rPr>
              <a:t>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배경으로 한 </a:t>
            </a:r>
            <a:r>
              <a:rPr lang="ko-KR" altLang="en-US" sz="2400" dirty="0">
                <a:latin typeface="한컴 윤고딕 250"/>
                <a:ea typeface="한컴 윤고딕 250"/>
              </a:rPr>
              <a:t>미술 작품들을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감상해 보고 </a:t>
            </a:r>
            <a:r>
              <a:rPr lang="ko-KR" altLang="en-US" sz="2400" dirty="0">
                <a:latin typeface="한컴 윤고딕 250"/>
                <a:ea typeface="한컴 윤고딕 250"/>
              </a:rPr>
              <a:t>작품 속의 분위기를 이야기한 다음</a:t>
            </a:r>
            <a:r>
              <a:rPr lang="en-US" altLang="ko-KR" sz="2400" dirty="0">
                <a:latin typeface="한컴 윤고딕 250"/>
                <a:ea typeface="한컴 윤고딕 250"/>
              </a:rPr>
              <a:t>,</a:t>
            </a:r>
            <a:r>
              <a:rPr lang="ko-KR" altLang="en-US" sz="2400" dirty="0">
                <a:latin typeface="한컴 윤고딕 250"/>
                <a:ea typeface="한컴 윤고딕 250"/>
              </a:rPr>
              <a:t> 작가의 입장이 되어 글을 그림으로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표현해 보는 </a:t>
            </a:r>
            <a:r>
              <a:rPr lang="ko-KR" altLang="en-US" sz="2400" dirty="0">
                <a:latin typeface="한컴 윤고딕 250"/>
                <a:ea typeface="한컴 윤고딕 250"/>
              </a:rPr>
              <a:t>활동을 합니다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3057B9"/>
                </a:solidFill>
                <a:effectLst/>
              </a:rPr>
              <a:t>전쟁과 난민</a:t>
            </a:r>
            <a:r>
              <a:rPr lang="ko-KR" altLang="en-US" sz="3500" b="1" dirty="0">
                <a:solidFill>
                  <a:srgbClr val="0D0D0D"/>
                </a:solidFill>
                <a:effectLst/>
              </a:rPr>
              <a:t>에 관련된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0D0D0D"/>
                </a:solidFill>
                <a:effectLst/>
              </a:rPr>
              <a:t>미술작품을 </a:t>
            </a:r>
            <a:r>
              <a:rPr lang="ko-KR" altLang="en-US" sz="3500" b="1" dirty="0" smtClean="0">
                <a:solidFill>
                  <a:srgbClr val="0D0D0D"/>
                </a:solidFill>
                <a:effectLst/>
              </a:rPr>
              <a:t>표현해 봅시다</a:t>
            </a:r>
            <a:r>
              <a:rPr lang="en-US" altLang="ko-KR" sz="3500" b="1" dirty="0">
                <a:solidFill>
                  <a:srgbClr val="0D0D0D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64635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5999" y="339502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이번 시간에는</a:t>
            </a:r>
            <a:endParaRPr lang="ko-KR" altLang="en-US" sz="4300" b="1" dirty="0">
              <a:solidFill>
                <a:srgbClr val="262626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675786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1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전쟁과 난민에 관련된 </a:t>
            </a:r>
            <a:r>
              <a:rPr lang="ko-KR" altLang="en-US" sz="3100" b="1" dirty="0" smtClean="0">
                <a:solidFill>
                  <a:srgbClr val="262626"/>
                </a:solidFill>
                <a:effectLst/>
              </a:rPr>
              <a:t>미술 작품</a:t>
            </a:r>
            <a:endParaRPr lang="ko-KR" altLang="en-US" sz="3100" b="1" dirty="0">
              <a:solidFill>
                <a:srgbClr val="262626"/>
              </a:solidFill>
              <a:effectLst/>
            </a:endParaRPr>
          </a:p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1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작품의 배경 </a:t>
            </a:r>
            <a:r>
              <a:rPr lang="ko-KR" altLang="en-US" sz="3100" b="1" dirty="0" smtClean="0">
                <a:solidFill>
                  <a:srgbClr val="262626"/>
                </a:solidFill>
                <a:effectLst/>
              </a:rPr>
              <a:t>알아 보기</a:t>
            </a:r>
            <a:endParaRPr lang="ko-KR" altLang="en-US" sz="3100" b="1" dirty="0">
              <a:solidFill>
                <a:srgbClr val="262626"/>
              </a:solidFill>
              <a:effectLst/>
            </a:endParaRPr>
          </a:p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1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작품 표현하기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987824" y="339502"/>
            <a:ext cx="3024336" cy="9892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837093" y="339502"/>
            <a:ext cx="3247074" cy="776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500" b="1"/>
              <a:t>공부할 순서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들어가기 전에</a:t>
            </a:r>
            <a:r>
              <a:rPr lang="en-US" altLang="ko-KR" sz="3600" b="1">
                <a:solidFill>
                  <a:srgbClr val="262626"/>
                </a:solidFill>
              </a:rPr>
              <a:t>...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7" name="그림 6" descr="P20190414_170732881_68306646-514B-4EFB-BDF2-62C82D80266C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516216" y="3214693"/>
            <a:ext cx="2867182" cy="2214212"/>
          </a:xfrm>
          <a:prstGeom prst="rect">
            <a:avLst/>
          </a:prstGeom>
        </p:spPr>
      </p:pic>
      <p:pic>
        <p:nvPicPr>
          <p:cNvPr id="13" name="그림 12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619672" y="1851670"/>
            <a:ext cx="5544615" cy="296644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7663" y="1203598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쿠르디를 추모하는 작품들을 살펴봅시다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2087" y="4727411"/>
            <a:ext cx="4572000" cy="469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623</Words>
  <Application>Microsoft Office PowerPoint</Application>
  <PresentationFormat>화면 슬라이드 쇼(16:9)</PresentationFormat>
  <Paragraphs>118</Paragraphs>
  <Slides>27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6" baseType="lpstr">
      <vt:lpstr>다온 청춘고딕(B)</vt:lpstr>
      <vt:lpstr>맑은 고딕</vt:lpstr>
      <vt:lpstr>상상토끼 꽃길</vt:lpstr>
      <vt:lpstr>한컴 윤고딕 230</vt:lpstr>
      <vt:lpstr>한컴 윤고딕 250</vt:lpstr>
      <vt:lpstr>Arial</vt:lpstr>
      <vt:lpstr>Calibri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Windows 사용자</cp:lastModifiedBy>
  <cp:revision>56</cp:revision>
  <dcterms:created xsi:type="dcterms:W3CDTF">2019-04-21T07:05:05Z</dcterms:created>
  <dcterms:modified xsi:type="dcterms:W3CDTF">2020-07-28T09:49:47Z</dcterms:modified>
  <cp:version/>
</cp:coreProperties>
</file>