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8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04"/>
    <p:restoredTop sz="94660"/>
  </p:normalViewPr>
  <p:slideViewPr>
    <p:cSldViewPr>
      <p:cViewPr varScale="1">
        <p:scale>
          <a:sx n="125" d="100"/>
          <a:sy n="125" d="100"/>
        </p:scale>
        <p:origin x="102" y="246"/>
      </p:cViewPr>
      <p:guideLst>
        <p:guide orient="horz" pos="1618"/>
        <p:guide pos="2878"/>
      </p:guideLst>
    </p:cSldViewPr>
  </p:slideViewPr>
  <p:notesTextViewPr>
    <p:cViewPr>
      <p:scale>
        <a:sx n="115" d="100"/>
        <a:sy n="11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16F5-171E-4BD4-8331-1F4C459813DA}" type="datetimeFigureOut">
              <a:rPr lang="ko-KR" altLang="en-US" smtClean="0"/>
              <a:t>2020-07-28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5DCBE-FF71-4150-98C0-852668C2427A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hyperlink" Target="https://youtu.be/QF4lffZVn_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7.png"/><Relationship Id="rId7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png"/><Relationship Id="rId7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30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xltTfcYL79I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3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1203598"/>
            <a:ext cx="4539613" cy="9090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5400" b="1">
                <a:solidFill>
                  <a:schemeClr val="accent5">
                    <a:lumMod val="75000"/>
                  </a:schemeClr>
                </a:solidFill>
              </a:rPr>
              <a:t>도망치는 아이</a:t>
            </a:r>
            <a:endParaRPr lang="ko-KR" altLang="en-US" sz="4000"/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  <p:sp>
        <p:nvSpPr>
          <p:cNvPr id="11" name="TextBox 3"/>
          <p:cNvSpPr txBox="1"/>
          <p:nvPr/>
        </p:nvSpPr>
        <p:spPr>
          <a:xfrm>
            <a:off x="6876256" y="4855409"/>
            <a:ext cx="2297077" cy="295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1400" b="1">
                <a:solidFill>
                  <a:schemeClr val="bg1"/>
                </a:solidFill>
              </a:rPr>
              <a:t>제작</a:t>
            </a:r>
            <a:r>
              <a:rPr lang="en-US" altLang="ko-KR" sz="1400" b="1">
                <a:solidFill>
                  <a:schemeClr val="bg1"/>
                </a:solidFill>
              </a:rPr>
              <a:t>:</a:t>
            </a:r>
            <a:r>
              <a:rPr lang="ko-KR" altLang="en-US" sz="1400" b="1">
                <a:solidFill>
                  <a:schemeClr val="bg1"/>
                </a:solidFill>
              </a:rPr>
              <a:t> 선부초 교사 최웅비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4139952" y="2355726"/>
            <a:ext cx="4659951" cy="661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글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핌 판 헤스트</a:t>
            </a:r>
            <a:endParaRPr lang="en-US" sz="1700" b="1" i="0" u="none" strike="noStrike"/>
          </a:p>
          <a:p>
            <a:pPr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700" b="1" i="0" u="none" strike="noStrike"/>
              <a:t>그림</a:t>
            </a:r>
            <a:r>
              <a:rPr lang="en-US" sz="1700" b="1" i="0" u="none" strike="noStrike"/>
              <a:t>: </a:t>
            </a:r>
            <a:r>
              <a:rPr sz="1700" b="1" i="0" u="none" strike="noStrike"/>
              <a:t>아론 데이크스트라</a:t>
            </a:r>
          </a:p>
        </p:txBody>
      </p:sp>
      <p:pic>
        <p:nvPicPr>
          <p:cNvPr id="13" name="그림 7" descr="그리기, 옅은이(가) 표시된 사진  자동 생성된 설명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2100" y="4623741"/>
            <a:ext cx="2176461" cy="463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들어가기 전에</a:t>
            </a:r>
            <a:r>
              <a:rPr lang="en-US" altLang="ko-KR" sz="3600" b="1">
                <a:solidFill>
                  <a:srgbClr val="262626"/>
                </a:solidFill>
              </a:rPr>
              <a:t>...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/>
          <a:srcRect l="14860" r="29730"/>
          <a:stretch>
            <a:fillRect/>
          </a:stretch>
        </p:blipFill>
        <p:spPr>
          <a:xfrm>
            <a:off x="4918665" y="1419622"/>
            <a:ext cx="3347392" cy="3020818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 l="37400"/>
          <a:stretch>
            <a:fillRect/>
          </a:stretch>
        </p:blipFill>
        <p:spPr>
          <a:xfrm>
            <a:off x="1224607" y="1419622"/>
            <a:ext cx="3347392" cy="30015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59632" y="4443958"/>
            <a:ext cx="7056784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  <a:defRPr/>
            </a:pPr>
            <a:r>
              <a:rPr lang="ko-KR" altLang="en-US" sz="2400" dirty="0">
                <a:latin typeface="한컴 윤고딕 250"/>
                <a:ea typeface="한컴 윤고딕 250"/>
              </a:rPr>
              <a:t>그림과 사진 속 아이들의 모습을 비교해 봅시다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  <a:endParaRPr lang="ko-KR" altLang="en-US" sz="2400" dirty="0">
              <a:latin typeface="한컴 윤고딕 250"/>
              <a:ea typeface="한컴 윤고딕 25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13" name="그림 12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819448" y="1421066"/>
            <a:ext cx="5505103" cy="302289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59632" y="4443958"/>
            <a:ext cx="7056784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책을 소개하는 영상을 시청해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00200" y="982995"/>
            <a:ext cx="4572000" cy="469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 dirty="0">
                <a:solidFill>
                  <a:srgbClr val="FF0000"/>
                </a:solidFill>
                <a:latin typeface="한컴 윤고딕 250"/>
                <a:ea typeface="한컴 윤고딕 250"/>
              </a:rPr>
              <a:t> 그림을 클릭해 주세요</a:t>
            </a: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8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3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47663" y="1200517"/>
            <a:ext cx="7056785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주인공의 마음을 이해하며 책을 읽어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646802" y="1833379"/>
            <a:ext cx="5850395" cy="3114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4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pic>
        <p:nvPicPr>
          <p:cNvPr id="13" name="그림 12" descr="P20190414_170847476_ACE3E741-B365-4396-AD53-1311B8C65147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flipH="1">
            <a:off x="6444207" y="3375428"/>
            <a:ext cx="3123240" cy="195845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47663" y="1200517"/>
            <a:ext cx="7056785" cy="48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책 속에서 인상 깊었던 장면에 대해 이야기해 봅시다</a:t>
            </a:r>
            <a:r>
              <a:rPr kumimoji="0" lang="en-US" altLang="ko-KR" sz="24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16" name="그림 10" descr="그리기이(가) 표시된 사진  자동 생성된 설명"/>
          <p:cNvPicPr>
            <a:picLocks noChangeAspect="1"/>
          </p:cNvPicPr>
          <p:nvPr/>
        </p:nvPicPr>
        <p:blipFill rotWithShape="1">
          <a:blip r:embed="rId6"/>
          <a:srcRect l="5990" t="24670" r="53360" b="29550"/>
          <a:stretch>
            <a:fillRect/>
          </a:stretch>
        </p:blipFill>
        <p:spPr>
          <a:xfrm>
            <a:off x="4214166" y="2028794"/>
            <a:ext cx="1681054" cy="1892954"/>
          </a:xfrm>
          <a:prstGeom prst="rect">
            <a:avLst/>
          </a:prstGeom>
        </p:spPr>
      </p:pic>
      <p:pic>
        <p:nvPicPr>
          <p:cNvPr id="17" name="그림 12" descr="그리기, 고양이이(가) 표시된 사진  자동 생성된 설명"/>
          <p:cNvPicPr>
            <a:picLocks noChangeAspect="1"/>
          </p:cNvPicPr>
          <p:nvPr/>
        </p:nvPicPr>
        <p:blipFill rotWithShape="1">
          <a:blip r:embed="rId7"/>
          <a:srcRect l="8760" t="22370" r="52390" b="28570"/>
          <a:stretch>
            <a:fillRect/>
          </a:stretch>
        </p:blipFill>
        <p:spPr>
          <a:xfrm>
            <a:off x="2752772" y="2845090"/>
            <a:ext cx="1606189" cy="2028155"/>
          </a:xfrm>
          <a:prstGeom prst="rect">
            <a:avLst/>
          </a:prstGeom>
        </p:spPr>
      </p:pic>
      <p:pic>
        <p:nvPicPr>
          <p:cNvPr id="18" name="그림 14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4400950" y="3838249"/>
            <a:ext cx="1681054" cy="832366"/>
          </a:xfrm>
          <a:prstGeom prst="rect">
            <a:avLst/>
          </a:prstGeom>
        </p:spPr>
      </p:pic>
      <p:sp>
        <p:nvSpPr>
          <p:cNvPr id="19" name="생각 풍선: 구름 모양 20"/>
          <p:cNvSpPr/>
          <p:nvPr/>
        </p:nvSpPr>
        <p:spPr>
          <a:xfrm>
            <a:off x="288032" y="2067694"/>
            <a:ext cx="2771800" cy="1319828"/>
          </a:xfrm>
          <a:prstGeom prst="cloudCallout">
            <a:avLst>
              <a:gd name="adj1" fmla="val 32164"/>
              <a:gd name="adj2" fmla="val 4003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책 장면마다 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한컴 윤고딕 230"/>
              <a:ea typeface="한컴 윤고딕 230"/>
            </a:endParaRPr>
          </a:p>
          <a:p>
            <a:pPr algn="ctr">
              <a:defRPr/>
            </a:pP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흰 비둘기가</a:t>
            </a:r>
          </a:p>
          <a:p>
            <a:pPr algn="ctr">
              <a:defRPr/>
            </a:pP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그려져 있어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.</a:t>
            </a:r>
          </a:p>
        </p:txBody>
      </p:sp>
      <p:sp>
        <p:nvSpPr>
          <p:cNvPr id="20" name="생각 풍선: 구름 모양 21"/>
          <p:cNvSpPr/>
          <p:nvPr/>
        </p:nvSpPr>
        <p:spPr>
          <a:xfrm>
            <a:off x="5868144" y="2125295"/>
            <a:ext cx="3096344" cy="1454567"/>
          </a:xfrm>
          <a:prstGeom prst="cloudCallout">
            <a:avLst>
              <a:gd name="adj1" fmla="val -47269"/>
              <a:gd name="adj2" fmla="val -8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마지막에 친구들과 사이좋게 지내는 </a:t>
            </a:r>
          </a:p>
          <a:p>
            <a:pPr algn="ctr">
              <a:defRPr/>
            </a:pPr>
            <a:r>
              <a:rPr lang="ko-KR" altLang="en-US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모습이 인상 깊었어</a:t>
            </a:r>
            <a:r>
              <a:rPr lang="en-US" altLang="ko-KR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15616" y="1200517"/>
            <a:ext cx="7488833" cy="44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400" spc="-150">
                <a:solidFill>
                  <a:schemeClr val="tx1"/>
                </a:solidFill>
                <a:latin typeface="한컴 윤고딕 250"/>
                <a:ea typeface="한컴 윤고딕 250"/>
              </a:rPr>
              <a:t>&lt;</a:t>
            </a:r>
            <a:r>
              <a:rPr lang="ko-KR" altLang="en-US" sz="2400" spc="-150">
                <a:solidFill>
                  <a:schemeClr val="tx1"/>
                </a:solidFill>
                <a:latin typeface="한컴 윤고딕 250"/>
                <a:ea typeface="한컴 윤고딕 250"/>
              </a:rPr>
              <a:t>책 내용 확인 </a:t>
            </a:r>
            <a:r>
              <a:rPr lang="en-US" altLang="ko-KR" sz="2400" spc="-150">
                <a:solidFill>
                  <a:schemeClr val="tx1"/>
                </a:solidFill>
                <a:latin typeface="한컴 윤고딕 250"/>
                <a:ea typeface="한컴 윤고딕 250"/>
              </a:rPr>
              <a:t>OX </a:t>
            </a:r>
            <a:r>
              <a:rPr lang="ko-KR" altLang="en-US" sz="2400" spc="-150">
                <a:solidFill>
                  <a:schemeClr val="tx1"/>
                </a:solidFill>
                <a:latin typeface="한컴 윤고딕 250"/>
                <a:ea typeface="한컴 윤고딕 250"/>
              </a:rPr>
              <a:t>퀴즈</a:t>
            </a:r>
            <a:r>
              <a:rPr lang="en-US" altLang="ko-KR" sz="2400" spc="-150">
                <a:solidFill>
                  <a:schemeClr val="tx1"/>
                </a:solidFill>
                <a:latin typeface="한컴 윤고딕 250"/>
                <a:ea typeface="한컴 윤고딕 250"/>
              </a:rPr>
              <a:t>&gt;</a:t>
            </a:r>
          </a:p>
        </p:txBody>
      </p:sp>
      <p:grpSp>
        <p:nvGrpSpPr>
          <p:cNvPr id="28" name="그룹 2"/>
          <p:cNvGrpSpPr/>
          <p:nvPr/>
        </p:nvGrpSpPr>
        <p:grpSpPr>
          <a:xfrm>
            <a:off x="3163169" y="2190988"/>
            <a:ext cx="2728759" cy="2855356"/>
            <a:chOff x="4280967" y="2812223"/>
            <a:chExt cx="3638346" cy="3807141"/>
          </a:xfrm>
        </p:grpSpPr>
        <p:sp>
          <p:nvSpPr>
            <p:cNvPr id="29" name="TextBox 23"/>
            <p:cNvSpPr txBox="1"/>
            <p:nvPr/>
          </p:nvSpPr>
          <p:spPr>
            <a:xfrm>
              <a:off x="4348342" y="2860350"/>
              <a:ext cx="3570972" cy="37590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948A54"/>
                    </a:solidFill>
                  </a:ln>
                  <a:solidFill>
                    <a:srgbClr val="948A54"/>
                  </a:solidFill>
                  <a:latin typeface="배달의민족 도현"/>
                  <a:ea typeface="배달의민족 도현"/>
                </a:rPr>
                <a:t>O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948A54"/>
                  </a:solidFill>
                </a:ln>
                <a:solidFill>
                  <a:srgbClr val="948A54"/>
                </a:solidFill>
                <a:latin typeface="배달의민족 도현"/>
                <a:ea typeface="배달의민족 도현"/>
              </a:endParaRPr>
            </a:p>
          </p:txBody>
        </p:sp>
        <p:sp>
          <p:nvSpPr>
            <p:cNvPr id="30" name="TextBox 1"/>
            <p:cNvSpPr txBox="1"/>
            <p:nvPr/>
          </p:nvSpPr>
          <p:spPr>
            <a:xfrm>
              <a:off x="4280967" y="2812223"/>
              <a:ext cx="3570972" cy="37563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002060"/>
                    </a:solidFill>
                  </a:ln>
                  <a:solidFill>
                    <a:srgbClr val="0070C0"/>
                  </a:solidFill>
                  <a:latin typeface="배달의민족 도현"/>
                  <a:ea typeface="배달의민족 도현"/>
                </a:rPr>
                <a:t>O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002060"/>
                  </a:solidFill>
                </a:ln>
                <a:solidFill>
                  <a:srgbClr val="0070C0"/>
                </a:solidFill>
                <a:latin typeface="배달의민족 도현"/>
                <a:ea typeface="배달의민족 도현"/>
              </a:endParaRPr>
            </a:p>
          </p:txBody>
        </p:sp>
      </p:grpSp>
      <p:sp>
        <p:nvSpPr>
          <p:cNvPr id="31" name="TextBox 10"/>
          <p:cNvSpPr txBox="1"/>
          <p:nvPr/>
        </p:nvSpPr>
        <p:spPr>
          <a:xfrm>
            <a:off x="683568" y="1648420"/>
            <a:ext cx="8208912" cy="902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3600">
                <a:latin typeface="한컴 윤고딕 250"/>
                <a:ea typeface="한컴 윤고딕 250"/>
              </a:rPr>
              <a:t>주인공은 전쟁으로 인하여 난민이 되었다</a:t>
            </a:r>
            <a:r>
              <a:rPr lang="en-US" altLang="ko-KR" sz="3600"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grpSp>
        <p:nvGrpSpPr>
          <p:cNvPr id="28" name="그룹 8"/>
          <p:cNvGrpSpPr/>
          <p:nvPr/>
        </p:nvGrpSpPr>
        <p:grpSpPr>
          <a:xfrm>
            <a:off x="2995372" y="2284138"/>
            <a:ext cx="2728757" cy="2859361"/>
            <a:chOff x="4276829" y="3091356"/>
            <a:chExt cx="3638343" cy="4014551"/>
          </a:xfrm>
        </p:grpSpPr>
        <p:sp>
          <p:nvSpPr>
            <p:cNvPr id="29" name="TextBox 11"/>
            <p:cNvSpPr txBox="1"/>
            <p:nvPr/>
          </p:nvSpPr>
          <p:spPr>
            <a:xfrm>
              <a:off x="4344201" y="3139483"/>
              <a:ext cx="3570971" cy="3966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6858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767171"/>
                    </a:solidFill>
                  </a:ln>
                  <a:solidFill>
                    <a:srgbClr val="767171"/>
                  </a:solidFill>
                  <a:latin typeface="배달의민족 도현"/>
                  <a:ea typeface="배달의민족 도현"/>
                </a:rPr>
                <a:t>X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767171"/>
                  </a:solidFill>
                </a:ln>
                <a:solidFill>
                  <a:srgbClr val="767171"/>
                </a:solidFill>
                <a:latin typeface="배달의민족 도현"/>
                <a:ea typeface="배달의민족 도현"/>
              </a:endParaRPr>
            </a:p>
          </p:txBody>
        </p:sp>
        <p:sp>
          <p:nvSpPr>
            <p:cNvPr id="30" name="TextBox 12"/>
            <p:cNvSpPr txBox="1"/>
            <p:nvPr/>
          </p:nvSpPr>
          <p:spPr>
            <a:xfrm>
              <a:off x="4276829" y="3091355"/>
              <a:ext cx="3570968" cy="39589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6858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002060"/>
                    </a:solidFill>
                  </a:ln>
                  <a:solidFill>
                    <a:srgbClr val="C00000"/>
                  </a:solidFill>
                  <a:latin typeface="배달의민족 도현"/>
                  <a:ea typeface="배달의민족 도현"/>
                </a:rPr>
                <a:t>X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002060"/>
                  </a:solidFill>
                </a:ln>
                <a:solidFill>
                  <a:srgbClr val="C00000"/>
                </a:solidFill>
                <a:latin typeface="배달의민족 도현"/>
                <a:ea typeface="배달의민족 도현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115616" y="1200517"/>
            <a:ext cx="7488833" cy="44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책 내용 확인 </a:t>
            </a: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OX </a:t>
            </a:r>
            <a:r>
              <a:rPr kumimoji="0" lang="ko-KR" altLang="en-US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퀴즈</a:t>
            </a: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&gt;</a:t>
            </a:r>
          </a:p>
        </p:txBody>
      </p:sp>
      <p:sp>
        <p:nvSpPr>
          <p:cNvPr id="32" name="TextBox 10"/>
          <p:cNvSpPr txBox="1"/>
          <p:nvPr/>
        </p:nvSpPr>
        <p:spPr>
          <a:xfrm>
            <a:off x="1115764" y="1648420"/>
            <a:ext cx="6912470" cy="902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주인공은 살던 집을 떠나지 않았다</a:t>
            </a:r>
            <a:r>
              <a:rPr kumimoji="0" lang="en-US" altLang="ko-KR" sz="36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grpSp>
        <p:nvGrpSpPr>
          <p:cNvPr id="28" name="그룹 8"/>
          <p:cNvGrpSpPr/>
          <p:nvPr/>
        </p:nvGrpSpPr>
        <p:grpSpPr>
          <a:xfrm>
            <a:off x="2995372" y="2284138"/>
            <a:ext cx="2728757" cy="2859362"/>
            <a:chOff x="4276829" y="3091355"/>
            <a:chExt cx="3638343" cy="4014553"/>
          </a:xfrm>
        </p:grpSpPr>
        <p:sp>
          <p:nvSpPr>
            <p:cNvPr id="29" name="TextBox 11"/>
            <p:cNvSpPr txBox="1"/>
            <p:nvPr/>
          </p:nvSpPr>
          <p:spPr>
            <a:xfrm>
              <a:off x="4344201" y="3139483"/>
              <a:ext cx="3570971" cy="3966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6858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767171"/>
                    </a:solidFill>
                  </a:ln>
                  <a:solidFill>
                    <a:srgbClr val="767171"/>
                  </a:solidFill>
                  <a:latin typeface="배달의민족 도현"/>
                  <a:ea typeface="배달의민족 도현"/>
                </a:rPr>
                <a:t>X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767171"/>
                  </a:solidFill>
                </a:ln>
                <a:solidFill>
                  <a:srgbClr val="767171"/>
                </a:solidFill>
                <a:latin typeface="배달의민족 도현"/>
                <a:ea typeface="배달의민족 도현"/>
              </a:endParaRPr>
            </a:p>
          </p:txBody>
        </p:sp>
        <p:sp>
          <p:nvSpPr>
            <p:cNvPr id="30" name="TextBox 12"/>
            <p:cNvSpPr txBox="1"/>
            <p:nvPr/>
          </p:nvSpPr>
          <p:spPr>
            <a:xfrm>
              <a:off x="4276829" y="3091355"/>
              <a:ext cx="3570968" cy="39589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6858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002060"/>
                    </a:solidFill>
                  </a:ln>
                  <a:solidFill>
                    <a:srgbClr val="C00000"/>
                  </a:solidFill>
                  <a:latin typeface="배달의민족 도현"/>
                  <a:ea typeface="배달의민족 도현"/>
                </a:rPr>
                <a:t>X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002060"/>
                  </a:solidFill>
                </a:ln>
                <a:solidFill>
                  <a:srgbClr val="C00000"/>
                </a:solidFill>
                <a:latin typeface="배달의민족 도현"/>
                <a:ea typeface="배달의민족 도현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115616" y="1200517"/>
            <a:ext cx="7488833" cy="44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책 내용 확인 </a:t>
            </a: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OX </a:t>
            </a:r>
            <a:r>
              <a:rPr kumimoji="0" lang="ko-KR" altLang="en-US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퀴즈</a:t>
            </a: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&gt;</a:t>
            </a:r>
          </a:p>
        </p:txBody>
      </p:sp>
      <p:sp>
        <p:nvSpPr>
          <p:cNvPr id="32" name="TextBox 10"/>
          <p:cNvSpPr txBox="1"/>
          <p:nvPr/>
        </p:nvSpPr>
        <p:spPr>
          <a:xfrm>
            <a:off x="0" y="1648420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다른 나라 사람들은 모두 주인공을 반겨주었다</a:t>
            </a:r>
            <a:r>
              <a:rPr kumimoji="0" lang="en-US" altLang="ko-KR" sz="3600" b="0" i="0" u="none" strike="noStrike" kern="1200" cap="none" spc="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1.</a:t>
            </a:r>
            <a:r>
              <a:rPr lang="ko-KR" altLang="en-US" sz="36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grpSp>
        <p:nvGrpSpPr>
          <p:cNvPr id="28" name="그룹 2"/>
          <p:cNvGrpSpPr/>
          <p:nvPr/>
        </p:nvGrpSpPr>
        <p:grpSpPr>
          <a:xfrm>
            <a:off x="3207619" y="2355726"/>
            <a:ext cx="2728758" cy="2860929"/>
            <a:chOff x="4280965" y="2812222"/>
            <a:chExt cx="3638345" cy="3814572"/>
          </a:xfrm>
        </p:grpSpPr>
        <p:sp>
          <p:nvSpPr>
            <p:cNvPr id="29" name="TextBox 23"/>
            <p:cNvSpPr txBox="1"/>
            <p:nvPr/>
          </p:nvSpPr>
          <p:spPr>
            <a:xfrm>
              <a:off x="4348338" y="2860349"/>
              <a:ext cx="3570972" cy="37664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948A54"/>
                    </a:solidFill>
                  </a:ln>
                  <a:solidFill>
                    <a:srgbClr val="948A54"/>
                  </a:solidFill>
                  <a:latin typeface="배달의민족 도현"/>
                  <a:ea typeface="배달의민족 도현"/>
                </a:rPr>
                <a:t>O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948A54"/>
                  </a:solidFill>
                </a:ln>
                <a:solidFill>
                  <a:srgbClr val="948A54"/>
                </a:solidFill>
                <a:latin typeface="배달의민족 도현"/>
                <a:ea typeface="배달의민족 도현"/>
              </a:endParaRPr>
            </a:p>
          </p:txBody>
        </p:sp>
        <p:sp>
          <p:nvSpPr>
            <p:cNvPr id="30" name="TextBox 1"/>
            <p:cNvSpPr txBox="1"/>
            <p:nvPr/>
          </p:nvSpPr>
          <p:spPr>
            <a:xfrm>
              <a:off x="4280965" y="2812222"/>
              <a:ext cx="3570972" cy="3765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17925" b="0" i="0" u="none" strike="noStrike" kern="1200" cap="none" spc="0" normalizeH="0" baseline="0">
                  <a:ln w="28575">
                    <a:solidFill>
                      <a:srgbClr val="002060"/>
                    </a:solidFill>
                  </a:ln>
                  <a:solidFill>
                    <a:srgbClr val="0070C0"/>
                  </a:solidFill>
                  <a:latin typeface="배달의민족 도현"/>
                  <a:ea typeface="배달의민족 도현"/>
                </a:rPr>
                <a:t>O</a:t>
              </a:r>
              <a:endParaRPr kumimoji="0" lang="ko-KR" altLang="en-US" sz="17925" b="0" i="0" u="none" strike="noStrike" kern="1200" cap="none" spc="0" normalizeH="0" baseline="0">
                <a:ln w="28575">
                  <a:solidFill>
                    <a:srgbClr val="002060"/>
                  </a:solidFill>
                </a:ln>
                <a:solidFill>
                  <a:srgbClr val="0070C0"/>
                </a:solidFill>
                <a:latin typeface="배달의민족 도현"/>
                <a:ea typeface="배달의민족 도현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115616" y="1200517"/>
            <a:ext cx="7488833" cy="44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&lt;</a:t>
            </a:r>
            <a:r>
              <a:rPr kumimoji="0" lang="ko-KR" altLang="en-US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책 내용 확인 </a:t>
            </a: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OX </a:t>
            </a:r>
            <a:r>
              <a:rPr kumimoji="0" lang="ko-KR" altLang="en-US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퀴즈</a:t>
            </a:r>
            <a:r>
              <a:rPr kumimoji="0" lang="en-US" altLang="ko-KR" sz="2400" b="0" i="0" u="none" strike="noStrike" kern="1200" cap="none" spc="-15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&gt;</a:t>
            </a:r>
          </a:p>
        </p:txBody>
      </p:sp>
      <p:sp>
        <p:nvSpPr>
          <p:cNvPr id="32" name="TextBox 10"/>
          <p:cNvSpPr txBox="1"/>
          <p:nvPr/>
        </p:nvSpPr>
        <p:spPr>
          <a:xfrm>
            <a:off x="323528" y="1783675"/>
            <a:ext cx="8496944" cy="795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1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주인공은 또 다른 나라로 달아나고 싶어하지 않는다</a:t>
            </a:r>
            <a:r>
              <a:rPr kumimoji="0" lang="en-US" altLang="ko-KR" sz="31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251520" y="1491629"/>
            <a:ext cx="8640960" cy="216024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활동 </a:t>
            </a:r>
            <a:r>
              <a:rPr lang="en-US" altLang="ko-KR" sz="3600" b="1">
                <a:solidFill>
                  <a:srgbClr val="262626"/>
                </a:solidFill>
              </a:rPr>
              <a:t>2.</a:t>
            </a:r>
            <a:r>
              <a:rPr lang="ko-KR" altLang="en-US" sz="3600" b="1">
                <a:solidFill>
                  <a:srgbClr val="262626"/>
                </a:solidFill>
              </a:rPr>
              <a:t> 주인공과 작가의 마음 이해하기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699542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87623" y="1200517"/>
            <a:ext cx="7416824" cy="502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책에서 나오는 비둘기와 까마귀의 분위기를 생각해 봅시다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sp>
        <p:nvSpPr>
          <p:cNvPr id="20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rgbClr val="FDEA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2800" b="1">
                <a:solidFill>
                  <a:srgbClr val="262626"/>
                </a:solidFill>
              </a:rPr>
              <a:t>활동 </a:t>
            </a:r>
            <a:r>
              <a:rPr lang="en-US" altLang="ko-KR" sz="2800" b="1">
                <a:solidFill>
                  <a:srgbClr val="262626"/>
                </a:solidFill>
              </a:rPr>
              <a:t>2.</a:t>
            </a:r>
            <a:r>
              <a:rPr lang="ko-KR" altLang="en-US" sz="2800" b="1">
                <a:solidFill>
                  <a:srgbClr val="262626"/>
                </a:solidFill>
              </a:rPr>
              <a:t> 주인공과 작가의 마음 이해하기</a:t>
            </a:r>
          </a:p>
        </p:txBody>
      </p:sp>
      <p:pic>
        <p:nvPicPr>
          <p:cNvPr id="21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5"/>
          <a:srcRect l="22460"/>
          <a:stretch>
            <a:fillRect/>
          </a:stretch>
        </p:blipFill>
        <p:spPr>
          <a:xfrm>
            <a:off x="3419872" y="1811973"/>
            <a:ext cx="3672408" cy="3331526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4860032" y="1995686"/>
            <a:ext cx="2520280" cy="15121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635896" y="4155926"/>
            <a:ext cx="1080120" cy="86409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25" name="그림 11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51138" y="2793397"/>
            <a:ext cx="2684946" cy="2110674"/>
          </a:xfrm>
          <a:prstGeom prst="rect">
            <a:avLst/>
          </a:prstGeom>
        </p:spPr>
      </p:pic>
      <p:pic>
        <p:nvPicPr>
          <p:cNvPr id="26" name="그림 14"/>
          <p:cNvPicPr>
            <a:picLocks noChangeAspect="1"/>
          </p:cNvPicPr>
          <p:nvPr/>
        </p:nvPicPr>
        <p:blipFill rotWithShape="1">
          <a:blip r:embed="rId7"/>
          <a:srcRect l="36940" t="-770" r="31960" b="38750"/>
          <a:stretch>
            <a:fillRect/>
          </a:stretch>
        </p:blipFill>
        <p:spPr>
          <a:xfrm rot="19271898">
            <a:off x="84298" y="1234361"/>
            <a:ext cx="2567709" cy="2907952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7" name="직사각형 15"/>
          <p:cNvSpPr/>
          <p:nvPr/>
        </p:nvSpPr>
        <p:spPr>
          <a:xfrm>
            <a:off x="306589" y="1868069"/>
            <a:ext cx="20162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책에서 </a:t>
            </a:r>
          </a:p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까마귀는 </a:t>
            </a:r>
          </a:p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무섭고 어두운 분위기를 가지고 있는데</a:t>
            </a:r>
          </a:p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비둘기는 평화로워</a:t>
            </a:r>
            <a:r>
              <a: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1" animBg="1"/>
      <p:bldP spid="27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1547664" y="267875"/>
            <a:ext cx="6881988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도망치는 아이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3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210862" y="1347614"/>
            <a:ext cx="2920978" cy="3528392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sp>
        <p:nvSpPr>
          <p:cNvPr id="12" name="모서리가 둥근 직사각형 4"/>
          <p:cNvSpPr/>
          <p:nvPr/>
        </p:nvSpPr>
        <p:spPr>
          <a:xfrm>
            <a:off x="3419872" y="131759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1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5" name="모서리가 둥근 직사각형 4"/>
          <p:cNvSpPr/>
          <p:nvPr/>
        </p:nvSpPr>
        <p:spPr>
          <a:xfrm>
            <a:off x="3419872" y="203767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2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6" name="모서리가 둥근 직사각형 4"/>
          <p:cNvSpPr/>
          <p:nvPr/>
        </p:nvSpPr>
        <p:spPr>
          <a:xfrm>
            <a:off x="3419872" y="275775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3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7" name="모서리가 둥근 직사각형 4"/>
          <p:cNvSpPr/>
          <p:nvPr/>
        </p:nvSpPr>
        <p:spPr>
          <a:xfrm>
            <a:off x="3419872" y="347783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4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8" name="모서리가 둥근 직사각형 4"/>
          <p:cNvSpPr/>
          <p:nvPr/>
        </p:nvSpPr>
        <p:spPr>
          <a:xfrm>
            <a:off x="3419872" y="4197915"/>
            <a:ext cx="1296144" cy="678091"/>
          </a:xfrm>
          <a:prstGeom prst="roundRect">
            <a:avLst>
              <a:gd name="adj" fmla="val 16667"/>
            </a:avLst>
          </a:prstGeom>
          <a:solidFill>
            <a:srgbClr val="F9EEED">
              <a:alpha val="50000"/>
            </a:srgb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en-US" altLang="ko-KR" sz="2600" b="1">
                <a:solidFill>
                  <a:srgbClr val="262626"/>
                </a:solidFill>
              </a:rPr>
              <a:t>5</a:t>
            </a:r>
            <a:r>
              <a:rPr lang="ko-KR" altLang="en-US" sz="2600" b="1">
                <a:solidFill>
                  <a:srgbClr val="262626"/>
                </a:solidFill>
              </a:rPr>
              <a:t>차시</a:t>
            </a:r>
          </a:p>
        </p:txBody>
      </p:sp>
      <p:sp>
        <p:nvSpPr>
          <p:cNvPr id="19" name="모서리가 둥근 직사각형 4"/>
          <p:cNvSpPr/>
          <p:nvPr/>
        </p:nvSpPr>
        <p:spPr>
          <a:xfrm>
            <a:off x="4788024" y="131759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 b="1">
                <a:solidFill>
                  <a:srgbClr val="2B2D63"/>
                </a:solidFill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</a:rPr>
              <a:t>1.</a:t>
            </a:r>
            <a:r>
              <a:rPr lang="ko-KR" altLang="en-US" sz="1300" b="1">
                <a:solidFill>
                  <a:srgbClr val="2B2D63"/>
                </a:solidFill>
              </a:rPr>
              <a:t> 작품 살펴보기</a:t>
            </a:r>
          </a:p>
          <a:p>
            <a:pPr marL="742950" indent="-742950">
              <a:defRPr/>
            </a:pPr>
            <a:r>
              <a:rPr lang="ko-KR" altLang="en-US" sz="1300" b="1">
                <a:solidFill>
                  <a:srgbClr val="2B2D63"/>
                </a:solidFill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</a:rPr>
              <a:t>2.</a:t>
            </a:r>
            <a:r>
              <a:rPr lang="ko-KR" altLang="en-US" sz="1300" b="1">
                <a:solidFill>
                  <a:srgbClr val="2B2D63"/>
                </a:solidFill>
              </a:rPr>
              <a:t> 주인공과 작가의 마음 이해하기</a:t>
            </a:r>
          </a:p>
          <a:p>
            <a:pPr marL="742950" indent="-742950">
              <a:defRPr/>
            </a:pPr>
            <a:r>
              <a:rPr lang="ko-KR" altLang="en-US" sz="1300" b="1">
                <a:solidFill>
                  <a:srgbClr val="2B2D63"/>
                </a:solidFill>
              </a:rPr>
              <a:t>활동 </a:t>
            </a:r>
            <a:r>
              <a:rPr lang="en-US" altLang="ko-KR" sz="1300" b="1">
                <a:solidFill>
                  <a:srgbClr val="2B2D63"/>
                </a:solidFill>
              </a:rPr>
              <a:t>3.</a:t>
            </a:r>
            <a:r>
              <a:rPr lang="ko-KR" altLang="en-US" sz="1300" b="1">
                <a:solidFill>
                  <a:srgbClr val="2B2D63"/>
                </a:solidFill>
              </a:rPr>
              <a:t> 전쟁의 슬픔</a:t>
            </a:r>
          </a:p>
        </p:txBody>
      </p:sp>
      <p:sp>
        <p:nvSpPr>
          <p:cNvPr id="20" name="모서리가 둥근 직사각형 4"/>
          <p:cNvSpPr/>
          <p:nvPr/>
        </p:nvSpPr>
        <p:spPr>
          <a:xfrm>
            <a:off x="4788024" y="203767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</a:t>
            </a:r>
            <a:r>
              <a:rPr lang="en-US" altLang="ko-KR" sz="1300">
                <a:solidFill>
                  <a:srgbClr val="262626"/>
                </a:solidFill>
              </a:rPr>
              <a:t>6.25</a:t>
            </a:r>
            <a:r>
              <a:rPr lang="ko-KR" altLang="en-US" sz="1300">
                <a:solidFill>
                  <a:srgbClr val="262626"/>
                </a:solidFill>
              </a:rPr>
              <a:t> 전쟁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이산 가족의 슬픔 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</a:t>
            </a:r>
            <a:r>
              <a:rPr lang="en-US" altLang="ko-KR" sz="1300">
                <a:solidFill>
                  <a:srgbClr val="262626"/>
                </a:solidFill>
              </a:rPr>
              <a:t>&lt;</a:t>
            </a:r>
            <a:r>
              <a:rPr lang="ko-KR" altLang="en-US" sz="1300">
                <a:solidFill>
                  <a:srgbClr val="262626"/>
                </a:solidFill>
              </a:rPr>
              <a:t>이산 가족</a:t>
            </a:r>
            <a:r>
              <a:rPr lang="en-US" altLang="ko-KR" sz="1300">
                <a:solidFill>
                  <a:srgbClr val="262626"/>
                </a:solidFill>
              </a:rPr>
              <a:t>&gt;</a:t>
            </a:r>
            <a:r>
              <a:rPr lang="ko-KR" altLang="en-US" sz="1300">
                <a:solidFill>
                  <a:srgbClr val="262626"/>
                </a:solidFill>
              </a:rPr>
              <a:t> 역할극</a:t>
            </a:r>
          </a:p>
        </p:txBody>
      </p:sp>
      <p:sp>
        <p:nvSpPr>
          <p:cNvPr id="21" name="모서리가 둥근 직사각형 4"/>
          <p:cNvSpPr/>
          <p:nvPr/>
        </p:nvSpPr>
        <p:spPr>
          <a:xfrm>
            <a:off x="4788024" y="275775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</a:t>
            </a:r>
            <a:r>
              <a:rPr lang="en-US" altLang="ko-KR" sz="1300">
                <a:solidFill>
                  <a:srgbClr val="262626"/>
                </a:solidFill>
              </a:rPr>
              <a:t>‘</a:t>
            </a:r>
            <a:r>
              <a:rPr lang="ko-KR" altLang="en-US" sz="1300">
                <a:solidFill>
                  <a:srgbClr val="262626"/>
                </a:solidFill>
              </a:rPr>
              <a:t>난민</a:t>
            </a:r>
            <a:r>
              <a:rPr lang="en-US" altLang="ko-KR" sz="1300">
                <a:solidFill>
                  <a:srgbClr val="262626"/>
                </a:solidFill>
              </a:rPr>
              <a:t>’</a:t>
            </a:r>
            <a:r>
              <a:rPr lang="ko-KR" altLang="en-US" sz="1300">
                <a:solidFill>
                  <a:srgbClr val="262626"/>
                </a:solidFill>
              </a:rPr>
              <a:t>이란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인권에 대하여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인권 보장 토론하기</a:t>
            </a:r>
          </a:p>
        </p:txBody>
      </p:sp>
      <p:sp>
        <p:nvSpPr>
          <p:cNvPr id="22" name="모서리가 둥근 직사각형 4"/>
          <p:cNvSpPr/>
          <p:nvPr/>
        </p:nvSpPr>
        <p:spPr>
          <a:xfrm>
            <a:off x="4788024" y="347783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전쟁과 관련된 미술작품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작품의 배경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작품 표현하기</a:t>
            </a:r>
          </a:p>
        </p:txBody>
      </p:sp>
      <p:sp>
        <p:nvSpPr>
          <p:cNvPr id="23" name="모서리가 둥근 직사각형 4"/>
          <p:cNvSpPr/>
          <p:nvPr/>
        </p:nvSpPr>
        <p:spPr>
          <a:xfrm>
            <a:off x="4788024" y="4197915"/>
            <a:ext cx="3888432" cy="6780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1.</a:t>
            </a:r>
            <a:r>
              <a:rPr lang="ko-KR" altLang="en-US" sz="1300">
                <a:solidFill>
                  <a:srgbClr val="262626"/>
                </a:solidFill>
              </a:rPr>
              <a:t> 전쟁 국가 알아보기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2.</a:t>
            </a:r>
            <a:r>
              <a:rPr lang="ko-KR" altLang="en-US" sz="1300">
                <a:solidFill>
                  <a:srgbClr val="262626"/>
                </a:solidFill>
              </a:rPr>
              <a:t> 지구촌 평화</a:t>
            </a:r>
          </a:p>
          <a:p>
            <a:pPr marL="742950" indent="-742950">
              <a:defRPr/>
            </a:pPr>
            <a:r>
              <a:rPr lang="ko-KR" altLang="en-US" sz="1300">
                <a:solidFill>
                  <a:srgbClr val="262626"/>
                </a:solidFill>
              </a:rPr>
              <a:t>활동 </a:t>
            </a:r>
            <a:r>
              <a:rPr lang="en-US" altLang="ko-KR" sz="1300">
                <a:solidFill>
                  <a:srgbClr val="262626"/>
                </a:solidFill>
              </a:rPr>
              <a:t>3.</a:t>
            </a:r>
            <a:r>
              <a:rPr lang="ko-KR" altLang="en-US" sz="1300">
                <a:solidFill>
                  <a:srgbClr val="262626"/>
                </a:solidFill>
              </a:rPr>
              <a:t> 우리가 할 수 있는 일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19" y="1317883"/>
            <a:ext cx="2570131" cy="3587854"/>
          </a:xfrm>
          <a:prstGeom prst="rect">
            <a:avLst/>
          </a:prstGeom>
        </p:spPr>
      </p:pic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917648" y="3896034"/>
            <a:ext cx="1718248" cy="12474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20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rgbClr val="FDEA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2800" b="1">
                <a:solidFill>
                  <a:srgbClr val="262626"/>
                </a:solidFill>
              </a:rPr>
              <a:t>활동 </a:t>
            </a:r>
            <a:r>
              <a:rPr lang="en-US" altLang="ko-KR" sz="2800" b="1">
                <a:solidFill>
                  <a:srgbClr val="262626"/>
                </a:solidFill>
              </a:rPr>
              <a:t>2.</a:t>
            </a:r>
            <a:r>
              <a:rPr lang="ko-KR" altLang="en-US" sz="2800" b="1">
                <a:solidFill>
                  <a:srgbClr val="262626"/>
                </a:solidFill>
              </a:rPr>
              <a:t> 주인공과 작가의 마음 이해하기</a:t>
            </a:r>
          </a:p>
        </p:txBody>
      </p:sp>
      <p:pic>
        <p:nvPicPr>
          <p:cNvPr id="21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25" name="그림 11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9578" y="3032825"/>
            <a:ext cx="2684946" cy="2110674"/>
          </a:xfrm>
          <a:prstGeom prst="rect">
            <a:avLst/>
          </a:prstGeom>
        </p:spPr>
      </p:pic>
      <p:pic>
        <p:nvPicPr>
          <p:cNvPr id="26" name="그림 14"/>
          <p:cNvPicPr>
            <a:picLocks noChangeAspect="1"/>
          </p:cNvPicPr>
          <p:nvPr/>
        </p:nvPicPr>
        <p:blipFill rotWithShape="1">
          <a:blip r:embed="rId6"/>
          <a:srcRect l="36940" t="-770" r="31960" b="38750"/>
          <a:stretch>
            <a:fillRect/>
          </a:stretch>
        </p:blipFill>
        <p:spPr>
          <a:xfrm rot="19271898">
            <a:off x="-102162" y="1787342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7" name="직사각형 15"/>
          <p:cNvSpPr/>
          <p:nvPr/>
        </p:nvSpPr>
        <p:spPr>
          <a:xfrm>
            <a:off x="107504" y="2350495"/>
            <a:ext cx="1694230" cy="94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뒤로 갈수록 비둘기가 많이 나오는데</a:t>
            </a:r>
          </a:p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그러면서 주인공의</a:t>
            </a:r>
          </a:p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모습이 밝아져</a:t>
            </a:r>
            <a:r>
              <a: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.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7"/>
          <a:srcRect l="31210" t="37400"/>
          <a:stretch>
            <a:fillRect/>
          </a:stretch>
        </p:blipFill>
        <p:spPr>
          <a:xfrm>
            <a:off x="5580111" y="1507169"/>
            <a:ext cx="3312369" cy="2129161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8"/>
          <a:srcRect l="35210" t="37400"/>
          <a:stretch>
            <a:fillRect/>
          </a:stretch>
        </p:blipFill>
        <p:spPr>
          <a:xfrm>
            <a:off x="2051720" y="1476386"/>
            <a:ext cx="3219085" cy="219072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727175" y="3721928"/>
            <a:ext cx="7416825" cy="506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비둘기와 까마귀가 상징하는 것은 무엇일까요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?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1727175" y="4442008"/>
            <a:ext cx="7416824" cy="509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비둘기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-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평화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,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까마귀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-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FF0000"/>
                </a:solidFill>
                <a:latin typeface="한컴 윤고딕 250"/>
                <a:ea typeface="한컴 윤고딕 250"/>
              </a:rPr>
              <a:t> 전쟁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20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rgbClr val="FDEA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2800" b="1">
                <a:solidFill>
                  <a:srgbClr val="262626"/>
                </a:solidFill>
              </a:rPr>
              <a:t>활동 </a:t>
            </a:r>
            <a:r>
              <a:rPr lang="en-US" altLang="ko-KR" sz="2800" b="1">
                <a:solidFill>
                  <a:srgbClr val="262626"/>
                </a:solidFill>
              </a:rPr>
              <a:t>2.</a:t>
            </a:r>
            <a:r>
              <a:rPr lang="ko-KR" altLang="en-US" sz="2800" b="1">
                <a:solidFill>
                  <a:srgbClr val="262626"/>
                </a:solidFill>
              </a:rPr>
              <a:t> 주인공과 작가의 마음 이해하기</a:t>
            </a:r>
          </a:p>
        </p:txBody>
      </p:sp>
      <p:pic>
        <p:nvPicPr>
          <p:cNvPr id="21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32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-3410" t="23490" r="50670" b="2200"/>
          <a:stretch>
            <a:fillRect/>
          </a:stretch>
        </p:blipFill>
        <p:spPr>
          <a:xfrm>
            <a:off x="5691804" y="2312766"/>
            <a:ext cx="1691204" cy="2382998"/>
          </a:xfrm>
          <a:prstGeom prst="rect">
            <a:avLst/>
          </a:prstGeom>
        </p:spPr>
      </p:pic>
      <p:pic>
        <p:nvPicPr>
          <p:cNvPr id="33" name="그림 13"/>
          <p:cNvPicPr>
            <a:picLocks noChangeAspect="1"/>
          </p:cNvPicPr>
          <p:nvPr/>
        </p:nvPicPr>
        <p:blipFill rotWithShape="1">
          <a:blip r:embed="rId6"/>
          <a:srcRect l="36940" t="-770" r="31960" b="38750"/>
          <a:stretch>
            <a:fillRect/>
          </a:stretch>
        </p:blipFill>
        <p:spPr>
          <a:xfrm rot="178215">
            <a:off x="7000754" y="1760050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34" name="직사각형 15"/>
          <p:cNvSpPr/>
          <p:nvPr/>
        </p:nvSpPr>
        <p:spPr>
          <a:xfrm>
            <a:off x="7167639" y="2439753"/>
            <a:ext cx="1749741" cy="720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전쟁으로 인해 도망쳐 온 주인공의 </a:t>
            </a:r>
          </a:p>
          <a:p>
            <a:pPr algn="ctr">
              <a:defRPr/>
            </a:pPr>
            <a:r>
              <a:rPr lang="ko-KR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마음은 어땠을까</a:t>
            </a:r>
            <a:r>
              <a:rPr lang="en-US" altLang="ko-KR" sz="140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?</a:t>
            </a: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7"/>
          <a:srcRect t="22000" r="50000"/>
          <a:stretch>
            <a:fillRect/>
          </a:stretch>
        </p:blipFill>
        <p:spPr>
          <a:xfrm>
            <a:off x="3085034" y="1275606"/>
            <a:ext cx="2973932" cy="3498814"/>
          </a:xfrm>
          <a:prstGeom prst="rect">
            <a:avLst/>
          </a:prstGeom>
        </p:spPr>
      </p:pic>
      <p:grpSp>
        <p:nvGrpSpPr>
          <p:cNvPr id="39" name="그룹 38"/>
          <p:cNvGrpSpPr/>
          <p:nvPr/>
        </p:nvGrpSpPr>
        <p:grpSpPr>
          <a:xfrm>
            <a:off x="115425" y="1664595"/>
            <a:ext cx="3376455" cy="2995387"/>
            <a:chOff x="115425" y="1664595"/>
            <a:chExt cx="3376455" cy="2995387"/>
          </a:xfrm>
        </p:grpSpPr>
        <p:pic>
          <p:nvPicPr>
            <p:cNvPr id="36" name="그림 17" descr="장난감, 인형, 앉아있는, 전화이(가) 표시된 사진  자동 생성된 설명"/>
            <p:cNvPicPr>
              <a:picLocks noChangeAspect="1"/>
            </p:cNvPicPr>
            <p:nvPr/>
          </p:nvPicPr>
          <p:blipFill rotWithShape="1">
            <a:blip r:embed="rId8"/>
            <a:srcRect l="47270" t="21720" b="3970"/>
            <a:stretch>
              <a:fillRect/>
            </a:stretch>
          </p:blipFill>
          <p:spPr>
            <a:xfrm>
              <a:off x="1805455" y="2283717"/>
              <a:ext cx="1686424" cy="2376264"/>
            </a:xfrm>
            <a:prstGeom prst="rect">
              <a:avLst/>
            </a:prstGeom>
          </p:spPr>
        </p:pic>
        <p:pic>
          <p:nvPicPr>
            <p:cNvPr id="37" name="그림 18"/>
            <p:cNvPicPr>
              <a:picLocks noChangeAspect="1"/>
            </p:cNvPicPr>
            <p:nvPr/>
          </p:nvPicPr>
          <p:blipFill rotWithShape="1">
            <a:blip r:embed="rId6"/>
            <a:srcRect l="67770" t="10910" r="1130" b="27070"/>
            <a:stretch>
              <a:fillRect/>
            </a:stretch>
          </p:blipFill>
          <p:spPr>
            <a:xfrm rot="12999111">
              <a:off x="115425" y="1664595"/>
              <a:ext cx="2085571" cy="2361927"/>
            </a:xfrm>
            <a:prstGeom prst="rect">
              <a:avLst/>
            </a:prstGeom>
            <a:effectLst>
              <a:outerShdw blurRad="76200" dir="4800000" sx="92000" sy="92000" algn="ctr" rotWithShape="0">
                <a:srgbClr val="000000">
                  <a:alpha val="98430"/>
                </a:srgbClr>
              </a:outerShdw>
            </a:effectLst>
          </p:spPr>
        </p:pic>
        <p:sp>
          <p:nvSpPr>
            <p:cNvPr id="38" name="직사각형 19"/>
            <p:cNvSpPr/>
            <p:nvPr/>
          </p:nvSpPr>
          <p:spPr>
            <a:xfrm>
              <a:off x="251520" y="2355726"/>
              <a:ext cx="1547170" cy="1158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400" b="0" i="0" u="none" strike="noStrike" kern="1200" cap="none" spc="0" normalizeH="0" baseline="0">
                  <a:solidFill>
                    <a:srgbClr val="404040"/>
                  </a:solidFill>
                  <a:latin typeface="한컴 윤고딕 230"/>
                  <a:ea typeface="한컴 윤고딕 230"/>
                </a:rPr>
                <a:t>언제 죽을지도 </a:t>
              </a:r>
            </a:p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400" b="0" i="0" u="none" strike="noStrike" kern="1200" cap="none" spc="0" normalizeH="0" baseline="0">
                  <a:solidFill>
                    <a:srgbClr val="404040"/>
                  </a:solidFill>
                  <a:latin typeface="한컴 윤고딕 230"/>
                  <a:ea typeface="한컴 윤고딕 230"/>
                </a:rPr>
                <a:t>모른다는 불안감과</a:t>
              </a:r>
            </a:p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400" b="0" i="0" u="none" strike="noStrike" kern="1200" cap="none" spc="0" normalizeH="0" baseline="0">
                  <a:solidFill>
                    <a:srgbClr val="404040"/>
                  </a:solidFill>
                  <a:latin typeface="한컴 윤고딕 230"/>
                  <a:ea typeface="한컴 윤고딕 230"/>
                </a:rPr>
                <a:t>가족들이 보고싶은</a:t>
              </a:r>
            </a:p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400" b="0" i="0" u="none" strike="noStrike" kern="1200" cap="none" spc="0" normalizeH="0" baseline="0">
                  <a:solidFill>
                    <a:srgbClr val="404040"/>
                  </a:solidFill>
                  <a:latin typeface="한컴 윤고딕 230"/>
                  <a:ea typeface="한컴 윤고딕 230"/>
                </a:rPr>
                <a:t>마음이 들지</a:t>
              </a:r>
            </a:p>
            <a:p>
              <a:pPr marL="0" indent="0" algn="ctr" defTabSz="914400" rtl="0" eaLnBrk="1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1400" b="0" i="0" u="none" strike="noStrike" kern="1200" cap="none" spc="0" normalizeH="0" baseline="0">
                  <a:solidFill>
                    <a:srgbClr val="404040"/>
                  </a:solidFill>
                  <a:latin typeface="한컴 윤고딕 230"/>
                  <a:ea typeface="한컴 윤고딕 230"/>
                </a:rPr>
                <a:t>않았을까</a:t>
              </a:r>
              <a:r>
                <a:rPr kumimoji="0" lang="en-US" altLang="ko-KR" sz="1400" b="0" i="0" u="none" strike="noStrike" kern="1200" cap="none" spc="0" normalizeH="0" baseline="0">
                  <a:solidFill>
                    <a:srgbClr val="404040"/>
                  </a:solidFill>
                  <a:latin typeface="한컴 윤고딕 230"/>
                  <a:ea typeface="한컴 윤고딕 230"/>
                </a:rPr>
                <a:t>?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20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rgbClr val="FDEADB">
              <a:alpha val="49800"/>
            </a:srgbClr>
          </a:solidFill>
          <a:ln w="19050" cap="flat" cmpd="sng" algn="ctr">
            <a:noFill/>
            <a:prstDash val="sysDash"/>
          </a:ln>
        </p:spPr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2800" b="1">
                <a:solidFill>
                  <a:srgbClr val="262626"/>
                </a:solidFill>
              </a:rPr>
              <a:t>활동 </a:t>
            </a:r>
            <a:r>
              <a:rPr lang="en-US" altLang="ko-KR" sz="2800" b="1">
                <a:solidFill>
                  <a:srgbClr val="262626"/>
                </a:solidFill>
              </a:rPr>
              <a:t>2.</a:t>
            </a:r>
            <a:r>
              <a:rPr lang="ko-KR" altLang="en-US" sz="2800" b="1">
                <a:solidFill>
                  <a:srgbClr val="262626"/>
                </a:solidFill>
              </a:rPr>
              <a:t> 주인공과 작가의 마음 이해하기</a:t>
            </a:r>
          </a:p>
        </p:txBody>
      </p:sp>
      <p:pic>
        <p:nvPicPr>
          <p:cNvPr id="21" name="그림 7" descr="P20190421_162758014_36F1E741-AE56-4747-87AD-34B5C97860C7.PNG"/>
          <p:cNvPicPr>
            <a:picLocks noChangeAspect="1"/>
          </p:cNvPicPr>
          <p:nvPr/>
        </p:nvPicPr>
        <p:blipFill rotWithShape="1">
          <a:blip r:embed="rId4"/>
          <a:srcRect l="62500" t="63670" r="19530" b="2140"/>
          <a:stretch>
            <a:fillRect/>
          </a:stretch>
        </p:blipFill>
        <p:spPr>
          <a:xfrm>
            <a:off x="1" y="-214332"/>
            <a:ext cx="1697843" cy="1660934"/>
          </a:xfrm>
          <a:prstGeom prst="rect">
            <a:avLst/>
          </a:prstGeom>
        </p:spPr>
      </p:pic>
      <p:pic>
        <p:nvPicPr>
          <p:cNvPr id="35" name="그림 17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5"/>
          <a:srcRect l="47270" t="21720" b="3970"/>
          <a:stretch>
            <a:fillRect/>
          </a:stretch>
        </p:blipFill>
        <p:spPr>
          <a:xfrm>
            <a:off x="611560" y="2399658"/>
            <a:ext cx="1691204" cy="2382998"/>
          </a:xfrm>
          <a:prstGeom prst="rect">
            <a:avLst/>
          </a:prstGeom>
        </p:spPr>
      </p:pic>
      <p:pic>
        <p:nvPicPr>
          <p:cNvPr id="36" name="그림 18"/>
          <p:cNvPicPr>
            <a:picLocks noChangeAspect="1"/>
          </p:cNvPicPr>
          <p:nvPr/>
        </p:nvPicPr>
        <p:blipFill rotWithShape="1">
          <a:blip r:embed="rId6"/>
          <a:srcRect l="67770" t="10910" r="1130" b="27070"/>
          <a:stretch>
            <a:fillRect/>
          </a:stretch>
        </p:blipFill>
        <p:spPr>
          <a:xfrm rot="178215">
            <a:off x="1473028" y="1688726"/>
            <a:ext cx="2419936" cy="2740598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9000"/>
              </a:srgbClr>
            </a:outerShdw>
          </a:effectLst>
        </p:spPr>
      </p:pic>
      <p:sp>
        <p:nvSpPr>
          <p:cNvPr id="37" name="직사각형 19"/>
          <p:cNvSpPr/>
          <p:nvPr/>
        </p:nvSpPr>
        <p:spPr>
          <a:xfrm>
            <a:off x="1886156" y="2344653"/>
            <a:ext cx="19003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그래도 학교를 </a:t>
            </a:r>
          </a:p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다시 다니면서 새로운 친구들을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한컴 윤고딕 230"/>
              <a:ea typeface="한컴 윤고딕 230"/>
            </a:endParaRPr>
          </a:p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만나니까 </a:t>
            </a:r>
          </a:p>
          <a:p>
            <a:pPr algn="ctr">
              <a:defRPr/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다행이야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한컴 윤고딕 230"/>
                <a:ea typeface="한컴 윤고딕 230"/>
              </a:rPr>
              <a:t>.</a:t>
            </a:r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4283968" y="1387353"/>
            <a:ext cx="4362568" cy="3344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251520" y="1491629"/>
            <a:ext cx="8640960" cy="2160240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5000" b="1">
                <a:solidFill>
                  <a:srgbClr val="262626"/>
                </a:solidFill>
              </a:rPr>
              <a:t>활동 </a:t>
            </a:r>
            <a:r>
              <a:rPr lang="en-US" altLang="ko-KR" sz="5000" b="1">
                <a:solidFill>
                  <a:srgbClr val="262626"/>
                </a:solidFill>
              </a:rPr>
              <a:t>3.</a:t>
            </a:r>
            <a:r>
              <a:rPr lang="ko-KR" altLang="en-US" sz="5000" b="1">
                <a:solidFill>
                  <a:srgbClr val="262626"/>
                </a:solidFill>
              </a:rPr>
              <a:t> 전쟁의 슬픔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718364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전쟁의 슬픔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115616" y="1037072"/>
            <a:ext cx="74888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-15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다음 영상을 보고 전쟁으로 어려움을 겪고 있는 친구들에게 </a:t>
            </a:r>
            <a:endParaRPr kumimoji="0" lang="en-US" altLang="ko-KR" sz="2400" b="0" i="0" u="none" strike="noStrike" kern="1200" cap="none" spc="-150" normalizeH="0" baseline="0" dirty="0">
              <a:solidFill>
                <a:srgbClr val="000000"/>
              </a:solidFill>
              <a:latin typeface="한컴 윤고딕 250"/>
              <a:ea typeface="한컴 윤고딕 250"/>
            </a:endParaRPr>
          </a:p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-15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편지를 써 봅시다</a:t>
            </a:r>
            <a:r>
              <a:rPr kumimoji="0" lang="en-US" altLang="ko-KR" sz="2400" b="0" i="0" u="none" strike="noStrike" kern="1200" cap="none" spc="-15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35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33" name="그림 32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339752" y="1937791"/>
            <a:ext cx="4896544" cy="308223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286000" y="4511387"/>
            <a:ext cx="4572000" cy="508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defTabSz="914400" rtl="0" eaLnBrk="1" latinLnBrk="1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900" b="0" i="0" u="none" strike="noStrike" kern="1200" cap="none" spc="0" normalizeH="0" baseline="0">
                <a:solidFill>
                  <a:schemeClr val="lt1"/>
                </a:solidFill>
                <a:latin typeface="한컴 윤고딕 250"/>
                <a:ea typeface="한컴 윤고딕 250"/>
              </a:rPr>
              <a:t>*</a:t>
            </a:r>
            <a:r>
              <a:rPr kumimoji="0" lang="ko-KR" altLang="en-US" sz="1900" b="0" i="0" u="none" strike="noStrike" kern="1200" cap="none" spc="0" normalizeH="0" baseline="0">
                <a:solidFill>
                  <a:schemeClr val="lt1"/>
                </a:solidFill>
                <a:latin typeface="한컴 윤고딕 250"/>
                <a:ea typeface="한컴 윤고딕 250"/>
              </a:rPr>
              <a:t> 그림을 클릭해주세요</a:t>
            </a:r>
            <a:endParaRPr lang="ko-KR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600" b="1">
                <a:solidFill>
                  <a:srgbClr val="262626"/>
                </a:solidFill>
              </a:rPr>
              <a:t>   활동 </a:t>
            </a:r>
            <a:r>
              <a:rPr lang="en-US" altLang="ko-KR" sz="3600" b="1">
                <a:solidFill>
                  <a:srgbClr val="262626"/>
                </a:solidFill>
              </a:rPr>
              <a:t>3.</a:t>
            </a:r>
            <a:r>
              <a:rPr lang="ko-KR" altLang="en-US" sz="3600" b="1">
                <a:solidFill>
                  <a:srgbClr val="262626"/>
                </a:solidFill>
              </a:rPr>
              <a:t> 전쟁의 슬픔</a:t>
            </a:r>
          </a:p>
        </p:txBody>
      </p:sp>
      <p:pic>
        <p:nvPicPr>
          <p:cNvPr id="10" name="그림 9" descr="P20190421_162826618_720EC0FB-8CC4-4F4F-B519-01A0B3005F69.PNG"/>
          <p:cNvPicPr>
            <a:picLocks noChangeAspect="1"/>
          </p:cNvPicPr>
          <p:nvPr/>
        </p:nvPicPr>
        <p:blipFill rotWithShape="1">
          <a:blip r:embed="rId3"/>
          <a:srcRect l="25780" t="43160" r="57030" b="26070"/>
          <a:stretch>
            <a:fillRect/>
          </a:stretch>
        </p:blipFill>
        <p:spPr>
          <a:xfrm>
            <a:off x="0" y="0"/>
            <a:ext cx="1571636" cy="144662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115615" y="1200517"/>
            <a:ext cx="7488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400" b="0" i="0" u="none" strike="noStrike" kern="1200" cap="none" spc="-15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전쟁으로 어려움을 겪고 있는 친구들에게 편지를 써 봅시다</a:t>
            </a:r>
            <a:r>
              <a:rPr kumimoji="0" lang="en-US" altLang="ko-KR" sz="2400" b="0" i="0" u="none" strike="noStrike" kern="1200" cap="none" spc="-150" normalizeH="0" baseline="0" dirty="0">
                <a:solidFill>
                  <a:srgbClr val="000000"/>
                </a:solidFill>
                <a:latin typeface="한컴 윤고딕 250"/>
                <a:ea typeface="한컴 윤고딕 250"/>
              </a:rPr>
              <a:t>.</a:t>
            </a:r>
          </a:p>
        </p:txBody>
      </p:sp>
      <p:pic>
        <p:nvPicPr>
          <p:cNvPr id="3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35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36" name="그림 13" descr="음식이(가) 표시된 사진  자동 생성된 설명"/>
          <p:cNvPicPr>
            <a:picLocks noChangeAspect="1"/>
          </p:cNvPicPr>
          <p:nvPr/>
        </p:nvPicPr>
        <p:blipFill rotWithShape="1">
          <a:blip r:embed="rId6"/>
          <a:srcRect l="30100" t="16440" r="23430" b="27920"/>
          <a:stretch>
            <a:fillRect/>
          </a:stretch>
        </p:blipFill>
        <p:spPr>
          <a:xfrm>
            <a:off x="6688704" y="267494"/>
            <a:ext cx="619600" cy="741892"/>
          </a:xfrm>
          <a:prstGeom prst="rect">
            <a:avLst/>
          </a:prstGeom>
        </p:spPr>
      </p:pic>
      <p:sp>
        <p:nvSpPr>
          <p:cNvPr id="37" name="TextBox 3"/>
          <p:cNvSpPr txBox="1"/>
          <p:nvPr/>
        </p:nvSpPr>
        <p:spPr>
          <a:xfrm>
            <a:off x="7380312" y="627534"/>
            <a:ext cx="1056700" cy="2944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한컴 윤고딕 250"/>
                <a:ea typeface="한컴 윤고딕 250"/>
              </a:rPr>
              <a:t>학습지 활용</a:t>
            </a:r>
          </a:p>
        </p:txBody>
      </p:sp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7"/>
          <a:srcRect t="3810"/>
          <a:stretch>
            <a:fillRect/>
          </a:stretch>
        </p:blipFill>
        <p:spPr>
          <a:xfrm>
            <a:off x="3190702" y="1800200"/>
            <a:ext cx="2317402" cy="3219822"/>
          </a:xfrm>
          <a:prstGeom prst="rect">
            <a:avLst/>
          </a:prstGeom>
        </p:spPr>
      </p:pic>
      <p:pic>
        <p:nvPicPr>
          <p:cNvPr id="39" name="그림 11" descr="장난감, 인형, 앉아있는, 전화이(가) 표시된 사진  자동 생성된 설명"/>
          <p:cNvPicPr>
            <a:picLocks noChangeAspect="1"/>
          </p:cNvPicPr>
          <p:nvPr/>
        </p:nvPicPr>
        <p:blipFill rotWithShape="1">
          <a:blip r:embed="rId8"/>
          <a:srcRect l="-3410" t="23490" r="50670" b="2200"/>
          <a:stretch>
            <a:fillRect/>
          </a:stretch>
        </p:blipFill>
        <p:spPr>
          <a:xfrm>
            <a:off x="5411016" y="2571750"/>
            <a:ext cx="1691204" cy="2382998"/>
          </a:xfrm>
          <a:prstGeom prst="rect">
            <a:avLst/>
          </a:prstGeom>
        </p:spPr>
      </p:pic>
      <p:pic>
        <p:nvPicPr>
          <p:cNvPr id="40" name="그림 13"/>
          <p:cNvPicPr>
            <a:picLocks noChangeAspect="1"/>
          </p:cNvPicPr>
          <p:nvPr/>
        </p:nvPicPr>
        <p:blipFill rotWithShape="1">
          <a:blip r:embed="rId9"/>
          <a:srcRect l="36940" t="-770" r="31960" b="38750"/>
          <a:stretch>
            <a:fillRect/>
          </a:stretch>
        </p:blipFill>
        <p:spPr>
          <a:xfrm rot="178215">
            <a:off x="6719966" y="2019034"/>
            <a:ext cx="2083511" cy="2359594"/>
          </a:xfrm>
          <a:prstGeom prst="rect">
            <a:avLst/>
          </a:prstGeom>
          <a:effectLst>
            <a:outerShdw blurRad="76200" dir="4800000" sx="92000" sy="92000" algn="ctr" rotWithShape="0">
              <a:srgbClr val="000000">
                <a:alpha val="98820"/>
              </a:srgbClr>
            </a:outerShdw>
          </a:effectLst>
        </p:spPr>
      </p:pic>
      <p:sp>
        <p:nvSpPr>
          <p:cNvPr id="41" name="직사각형 15"/>
          <p:cNvSpPr/>
          <p:nvPr/>
        </p:nvSpPr>
        <p:spPr>
          <a:xfrm>
            <a:off x="6926715" y="2571750"/>
            <a:ext cx="1749741" cy="947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인물의 삶과 자신의 삶을 비교하여 보고 우리가 꿈꾸는 삶에 대해 편지로 써 봐요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404040"/>
                </a:solidFill>
                <a:latin typeface="한컴 윤고딕 230"/>
                <a:ea typeface="한컴 윤고딕 23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en-US" altLang="ko-KR" sz="3500" b="1" dirty="0">
                <a:solidFill>
                  <a:srgbClr val="3057B9"/>
                </a:solidFill>
                <a:effectLst/>
              </a:rPr>
              <a:t>6.25.</a:t>
            </a:r>
            <a:r>
              <a:rPr lang="ko-KR" altLang="en-US" sz="3500" b="1" dirty="0">
                <a:solidFill>
                  <a:srgbClr val="3057B9"/>
                </a:solidFill>
                <a:effectLst/>
              </a:rPr>
              <a:t>전쟁</a:t>
            </a:r>
            <a:r>
              <a:rPr lang="ko-KR" altLang="en-US" sz="3500" b="1" dirty="0">
                <a:solidFill>
                  <a:srgbClr val="262626"/>
                </a:solidFill>
                <a:effectLst/>
              </a:rPr>
              <a:t>으로 인해 생겨난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262626"/>
                </a:solidFill>
                <a:effectLst/>
              </a:rPr>
              <a:t>피난민과 이산 가족에 대해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262626"/>
                </a:solidFill>
                <a:effectLst/>
              </a:rPr>
              <a:t>알아 봅시다</a:t>
            </a:r>
            <a:r>
              <a:rPr lang="en-US" altLang="ko-KR" sz="3500" b="1" dirty="0">
                <a:solidFill>
                  <a:srgbClr val="262626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6000" y="267494"/>
            <a:ext cx="4572000" cy="95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>
                <a:solidFill>
                  <a:srgbClr val="262626"/>
                </a:solidFill>
                <a:effectLst/>
              </a:rPr>
              <a:t>다음 시간에는</a:t>
            </a:r>
            <a:r>
              <a:rPr lang="en-US" altLang="ko-KR" sz="4300" b="1" dirty="0">
                <a:solidFill>
                  <a:srgbClr val="262626"/>
                </a:solidFill>
                <a:effectLst/>
              </a:rPr>
              <a:t>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574386" y="3662781"/>
            <a:ext cx="2482090" cy="1645273"/>
          </a:xfrm>
          <a:prstGeom prst="rect">
            <a:avLst/>
          </a:prstGeom>
        </p:spPr>
      </p:pic>
      <p:pic>
        <p:nvPicPr>
          <p:cNvPr id="13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/>
          <a:srcRect l="6450" t="8000" r="6450" b="9400"/>
          <a:stretch>
            <a:fillRect/>
          </a:stretch>
        </p:blipFill>
        <p:spPr>
          <a:xfrm>
            <a:off x="1619672" y="447513"/>
            <a:ext cx="6336703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t="28890"/>
          <a:stretch>
            <a:fillRect/>
          </a:stretch>
        </p:blipFill>
        <p:spPr>
          <a:xfrm>
            <a:off x="0" y="1221962"/>
            <a:ext cx="9144000" cy="39215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95231" y="1347614"/>
            <a:ext cx="5469256" cy="146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선생님께 드리는</a:t>
            </a:r>
          </a:p>
          <a:p>
            <a:pPr lvl="0" algn="r">
              <a:defRPr/>
            </a:pPr>
            <a:r>
              <a:rPr lang="ko-KR" altLang="en-US" sz="4500" b="1">
                <a:solidFill>
                  <a:schemeClr val="accent5">
                    <a:lumMod val="75000"/>
                  </a:schemeClr>
                </a:solidFill>
              </a:rPr>
              <a:t>안내서</a:t>
            </a:r>
          </a:p>
        </p:txBody>
      </p:sp>
      <p:pic>
        <p:nvPicPr>
          <p:cNvPr id="4" name="그림 3" descr="P20190414_170930326_F2C4083B-6F95-4608-8358-96623122E9D7.PNG"/>
          <p:cNvPicPr>
            <a:picLocks noChangeAspect="1"/>
          </p:cNvPicPr>
          <p:nvPr/>
        </p:nvPicPr>
        <p:blipFill rotWithShape="1">
          <a:blip r:embed="rId2"/>
          <a:srcRect b="78410"/>
          <a:stretch>
            <a:fillRect/>
          </a:stretch>
        </p:blipFill>
        <p:spPr>
          <a:xfrm>
            <a:off x="-36512" y="-20538"/>
            <a:ext cx="9180512" cy="11908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1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42910" y="1339445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6372200" y="2946799"/>
            <a:ext cx="3383688" cy="2456594"/>
          </a:xfrm>
          <a:prstGeom prst="rect">
            <a:avLst/>
          </a:prstGeom>
        </p:spPr>
      </p:pic>
      <p:grpSp>
        <p:nvGrpSpPr>
          <p:cNvPr id="12" name="그룹 8"/>
          <p:cNvGrpSpPr/>
          <p:nvPr/>
        </p:nvGrpSpPr>
        <p:grpSpPr>
          <a:xfrm>
            <a:off x="580538" y="1335548"/>
            <a:ext cx="3842470" cy="1020178"/>
            <a:chOff x="626931" y="2092997"/>
            <a:chExt cx="3642919" cy="1264005"/>
          </a:xfrm>
          <a:noFill/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2977468" y="2092997"/>
              <a:ext cx="1292382" cy="126400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4" name="직사각형 13"/>
            <p:cNvSpPr/>
            <p:nvPr/>
          </p:nvSpPr>
          <p:spPr>
            <a:xfrm>
              <a:off x="626931" y="2553937"/>
              <a:ext cx="1884190" cy="64827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[</a:t>
              </a:r>
              <a:r>
                <a:rPr kumimoji="0" lang="ko-KR" altLang="en-US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관련 교과</a:t>
              </a: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]</a:t>
              </a:r>
              <a:endParaRPr kumimoji="0" lang="ko-KR" altLang="en-US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endParaRPr>
            </a:p>
          </p:txBody>
        </p:sp>
      </p:grpSp>
      <p:grpSp>
        <p:nvGrpSpPr>
          <p:cNvPr id="15" name="그룹 9"/>
          <p:cNvGrpSpPr/>
          <p:nvPr/>
        </p:nvGrpSpPr>
        <p:grpSpPr>
          <a:xfrm>
            <a:off x="580539" y="2511191"/>
            <a:ext cx="8086666" cy="1801729"/>
            <a:chOff x="626931" y="3538607"/>
            <a:chExt cx="7666702" cy="2232350"/>
          </a:xfrm>
          <a:noFill/>
        </p:grpSpPr>
        <p:sp>
          <p:nvSpPr>
            <p:cNvPr id="16" name="직사각형 10"/>
            <p:cNvSpPr/>
            <p:nvPr/>
          </p:nvSpPr>
          <p:spPr>
            <a:xfrm>
              <a:off x="626931" y="4238544"/>
              <a:ext cx="7666702" cy="153241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6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sz="2300" b="1" i="0" u="none" strike="noStrike" spc="-20"/>
                <a:t>[6</a:t>
              </a:r>
              <a:r>
                <a:rPr sz="2300" b="1" i="0" u="none" strike="noStrike" spc="-20"/>
                <a:t>국</a:t>
              </a:r>
              <a:r>
                <a:rPr lang="en-US" sz="2300" b="1" i="0" u="none" strike="noStrike" spc="-20"/>
                <a:t>05-02]</a:t>
              </a:r>
              <a:r>
                <a:rPr lang="ko-KR" altLang="en-US" sz="2300" b="1" i="0" u="none" strike="noStrike" spc="-20"/>
                <a:t> </a:t>
              </a:r>
              <a:endParaRPr sz="2300" b="1" i="0" u="none" strike="noStrike" spc="-20"/>
            </a:p>
            <a:p>
              <a:pPr algn="just">
                <a:lnSpc>
                  <a:spcPct val="160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sz="2300" b="1" i="0" u="none" strike="noStrike" spc="-20"/>
                <a:t>작품 속 세계와 현실 세계를 비교하며 작품을 감상한다</a:t>
              </a:r>
              <a:r>
                <a:rPr lang="en-US" sz="2300" b="1" i="0" u="none" strike="noStrike" spc="-20"/>
                <a:t>.</a:t>
              </a:r>
            </a:p>
          </p:txBody>
        </p:sp>
        <p:sp>
          <p:nvSpPr>
            <p:cNvPr id="17" name="직사각형 11"/>
            <p:cNvSpPr/>
            <p:nvPr/>
          </p:nvSpPr>
          <p:spPr>
            <a:xfrm>
              <a:off x="626931" y="3538606"/>
              <a:ext cx="2561464" cy="648271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[</a:t>
              </a:r>
              <a:r>
                <a:rPr kumimoji="0" lang="ko-KR" altLang="en-US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관련 성취기준</a:t>
              </a:r>
              <a:r>
                <a:rPr kumimoji="0" lang="en-US" altLang="ko-KR" sz="2800" b="1" i="0" u="none" strike="noStrike" kern="1200" cap="none" spc="0" normalizeH="0" baseline="0"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cs typeface="다온 청춘고딕(B)"/>
                </a:rPr>
                <a:t>]</a:t>
              </a:r>
              <a:endParaRPr kumimoji="0" lang="ko-KR" altLang="en-US" sz="2800" b="1" i="0" u="none" strike="noStrike" kern="1200" cap="none" spc="0" normalizeH="0" baseline="0"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cs typeface="다온 청춘고딕(B)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3" name="그림 2" descr="P20190421_161211084_3E7AA20E-8F40-41DF-8476-02839052B0F7.PNG"/>
          <p:cNvPicPr>
            <a:picLocks noChangeAspect="1"/>
          </p:cNvPicPr>
          <p:nvPr/>
        </p:nvPicPr>
        <p:blipFill rotWithShape="1">
          <a:blip r:embed="rId3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928662" y="267875"/>
            <a:ext cx="7500990" cy="750099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defRPr/>
            </a:pPr>
            <a:r>
              <a:rPr lang="ko-KR" altLang="en-US" sz="3600" b="1">
                <a:solidFill>
                  <a:schemeClr val="tx2">
                    <a:lumMod val="75000"/>
                  </a:schemeClr>
                </a:solidFill>
              </a:rPr>
              <a:t>선생님께 드리는 안내서</a:t>
            </a:r>
            <a:r>
              <a:rPr lang="en-US" altLang="ko-KR" sz="3600" b="1">
                <a:solidFill>
                  <a:schemeClr val="tx2">
                    <a:lumMod val="75000"/>
                  </a:schemeClr>
                </a:solidFill>
              </a:rPr>
              <a:t>2</a:t>
            </a:r>
          </a:p>
        </p:txBody>
      </p:sp>
      <p:pic>
        <p:nvPicPr>
          <p:cNvPr id="10" name="그림 9" descr="P20190421_162743349_9D0813B1-02AA-400D-9007-7392ACC75E95.PNG"/>
          <p:cNvPicPr>
            <a:picLocks noChangeAspect="1"/>
          </p:cNvPicPr>
          <p:nvPr/>
        </p:nvPicPr>
        <p:blipFill rotWithShape="1">
          <a:blip r:embed="rId4"/>
          <a:srcRect l="74220" t="54560" r="11720" b="18090"/>
          <a:stretch>
            <a:fillRect/>
          </a:stretch>
        </p:blipFill>
        <p:spPr>
          <a:xfrm rot="215240">
            <a:off x="278201" y="-179050"/>
            <a:ext cx="1569173" cy="1569173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642910" y="1339445"/>
            <a:ext cx="7929618" cy="3321867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defRPr/>
            </a:pPr>
            <a:r>
              <a:rPr lang="ko-KR" altLang="en-US" sz="3600">
                <a:solidFill>
                  <a:schemeClr val="tx2">
                    <a:lumMod val="75000"/>
                  </a:schemeClr>
                </a:solidFill>
                <a:latin typeface="상상토끼 꽃길"/>
                <a:ea typeface="상상토끼 꽃길"/>
              </a:rPr>
              <a:t>     </a:t>
            </a:r>
            <a:endParaRPr lang="en-US" altLang="ko-KR" sz="3600">
              <a:solidFill>
                <a:schemeClr val="tx2">
                  <a:lumMod val="75000"/>
                </a:schemeClr>
              </a:solidFill>
              <a:latin typeface="상상토끼 꽃길"/>
              <a:ea typeface="상상토끼 꽃길"/>
            </a:endParaRPr>
          </a:p>
        </p:txBody>
      </p:sp>
      <p:pic>
        <p:nvPicPr>
          <p:cNvPr id="2" name="그림 1" descr="P20190414_170146417_4CE55D57-AAB3-4275-86B7-5FC19D4495E1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7020272" y="3417306"/>
            <a:ext cx="2735616" cy="1986086"/>
          </a:xfrm>
          <a:prstGeom prst="rect">
            <a:avLst/>
          </a:prstGeom>
        </p:spPr>
      </p:pic>
      <p:pic>
        <p:nvPicPr>
          <p:cNvPr id="21" name="그림 19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00346" y="1297264"/>
            <a:ext cx="737191" cy="986454"/>
          </a:xfrm>
          <a:prstGeom prst="rect">
            <a:avLst/>
          </a:prstGeom>
        </p:spPr>
      </p:pic>
      <p:sp>
        <p:nvSpPr>
          <p:cNvPr id="22" name="직사각형 20"/>
          <p:cNvSpPr/>
          <p:nvPr/>
        </p:nvSpPr>
        <p:spPr>
          <a:xfrm>
            <a:off x="1331640" y="1510011"/>
            <a:ext cx="1950675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[</a:t>
            </a:r>
            <a:r>
              <a:rPr lang="ko-KR" altLang="en-US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차시 안내</a:t>
            </a:r>
            <a:r>
              <a:rPr lang="en-US" altLang="ko-KR" sz="2800">
                <a:highlight>
                  <a:srgbClr val="FFFF9F"/>
                </a:highlight>
                <a:latin typeface="한컴 윤고딕 250"/>
                <a:ea typeface="한컴 윤고딕 250"/>
                <a:cs typeface="다온 청춘고딕(B)"/>
              </a:rPr>
              <a:t>]</a:t>
            </a:r>
            <a:endParaRPr lang="ko-KR" altLang="en-US" sz="2800">
              <a:highlight>
                <a:srgbClr val="FFFF9F"/>
              </a:highlight>
              <a:latin typeface="한컴 윤고딕 250"/>
              <a:ea typeface="한컴 윤고딕 250"/>
              <a:cs typeface="다온 청춘고딕(B)"/>
            </a:endParaRPr>
          </a:p>
        </p:txBody>
      </p:sp>
      <p:sp>
        <p:nvSpPr>
          <p:cNvPr id="23" name="직사각형 21"/>
          <p:cNvSpPr/>
          <p:nvPr/>
        </p:nvSpPr>
        <p:spPr>
          <a:xfrm>
            <a:off x="728133" y="2083878"/>
            <a:ext cx="768773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ko-KR" altLang="en-US" sz="2400" dirty="0">
                <a:latin typeface="한컴 윤고딕 250"/>
                <a:ea typeface="한컴 윤고딕 250"/>
              </a:rPr>
              <a:t>이번 차시는 </a:t>
            </a:r>
            <a:r>
              <a:rPr lang="en-US" altLang="ko-KR" sz="2400" dirty="0">
                <a:latin typeface="한컴 윤고딕 250"/>
                <a:ea typeface="한컴 윤고딕 250"/>
              </a:rPr>
              <a:t>&lt;</a:t>
            </a:r>
            <a:r>
              <a:rPr lang="ko-KR" altLang="en-US" sz="2400" dirty="0">
                <a:latin typeface="한컴 윤고딕 250"/>
                <a:ea typeface="한컴 윤고딕 250"/>
              </a:rPr>
              <a:t>도망치는 아이</a:t>
            </a:r>
            <a:r>
              <a:rPr lang="en-US" altLang="ko-KR" sz="2400" dirty="0">
                <a:latin typeface="한컴 윤고딕 250"/>
                <a:ea typeface="한컴 윤고딕 250"/>
              </a:rPr>
              <a:t>&gt;</a:t>
            </a:r>
            <a:r>
              <a:rPr lang="ko-KR" altLang="en-US" sz="2400" dirty="0">
                <a:latin typeface="한컴 윤고딕 250"/>
                <a:ea typeface="한컴 윤고딕 250"/>
              </a:rPr>
              <a:t>를 감상하고 작가와 주인공의 마음을 이해하는 </a:t>
            </a:r>
            <a:r>
              <a:rPr lang="ko-KR" altLang="en-US" sz="2400" dirty="0" err="1">
                <a:latin typeface="한컴 윤고딕 250"/>
                <a:ea typeface="한컴 윤고딕 250"/>
              </a:rPr>
              <a:t>차시입니다</a:t>
            </a:r>
            <a:r>
              <a:rPr lang="en-US" altLang="ko-KR" sz="2400" dirty="0">
                <a:latin typeface="한컴 윤고딕 250"/>
                <a:ea typeface="한컴 윤고딕 250"/>
              </a:rPr>
              <a:t>. </a:t>
            </a:r>
            <a:r>
              <a:rPr lang="ko-KR" altLang="en-US" sz="2400" dirty="0">
                <a:latin typeface="한컴 윤고딕 250"/>
                <a:ea typeface="한컴 윤고딕 250"/>
              </a:rPr>
              <a:t>그림책을 보고 그림에서 느껴지는 분위기를 파악해 봅니다</a:t>
            </a:r>
            <a:r>
              <a:rPr lang="en-US" altLang="ko-KR" sz="2400" dirty="0">
                <a:latin typeface="한컴 윤고딕 250"/>
                <a:ea typeface="한컴 윤고딕 250"/>
              </a:rPr>
              <a:t>. </a:t>
            </a:r>
            <a:r>
              <a:rPr lang="ko-KR" altLang="en-US" sz="2400" dirty="0">
                <a:latin typeface="한컴 윤고딕 250"/>
                <a:ea typeface="한컴 윤고딕 250"/>
              </a:rPr>
              <a:t>그리고 나서 책을 읽어 보고 내가 주인공이라면 어떤 마음이 들지 생각해 보고</a:t>
            </a:r>
            <a:r>
              <a:rPr lang="en-US" altLang="ko-KR" sz="2400" dirty="0">
                <a:latin typeface="한컴 윤고딕 250"/>
                <a:ea typeface="한컴 윤고딕 250"/>
              </a:rPr>
              <a:t>,</a:t>
            </a:r>
            <a:r>
              <a:rPr lang="ko-KR" altLang="en-US" sz="2400" dirty="0">
                <a:latin typeface="한컴 윤고딕 250"/>
                <a:ea typeface="한컴 윤고딕 250"/>
              </a:rPr>
              <a:t> 실제 전쟁으로 인한 아픔을 가진 작가의 마음을 이해해 보는 </a:t>
            </a:r>
            <a:r>
              <a:rPr lang="ko-KR" altLang="en-US" sz="2400" dirty="0" err="1">
                <a:latin typeface="한컴 윤고딕 250"/>
                <a:ea typeface="한컴 윤고딕 250"/>
              </a:rPr>
              <a:t>차시입니다</a:t>
            </a:r>
            <a:r>
              <a:rPr lang="en-US" altLang="ko-KR" sz="2400" dirty="0">
                <a:latin typeface="한컴 윤고딕 250"/>
                <a:ea typeface="한컴 윤고딕 25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en-US" altLang="ko-KR" sz="3500" b="1" dirty="0">
                <a:solidFill>
                  <a:srgbClr val="3057B9"/>
                </a:solidFill>
                <a:effectLst/>
              </a:rPr>
              <a:t>&lt;</a:t>
            </a:r>
            <a:r>
              <a:rPr lang="ko-KR" altLang="en-US" sz="3500" b="1" dirty="0">
                <a:solidFill>
                  <a:srgbClr val="3057B9"/>
                </a:solidFill>
                <a:effectLst/>
              </a:rPr>
              <a:t>도망치는 아이</a:t>
            </a:r>
            <a:r>
              <a:rPr lang="en-US" altLang="ko-KR" sz="3500" b="1" dirty="0">
                <a:solidFill>
                  <a:srgbClr val="3057B9"/>
                </a:solidFill>
                <a:effectLst/>
              </a:rPr>
              <a:t>&gt;</a:t>
            </a:r>
            <a:r>
              <a:rPr lang="ko-KR" altLang="en-US" sz="3500" b="1" dirty="0">
                <a:solidFill>
                  <a:srgbClr val="0D0D0D"/>
                </a:solidFill>
                <a:effectLst/>
              </a:rPr>
              <a:t> 를 읽고 </a:t>
            </a:r>
          </a:p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3500" b="1" dirty="0">
                <a:solidFill>
                  <a:srgbClr val="0D0D0D"/>
                </a:solidFill>
                <a:effectLst/>
              </a:rPr>
              <a:t>주인공의 마음을 이해해 봅시다</a:t>
            </a:r>
            <a:r>
              <a:rPr lang="en-US" altLang="ko-KR" sz="3500" b="1" dirty="0">
                <a:solidFill>
                  <a:srgbClr val="0D0D0D"/>
                </a:solidFill>
                <a:effectLst/>
              </a:rPr>
              <a:t>.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646356"/>
            <a:ext cx="3024336" cy="9892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5999" y="339502"/>
            <a:ext cx="4572000" cy="95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rgbClr val="2B2D63"/>
              </a:buClr>
              <a:buNone/>
              <a:defRPr/>
            </a:pPr>
            <a:r>
              <a:rPr lang="ko-KR" altLang="en-US" sz="4300" b="1" dirty="0">
                <a:solidFill>
                  <a:srgbClr val="262626"/>
                </a:solidFill>
                <a:effectLst/>
              </a:rPr>
              <a:t>이번 시간에는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1.</a:t>
            </a:r>
            <a:r>
              <a:rPr lang="ko-KR" altLang="en-US" sz="3100" b="1">
                <a:solidFill>
                  <a:srgbClr val="262626"/>
                </a:solidFill>
              </a:rPr>
              <a:t> 작품 살펴보기</a:t>
            </a: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2.</a:t>
            </a:r>
            <a:r>
              <a:rPr lang="ko-KR" altLang="en-US" sz="3100" b="1">
                <a:solidFill>
                  <a:srgbClr val="262626"/>
                </a:solidFill>
              </a:rPr>
              <a:t> 주인공과 작가의 마음 이해하기</a:t>
            </a:r>
          </a:p>
          <a:p>
            <a:pPr marL="742950" indent="-742950">
              <a:lnSpc>
                <a:spcPct val="150000"/>
              </a:lnSpc>
              <a:defRPr/>
            </a:pPr>
            <a:r>
              <a:rPr lang="ko-KR" altLang="en-US" sz="3100" b="1">
                <a:solidFill>
                  <a:srgbClr val="262626"/>
                </a:solidFill>
              </a:rPr>
              <a:t>활동 </a:t>
            </a:r>
            <a:r>
              <a:rPr lang="en-US" altLang="ko-KR" sz="3100" b="1">
                <a:solidFill>
                  <a:srgbClr val="262626"/>
                </a:solidFill>
              </a:rPr>
              <a:t>3.</a:t>
            </a:r>
            <a:r>
              <a:rPr lang="ko-KR" altLang="en-US" sz="3100" b="1">
                <a:solidFill>
                  <a:srgbClr val="262626"/>
                </a:solidFill>
              </a:rPr>
              <a:t> 전쟁의 슬픔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7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987824" y="339502"/>
            <a:ext cx="3024336" cy="98929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837093" y="339502"/>
            <a:ext cx="3247074" cy="776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4500" b="1"/>
              <a:t>공부할 순서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모서리가 둥근 직사각형 9"/>
          <p:cNvSpPr/>
          <p:nvPr/>
        </p:nvSpPr>
        <p:spPr>
          <a:xfrm>
            <a:off x="928662" y="1285866"/>
            <a:ext cx="7459762" cy="310755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indent="-742950" algn="ctr">
              <a:lnSpc>
                <a:spcPct val="150000"/>
              </a:lnSpc>
              <a:defRPr/>
            </a:pPr>
            <a:r>
              <a:rPr lang="ko-KR" altLang="en-US" sz="5000" b="1">
                <a:solidFill>
                  <a:srgbClr val="262626"/>
                </a:solidFill>
              </a:rPr>
              <a:t>활동 </a:t>
            </a:r>
            <a:r>
              <a:rPr lang="en-US" altLang="ko-KR" sz="5000" b="1">
                <a:solidFill>
                  <a:srgbClr val="262626"/>
                </a:solidFill>
              </a:rPr>
              <a:t>1.</a:t>
            </a:r>
            <a:r>
              <a:rPr lang="ko-KR" altLang="en-US" sz="5000" b="1">
                <a:solidFill>
                  <a:srgbClr val="262626"/>
                </a:solidFill>
              </a:rPr>
              <a:t> 작품 살펴보기</a:t>
            </a:r>
          </a:p>
        </p:txBody>
      </p:sp>
      <p:pic>
        <p:nvPicPr>
          <p:cNvPr id="4" name="그림 3" descr="P20190421_161211084_3E7AA20E-8F40-41DF-8476-02839052B0F7.PNG"/>
          <p:cNvPicPr>
            <a:picLocks noChangeAspect="1"/>
          </p:cNvPicPr>
          <p:nvPr/>
        </p:nvPicPr>
        <p:blipFill rotWithShape="1">
          <a:blip r:embed="rId2"/>
          <a:srcRect t="63730" r="13960" b="5880"/>
          <a:stretch>
            <a:fillRect/>
          </a:stretch>
        </p:blipFill>
        <p:spPr>
          <a:xfrm>
            <a:off x="-1" y="3964791"/>
            <a:ext cx="9144001" cy="1178709"/>
          </a:xfrm>
          <a:prstGeom prst="rect">
            <a:avLst/>
          </a:prstGeom>
        </p:spPr>
      </p:pic>
      <p:pic>
        <p:nvPicPr>
          <p:cNvPr id="2" name="그림 1" descr="P20190414_170635890_64DCE1C7-CA85-407A-95DC-F3AF7292606C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214346" y="3498228"/>
            <a:ext cx="2482090" cy="1645273"/>
          </a:xfrm>
          <a:prstGeom prst="rect">
            <a:avLst/>
          </a:prstGeom>
        </p:spPr>
      </p:pic>
      <p:pic>
        <p:nvPicPr>
          <p:cNvPr id="5" name="그림 4" descr="P20190421_161211084_3E7AA20E-8F40-41DF-8476-02839052B0F7.PNG"/>
          <p:cNvPicPr>
            <a:picLocks noChangeAspect="1"/>
          </p:cNvPicPr>
          <p:nvPr/>
        </p:nvPicPr>
        <p:blipFill rotWithShape="1">
          <a:blip r:embed="rId4"/>
          <a:srcRect r="14050" b="70720"/>
          <a:stretch>
            <a:fillRect/>
          </a:stretch>
        </p:blipFill>
        <p:spPr>
          <a:xfrm>
            <a:off x="1" y="0"/>
            <a:ext cx="9134509" cy="1600194"/>
          </a:xfrm>
          <a:prstGeom prst="rect">
            <a:avLst/>
          </a:prstGeom>
        </p:spPr>
      </p:pic>
      <p:pic>
        <p:nvPicPr>
          <p:cNvPr id="12" name="그림 6" descr="P20190414_170431661_194A4828-0276-4825-9982-86E0ADCAAFDA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059832" y="555526"/>
            <a:ext cx="3024336" cy="98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573</Words>
  <Application>Microsoft Office PowerPoint</Application>
  <PresentationFormat>화면 슬라이드 쇼(16:9)</PresentationFormat>
  <Paragraphs>119</Paragraphs>
  <Slides>26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4" baseType="lpstr">
      <vt:lpstr>다온 청춘고딕(B)</vt:lpstr>
      <vt:lpstr>맑은 고딕</vt:lpstr>
      <vt:lpstr>배달의민족 도현</vt:lpstr>
      <vt:lpstr>상상토끼 꽃길</vt:lpstr>
      <vt:lpstr>한컴 윤고딕 230</vt:lpstr>
      <vt:lpstr>한컴 윤고딕 250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</dc:creator>
  <cp:lastModifiedBy>Windows 사용자</cp:lastModifiedBy>
  <cp:revision>56</cp:revision>
  <dcterms:created xsi:type="dcterms:W3CDTF">2019-04-21T07:05:05Z</dcterms:created>
  <dcterms:modified xsi:type="dcterms:W3CDTF">2020-07-28T09:01:51Z</dcterms:modified>
  <cp:version/>
</cp:coreProperties>
</file>