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7">
          <p15:clr>
            <a:srgbClr val="A4A3A4"/>
          </p15:clr>
        </p15:guide>
        <p15:guide id="2" pos="287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>
      <p:cViewPr varScale="1">
        <p:scale>
          <a:sx n="116" d="100"/>
          <a:sy n="116" d="100"/>
        </p:scale>
        <p:origin x="114" y="582"/>
      </p:cViewPr>
      <p:guideLst>
        <p:guide orient="horz" pos="1617"/>
        <p:guide pos="28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hyperlink" Target="https://www.youtube.com/watch?v=_zojHBvJe4w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3.png"/><Relationship Id="rId7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4.png"/><Relationship Id="rId5" Type="http://schemas.openxmlformats.org/officeDocument/2006/relationships/hyperlink" Target="https://www.youtube.com/watch?v=_zojHBvJe4w" TargetMode="External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hyperlink" Target="https://www.youtube.com/watch?v=7WVwfb2yq_w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hyperlink" Target="https://youtu.be/9kk11wIkCB0" TargetMode="Externa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4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hyperlink" Target="https://youtu.be/9IDjqt8OT0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t="28890"/>
          <a:stretch>
            <a:fillRect/>
          </a:stretch>
        </p:blipFill>
        <p:spPr>
          <a:xfrm>
            <a:off x="0" y="1221962"/>
            <a:ext cx="9144000" cy="39215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55976" y="1203598"/>
            <a:ext cx="4539613" cy="9090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5400" b="1">
                <a:solidFill>
                  <a:schemeClr val="accent5">
                    <a:lumMod val="75000"/>
                  </a:schemeClr>
                </a:solidFill>
              </a:rPr>
              <a:t>도망치는 아이</a:t>
            </a:r>
            <a:endParaRPr lang="ko-KR" altLang="en-US" sz="4000"/>
          </a:p>
        </p:txBody>
      </p:sp>
      <p:pic>
        <p:nvPicPr>
          <p:cNvPr id="4" name="그림 3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b="78410"/>
          <a:stretch>
            <a:fillRect/>
          </a:stretch>
        </p:blipFill>
        <p:spPr>
          <a:xfrm>
            <a:off x="-36512" y="-20538"/>
            <a:ext cx="9180512" cy="1190864"/>
          </a:xfrm>
          <a:prstGeom prst="rect">
            <a:avLst/>
          </a:prstGeom>
        </p:spPr>
      </p:pic>
      <p:sp>
        <p:nvSpPr>
          <p:cNvPr id="11" name="TextBox 3"/>
          <p:cNvSpPr txBox="1"/>
          <p:nvPr/>
        </p:nvSpPr>
        <p:spPr>
          <a:xfrm>
            <a:off x="6876256" y="4855409"/>
            <a:ext cx="2297077" cy="295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ko-KR" altLang="en-US" sz="1400" b="1">
                <a:solidFill>
                  <a:schemeClr val="bg1"/>
                </a:solidFill>
              </a:rPr>
              <a:t>제작</a:t>
            </a:r>
            <a:r>
              <a:rPr lang="en-US" altLang="ko-KR" sz="1400" b="1">
                <a:solidFill>
                  <a:schemeClr val="bg1"/>
                </a:solidFill>
              </a:rPr>
              <a:t>:</a:t>
            </a:r>
            <a:r>
              <a:rPr lang="ko-KR" altLang="en-US" sz="1400" b="1">
                <a:solidFill>
                  <a:schemeClr val="bg1"/>
                </a:solidFill>
              </a:rPr>
              <a:t> 선부초 교사 최웅비</a:t>
            </a:r>
          </a:p>
        </p:txBody>
      </p:sp>
      <p:sp>
        <p:nvSpPr>
          <p:cNvPr id="12" name="TextBox 8"/>
          <p:cNvSpPr txBox="1"/>
          <p:nvPr/>
        </p:nvSpPr>
        <p:spPr>
          <a:xfrm>
            <a:off x="4139952" y="2355726"/>
            <a:ext cx="4659951" cy="661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700" b="1" i="0" u="none" strike="noStrike"/>
              <a:t>글</a:t>
            </a:r>
            <a:r>
              <a:rPr lang="en-US" sz="1700" b="1" i="0" u="none" strike="noStrike"/>
              <a:t>: </a:t>
            </a:r>
            <a:r>
              <a:rPr sz="1700" b="1" i="0" u="none" strike="noStrike"/>
              <a:t>핌 판 헤스트</a:t>
            </a:r>
            <a:endParaRPr lang="en-US" sz="1700" b="1" i="0" u="none" strike="noStrike"/>
          </a:p>
          <a:p>
            <a:pPr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700" b="1" i="0" u="none" strike="noStrike"/>
              <a:t>그림</a:t>
            </a:r>
            <a:r>
              <a:rPr lang="en-US" sz="1700" b="1" i="0" u="none" strike="noStrike"/>
              <a:t>: </a:t>
            </a:r>
            <a:r>
              <a:rPr sz="1700" b="1" i="0" u="none" strike="noStrike"/>
              <a:t>아론 데이크스트라</a:t>
            </a:r>
          </a:p>
        </p:txBody>
      </p:sp>
      <p:pic>
        <p:nvPicPr>
          <p:cNvPr id="13" name="그림 7" descr="그리기, 옅은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2100" y="4623741"/>
            <a:ext cx="2176461" cy="463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5000" b="1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5000" b="1">
                <a:solidFill>
                  <a:srgbClr val="262626"/>
                </a:solidFill>
                <a:effectLst/>
              </a:rPr>
              <a:t>1.</a:t>
            </a:r>
            <a:r>
              <a:rPr lang="ko-KR" altLang="en-US" sz="5000" b="1">
                <a:solidFill>
                  <a:srgbClr val="262626"/>
                </a:solidFill>
                <a:effectLst/>
              </a:rPr>
              <a:t> </a:t>
            </a:r>
            <a:r>
              <a:rPr lang="en-US" altLang="ko-KR" sz="5000" b="1">
                <a:solidFill>
                  <a:srgbClr val="262626"/>
                </a:solidFill>
                <a:effectLst/>
              </a:rPr>
              <a:t>6.25.</a:t>
            </a:r>
            <a:r>
              <a:rPr lang="ko-KR" altLang="en-US" sz="5000" b="1">
                <a:solidFill>
                  <a:srgbClr val="262626"/>
                </a:solidFill>
                <a:effectLst/>
              </a:rPr>
              <a:t> 전쟁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1.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en-US" altLang="ko-KR" sz="3600" b="1">
                <a:solidFill>
                  <a:srgbClr val="262626"/>
                </a:solidFill>
              </a:rPr>
              <a:t>6.25</a:t>
            </a:r>
            <a:r>
              <a:rPr lang="ko-KR" altLang="en-US" sz="3600" b="1">
                <a:solidFill>
                  <a:srgbClr val="262626"/>
                </a:solidFill>
              </a:rPr>
              <a:t> 전쟁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3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27584" y="4443958"/>
            <a:ext cx="7920880" cy="48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우리나라의 아픔이었던 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6.25.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전쟁의 과정을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알아 봅시다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15" name="그림 14">
            <a:hlinkClick r:id="rId4"/>
          </p:cNvPr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945252" y="1203598"/>
            <a:ext cx="5253494" cy="315209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944216" y="1199019"/>
            <a:ext cx="4572000" cy="508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*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 그림을 클릭해주세요</a:t>
            </a: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1.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en-US" altLang="ko-KR" sz="3600" b="1">
                <a:solidFill>
                  <a:srgbClr val="262626"/>
                </a:solidFill>
              </a:rPr>
              <a:t>6.25</a:t>
            </a:r>
            <a:r>
              <a:rPr lang="ko-KR" altLang="en-US" sz="3600" b="1">
                <a:solidFill>
                  <a:srgbClr val="262626"/>
                </a:solidFill>
              </a:rPr>
              <a:t> 전쟁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3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17" name="그림 11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4"/>
          <a:srcRect l="-3410" t="23490" r="50670" b="2200"/>
          <a:stretch>
            <a:fillRect/>
          </a:stretch>
        </p:blipFill>
        <p:spPr>
          <a:xfrm>
            <a:off x="4696012" y="2355726"/>
            <a:ext cx="1859412" cy="2620013"/>
          </a:xfrm>
          <a:prstGeom prst="rect">
            <a:avLst/>
          </a:prstGeom>
        </p:spPr>
      </p:pic>
      <p:pic>
        <p:nvPicPr>
          <p:cNvPr id="18" name="그림 13"/>
          <p:cNvPicPr>
            <a:picLocks noChangeAspect="1"/>
          </p:cNvPicPr>
          <p:nvPr/>
        </p:nvPicPr>
        <p:blipFill rotWithShape="1">
          <a:blip r:embed="rId5"/>
          <a:srcRect l="36940" t="-770" r="31960" b="38750"/>
          <a:stretch>
            <a:fillRect/>
          </a:stretch>
        </p:blipFill>
        <p:spPr>
          <a:xfrm rot="178215">
            <a:off x="6245178" y="1679980"/>
            <a:ext cx="2083511" cy="235959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820"/>
              </a:srgbClr>
            </a:outerShdw>
          </a:effectLst>
        </p:spPr>
      </p:pic>
      <p:sp>
        <p:nvSpPr>
          <p:cNvPr id="19" name="직사각형 15"/>
          <p:cNvSpPr/>
          <p:nvPr/>
        </p:nvSpPr>
        <p:spPr>
          <a:xfrm>
            <a:off x="6444208" y="2273953"/>
            <a:ext cx="17497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우리나라도 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6.25</a:t>
            </a: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전쟁으로 </a:t>
            </a: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인해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많은 피난민들이 </a:t>
            </a:r>
            <a:endParaRPr kumimoji="0" lang="en-US" altLang="ko-KR" sz="1400" b="0" i="0" u="none" strike="noStrike" kern="1200" cap="none" spc="0" normalizeH="0" baseline="0" dirty="0" smtClean="0">
              <a:solidFill>
                <a:srgbClr val="404040"/>
              </a:solidFill>
              <a:latin typeface="한컴 윤고딕 230"/>
              <a:ea typeface="한컴 윤고딕 230"/>
            </a:endParaRP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생겼었어</a:t>
            </a:r>
            <a:r>
              <a:rPr kumimoji="0" lang="en-US" altLang="ko-KR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.</a:t>
            </a:r>
          </a:p>
        </p:txBody>
      </p:sp>
      <p:pic>
        <p:nvPicPr>
          <p:cNvPr id="20" name="그림 17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6"/>
          <a:srcRect l="47270" t="21720" b="3970"/>
          <a:stretch>
            <a:fillRect/>
          </a:stretch>
        </p:blipFill>
        <p:spPr>
          <a:xfrm>
            <a:off x="2520756" y="2260627"/>
            <a:ext cx="1907227" cy="2687387"/>
          </a:xfrm>
          <a:prstGeom prst="rect">
            <a:avLst/>
          </a:prstGeom>
        </p:spPr>
      </p:pic>
      <p:pic>
        <p:nvPicPr>
          <p:cNvPr id="21" name="그림 18"/>
          <p:cNvPicPr>
            <a:picLocks noChangeAspect="1"/>
          </p:cNvPicPr>
          <p:nvPr/>
        </p:nvPicPr>
        <p:blipFill rotWithShape="1">
          <a:blip r:embed="rId5"/>
          <a:srcRect l="67770" t="10910" r="1130" b="27070"/>
          <a:stretch>
            <a:fillRect/>
          </a:stretch>
        </p:blipFill>
        <p:spPr>
          <a:xfrm rot="12999111">
            <a:off x="437989" y="1190513"/>
            <a:ext cx="2755817" cy="3120986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820"/>
              </a:srgbClr>
            </a:outerShdw>
          </a:effectLst>
        </p:spPr>
      </p:pic>
      <p:sp>
        <p:nvSpPr>
          <p:cNvPr id="22" name="직사각형 19"/>
          <p:cNvSpPr/>
          <p:nvPr/>
        </p:nvSpPr>
        <p:spPr>
          <a:xfrm>
            <a:off x="755576" y="2211710"/>
            <a:ext cx="17497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전쟁으로 인해</a:t>
            </a:r>
            <a:endParaRPr kumimoji="0" lang="ko-KR" altLang="en-US" sz="1400" b="0" i="0" u="none" strike="noStrike" kern="1200" cap="none" spc="0" normalizeH="0" baseline="0" dirty="0">
              <a:solidFill>
                <a:srgbClr val="404040"/>
              </a:solidFill>
              <a:latin typeface="한컴 윤고딕 230"/>
              <a:ea typeface="한컴 윤고딕 230"/>
            </a:endParaRP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난민이 </a:t>
            </a:r>
            <a:r>
              <a:rPr kumimoji="0" lang="ko-KR" altLang="en-US" sz="1400" b="0" i="0" u="none" strike="noStrike" kern="1200" cap="none" spc="0" normalizeH="0" baseline="0" dirty="0" smtClean="0">
                <a:solidFill>
                  <a:srgbClr val="404040"/>
                </a:solidFill>
                <a:latin typeface="한컴 윤고딕 230"/>
                <a:ea typeface="한컴 윤고딕 230"/>
              </a:rPr>
              <a:t>된 그림책 속 이야기가 </a:t>
            </a:r>
            <a:endParaRPr kumimoji="0" lang="ko-KR" altLang="en-US" sz="1400" b="0" i="0" u="none" strike="noStrike" kern="1200" cap="none" spc="0" normalizeH="0" baseline="0" dirty="0">
              <a:solidFill>
                <a:srgbClr val="404040"/>
              </a:solidFill>
              <a:latin typeface="한컴 윤고딕 230"/>
              <a:ea typeface="한컴 윤고딕 230"/>
            </a:endParaRP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다른 나라 이야기가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아닌 것 같아</a:t>
            </a:r>
            <a:r>
              <a:rPr kumimoji="0" lang="en-US" altLang="ko-KR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1.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en-US" altLang="ko-KR" sz="3600" b="1">
                <a:solidFill>
                  <a:srgbClr val="262626"/>
                </a:solidFill>
              </a:rPr>
              <a:t>6.25</a:t>
            </a:r>
            <a:r>
              <a:rPr lang="ko-KR" altLang="en-US" sz="3600" b="1">
                <a:solidFill>
                  <a:srgbClr val="262626"/>
                </a:solidFill>
              </a:rPr>
              <a:t> 전쟁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3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539552" y="1347614"/>
            <a:ext cx="2232248" cy="1341839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17" name="그림 16">
            <a:hlinkClick r:id="rId5"/>
          </p:cNvPr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3419872" y="1347614"/>
            <a:ext cx="2304256" cy="1368152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6300192" y="1347614"/>
            <a:ext cx="2264635" cy="1368152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467544" y="3342689"/>
            <a:ext cx="2304256" cy="1389301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3429821" y="3363838"/>
            <a:ext cx="2294307" cy="1368152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10"/>
          <a:stretch>
            <a:fillRect/>
          </a:stretch>
        </p:blipFill>
        <p:spPr>
          <a:xfrm>
            <a:off x="6300192" y="3369967"/>
            <a:ext cx="2304256" cy="1362022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22" name="TextBox 3"/>
          <p:cNvSpPr txBox="1"/>
          <p:nvPr/>
        </p:nvSpPr>
        <p:spPr>
          <a:xfrm>
            <a:off x="683567" y="2779385"/>
            <a:ext cx="1912947" cy="2964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1400" dirty="0">
                <a:latin typeface="한컴 윤고딕 250"/>
                <a:ea typeface="한컴 윤고딕 250"/>
              </a:rPr>
              <a:t>1)</a:t>
            </a:r>
            <a:r>
              <a:rPr lang="ko-KR" altLang="en-US" sz="1400" dirty="0">
                <a:latin typeface="한컴 윤고딕 250"/>
                <a:ea typeface="한컴 윤고딕 250"/>
              </a:rPr>
              <a:t> </a:t>
            </a:r>
            <a:r>
              <a:rPr lang="en-US" altLang="ko-KR" sz="1400" dirty="0">
                <a:latin typeface="한컴 윤고딕 250"/>
                <a:ea typeface="한컴 윤고딕 250"/>
              </a:rPr>
              <a:t>6.25.</a:t>
            </a:r>
            <a:r>
              <a:rPr lang="ko-KR" altLang="en-US" sz="1400" dirty="0">
                <a:latin typeface="한컴 윤고딕 250"/>
                <a:ea typeface="한컴 윤고딕 250"/>
              </a:rPr>
              <a:t> 북한의 남침</a:t>
            </a:r>
          </a:p>
        </p:txBody>
      </p:sp>
      <p:pic>
        <p:nvPicPr>
          <p:cNvPr id="23" name="그림 13" descr="음식이(가) 표시된 사진  자동 생성된 설명"/>
          <p:cNvPicPr>
            <a:picLocks noChangeAspect="1"/>
          </p:cNvPicPr>
          <p:nvPr/>
        </p:nvPicPr>
        <p:blipFill rotWithShape="1">
          <a:blip r:embed="rId11"/>
          <a:srcRect l="30100" t="16440" r="23430" b="27920"/>
          <a:stretch>
            <a:fillRect/>
          </a:stretch>
        </p:blipFill>
        <p:spPr>
          <a:xfrm>
            <a:off x="6688704" y="267494"/>
            <a:ext cx="619600" cy="741892"/>
          </a:xfrm>
          <a:prstGeom prst="rect">
            <a:avLst/>
          </a:prstGeom>
        </p:spPr>
      </p:pic>
      <p:sp>
        <p:nvSpPr>
          <p:cNvPr id="24" name="TextBox 3"/>
          <p:cNvSpPr txBox="1"/>
          <p:nvPr/>
        </p:nvSpPr>
        <p:spPr>
          <a:xfrm>
            <a:off x="3909930" y="2787774"/>
            <a:ext cx="1325010" cy="2964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1400">
                <a:latin typeface="한컴 윤고딕 250"/>
                <a:ea typeface="한컴 윤고딕 250"/>
              </a:rPr>
              <a:t>2)</a:t>
            </a:r>
            <a:r>
              <a:rPr lang="ko-KR" altLang="en-US" sz="1400">
                <a:latin typeface="한컴 윤고딕 250"/>
                <a:ea typeface="한컴 윤고딕 250"/>
              </a:rPr>
              <a:t> 연합군 결성</a:t>
            </a:r>
          </a:p>
        </p:txBody>
      </p:sp>
      <p:sp>
        <p:nvSpPr>
          <p:cNvPr id="25" name="TextBox 3"/>
          <p:cNvSpPr txBox="1"/>
          <p:nvPr/>
        </p:nvSpPr>
        <p:spPr>
          <a:xfrm>
            <a:off x="6444208" y="2787774"/>
            <a:ext cx="2038757" cy="2964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1400">
                <a:latin typeface="한컴 윤고딕 250"/>
                <a:ea typeface="한컴 윤고딕 250"/>
              </a:rPr>
              <a:t>3)</a:t>
            </a:r>
            <a:r>
              <a:rPr lang="ko-KR" altLang="en-US" sz="1400">
                <a:latin typeface="한컴 윤고딕 250"/>
                <a:ea typeface="한컴 윤고딕 250"/>
              </a:rPr>
              <a:t> 낙동강 전선까지 후퇴</a:t>
            </a:r>
          </a:p>
        </p:txBody>
      </p:sp>
      <p:sp>
        <p:nvSpPr>
          <p:cNvPr id="26" name="TextBox 3"/>
          <p:cNvSpPr txBox="1"/>
          <p:nvPr/>
        </p:nvSpPr>
        <p:spPr>
          <a:xfrm>
            <a:off x="837089" y="4791392"/>
            <a:ext cx="1430655" cy="3006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1400">
                <a:latin typeface="한컴 윤고딕 250"/>
                <a:ea typeface="한컴 윤고딕 250"/>
              </a:rPr>
              <a:t>4)</a:t>
            </a:r>
            <a:r>
              <a:rPr lang="ko-KR" altLang="en-US" sz="1400">
                <a:latin typeface="한컴 윤고딕 250"/>
                <a:ea typeface="한컴 윤고딕 250"/>
              </a:rPr>
              <a:t> 인천상륙작전</a:t>
            </a:r>
          </a:p>
        </p:txBody>
      </p:sp>
      <p:sp>
        <p:nvSpPr>
          <p:cNvPr id="27" name="TextBox 3"/>
          <p:cNvSpPr txBox="1"/>
          <p:nvPr/>
        </p:nvSpPr>
        <p:spPr>
          <a:xfrm>
            <a:off x="3906678" y="4803998"/>
            <a:ext cx="1330643" cy="3006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1400">
                <a:latin typeface="한컴 윤고딕 250"/>
                <a:ea typeface="한컴 윤고딕 250"/>
              </a:rPr>
              <a:t>5)</a:t>
            </a:r>
            <a:r>
              <a:rPr lang="ko-KR" altLang="en-US" sz="1400">
                <a:latin typeface="한컴 윤고딕 250"/>
                <a:ea typeface="한컴 윤고딕 250"/>
              </a:rPr>
              <a:t> 중공군 합류</a:t>
            </a:r>
          </a:p>
        </p:txBody>
      </p:sp>
      <p:sp>
        <p:nvSpPr>
          <p:cNvPr id="28" name="TextBox 3"/>
          <p:cNvSpPr txBox="1"/>
          <p:nvPr/>
        </p:nvSpPr>
        <p:spPr>
          <a:xfrm>
            <a:off x="7075418" y="4803998"/>
            <a:ext cx="1169422" cy="3006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1400">
                <a:latin typeface="한컴 윤고딕 250"/>
                <a:ea typeface="한컴 윤고딕 250"/>
              </a:rPr>
              <a:t>6)</a:t>
            </a:r>
            <a:r>
              <a:rPr lang="ko-KR" altLang="en-US" sz="1400">
                <a:latin typeface="한컴 윤고딕 250"/>
                <a:ea typeface="한컴 윤고딕 250"/>
              </a:rPr>
              <a:t> 휴전 협정</a:t>
            </a:r>
          </a:p>
        </p:txBody>
      </p:sp>
      <p:sp>
        <p:nvSpPr>
          <p:cNvPr id="29" name="TextBox 3"/>
          <p:cNvSpPr txBox="1"/>
          <p:nvPr/>
        </p:nvSpPr>
        <p:spPr>
          <a:xfrm>
            <a:off x="7380312" y="627534"/>
            <a:ext cx="1056700" cy="2944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1400">
                <a:latin typeface="한컴 윤고딕 250"/>
                <a:ea typeface="한컴 윤고딕 250"/>
              </a:rPr>
              <a:t>학습지 활용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800" b="1" dirty="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4800" b="1" dirty="0">
                <a:solidFill>
                  <a:srgbClr val="262626"/>
                </a:solidFill>
                <a:effectLst/>
              </a:rPr>
              <a:t>2.</a:t>
            </a:r>
            <a:r>
              <a:rPr lang="ko-KR" altLang="en-US" sz="4800" b="1" dirty="0">
                <a:solidFill>
                  <a:srgbClr val="262626"/>
                </a:solidFill>
                <a:effectLst/>
              </a:rPr>
              <a:t> </a:t>
            </a:r>
            <a:r>
              <a:rPr lang="ko-KR" altLang="en-US" sz="4800" b="1" dirty="0" smtClean="0">
                <a:solidFill>
                  <a:srgbClr val="262626"/>
                </a:solidFill>
                <a:effectLst/>
              </a:rPr>
              <a:t>이산가족의 </a:t>
            </a:r>
            <a:r>
              <a:rPr lang="ko-KR" altLang="en-US" sz="4800" b="1" dirty="0">
                <a:solidFill>
                  <a:srgbClr val="262626"/>
                </a:solidFill>
                <a:effectLst/>
              </a:rPr>
              <a:t>슬픔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600" b="1" dirty="0">
                <a:solidFill>
                  <a:srgbClr val="262626"/>
                </a:solidFill>
                <a:effectLst/>
              </a:rPr>
              <a:t>   활동 </a:t>
            </a:r>
            <a:r>
              <a:rPr lang="en-US" altLang="ko-KR" sz="3600" b="1" dirty="0">
                <a:solidFill>
                  <a:srgbClr val="262626"/>
                </a:solidFill>
                <a:effectLst/>
              </a:rPr>
              <a:t>2.</a:t>
            </a:r>
            <a:r>
              <a:rPr lang="ko-KR" altLang="en-US" sz="3600" b="1" dirty="0">
                <a:solidFill>
                  <a:srgbClr val="262626"/>
                </a:solidFill>
                <a:effectLst/>
              </a:rPr>
              <a:t> </a:t>
            </a:r>
            <a:r>
              <a:rPr lang="ko-KR" altLang="en-US" sz="3600" b="1" dirty="0" smtClean="0">
                <a:solidFill>
                  <a:srgbClr val="262626"/>
                </a:solidFill>
                <a:effectLst/>
              </a:rPr>
              <a:t>이산가족의 </a:t>
            </a:r>
            <a:r>
              <a:rPr lang="ko-KR" altLang="en-US" sz="3600" b="1" dirty="0">
                <a:solidFill>
                  <a:srgbClr val="262626"/>
                </a:solidFill>
                <a:effectLst/>
              </a:rPr>
              <a:t>슬픔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3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27584" y="4443958"/>
            <a:ext cx="7920880" cy="48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6.25</a:t>
            </a: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 전쟁으로 가족과 헤어진 슬픔을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이해해 봅시다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16" name="그림 15">
            <a:hlinkClick r:id="rId4"/>
          </p:cNvPr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683558" y="1408749"/>
            <a:ext cx="5776882" cy="2963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91680" y="1415043"/>
            <a:ext cx="4572000" cy="508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*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 그림을 클릭해주세요</a:t>
            </a: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600" b="1" dirty="0">
                <a:solidFill>
                  <a:srgbClr val="262626"/>
                </a:solidFill>
                <a:effectLst/>
              </a:rPr>
              <a:t>   활동 </a:t>
            </a:r>
            <a:r>
              <a:rPr lang="en-US" altLang="ko-KR" sz="3600" b="1" dirty="0">
                <a:solidFill>
                  <a:srgbClr val="262626"/>
                </a:solidFill>
                <a:effectLst/>
              </a:rPr>
              <a:t>2.</a:t>
            </a:r>
            <a:r>
              <a:rPr lang="ko-KR" altLang="en-US" sz="3600" b="1" dirty="0">
                <a:solidFill>
                  <a:srgbClr val="262626"/>
                </a:solidFill>
                <a:effectLst/>
              </a:rPr>
              <a:t> </a:t>
            </a:r>
            <a:r>
              <a:rPr lang="ko-KR" altLang="en-US" sz="3600" b="1" dirty="0" smtClean="0">
                <a:solidFill>
                  <a:srgbClr val="262626"/>
                </a:solidFill>
                <a:effectLst/>
              </a:rPr>
              <a:t>이산가족의 </a:t>
            </a:r>
            <a:r>
              <a:rPr lang="ko-KR" altLang="en-US" sz="3600" b="1" dirty="0">
                <a:solidFill>
                  <a:srgbClr val="262626"/>
                </a:solidFill>
                <a:effectLst/>
              </a:rPr>
              <a:t>슬픔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27584" y="4443958"/>
            <a:ext cx="7920880" cy="48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책 속의 장면과 영상 속 장면의 인물의 마음을 </a:t>
            </a:r>
            <a:r>
              <a:rPr kumimoji="0" lang="ko-KR" altLang="en-US" sz="24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생각해 봅시다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5"/>
          <a:srcRect l="28410" t="5250" r="29100" b="11650"/>
          <a:stretch>
            <a:fillRect/>
          </a:stretch>
        </p:blipFill>
        <p:spPr>
          <a:xfrm>
            <a:off x="6012160" y="1395619"/>
            <a:ext cx="2610013" cy="2976331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282300" y="1354834"/>
            <a:ext cx="2417492" cy="2945108"/>
            <a:chOff x="714348" y="1339444"/>
            <a:chExt cx="2417492" cy="3161132"/>
          </a:xfrm>
        </p:grpSpPr>
        <p:sp>
          <p:nvSpPr>
            <p:cNvPr id="9" name="모서리가 둥근 직사각형 8"/>
            <p:cNvSpPr/>
            <p:nvPr/>
          </p:nvSpPr>
          <p:spPr>
            <a:xfrm>
              <a:off x="714348" y="1339444"/>
              <a:ext cx="2345484" cy="3161132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  <a:alpha val="50000"/>
              </a:schemeClr>
            </a:solidFill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742950" indent="-742950">
                <a:defRPr/>
              </a:pPr>
              <a:r>
                <a:rPr lang="ko-KR" altLang="en-US" sz="3600">
                  <a:solidFill>
                    <a:schemeClr val="tx2">
                      <a:lumMod val="75000"/>
                    </a:schemeClr>
                  </a:solidFill>
                  <a:latin typeface="상상토끼 꽃길"/>
                  <a:ea typeface="상상토끼 꽃길"/>
                </a:rPr>
                <a:t>     </a:t>
              </a:r>
              <a:endParaRPr lang="en-US" altLang="ko-KR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55576" y="1776678"/>
              <a:ext cx="2376264" cy="2339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0" algn="ctr" defTabSz="914400" rtl="0" eaLnBrk="1" latinLnBrk="1" hangingPunct="1">
                <a:lnSpc>
                  <a:spcPts val="33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2400" b="0" i="0" u="none" strike="noStrike" kern="1200" cap="none" spc="0" normalizeH="0" baseline="0">
                  <a:solidFill>
                    <a:srgbClr val="000000"/>
                  </a:solidFill>
                  <a:latin typeface="한컴 윤고딕 250"/>
                  <a:ea typeface="한컴 윤고딕 250"/>
                </a:rPr>
                <a:t>이산가족이란</a:t>
              </a:r>
              <a:r>
                <a:rPr kumimoji="0" lang="en-US" altLang="ko-KR" sz="2400" b="0" i="0" u="none" strike="noStrike" kern="1200" cap="none" spc="0" normalizeH="0" baseline="0">
                  <a:solidFill>
                    <a:srgbClr val="000000"/>
                  </a:solidFill>
                  <a:latin typeface="한컴 윤고딕 250"/>
                  <a:ea typeface="한컴 윤고딕 250"/>
                </a:rPr>
                <a:t>?</a:t>
              </a:r>
            </a:p>
            <a:p>
              <a:pPr marL="0" indent="0" algn="ctr" defTabSz="914400" rtl="0" eaLnBrk="1" latinLnBrk="1" hangingPunct="1">
                <a:lnSpc>
                  <a:spcPts val="33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endParaRPr>
            </a:p>
            <a:p>
              <a:pPr marL="0" indent="0" defTabSz="914400" rtl="0" eaLnBrk="1" latinLnBrk="1" hangingPunct="1">
                <a:lnSpc>
                  <a:spcPts val="33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900" b="0" i="0" u="none" strike="noStrike" kern="1200" cap="none" spc="0" normalizeH="0" baseline="0">
                  <a:solidFill>
                    <a:srgbClr val="000000"/>
                  </a:solidFill>
                  <a:latin typeface="한컴 윤고딕 250"/>
                  <a:ea typeface="한컴 윤고딕 250"/>
                </a:rPr>
                <a:t>전쟁으로 인해 소식을 모른채 떨어진 가족을 말합니다</a:t>
              </a:r>
              <a:r>
                <a:rPr kumimoji="0" lang="en-US" altLang="ko-KR" sz="1900" b="0" i="0" u="none" strike="noStrike" kern="1200" cap="none" spc="0" normalizeH="0" baseline="0">
                  <a:solidFill>
                    <a:srgbClr val="000000"/>
                  </a:solidFill>
                  <a:latin typeface="한컴 윤고딕 250"/>
                  <a:ea typeface="한컴 윤고딕 250"/>
                </a:rPr>
                <a:t>.</a:t>
              </a: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6"/>
          <a:srcRect l="5560" t="41600" r="50000" b="1000"/>
          <a:stretch>
            <a:fillRect/>
          </a:stretch>
        </p:blipFill>
        <p:spPr>
          <a:xfrm>
            <a:off x="2987824" y="1419622"/>
            <a:ext cx="2880319" cy="29523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600" b="1" dirty="0">
                <a:solidFill>
                  <a:srgbClr val="262626"/>
                </a:solidFill>
                <a:effectLst/>
              </a:rPr>
              <a:t>   활동 </a:t>
            </a:r>
            <a:r>
              <a:rPr lang="en-US" altLang="ko-KR" sz="3600" b="1" dirty="0">
                <a:solidFill>
                  <a:srgbClr val="262626"/>
                </a:solidFill>
                <a:effectLst/>
              </a:rPr>
              <a:t>2.</a:t>
            </a:r>
            <a:r>
              <a:rPr lang="ko-KR" altLang="en-US" sz="3600" b="1" dirty="0">
                <a:solidFill>
                  <a:srgbClr val="262626"/>
                </a:solidFill>
                <a:effectLst/>
              </a:rPr>
              <a:t> </a:t>
            </a:r>
            <a:r>
              <a:rPr lang="ko-KR" altLang="en-US" sz="3600" b="1" dirty="0" smtClean="0">
                <a:solidFill>
                  <a:srgbClr val="262626"/>
                </a:solidFill>
                <a:effectLst/>
              </a:rPr>
              <a:t>이산가족의 </a:t>
            </a:r>
            <a:r>
              <a:rPr lang="ko-KR" altLang="en-US" sz="3600" b="1" dirty="0">
                <a:solidFill>
                  <a:srgbClr val="262626"/>
                </a:solidFill>
                <a:effectLst/>
              </a:rPr>
              <a:t>슬픔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03648" y="1064977"/>
            <a:ext cx="8640960" cy="906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3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책 속의 장면과 실제 </a:t>
            </a:r>
            <a:r>
              <a:rPr kumimoji="0" lang="en-US" altLang="ko-KR" sz="23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6.25</a:t>
            </a:r>
            <a:r>
              <a:rPr kumimoji="0" lang="ko-KR" altLang="en-US" sz="23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전쟁 장면을 </a:t>
            </a:r>
            <a:r>
              <a:rPr kumimoji="0" lang="ko-KR" altLang="en-US" sz="23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보고</a:t>
            </a:r>
            <a:r>
              <a:rPr kumimoji="0" lang="en-US" altLang="ko-KR" sz="23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,</a:t>
            </a:r>
            <a:r>
              <a:rPr kumimoji="0" lang="ko-KR" altLang="en-US" sz="23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  <a:endParaRPr kumimoji="0" lang="en-US" altLang="ko-KR" sz="2300" b="0" i="0" u="none" strike="noStrike" kern="1200" cap="none" spc="0" normalizeH="0" baseline="0" dirty="0" smtClean="0">
              <a:solidFill>
                <a:srgbClr val="000000"/>
              </a:solidFill>
              <a:latin typeface="한컴 윤고딕 250"/>
              <a:ea typeface="한컴 윤고딕 250"/>
            </a:endParaRPr>
          </a:p>
          <a:p>
            <a:pPr marL="0" indent="0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3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이야기를 나누어 봅시다</a:t>
            </a:r>
            <a:r>
              <a:rPr kumimoji="0" lang="en-US" altLang="ko-KR" sz="23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  <a:r>
              <a:rPr kumimoji="0" lang="ko-KR" altLang="en-US" sz="23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 </a:t>
            </a:r>
          </a:p>
        </p:txBody>
      </p:sp>
      <p:pic>
        <p:nvPicPr>
          <p:cNvPr id="18" name="그림 11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5"/>
          <a:srcRect l="-3410" t="23490" r="50670" b="2200"/>
          <a:stretch>
            <a:fillRect/>
          </a:stretch>
        </p:blipFill>
        <p:spPr>
          <a:xfrm>
            <a:off x="4696012" y="2355726"/>
            <a:ext cx="1859412" cy="2620013"/>
          </a:xfrm>
          <a:prstGeom prst="rect">
            <a:avLst/>
          </a:prstGeom>
        </p:spPr>
      </p:pic>
      <p:pic>
        <p:nvPicPr>
          <p:cNvPr id="19" name="그림 13"/>
          <p:cNvPicPr>
            <a:picLocks noChangeAspect="1"/>
          </p:cNvPicPr>
          <p:nvPr/>
        </p:nvPicPr>
        <p:blipFill rotWithShape="1">
          <a:blip r:embed="rId6"/>
          <a:srcRect l="36940" t="-770" r="31960" b="38750"/>
          <a:stretch>
            <a:fillRect/>
          </a:stretch>
        </p:blipFill>
        <p:spPr>
          <a:xfrm rot="178215">
            <a:off x="6126573" y="1599239"/>
            <a:ext cx="2385008" cy="2701042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0" name="직사각형 15"/>
          <p:cNvSpPr/>
          <p:nvPr/>
        </p:nvSpPr>
        <p:spPr>
          <a:xfrm>
            <a:off x="6444208" y="2273953"/>
            <a:ext cx="17497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전쟁의 아픔으로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한컴 윤고딕 230"/>
              <a:ea typeface="한컴 윤고딕 230"/>
            </a:endParaRPr>
          </a:p>
          <a:p>
            <a:pPr algn="ctr">
              <a:defRPr/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많은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사람들이 </a:t>
            </a:r>
          </a:p>
          <a:p>
            <a:pPr algn="ctr">
              <a:defRPr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고통을 받고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있는 것 같아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.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/>
              <a:ea typeface="한컴 윤고딕 230"/>
            </a:endParaRPr>
          </a:p>
        </p:txBody>
      </p:sp>
      <p:pic>
        <p:nvPicPr>
          <p:cNvPr id="21" name="그림 17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7"/>
          <a:srcRect l="47270" t="21720" b="3970"/>
          <a:stretch>
            <a:fillRect/>
          </a:stretch>
        </p:blipFill>
        <p:spPr>
          <a:xfrm>
            <a:off x="2520756" y="2260627"/>
            <a:ext cx="1907227" cy="2687387"/>
          </a:xfrm>
          <a:prstGeom prst="rect">
            <a:avLst/>
          </a:prstGeom>
        </p:spPr>
      </p:pic>
      <p:pic>
        <p:nvPicPr>
          <p:cNvPr id="22" name="그림 18"/>
          <p:cNvPicPr>
            <a:picLocks noChangeAspect="1"/>
          </p:cNvPicPr>
          <p:nvPr/>
        </p:nvPicPr>
        <p:blipFill rotWithShape="1">
          <a:blip r:embed="rId6"/>
          <a:srcRect l="67770" t="10910" r="1130" b="27070"/>
          <a:stretch>
            <a:fillRect/>
          </a:stretch>
        </p:blipFill>
        <p:spPr>
          <a:xfrm rot="12999111">
            <a:off x="663895" y="2043653"/>
            <a:ext cx="2083511" cy="235959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3" name="직사각형 19"/>
          <p:cNvSpPr/>
          <p:nvPr/>
        </p:nvSpPr>
        <p:spPr>
          <a:xfrm>
            <a:off x="688220" y="2790927"/>
            <a:ext cx="17497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50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년만에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 가족을 </a:t>
            </a:r>
          </a:p>
          <a:p>
            <a:pPr algn="ctr">
              <a:defRPr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다시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만난다는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건</a:t>
            </a:r>
          </a:p>
          <a:p>
            <a:pPr algn="ctr">
              <a:defRPr/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어떤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느낌일까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?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300" b="1" dirty="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4300" b="1" dirty="0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4300" b="1" dirty="0">
                <a:solidFill>
                  <a:srgbClr val="262626"/>
                </a:solidFill>
                <a:effectLst/>
              </a:rPr>
              <a:t> </a:t>
            </a:r>
            <a:r>
              <a:rPr lang="en-US" altLang="ko-KR" sz="4300" b="1" dirty="0">
                <a:solidFill>
                  <a:srgbClr val="262626"/>
                </a:solidFill>
                <a:effectLst/>
              </a:rPr>
              <a:t>&lt;</a:t>
            </a:r>
            <a:r>
              <a:rPr lang="ko-KR" altLang="en-US" sz="4300" b="1" dirty="0" smtClean="0">
                <a:solidFill>
                  <a:srgbClr val="262626"/>
                </a:solidFill>
                <a:effectLst/>
              </a:rPr>
              <a:t>이산가족</a:t>
            </a:r>
            <a:r>
              <a:rPr lang="en-US" altLang="ko-KR" sz="4300" b="1" dirty="0">
                <a:solidFill>
                  <a:srgbClr val="262626"/>
                </a:solidFill>
                <a:effectLst/>
              </a:rPr>
              <a:t>&gt;</a:t>
            </a:r>
            <a:r>
              <a:rPr lang="ko-KR" altLang="en-US" sz="4300" b="1" dirty="0">
                <a:solidFill>
                  <a:srgbClr val="262626"/>
                </a:solidFill>
                <a:effectLst/>
              </a:rPr>
              <a:t> 역할극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모서리가 둥근 직사각형 8"/>
          <p:cNvSpPr/>
          <p:nvPr/>
        </p:nvSpPr>
        <p:spPr>
          <a:xfrm>
            <a:off x="5724128" y="2067693"/>
            <a:ext cx="1985444" cy="1800200"/>
          </a:xfrm>
          <a:prstGeom prst="roundRect">
            <a:avLst>
              <a:gd name="adj" fmla="val 16667"/>
            </a:avLst>
          </a:prstGeom>
          <a:solidFill>
            <a:srgbClr val="F3DCDB">
              <a:alpha val="49800"/>
            </a:srgbClr>
          </a:solidFill>
          <a:ln w="19050" cap="flat" cmpd="sng" algn="ctr">
            <a:noFill/>
            <a:prstDash val="sysDash"/>
          </a:ln>
        </p:spPr>
        <p:txBody>
          <a:bodyPr anchor="ctr"/>
          <a:lstStyle/>
          <a:p>
            <a:pPr marL="742950" indent="-74295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600" b="0" i="0" u="none" strike="noStrike" kern="1200" cap="none" spc="0" normalizeH="0" baseline="0">
                <a:solidFill>
                  <a:srgbClr val="17375E"/>
                </a:solidFill>
                <a:latin typeface="상상토끼 꽃길"/>
                <a:ea typeface="상상토끼 꽃길"/>
              </a:rPr>
              <a:t>     </a:t>
            </a:r>
            <a:endParaRPr kumimoji="0" lang="en-US" altLang="ko-KR" sz="3600" b="0" i="0" u="none" strike="noStrike" kern="1200" cap="none" spc="0" normalizeH="0" baseline="0">
              <a:solidFill>
                <a:srgbClr val="17375E"/>
              </a:solidFill>
              <a:latin typeface="상상토끼 꽃길"/>
              <a:ea typeface="상상토끼 꽃길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3.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en-US" altLang="ko-KR" sz="3600" b="1">
                <a:solidFill>
                  <a:srgbClr val="262626"/>
                </a:solidFill>
              </a:rPr>
              <a:t>&lt;</a:t>
            </a:r>
            <a:r>
              <a:rPr lang="ko-KR" altLang="en-US" sz="3600" b="1">
                <a:solidFill>
                  <a:srgbClr val="262626"/>
                </a:solidFill>
              </a:rPr>
              <a:t>이산가족</a:t>
            </a:r>
            <a:r>
              <a:rPr lang="en-US" altLang="ko-KR" sz="3600" b="1">
                <a:solidFill>
                  <a:srgbClr val="262626"/>
                </a:solidFill>
              </a:rPr>
              <a:t>&gt;</a:t>
            </a:r>
            <a:r>
              <a:rPr lang="ko-KR" altLang="en-US" sz="3600" b="1">
                <a:solidFill>
                  <a:srgbClr val="262626"/>
                </a:solidFill>
              </a:rPr>
              <a:t> 역할극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4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95537" y="1275606"/>
            <a:ext cx="8568952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3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전쟁으로 인해 떨어진 가족이 만나는 장면을 보고 역할극을 해 봅시다</a:t>
            </a:r>
            <a:r>
              <a:rPr kumimoji="0" lang="en-US" altLang="ko-KR" sz="23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15" name="그림 14">
            <a:hlinkClick r:id="rId5"/>
          </p:cNvPr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683568" y="1995686"/>
            <a:ext cx="4778296" cy="268638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724128" y="2104251"/>
            <a:ext cx="2016224" cy="1763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700" i="0" u="none" strike="noStrike" kern="1200" cap="none" spc="0" normalizeH="0" baseline="0">
                <a:solidFill>
                  <a:srgbClr val="000000"/>
                </a:solidFill>
                <a:latin typeface="한컴 윤고딕 230"/>
                <a:ea typeface="한컴 윤고딕 230"/>
              </a:rPr>
              <a:t>전쟁으로 인해 </a:t>
            </a:r>
          </a:p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700" i="0" u="none" strike="noStrike" kern="1200" cap="none" spc="0" normalizeH="0" baseline="0">
                <a:solidFill>
                  <a:srgbClr val="000000"/>
                </a:solidFill>
                <a:latin typeface="한컴 윤고딕 230"/>
                <a:ea typeface="한컴 윤고딕 230"/>
              </a:rPr>
              <a:t>가족들과 </a:t>
            </a:r>
            <a:r>
              <a:rPr kumimoji="0" lang="en-US" altLang="ko-KR" sz="1700" i="0" u="none" strike="noStrike" kern="1200" cap="none" spc="0" normalizeH="0" baseline="0">
                <a:solidFill>
                  <a:srgbClr val="000000"/>
                </a:solidFill>
                <a:latin typeface="한컴 윤고딕 230"/>
                <a:ea typeface="한컴 윤고딕 230"/>
              </a:rPr>
              <a:t>30</a:t>
            </a:r>
            <a:r>
              <a:rPr kumimoji="0" lang="ko-KR" altLang="en-US" sz="1700" i="0" u="none" strike="noStrike" kern="1200" cap="none" spc="0" normalizeH="0" baseline="0">
                <a:solidFill>
                  <a:srgbClr val="000000"/>
                </a:solidFill>
                <a:latin typeface="한컴 윤고딕 230"/>
                <a:ea typeface="한컴 윤고딕 230"/>
              </a:rPr>
              <a:t>년 동안 헤어지면 마음이 </a:t>
            </a:r>
          </a:p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700" i="0" u="none" strike="noStrike" kern="1200" cap="none" spc="0" normalizeH="0" baseline="0">
                <a:solidFill>
                  <a:srgbClr val="000000"/>
                </a:solidFill>
                <a:latin typeface="한컴 윤고딕 230"/>
                <a:ea typeface="한컴 윤고딕 230"/>
              </a:rPr>
              <a:t>어떨까요</a:t>
            </a:r>
            <a:r>
              <a:rPr kumimoji="0" lang="en-US" altLang="ko-KR" sz="1700" i="0" u="none" strike="noStrike" kern="1200" cap="none" spc="0" normalizeH="0" baseline="0">
                <a:solidFill>
                  <a:srgbClr val="000000"/>
                </a:solidFill>
                <a:latin typeface="한컴 윤고딕 230"/>
                <a:ea typeface="한컴 윤고딕 230"/>
              </a:rPr>
              <a:t>?</a:t>
            </a:r>
          </a:p>
        </p:txBody>
      </p:sp>
      <p:pic>
        <p:nvPicPr>
          <p:cNvPr id="18" name="그림 13" descr="음식이(가) 표시된 사진  자동 생성된 설명"/>
          <p:cNvPicPr>
            <a:picLocks noChangeAspect="1"/>
          </p:cNvPicPr>
          <p:nvPr/>
        </p:nvPicPr>
        <p:blipFill rotWithShape="1">
          <a:blip r:embed="rId7"/>
          <a:srcRect l="30100" t="16440" r="23430" b="27920"/>
          <a:stretch>
            <a:fillRect/>
          </a:stretch>
        </p:blipFill>
        <p:spPr>
          <a:xfrm>
            <a:off x="7288188" y="411510"/>
            <a:ext cx="619600" cy="741892"/>
          </a:xfrm>
          <a:prstGeom prst="rect">
            <a:avLst/>
          </a:prstGeom>
        </p:spPr>
      </p:pic>
      <p:sp>
        <p:nvSpPr>
          <p:cNvPr id="19" name="TextBox 3"/>
          <p:cNvSpPr txBox="1"/>
          <p:nvPr/>
        </p:nvSpPr>
        <p:spPr>
          <a:xfrm>
            <a:off x="7979796" y="771550"/>
            <a:ext cx="1056700" cy="2944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학습지 활용</a:t>
            </a:r>
          </a:p>
        </p:txBody>
      </p:sp>
      <p:pic>
        <p:nvPicPr>
          <p:cNvPr id="20" name="그림 11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8"/>
          <a:srcRect l="-3410" t="23490" r="50670" b="2200"/>
          <a:stretch>
            <a:fillRect/>
          </a:stretch>
        </p:blipFill>
        <p:spPr>
          <a:xfrm>
            <a:off x="7164288" y="2523487"/>
            <a:ext cx="1859412" cy="262001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83568" y="4634865"/>
            <a:ext cx="4572000" cy="508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*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 그림을 클릭해주세요</a:t>
            </a: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1547664" y="267875"/>
            <a:ext cx="6881988" cy="75009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b="1">
                <a:solidFill>
                  <a:schemeClr val="tx2">
                    <a:lumMod val="75000"/>
                  </a:schemeClr>
                </a:solidFill>
              </a:rPr>
              <a:t>도망치는 아이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3"/>
          <a:srcRect l="74220" t="54560" r="11720" b="18090"/>
          <a:stretch>
            <a:fillRect/>
          </a:stretch>
        </p:blipFill>
        <p:spPr>
          <a:xfrm rot="215240">
            <a:off x="278201" y="-179050"/>
            <a:ext cx="1569173" cy="1569173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210862" y="1347614"/>
            <a:ext cx="2920978" cy="3528392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rPr>
              <a:t>     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상상토끼 꽃길"/>
              <a:ea typeface="상상토끼 꽃길"/>
            </a:endParaRPr>
          </a:p>
        </p:txBody>
      </p:sp>
      <p:sp>
        <p:nvSpPr>
          <p:cNvPr id="12" name="모서리가 둥근 직사각형 4"/>
          <p:cNvSpPr/>
          <p:nvPr/>
        </p:nvSpPr>
        <p:spPr>
          <a:xfrm>
            <a:off x="3419872" y="131759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1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5" name="모서리가 둥근 직사각형 4"/>
          <p:cNvSpPr/>
          <p:nvPr/>
        </p:nvSpPr>
        <p:spPr>
          <a:xfrm>
            <a:off x="3419872" y="203767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2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6" name="모서리가 둥근 직사각형 4"/>
          <p:cNvSpPr/>
          <p:nvPr/>
        </p:nvSpPr>
        <p:spPr>
          <a:xfrm>
            <a:off x="3419872" y="275775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3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7" name="모서리가 둥근 직사각형 4"/>
          <p:cNvSpPr/>
          <p:nvPr/>
        </p:nvSpPr>
        <p:spPr>
          <a:xfrm>
            <a:off x="3419872" y="347783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4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8" name="모서리가 둥근 직사각형 4"/>
          <p:cNvSpPr/>
          <p:nvPr/>
        </p:nvSpPr>
        <p:spPr>
          <a:xfrm>
            <a:off x="3419872" y="419791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5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9" name="모서리가 둥근 직사각형 4"/>
          <p:cNvSpPr/>
          <p:nvPr/>
        </p:nvSpPr>
        <p:spPr>
          <a:xfrm>
            <a:off x="4788024" y="131759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1.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작품 살펴보기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2.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주인공과 작가의 마음 이해하기</a:t>
            </a:r>
          </a:p>
          <a:p>
            <a:pPr marL="742950" indent="-742950">
              <a:buClr>
                <a:srgbClr val="262626"/>
              </a:buClr>
              <a:buNone/>
              <a:defRPr/>
            </a:pPr>
            <a:r>
              <a:rPr lang="ko-KR" altLang="en-US" sz="130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1300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1300">
                <a:solidFill>
                  <a:srgbClr val="262626"/>
                </a:solidFill>
                <a:effectLst/>
              </a:rPr>
              <a:t> 전쟁의 슬픔</a:t>
            </a:r>
          </a:p>
        </p:txBody>
      </p:sp>
      <p:sp>
        <p:nvSpPr>
          <p:cNvPr id="20" name="모서리가 둥근 직사각형 4"/>
          <p:cNvSpPr/>
          <p:nvPr/>
        </p:nvSpPr>
        <p:spPr>
          <a:xfrm>
            <a:off x="4788024" y="203767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buClr>
                <a:srgbClr val="2B2D63"/>
              </a:buClr>
              <a:buNone/>
              <a:defRPr/>
            </a:pPr>
            <a:r>
              <a:rPr lang="ko-KR" altLang="en-US" sz="1300" b="1">
                <a:solidFill>
                  <a:srgbClr val="2B2D63"/>
                </a:solidFill>
                <a:effectLst/>
              </a:rPr>
              <a:t>활동 </a:t>
            </a:r>
            <a:r>
              <a:rPr lang="en-US" altLang="ko-KR" sz="1300" b="1">
                <a:solidFill>
                  <a:srgbClr val="2B2D63"/>
                </a:solidFill>
                <a:effectLst/>
              </a:rPr>
              <a:t>1.</a:t>
            </a:r>
            <a:r>
              <a:rPr lang="ko-KR" altLang="en-US" sz="1300" b="1">
                <a:solidFill>
                  <a:srgbClr val="2B2D63"/>
                </a:solidFill>
                <a:effectLst/>
              </a:rPr>
              <a:t> </a:t>
            </a:r>
            <a:r>
              <a:rPr lang="en-US" altLang="ko-KR" sz="1300" b="1">
                <a:solidFill>
                  <a:srgbClr val="2B2D63"/>
                </a:solidFill>
                <a:effectLst/>
              </a:rPr>
              <a:t>6.25</a:t>
            </a:r>
            <a:r>
              <a:rPr lang="ko-KR" altLang="en-US" sz="1300" b="1">
                <a:solidFill>
                  <a:srgbClr val="2B2D63"/>
                </a:solidFill>
                <a:effectLst/>
              </a:rPr>
              <a:t> 전쟁</a:t>
            </a:r>
          </a:p>
          <a:p>
            <a:pPr marL="742950" indent="-742950">
              <a:buClr>
                <a:srgbClr val="2B2D63"/>
              </a:buClr>
              <a:buNone/>
              <a:defRPr/>
            </a:pPr>
            <a:r>
              <a:rPr lang="ko-KR" altLang="en-US" sz="1300" b="1">
                <a:solidFill>
                  <a:srgbClr val="2B2D63"/>
                </a:solidFill>
                <a:effectLst/>
              </a:rPr>
              <a:t>활동 </a:t>
            </a:r>
            <a:r>
              <a:rPr lang="en-US" altLang="ko-KR" sz="1300" b="1">
                <a:solidFill>
                  <a:srgbClr val="2B2D63"/>
                </a:solidFill>
                <a:effectLst/>
              </a:rPr>
              <a:t>2.</a:t>
            </a:r>
            <a:r>
              <a:rPr lang="ko-KR" altLang="en-US" sz="1300" b="1">
                <a:solidFill>
                  <a:srgbClr val="2B2D63"/>
                </a:solidFill>
                <a:effectLst/>
              </a:rPr>
              <a:t> 이산 가족의 슬픔 </a:t>
            </a:r>
          </a:p>
          <a:p>
            <a:pPr marL="742950" indent="-742950">
              <a:buClr>
                <a:srgbClr val="2B2D63"/>
              </a:buClr>
              <a:buNone/>
              <a:defRPr/>
            </a:pPr>
            <a:r>
              <a:rPr lang="ko-KR" altLang="en-US" sz="1300" b="1">
                <a:solidFill>
                  <a:srgbClr val="2B2D63"/>
                </a:solidFill>
                <a:effectLst/>
              </a:rPr>
              <a:t>활동 </a:t>
            </a:r>
            <a:r>
              <a:rPr lang="en-US" altLang="ko-KR" sz="1300" b="1">
                <a:solidFill>
                  <a:srgbClr val="2B2D63"/>
                </a:solidFill>
                <a:effectLst/>
              </a:rPr>
              <a:t>3.</a:t>
            </a:r>
            <a:r>
              <a:rPr lang="ko-KR" altLang="en-US" sz="1300" b="1">
                <a:solidFill>
                  <a:srgbClr val="2B2D63"/>
                </a:solidFill>
                <a:effectLst/>
              </a:rPr>
              <a:t> </a:t>
            </a:r>
            <a:r>
              <a:rPr lang="en-US" altLang="ko-KR" sz="1300" b="1">
                <a:solidFill>
                  <a:srgbClr val="2B2D63"/>
                </a:solidFill>
                <a:effectLst/>
              </a:rPr>
              <a:t>&lt;</a:t>
            </a:r>
            <a:r>
              <a:rPr lang="ko-KR" altLang="en-US" sz="1300" b="1">
                <a:solidFill>
                  <a:srgbClr val="2B2D63"/>
                </a:solidFill>
                <a:effectLst/>
              </a:rPr>
              <a:t>이산 가족</a:t>
            </a:r>
            <a:r>
              <a:rPr lang="en-US" altLang="ko-KR" sz="1300" b="1">
                <a:solidFill>
                  <a:srgbClr val="2B2D63"/>
                </a:solidFill>
                <a:effectLst/>
              </a:rPr>
              <a:t>&gt;</a:t>
            </a:r>
            <a:r>
              <a:rPr lang="ko-KR" altLang="en-US" sz="1300" b="1">
                <a:solidFill>
                  <a:srgbClr val="2B2D63"/>
                </a:solidFill>
                <a:effectLst/>
              </a:rPr>
              <a:t> 역할극</a:t>
            </a:r>
          </a:p>
        </p:txBody>
      </p:sp>
      <p:sp>
        <p:nvSpPr>
          <p:cNvPr id="21" name="모서리가 둥근 직사각형 4"/>
          <p:cNvSpPr/>
          <p:nvPr/>
        </p:nvSpPr>
        <p:spPr>
          <a:xfrm>
            <a:off x="4788024" y="275775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1.</a:t>
            </a:r>
            <a:r>
              <a:rPr lang="ko-KR" altLang="en-US" sz="1300">
                <a:solidFill>
                  <a:srgbClr val="262626"/>
                </a:solidFill>
              </a:rPr>
              <a:t> </a:t>
            </a:r>
            <a:r>
              <a:rPr lang="en-US" altLang="ko-KR" sz="1300">
                <a:solidFill>
                  <a:srgbClr val="262626"/>
                </a:solidFill>
              </a:rPr>
              <a:t>‘</a:t>
            </a:r>
            <a:r>
              <a:rPr lang="ko-KR" altLang="en-US" sz="1300">
                <a:solidFill>
                  <a:srgbClr val="262626"/>
                </a:solidFill>
              </a:rPr>
              <a:t>난민</a:t>
            </a:r>
            <a:r>
              <a:rPr lang="en-US" altLang="ko-KR" sz="1300">
                <a:solidFill>
                  <a:srgbClr val="262626"/>
                </a:solidFill>
              </a:rPr>
              <a:t>’</a:t>
            </a:r>
            <a:r>
              <a:rPr lang="ko-KR" altLang="en-US" sz="1300">
                <a:solidFill>
                  <a:srgbClr val="262626"/>
                </a:solidFill>
              </a:rPr>
              <a:t>이란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2.</a:t>
            </a:r>
            <a:r>
              <a:rPr lang="ko-KR" altLang="en-US" sz="1300">
                <a:solidFill>
                  <a:srgbClr val="262626"/>
                </a:solidFill>
              </a:rPr>
              <a:t> 인권에 대하여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3.</a:t>
            </a:r>
            <a:r>
              <a:rPr lang="ko-KR" altLang="en-US" sz="1300">
                <a:solidFill>
                  <a:srgbClr val="262626"/>
                </a:solidFill>
              </a:rPr>
              <a:t> 인권 보장 토론하기</a:t>
            </a:r>
          </a:p>
        </p:txBody>
      </p:sp>
      <p:sp>
        <p:nvSpPr>
          <p:cNvPr id="22" name="모서리가 둥근 직사각형 4"/>
          <p:cNvSpPr/>
          <p:nvPr/>
        </p:nvSpPr>
        <p:spPr>
          <a:xfrm>
            <a:off x="4788024" y="347783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1.</a:t>
            </a:r>
            <a:r>
              <a:rPr lang="ko-KR" altLang="en-US" sz="1300">
                <a:solidFill>
                  <a:srgbClr val="262626"/>
                </a:solidFill>
              </a:rPr>
              <a:t> 전쟁과 관련된 미술작품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2.</a:t>
            </a:r>
            <a:r>
              <a:rPr lang="ko-KR" altLang="en-US" sz="1300">
                <a:solidFill>
                  <a:srgbClr val="262626"/>
                </a:solidFill>
              </a:rPr>
              <a:t> 작품의 배경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3.</a:t>
            </a:r>
            <a:r>
              <a:rPr lang="ko-KR" altLang="en-US" sz="1300">
                <a:solidFill>
                  <a:srgbClr val="262626"/>
                </a:solidFill>
              </a:rPr>
              <a:t> 작품 표현하기</a:t>
            </a:r>
          </a:p>
        </p:txBody>
      </p:sp>
      <p:sp>
        <p:nvSpPr>
          <p:cNvPr id="23" name="모서리가 둥근 직사각형 4"/>
          <p:cNvSpPr/>
          <p:nvPr/>
        </p:nvSpPr>
        <p:spPr>
          <a:xfrm>
            <a:off x="4788024" y="419791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1.</a:t>
            </a:r>
            <a:r>
              <a:rPr lang="ko-KR" altLang="en-US" sz="1300">
                <a:solidFill>
                  <a:srgbClr val="262626"/>
                </a:solidFill>
              </a:rPr>
              <a:t> 전쟁 국가 알아보기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2.</a:t>
            </a:r>
            <a:r>
              <a:rPr lang="ko-KR" altLang="en-US" sz="1300">
                <a:solidFill>
                  <a:srgbClr val="262626"/>
                </a:solidFill>
              </a:rPr>
              <a:t> 지구촌 평화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3.</a:t>
            </a:r>
            <a:r>
              <a:rPr lang="ko-KR" altLang="en-US" sz="1300">
                <a:solidFill>
                  <a:srgbClr val="262626"/>
                </a:solidFill>
              </a:rPr>
              <a:t> 우리가 할 수 있는 일</a:t>
            </a: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87" y="1347614"/>
            <a:ext cx="2570131" cy="3587854"/>
          </a:xfrm>
          <a:prstGeom prst="rect">
            <a:avLst/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894929" y="4017642"/>
            <a:ext cx="1718248" cy="12474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모서리가 둥근 직사각형 8"/>
          <p:cNvSpPr/>
          <p:nvPr/>
        </p:nvSpPr>
        <p:spPr>
          <a:xfrm>
            <a:off x="2442540" y="2571750"/>
            <a:ext cx="1985444" cy="1800200"/>
          </a:xfrm>
          <a:prstGeom prst="roundRect">
            <a:avLst>
              <a:gd name="adj" fmla="val 16667"/>
            </a:avLst>
          </a:prstGeom>
          <a:solidFill>
            <a:srgbClr val="F3DCDB">
              <a:alpha val="49800"/>
            </a:srgbClr>
          </a:solidFill>
          <a:ln w="19050" cap="flat" cmpd="sng" algn="ctr">
            <a:noFill/>
            <a:prstDash val="sysDash"/>
          </a:ln>
        </p:spPr>
        <p:txBody>
          <a:bodyPr anchor="ctr"/>
          <a:lstStyle/>
          <a:p>
            <a:pPr marL="742950" indent="-74295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600" b="0" i="0" u="none" strike="noStrike" kern="1200" cap="none" spc="0" normalizeH="0" baseline="0">
                <a:solidFill>
                  <a:srgbClr val="17375E"/>
                </a:solidFill>
                <a:latin typeface="상상토끼 꽃길"/>
                <a:ea typeface="상상토끼 꽃길"/>
              </a:rPr>
              <a:t>     </a:t>
            </a:r>
            <a:endParaRPr kumimoji="0" lang="en-US" altLang="ko-KR" sz="3600" b="0" i="0" u="none" strike="noStrike" kern="1200" cap="none" spc="0" normalizeH="0" baseline="0">
              <a:solidFill>
                <a:srgbClr val="17375E"/>
              </a:solidFill>
              <a:latin typeface="상상토끼 꽃길"/>
              <a:ea typeface="상상토끼 꽃길"/>
            </a:endParaRP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3.</a:t>
            </a:r>
            <a:r>
              <a:rPr lang="ko-KR" altLang="en-US" sz="3600" b="1">
                <a:solidFill>
                  <a:srgbClr val="262626"/>
                </a:solidFill>
              </a:rPr>
              <a:t> </a:t>
            </a:r>
            <a:r>
              <a:rPr lang="en-US" altLang="ko-KR" sz="3600" b="1">
                <a:solidFill>
                  <a:srgbClr val="262626"/>
                </a:solidFill>
              </a:rPr>
              <a:t>&lt;</a:t>
            </a:r>
            <a:r>
              <a:rPr lang="ko-KR" altLang="en-US" sz="3600" b="1">
                <a:solidFill>
                  <a:srgbClr val="262626"/>
                </a:solidFill>
              </a:rPr>
              <a:t>이산가족</a:t>
            </a:r>
            <a:r>
              <a:rPr lang="en-US" altLang="ko-KR" sz="3600" b="1">
                <a:solidFill>
                  <a:srgbClr val="262626"/>
                </a:solidFill>
              </a:rPr>
              <a:t>&gt;</a:t>
            </a:r>
            <a:r>
              <a:rPr lang="ko-KR" altLang="en-US" sz="3600" b="1">
                <a:solidFill>
                  <a:srgbClr val="262626"/>
                </a:solidFill>
              </a:rPr>
              <a:t> 역할극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4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04055" y="1275606"/>
            <a:ext cx="8460433" cy="922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3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작품에서 주인공이 부모님을 다시 만나게 된다면 어떤 마음이 들지 생각하며 역할극을 </a:t>
            </a:r>
            <a:r>
              <a:rPr kumimoji="0" lang="ko-KR" altLang="en-US" sz="2300" b="0" i="0" u="none" strike="noStrike" kern="1200" cap="none" spc="0" normalizeH="0" baseline="0" dirty="0" smtClean="0">
                <a:solidFill>
                  <a:srgbClr val="000000"/>
                </a:solidFill>
                <a:latin typeface="한컴 윤고딕 250"/>
                <a:ea typeface="한컴 윤고딕 250"/>
              </a:rPr>
              <a:t>해 봅시다</a:t>
            </a:r>
            <a:r>
              <a:rPr kumimoji="0" lang="en-US" altLang="ko-KR" sz="23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11760" y="2824332"/>
            <a:ext cx="2016224" cy="1338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700" i="0" u="none" strike="noStrike" kern="1200" cap="none" spc="0" normalizeH="0" baseline="0" dirty="0">
                <a:solidFill>
                  <a:srgbClr val="000000"/>
                </a:solidFill>
                <a:latin typeface="한컴 윤고딕 230"/>
                <a:ea typeface="한컴 윤고딕 230"/>
              </a:rPr>
              <a:t>전쟁으로 인해 </a:t>
            </a:r>
          </a:p>
          <a:p>
            <a:pPr marL="0" indent="0" algn="ctr" defTabSz="914400" rtl="0" eaLnBrk="1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700" i="0" u="none" strike="noStrike" kern="1200" cap="none" spc="0" normalizeH="0" baseline="0" dirty="0">
                <a:solidFill>
                  <a:srgbClr val="000000"/>
                </a:solidFill>
                <a:latin typeface="한컴 윤고딕 230"/>
                <a:ea typeface="한컴 윤고딕 230"/>
              </a:rPr>
              <a:t>가족들과 </a:t>
            </a:r>
            <a:r>
              <a:rPr kumimoji="0" lang="en-US" altLang="ko-KR" sz="1700" i="0" u="none" strike="noStrike" kern="1200" cap="none" spc="0" normalizeH="0" baseline="0" dirty="0">
                <a:solidFill>
                  <a:srgbClr val="000000"/>
                </a:solidFill>
                <a:latin typeface="한컴 윤고딕 230"/>
                <a:ea typeface="한컴 윤고딕 230"/>
              </a:rPr>
              <a:t>30</a:t>
            </a:r>
            <a:r>
              <a:rPr kumimoji="0" lang="ko-KR" altLang="en-US" sz="1700" i="0" u="none" strike="noStrike" kern="1200" cap="none" spc="0" normalizeH="0" baseline="0" dirty="0" smtClean="0">
                <a:solidFill>
                  <a:srgbClr val="000000"/>
                </a:solidFill>
                <a:latin typeface="한컴 윤고딕 230"/>
                <a:ea typeface="한컴 윤고딕 230"/>
              </a:rPr>
              <a:t>년 동안 </a:t>
            </a:r>
            <a:r>
              <a:rPr kumimoji="0" lang="ko-KR" altLang="en-US" sz="1700" i="0" u="none" strike="noStrike" kern="1200" cap="none" spc="0" normalizeH="0" baseline="0" dirty="0">
                <a:solidFill>
                  <a:srgbClr val="000000"/>
                </a:solidFill>
                <a:latin typeface="한컴 윤고딕 230"/>
                <a:ea typeface="한컴 윤고딕 230"/>
              </a:rPr>
              <a:t>헤어지면 마음이 </a:t>
            </a:r>
          </a:p>
          <a:p>
            <a:pPr marL="0" indent="0" algn="ctr" defTabSz="914400" rtl="0" eaLnBrk="1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700" i="0" u="none" strike="noStrike" kern="1200" cap="none" spc="0" normalizeH="0" baseline="0" dirty="0">
                <a:solidFill>
                  <a:srgbClr val="000000"/>
                </a:solidFill>
                <a:latin typeface="한컴 윤고딕 230"/>
                <a:ea typeface="한컴 윤고딕 230"/>
              </a:rPr>
              <a:t>어떨까요</a:t>
            </a:r>
            <a:r>
              <a:rPr kumimoji="0" lang="en-US" altLang="ko-KR" sz="1700" i="0" u="none" strike="noStrike" kern="1200" cap="none" spc="0" normalizeH="0" baseline="0" dirty="0">
                <a:solidFill>
                  <a:srgbClr val="000000"/>
                </a:solidFill>
                <a:latin typeface="한컴 윤고딕 230"/>
                <a:ea typeface="한컴 윤고딕 230"/>
              </a:rPr>
              <a:t>?</a:t>
            </a:r>
          </a:p>
        </p:txBody>
      </p:sp>
      <p:pic>
        <p:nvPicPr>
          <p:cNvPr id="18" name="그림 13" descr="음식이(가) 표시된 사진  자동 생성된 설명"/>
          <p:cNvPicPr>
            <a:picLocks noChangeAspect="1"/>
          </p:cNvPicPr>
          <p:nvPr/>
        </p:nvPicPr>
        <p:blipFill rotWithShape="1">
          <a:blip r:embed="rId5"/>
          <a:srcRect l="30100" t="16440" r="23430" b="27920"/>
          <a:stretch>
            <a:fillRect/>
          </a:stretch>
        </p:blipFill>
        <p:spPr>
          <a:xfrm>
            <a:off x="7288188" y="411510"/>
            <a:ext cx="619600" cy="741892"/>
          </a:xfrm>
          <a:prstGeom prst="rect">
            <a:avLst/>
          </a:prstGeom>
        </p:spPr>
      </p:pic>
      <p:sp>
        <p:nvSpPr>
          <p:cNvPr id="19" name="TextBox 3"/>
          <p:cNvSpPr txBox="1"/>
          <p:nvPr/>
        </p:nvSpPr>
        <p:spPr>
          <a:xfrm>
            <a:off x="7979796" y="771550"/>
            <a:ext cx="1056700" cy="2944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학습지 활용</a:t>
            </a:r>
          </a:p>
        </p:txBody>
      </p:sp>
      <p:pic>
        <p:nvPicPr>
          <p:cNvPr id="22" name="그림 17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6"/>
          <a:srcRect l="47270" t="21720" b="3970"/>
          <a:stretch>
            <a:fillRect/>
          </a:stretch>
        </p:blipFill>
        <p:spPr>
          <a:xfrm>
            <a:off x="864571" y="2457558"/>
            <a:ext cx="1691204" cy="2382998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7"/>
          <a:srcRect l="64050" t="24800"/>
          <a:stretch>
            <a:fillRect/>
          </a:stretch>
        </p:blipFill>
        <p:spPr>
          <a:xfrm>
            <a:off x="4860032" y="2068092"/>
            <a:ext cx="1872208" cy="2807913"/>
          </a:xfrm>
          <a:prstGeom prst="rect">
            <a:avLst/>
          </a:prstGeom>
        </p:spPr>
      </p:pic>
      <p:pic>
        <p:nvPicPr>
          <p:cNvPr id="25" name="그림 13"/>
          <p:cNvPicPr>
            <a:picLocks noChangeAspect="1"/>
          </p:cNvPicPr>
          <p:nvPr/>
        </p:nvPicPr>
        <p:blipFill rotWithShape="1">
          <a:blip r:embed="rId8"/>
          <a:srcRect l="36940" t="-770" r="31960" b="38750"/>
          <a:stretch>
            <a:fillRect/>
          </a:stretch>
        </p:blipFill>
        <p:spPr>
          <a:xfrm rot="178215">
            <a:off x="5893709" y="1832280"/>
            <a:ext cx="2083511" cy="2028785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820"/>
              </a:srgbClr>
            </a:outerShdw>
          </a:effectLst>
        </p:spPr>
      </p:pic>
      <p:sp>
        <p:nvSpPr>
          <p:cNvPr id="26" name="직사각형 15"/>
          <p:cNvSpPr/>
          <p:nvPr/>
        </p:nvSpPr>
        <p:spPr>
          <a:xfrm>
            <a:off x="6062620" y="2427734"/>
            <a:ext cx="1749740" cy="519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엄마 아빠</a:t>
            </a:r>
          </a:p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너무 보고싶었어요</a:t>
            </a:r>
            <a:r>
              <a:rPr kumimoji="0" lang="en-US" altLang="ko-KR" sz="1400" b="0" i="0" u="none" strike="noStrike" kern="1200" cap="none" spc="0" normalizeH="0" baseline="0">
                <a:solidFill>
                  <a:srgbClr val="404040"/>
                </a:solidFill>
                <a:latin typeface="한컴 윤고딕 230"/>
                <a:ea typeface="한컴 윤고딕 230"/>
              </a:rPr>
              <a:t>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300" b="1" dirty="0">
                <a:solidFill>
                  <a:srgbClr val="3057B9"/>
                </a:solidFill>
                <a:effectLst/>
              </a:rPr>
              <a:t>인권 보장</a:t>
            </a:r>
            <a:r>
              <a:rPr lang="ko-KR" altLang="en-US" sz="4300" b="1" dirty="0">
                <a:solidFill>
                  <a:srgbClr val="262626"/>
                </a:solidFill>
                <a:effectLst/>
              </a:rPr>
              <a:t>에 대해 </a:t>
            </a:r>
          </a:p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300" b="1" dirty="0" smtClean="0">
                <a:solidFill>
                  <a:srgbClr val="262626"/>
                </a:solidFill>
                <a:effectLst/>
              </a:rPr>
              <a:t>알아 봅시다</a:t>
            </a:r>
            <a:r>
              <a:rPr lang="en-US" altLang="ko-KR" sz="4300" b="1" dirty="0">
                <a:solidFill>
                  <a:srgbClr val="262626"/>
                </a:solidFill>
                <a:effectLst/>
              </a:rPr>
              <a:t>.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86000" y="267494"/>
            <a:ext cx="4572000" cy="95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300" b="1" dirty="0" smtClean="0">
                <a:solidFill>
                  <a:srgbClr val="262626"/>
                </a:solidFill>
                <a:effectLst/>
              </a:rPr>
              <a:t>다음 시간에는</a:t>
            </a:r>
            <a:r>
              <a:rPr lang="en-US" altLang="ko-KR" sz="4300" b="1" dirty="0">
                <a:solidFill>
                  <a:srgbClr val="262626"/>
                </a:solidFill>
                <a:effectLst/>
              </a:rPr>
              <a:t>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574386" y="3662781"/>
            <a:ext cx="2482090" cy="1645273"/>
          </a:xfrm>
          <a:prstGeom prst="rect">
            <a:avLst/>
          </a:prstGeom>
        </p:spPr>
      </p:pic>
      <p:pic>
        <p:nvPicPr>
          <p:cNvPr id="13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5"/>
          <a:srcRect l="6450" t="8000" r="6450" b="9400"/>
          <a:stretch>
            <a:fillRect/>
          </a:stretch>
        </p:blipFill>
        <p:spPr>
          <a:xfrm>
            <a:off x="1619672" y="447513"/>
            <a:ext cx="6336703" cy="42484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t="28890"/>
          <a:stretch>
            <a:fillRect/>
          </a:stretch>
        </p:blipFill>
        <p:spPr>
          <a:xfrm>
            <a:off x="0" y="1221962"/>
            <a:ext cx="9144000" cy="39215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95231" y="1347614"/>
            <a:ext cx="5469256" cy="146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ko-KR" altLang="en-US" sz="4500" b="1">
                <a:solidFill>
                  <a:schemeClr val="accent5">
                    <a:lumMod val="75000"/>
                  </a:schemeClr>
                </a:solidFill>
              </a:rPr>
              <a:t>선생님께 드리는</a:t>
            </a:r>
          </a:p>
          <a:p>
            <a:pPr lvl="0" algn="r">
              <a:defRPr/>
            </a:pPr>
            <a:r>
              <a:rPr lang="ko-KR" altLang="en-US" sz="4500" b="1">
                <a:solidFill>
                  <a:schemeClr val="accent5">
                    <a:lumMod val="75000"/>
                  </a:schemeClr>
                </a:solidFill>
              </a:rPr>
              <a:t>안내서</a:t>
            </a:r>
          </a:p>
        </p:txBody>
      </p:sp>
      <p:pic>
        <p:nvPicPr>
          <p:cNvPr id="4" name="그림 3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b="78410"/>
          <a:stretch>
            <a:fillRect/>
          </a:stretch>
        </p:blipFill>
        <p:spPr>
          <a:xfrm>
            <a:off x="-36512" y="-20538"/>
            <a:ext cx="9180512" cy="11908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b="1">
                <a:solidFill>
                  <a:schemeClr val="tx2">
                    <a:lumMod val="75000"/>
                  </a:schemeClr>
                </a:solidFill>
              </a:rPr>
              <a:t>선생님께 드리는 안내서</a:t>
            </a:r>
            <a:r>
              <a:rPr lang="en-US" altLang="ko-KR" sz="3600" b="1">
                <a:solidFill>
                  <a:schemeClr val="tx2">
                    <a:lumMod val="75000"/>
                  </a:schemeClr>
                </a:solidFill>
              </a:rPr>
              <a:t>1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4"/>
          <a:srcRect l="74220" t="54560" r="11720" b="18090"/>
          <a:stretch>
            <a:fillRect/>
          </a:stretch>
        </p:blipFill>
        <p:spPr>
          <a:xfrm rot="215240">
            <a:off x="278201" y="-179050"/>
            <a:ext cx="1569173" cy="1569173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642910" y="1339445"/>
            <a:ext cx="7929618" cy="3321867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rPr>
              <a:t>     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상상토끼 꽃길"/>
              <a:ea typeface="상상토끼 꽃길"/>
            </a:endParaRPr>
          </a:p>
        </p:txBody>
      </p:sp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7020272" y="3417306"/>
            <a:ext cx="2735615" cy="1986086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580538" y="1707572"/>
            <a:ext cx="198740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8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rPr>
              <a:t>[</a:t>
            </a:r>
            <a:r>
              <a:rPr kumimoji="0" lang="ko-KR" altLang="en-US" sz="28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rPr>
              <a:t>관련 교과</a:t>
            </a:r>
            <a:r>
              <a:rPr kumimoji="0" lang="en-US" altLang="ko-KR" sz="28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rPr>
              <a:t>]</a:t>
            </a:r>
            <a:endParaRPr kumimoji="0" lang="ko-KR" altLang="en-US" sz="2800" b="1" i="0" u="none" strike="noStrike" kern="1200" cap="none" spc="0" normalizeH="0" baseline="0"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cs typeface="다온 청춘고딕(B)"/>
            </a:endParaRPr>
          </a:p>
        </p:txBody>
      </p:sp>
      <p:grpSp>
        <p:nvGrpSpPr>
          <p:cNvPr id="15" name="그룹 9"/>
          <p:cNvGrpSpPr/>
          <p:nvPr/>
        </p:nvGrpSpPr>
        <p:grpSpPr>
          <a:xfrm>
            <a:off x="580538" y="2511186"/>
            <a:ext cx="8086667" cy="2163683"/>
            <a:chOff x="626931" y="3538602"/>
            <a:chExt cx="7666703" cy="2680812"/>
          </a:xfrm>
          <a:noFill/>
        </p:grpSpPr>
        <p:sp>
          <p:nvSpPr>
            <p:cNvPr id="16" name="직사각형 10"/>
            <p:cNvSpPr/>
            <p:nvPr/>
          </p:nvSpPr>
          <p:spPr>
            <a:xfrm>
              <a:off x="626931" y="4238540"/>
              <a:ext cx="7666702" cy="198087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60000"/>
                </a:lnSpc>
                <a:spcBef>
                  <a:spcPts val="100"/>
                </a:spcBef>
                <a:spcAft>
                  <a:spcPts val="0"/>
                </a:spcAft>
                <a:defRPr/>
              </a:pPr>
              <a:r>
                <a:rPr lang="en-US" sz="2000" b="1" i="0" u="none" strike="noStrike" spc="-20"/>
                <a:t>[6</a:t>
              </a:r>
              <a:r>
                <a:rPr sz="2000" b="1" i="0" u="none" strike="noStrike" spc="-20"/>
                <a:t>국</a:t>
              </a:r>
              <a:r>
                <a:rPr lang="en-US" sz="2000" b="1" i="0" u="none" strike="noStrike" spc="-20"/>
                <a:t>05-04]</a:t>
              </a:r>
              <a:r>
                <a:rPr lang="ko-KR" altLang="en-US" sz="2000" b="1" i="0" u="none" strike="noStrike" spc="-20"/>
                <a:t> </a:t>
              </a:r>
              <a:r>
                <a:rPr sz="2000" b="1" i="0" u="none" strike="noStrike" spc="-20"/>
                <a:t>일상생활의 경험을 이야기나 극의 형식으로 표현한다</a:t>
              </a:r>
              <a:r>
                <a:rPr lang="en-US" sz="2000" b="1" i="0" u="none" strike="noStrike" spc="-20"/>
                <a:t>.</a:t>
              </a:r>
            </a:p>
            <a:p>
              <a:pPr algn="just">
                <a:lnSpc>
                  <a:spcPct val="160000"/>
                </a:lnSpc>
                <a:spcBef>
                  <a:spcPts val="200"/>
                </a:spcBef>
                <a:spcAft>
                  <a:spcPts val="0"/>
                </a:spcAft>
                <a:defRPr/>
              </a:pPr>
              <a:r>
                <a:rPr lang="en-US" sz="2000" b="1" i="0" u="none" strike="noStrike"/>
                <a:t>[6</a:t>
              </a:r>
              <a:r>
                <a:rPr sz="2000" b="1" i="0" u="none" strike="noStrike"/>
                <a:t>사</a:t>
              </a:r>
              <a:r>
                <a:rPr lang="en-US" sz="2000" b="1" i="0" u="none" strike="noStrike"/>
                <a:t>04-06]</a:t>
              </a:r>
              <a:r>
                <a:rPr lang="ko-KR" altLang="en-US" sz="2000" b="1" i="0" u="none" strike="noStrike"/>
                <a:t> </a:t>
              </a:r>
              <a:r>
                <a:rPr lang="en-US" sz="2000" b="1" i="0" u="none" strike="noStrike"/>
                <a:t>6</a:t>
              </a:r>
              <a:r>
                <a:rPr sz="2000" b="1" i="0" u="none" strike="noStrike"/>
                <a:t>․</a:t>
              </a:r>
              <a:r>
                <a:rPr lang="en-US" sz="2000" b="1" i="0" u="none" strike="noStrike"/>
                <a:t>25 </a:t>
              </a:r>
              <a:r>
                <a:rPr sz="2000" b="1" i="0" u="none" strike="noStrike"/>
                <a:t>전쟁의 원인과 과정을 이해하고</a:t>
              </a:r>
              <a:r>
                <a:rPr lang="en-US" sz="2000" b="1" i="0" u="none" strike="noStrike"/>
                <a:t>,</a:t>
              </a:r>
              <a:r>
                <a:rPr sz="2000" b="1" i="0" u="none" strike="noStrike"/>
                <a:t> 피해상과 영향을 </a:t>
              </a:r>
            </a:p>
            <a:p>
              <a:pPr algn="just">
                <a:lnSpc>
                  <a:spcPct val="160000"/>
                </a:lnSpc>
                <a:spcBef>
                  <a:spcPts val="200"/>
                </a:spcBef>
                <a:spcAft>
                  <a:spcPts val="0"/>
                </a:spcAft>
                <a:defRPr/>
              </a:pPr>
              <a:r>
                <a:rPr lang="ko-KR" altLang="en-US" sz="2000" b="1" i="0" u="none" strike="noStrike"/>
                <a:t>               </a:t>
              </a:r>
              <a:r>
                <a:rPr sz="2000" b="1" i="0" u="none" strike="noStrike"/>
                <a:t>탐구한다</a:t>
              </a:r>
              <a:r>
                <a:rPr lang="en-US" sz="2000" b="1" i="0" u="none" strike="noStrike"/>
                <a:t>.</a:t>
              </a:r>
            </a:p>
          </p:txBody>
        </p:sp>
        <p:sp>
          <p:nvSpPr>
            <p:cNvPr id="17" name="직사각형 11"/>
            <p:cNvSpPr/>
            <p:nvPr/>
          </p:nvSpPr>
          <p:spPr>
            <a:xfrm>
              <a:off x="626931" y="3538602"/>
              <a:ext cx="2561464" cy="64827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[</a:t>
              </a:r>
              <a:r>
                <a:rPr kumimoji="0" lang="ko-KR" altLang="en-US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관련 성취기준</a:t>
              </a:r>
              <a:r>
                <a:rPr kumimoji="0" lang="en-US" altLang="ko-KR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]</a:t>
              </a:r>
              <a:endParaRPr kumimoji="0" lang="ko-KR" altLang="en-US" sz="28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endParaRPr>
            </a:p>
          </p:txBody>
        </p:sp>
      </p:grpSp>
      <p:pic>
        <p:nvPicPr>
          <p:cNvPr id="21" name="그림 12" descr="시계이(가) 표시된 사진  자동 생성된 설명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3347864" y="1347614"/>
            <a:ext cx="1032862" cy="1133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b="1">
                <a:solidFill>
                  <a:schemeClr val="tx2">
                    <a:lumMod val="75000"/>
                  </a:schemeClr>
                </a:solidFill>
              </a:rPr>
              <a:t>선생님께 드리는 안내서</a:t>
            </a:r>
            <a:r>
              <a:rPr lang="en-US" altLang="ko-KR" sz="3600" b="1">
                <a:solidFill>
                  <a:schemeClr val="tx2">
                    <a:lumMod val="75000"/>
                  </a:schemeClr>
                </a:solidFill>
              </a:rPr>
              <a:t>2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4"/>
          <a:srcRect l="74220" t="54560" r="11720" b="18090"/>
          <a:stretch>
            <a:fillRect/>
          </a:stretch>
        </p:blipFill>
        <p:spPr>
          <a:xfrm rot="215240">
            <a:off x="278201" y="-179050"/>
            <a:ext cx="1569173" cy="1569173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642910" y="1339445"/>
            <a:ext cx="7929618" cy="3321867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rPr>
              <a:t>     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상상토끼 꽃길"/>
              <a:ea typeface="상상토끼 꽃길"/>
            </a:endParaRPr>
          </a:p>
        </p:txBody>
      </p:sp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7020272" y="3417306"/>
            <a:ext cx="2735616" cy="1986086"/>
          </a:xfrm>
          <a:prstGeom prst="rect">
            <a:avLst/>
          </a:prstGeom>
        </p:spPr>
      </p:pic>
      <p:pic>
        <p:nvPicPr>
          <p:cNvPr id="21" name="그림 19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00346" y="1297264"/>
            <a:ext cx="737191" cy="986454"/>
          </a:xfrm>
          <a:prstGeom prst="rect">
            <a:avLst/>
          </a:prstGeom>
        </p:spPr>
      </p:pic>
      <p:sp>
        <p:nvSpPr>
          <p:cNvPr id="22" name="직사각형 20"/>
          <p:cNvSpPr/>
          <p:nvPr/>
        </p:nvSpPr>
        <p:spPr>
          <a:xfrm>
            <a:off x="1331640" y="1510011"/>
            <a:ext cx="1950675" cy="523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2800">
                <a:highlight>
                  <a:srgbClr val="FFFF9F"/>
                </a:highlight>
                <a:latin typeface="한컴 윤고딕 250"/>
                <a:ea typeface="한컴 윤고딕 250"/>
                <a:cs typeface="다온 청춘고딕(B)"/>
              </a:rPr>
              <a:t>[</a:t>
            </a:r>
            <a:r>
              <a:rPr lang="ko-KR" altLang="en-US" sz="2800">
                <a:highlight>
                  <a:srgbClr val="FFFF9F"/>
                </a:highlight>
                <a:latin typeface="한컴 윤고딕 250"/>
                <a:ea typeface="한컴 윤고딕 250"/>
                <a:cs typeface="다온 청춘고딕(B)"/>
              </a:rPr>
              <a:t>차시 안내</a:t>
            </a:r>
            <a:r>
              <a:rPr lang="en-US" altLang="ko-KR" sz="2800">
                <a:highlight>
                  <a:srgbClr val="FFFF9F"/>
                </a:highlight>
                <a:latin typeface="한컴 윤고딕 250"/>
                <a:ea typeface="한컴 윤고딕 250"/>
                <a:cs typeface="다온 청춘고딕(B)"/>
              </a:rPr>
              <a:t>]</a:t>
            </a:r>
            <a:endParaRPr lang="ko-KR" altLang="en-US" sz="2800">
              <a:highlight>
                <a:srgbClr val="FFFF9F"/>
              </a:highlight>
              <a:latin typeface="한컴 윤고딕 250"/>
              <a:ea typeface="한컴 윤고딕 250"/>
              <a:cs typeface="다온 청춘고딕(B)"/>
            </a:endParaRPr>
          </a:p>
        </p:txBody>
      </p:sp>
      <p:sp>
        <p:nvSpPr>
          <p:cNvPr id="23" name="직사각형 21"/>
          <p:cNvSpPr/>
          <p:nvPr/>
        </p:nvSpPr>
        <p:spPr>
          <a:xfrm>
            <a:off x="728132" y="2211710"/>
            <a:ext cx="7687734" cy="1767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  <a:defRPr/>
            </a:pPr>
            <a:r>
              <a:rPr lang="ko-KR" altLang="en-US" sz="2400" dirty="0">
                <a:latin typeface="한컴 윤고딕 250"/>
                <a:ea typeface="한컴 윤고딕 250"/>
              </a:rPr>
              <a:t>이번 차시는 </a:t>
            </a:r>
            <a:r>
              <a:rPr lang="en-US" altLang="ko-KR" sz="2400" dirty="0">
                <a:latin typeface="한컴 윤고딕 250"/>
                <a:ea typeface="한컴 윤고딕 250"/>
              </a:rPr>
              <a:t>&lt;</a:t>
            </a:r>
            <a:r>
              <a:rPr lang="ko-KR" altLang="en-US" sz="2400" dirty="0">
                <a:latin typeface="한컴 윤고딕 250"/>
                <a:ea typeface="한컴 윤고딕 250"/>
              </a:rPr>
              <a:t>도망치는 아이</a:t>
            </a:r>
            <a:r>
              <a:rPr lang="en-US" altLang="ko-KR" sz="2400" dirty="0">
                <a:latin typeface="한컴 윤고딕 250"/>
                <a:ea typeface="한컴 윤고딕 250"/>
              </a:rPr>
              <a:t>&gt;</a:t>
            </a:r>
            <a:r>
              <a:rPr lang="ko-KR" altLang="en-US" sz="2400" dirty="0">
                <a:latin typeface="한컴 윤고딕 250"/>
                <a:ea typeface="한컴 윤고딕 250"/>
              </a:rPr>
              <a:t>를 읽고 우리나라에서 발생한 </a:t>
            </a:r>
            <a:r>
              <a:rPr lang="en-US" altLang="ko-KR" sz="2400" dirty="0">
                <a:latin typeface="한컴 윤고딕 250"/>
                <a:ea typeface="한컴 윤고딕 250"/>
              </a:rPr>
              <a:t>6.25 </a:t>
            </a:r>
            <a:r>
              <a:rPr lang="ko-KR" altLang="en-US" sz="2400" dirty="0">
                <a:latin typeface="한컴 윤고딕 250"/>
                <a:ea typeface="한컴 윤고딕 250"/>
              </a:rPr>
              <a:t>전쟁에 대하여 알아보는 </a:t>
            </a:r>
            <a:r>
              <a:rPr lang="ko-KR" altLang="en-US" sz="2400" dirty="0" err="1">
                <a:latin typeface="한컴 윤고딕 250"/>
                <a:ea typeface="한컴 윤고딕 250"/>
              </a:rPr>
              <a:t>차시입니다</a:t>
            </a:r>
            <a:r>
              <a:rPr lang="en-US" altLang="ko-KR" sz="2400" dirty="0">
                <a:latin typeface="한컴 윤고딕 250"/>
                <a:ea typeface="한컴 윤고딕 250"/>
              </a:rPr>
              <a:t>.</a:t>
            </a:r>
            <a:r>
              <a:rPr lang="ko-KR" altLang="en-US" sz="2400" dirty="0">
                <a:latin typeface="한컴 윤고딕 250"/>
                <a:ea typeface="한컴 윤고딕 250"/>
              </a:rPr>
              <a:t> 이 중에서도 </a:t>
            </a:r>
            <a:r>
              <a:rPr lang="ko-KR" altLang="en-US" sz="2400" dirty="0" smtClean="0">
                <a:latin typeface="한컴 윤고딕 250"/>
                <a:ea typeface="한컴 윤고딕 250"/>
              </a:rPr>
              <a:t>이산가족의 </a:t>
            </a:r>
            <a:r>
              <a:rPr lang="ko-KR" altLang="en-US" sz="2400" dirty="0">
                <a:latin typeface="한컴 윤고딕 250"/>
                <a:ea typeface="한컴 윤고딕 250"/>
              </a:rPr>
              <a:t>아픔을 중심으로 살펴보고 그들의 마음과 작품 속 상황을 역할극으로 표현하여 공감하는데 그 목적이 있습니다</a:t>
            </a:r>
            <a:r>
              <a:rPr lang="en-US" altLang="ko-KR" sz="2400" dirty="0">
                <a:latin typeface="한컴 윤고딕 250"/>
                <a:ea typeface="한컴 윤고딕 25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100" b="1" dirty="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3100" b="1" dirty="0">
                <a:solidFill>
                  <a:srgbClr val="262626"/>
                </a:solidFill>
                <a:effectLst/>
              </a:rPr>
              <a:t>1.</a:t>
            </a:r>
            <a:r>
              <a:rPr lang="ko-KR" altLang="en-US" sz="3100" b="1" dirty="0">
                <a:solidFill>
                  <a:srgbClr val="262626"/>
                </a:solidFill>
                <a:effectLst/>
              </a:rPr>
              <a:t> </a:t>
            </a:r>
            <a:r>
              <a:rPr lang="en-US" altLang="ko-KR" sz="3100" b="1" dirty="0">
                <a:solidFill>
                  <a:srgbClr val="262626"/>
                </a:solidFill>
                <a:effectLst/>
              </a:rPr>
              <a:t>6.25</a:t>
            </a:r>
            <a:r>
              <a:rPr lang="ko-KR" altLang="en-US" sz="3100" b="1" dirty="0">
                <a:solidFill>
                  <a:srgbClr val="262626"/>
                </a:solidFill>
                <a:effectLst/>
              </a:rPr>
              <a:t> 전쟁</a:t>
            </a:r>
          </a:p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100" b="1" dirty="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3100" b="1" dirty="0">
                <a:solidFill>
                  <a:srgbClr val="262626"/>
                </a:solidFill>
                <a:effectLst/>
              </a:rPr>
              <a:t>2.</a:t>
            </a:r>
            <a:r>
              <a:rPr lang="ko-KR" altLang="en-US" sz="3100" b="1" dirty="0">
                <a:solidFill>
                  <a:srgbClr val="262626"/>
                </a:solidFill>
                <a:effectLst/>
              </a:rPr>
              <a:t> </a:t>
            </a:r>
            <a:r>
              <a:rPr lang="ko-KR" altLang="en-US" sz="3100" b="1" dirty="0" smtClean="0">
                <a:solidFill>
                  <a:srgbClr val="262626"/>
                </a:solidFill>
                <a:effectLst/>
              </a:rPr>
              <a:t>이산가족의 </a:t>
            </a:r>
            <a:r>
              <a:rPr lang="ko-KR" altLang="en-US" sz="3100" b="1" dirty="0">
                <a:solidFill>
                  <a:srgbClr val="262626"/>
                </a:solidFill>
                <a:effectLst/>
              </a:rPr>
              <a:t>슬픔 </a:t>
            </a:r>
          </a:p>
          <a:p>
            <a:pPr marL="742950" indent="-742950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100" b="1" dirty="0">
                <a:solidFill>
                  <a:srgbClr val="262626"/>
                </a:solidFill>
                <a:effectLst/>
              </a:rPr>
              <a:t>활동 </a:t>
            </a:r>
            <a:r>
              <a:rPr lang="en-US" altLang="ko-KR" sz="3100" b="1" dirty="0">
                <a:solidFill>
                  <a:srgbClr val="262626"/>
                </a:solidFill>
                <a:effectLst/>
              </a:rPr>
              <a:t>3.</a:t>
            </a:r>
            <a:r>
              <a:rPr lang="ko-KR" altLang="en-US" sz="3100" b="1" dirty="0">
                <a:solidFill>
                  <a:srgbClr val="262626"/>
                </a:solidFill>
                <a:effectLst/>
              </a:rPr>
              <a:t> </a:t>
            </a:r>
            <a:r>
              <a:rPr lang="en-US" altLang="ko-KR" sz="3100" b="1" dirty="0">
                <a:solidFill>
                  <a:srgbClr val="262626"/>
                </a:solidFill>
                <a:effectLst/>
              </a:rPr>
              <a:t>&lt;</a:t>
            </a:r>
            <a:r>
              <a:rPr lang="ko-KR" altLang="en-US" sz="3100" b="1" dirty="0" smtClean="0">
                <a:solidFill>
                  <a:srgbClr val="262626"/>
                </a:solidFill>
                <a:effectLst/>
              </a:rPr>
              <a:t>이산가족</a:t>
            </a:r>
            <a:r>
              <a:rPr lang="en-US" altLang="ko-KR" sz="3100" b="1" dirty="0">
                <a:solidFill>
                  <a:srgbClr val="262626"/>
                </a:solidFill>
                <a:effectLst/>
              </a:rPr>
              <a:t>&gt;</a:t>
            </a:r>
            <a:r>
              <a:rPr lang="ko-KR" altLang="en-US" sz="3100" b="1" dirty="0">
                <a:solidFill>
                  <a:srgbClr val="262626"/>
                </a:solidFill>
                <a:effectLst/>
              </a:rPr>
              <a:t> 역할극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987824" y="339502"/>
            <a:ext cx="3024336" cy="989290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2837093" y="339502"/>
            <a:ext cx="3247074" cy="7760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4500" b="1"/>
              <a:t>공부할 순서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en-US" altLang="ko-KR" sz="3500" b="1" dirty="0">
                <a:solidFill>
                  <a:srgbClr val="3057B9"/>
                </a:solidFill>
                <a:effectLst/>
              </a:rPr>
              <a:t>6.25.</a:t>
            </a:r>
            <a:r>
              <a:rPr lang="ko-KR" altLang="en-US" sz="3500" b="1" dirty="0">
                <a:solidFill>
                  <a:srgbClr val="3057B9"/>
                </a:solidFill>
                <a:effectLst/>
              </a:rPr>
              <a:t>전쟁</a:t>
            </a:r>
            <a:r>
              <a:rPr lang="ko-KR" altLang="en-US" sz="3500" b="1" dirty="0">
                <a:solidFill>
                  <a:srgbClr val="262626"/>
                </a:solidFill>
                <a:effectLst/>
              </a:rPr>
              <a:t>으로 인해 생겨난</a:t>
            </a:r>
          </a:p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500" b="1" dirty="0">
                <a:solidFill>
                  <a:srgbClr val="262626"/>
                </a:solidFill>
                <a:effectLst/>
              </a:rPr>
              <a:t>피난민과 이산가족에 대해 </a:t>
            </a:r>
          </a:p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500" b="1" dirty="0" smtClean="0">
                <a:solidFill>
                  <a:srgbClr val="262626"/>
                </a:solidFill>
                <a:effectLst/>
              </a:rPr>
              <a:t>알아 봅시다</a:t>
            </a:r>
            <a:r>
              <a:rPr lang="en-US" altLang="ko-KR" sz="3500" b="1" dirty="0">
                <a:solidFill>
                  <a:srgbClr val="262626"/>
                </a:solidFill>
                <a:effectLst/>
              </a:rPr>
              <a:t>.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86000" y="267494"/>
            <a:ext cx="4572000" cy="1069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300" b="1">
                <a:solidFill>
                  <a:srgbClr val="262626"/>
                </a:solidFill>
                <a:effectLst/>
              </a:rPr>
              <a:t>이번시간에는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들어가기 전에</a:t>
            </a:r>
            <a:r>
              <a:rPr lang="en-US" altLang="ko-KR" sz="3600" b="1">
                <a:solidFill>
                  <a:srgbClr val="262626"/>
                </a:solidFill>
              </a:rPr>
              <a:t>...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3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259632" y="4443958"/>
            <a:ext cx="7056784" cy="48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300"/>
              </a:lnSpc>
              <a:defRPr/>
            </a:pPr>
            <a:r>
              <a:rPr lang="ko-KR" altLang="en-US" sz="2400" dirty="0">
                <a:latin typeface="한컴 윤고딕 250"/>
                <a:ea typeface="한컴 윤고딕 250"/>
              </a:rPr>
              <a:t>다음 영상을 보고 그들이 떠나는 이유를 </a:t>
            </a:r>
            <a:r>
              <a:rPr lang="ko-KR" altLang="en-US" sz="2400" dirty="0" smtClean="0">
                <a:latin typeface="한컴 윤고딕 250"/>
                <a:ea typeface="한컴 윤고딕 250"/>
              </a:rPr>
              <a:t>알아 봅시다</a:t>
            </a:r>
            <a:r>
              <a:rPr lang="en-US" altLang="ko-KR" sz="2400" dirty="0"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16" name="그림 15">
            <a:hlinkClick r:id="rId4"/>
          </p:cNvPr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986136" y="1131590"/>
            <a:ext cx="5610200" cy="331001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979712" y="1055003"/>
            <a:ext cx="4572000" cy="508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*</a:t>
            </a:r>
            <a:r>
              <a:rPr kumimoji="0" lang="ko-KR" altLang="en-US" sz="19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 그림을 클릭해주세요</a:t>
            </a: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519</Words>
  <Application>Microsoft Office PowerPoint</Application>
  <PresentationFormat>화면 슬라이드 쇼(16:9)</PresentationFormat>
  <Paragraphs>111</Paragraphs>
  <Slides>21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8" baseType="lpstr">
      <vt:lpstr>다온 청춘고딕(B)</vt:lpstr>
      <vt:lpstr>맑은 고딕</vt:lpstr>
      <vt:lpstr>상상토끼 꽃길</vt:lpstr>
      <vt:lpstr>한컴 윤고딕 230</vt:lpstr>
      <vt:lpstr>한컴 윤고딕 250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</dc:creator>
  <cp:lastModifiedBy>Windows 사용자</cp:lastModifiedBy>
  <cp:revision>50</cp:revision>
  <dcterms:created xsi:type="dcterms:W3CDTF">2019-04-21T07:05:05Z</dcterms:created>
  <dcterms:modified xsi:type="dcterms:W3CDTF">2020-07-28T09:10:49Z</dcterms:modified>
  <cp:version/>
</cp:coreProperties>
</file>