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5">
          <p15:clr>
            <a:srgbClr val="A4A3A4"/>
          </p15:clr>
        </p15:guide>
        <p15:guide id="2" pos="28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ACF4677E-8BD2-47ae-8A1F-98590045965D">
      <hp:hncThemeShow xmlns:hp="http://schemas.haansoft.com/office/presentation/8.0" xmlns:dsp="http://schemas.microsoft.com/office/drawing/2008/diagram" xmlns:dgm="http://schemas.openxmlformats.org/drawingml/2006/diagram" xmlns:c="http://schemas.openxmlformats.org/drawingml/2006/chart" xmlns="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04"/>
    <p:restoredTop sz="94660"/>
  </p:normalViewPr>
  <p:slideViewPr>
    <p:cSldViewPr>
      <p:cViewPr varScale="1">
        <p:scale>
          <a:sx n="125" d="100"/>
          <a:sy n="125" d="100"/>
        </p:scale>
        <p:origin x="96" y="300"/>
      </p:cViewPr>
      <p:guideLst>
        <p:guide orient="horz" pos="1615"/>
        <p:guide pos="28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E2B2BC9D-A816-4D0A-858B-1D023B3A8ACA}" type="datetime1">
              <a:rPr lang="ko-KR" altLang="en-US"/>
              <a:pPr lvl="0">
                <a:defRPr/>
              </a:pPr>
              <a:t>2020-07-28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09F4262C-968C-4EE9-8164-CE16364706B3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789761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920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7.png"/><Relationship Id="rId7" Type="http://schemas.openxmlformats.org/officeDocument/2006/relationships/image" Target="../media/image2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7.png"/><Relationship Id="rId7" Type="http://schemas.openxmlformats.org/officeDocument/2006/relationships/image" Target="../media/image2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24.pn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7.png"/><Relationship Id="rId7" Type="http://schemas.openxmlformats.org/officeDocument/2006/relationships/hyperlink" Target="https://mn.kbs.co.kr/news/view.do?ncd=3419158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28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EHKfcF_Y-vw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youtu.be/rj6t6xgixXA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7.png"/><Relationship Id="rId9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hyperlink" Target="https://youtu.be/vDmm1TiHUQo" TargetMode="Externa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7.png"/><Relationship Id="rId7" Type="http://schemas.openxmlformats.org/officeDocument/2006/relationships/image" Target="../media/image3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hyperlink" Target="https://youtu.be/HGH9ZgJ0hfQ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P20190414_170930326_F2C4083B-6F95-4608-8358-96623122E9D7.PNG"/>
          <p:cNvPicPr>
            <a:picLocks noChangeAspect="1"/>
          </p:cNvPicPr>
          <p:nvPr/>
        </p:nvPicPr>
        <p:blipFill rotWithShape="1">
          <a:blip r:embed="rId2"/>
          <a:srcRect t="28890"/>
          <a:stretch>
            <a:fillRect/>
          </a:stretch>
        </p:blipFill>
        <p:spPr>
          <a:xfrm>
            <a:off x="0" y="1221962"/>
            <a:ext cx="9144000" cy="392153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355976" y="1203598"/>
            <a:ext cx="4539613" cy="90904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5400" b="1">
                <a:solidFill>
                  <a:schemeClr val="accent5">
                    <a:lumMod val="75000"/>
                  </a:schemeClr>
                </a:solidFill>
              </a:rPr>
              <a:t>도망치는 아이</a:t>
            </a:r>
            <a:endParaRPr lang="ko-KR" altLang="en-US" sz="4000"/>
          </a:p>
        </p:txBody>
      </p:sp>
      <p:pic>
        <p:nvPicPr>
          <p:cNvPr id="4" name="그림 3" descr="P20190414_170930326_F2C4083B-6F95-4608-8358-96623122E9D7.PNG"/>
          <p:cNvPicPr>
            <a:picLocks noChangeAspect="1"/>
          </p:cNvPicPr>
          <p:nvPr/>
        </p:nvPicPr>
        <p:blipFill rotWithShape="1">
          <a:blip r:embed="rId2"/>
          <a:srcRect b="78410"/>
          <a:stretch>
            <a:fillRect/>
          </a:stretch>
        </p:blipFill>
        <p:spPr>
          <a:xfrm>
            <a:off x="-36512" y="-20538"/>
            <a:ext cx="9180512" cy="1190864"/>
          </a:xfrm>
          <a:prstGeom prst="rect">
            <a:avLst/>
          </a:prstGeom>
        </p:spPr>
      </p:pic>
      <p:sp>
        <p:nvSpPr>
          <p:cNvPr id="11" name="TextBox 3"/>
          <p:cNvSpPr txBox="1"/>
          <p:nvPr/>
        </p:nvSpPr>
        <p:spPr>
          <a:xfrm>
            <a:off x="6876256" y="4855409"/>
            <a:ext cx="2297077" cy="2957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ko-KR" altLang="en-US" sz="1400" b="1">
                <a:solidFill>
                  <a:schemeClr val="bg1"/>
                </a:solidFill>
              </a:rPr>
              <a:t>제작</a:t>
            </a:r>
            <a:r>
              <a:rPr lang="en-US" altLang="ko-KR" sz="1400" b="1">
                <a:solidFill>
                  <a:schemeClr val="bg1"/>
                </a:solidFill>
              </a:rPr>
              <a:t>:</a:t>
            </a:r>
            <a:r>
              <a:rPr lang="ko-KR" altLang="en-US" sz="1400" b="1">
                <a:solidFill>
                  <a:schemeClr val="bg1"/>
                </a:solidFill>
              </a:rPr>
              <a:t> 선부초 교사 최웅비</a:t>
            </a:r>
          </a:p>
        </p:txBody>
      </p:sp>
      <p:sp>
        <p:nvSpPr>
          <p:cNvPr id="12" name="TextBox 8"/>
          <p:cNvSpPr txBox="1"/>
          <p:nvPr/>
        </p:nvSpPr>
        <p:spPr>
          <a:xfrm>
            <a:off x="4139952" y="2355726"/>
            <a:ext cx="4659951" cy="661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700" b="1" i="0" u="none" strike="noStrike"/>
              <a:t>글</a:t>
            </a:r>
            <a:r>
              <a:rPr lang="en-US" sz="1700" b="1" i="0" u="none" strike="noStrike"/>
              <a:t>: </a:t>
            </a:r>
            <a:r>
              <a:rPr sz="1700" b="1" i="0" u="none" strike="noStrike"/>
              <a:t>핌 판 헤스트</a:t>
            </a:r>
            <a:endParaRPr lang="en-US" sz="1700" b="1" i="0" u="none" strike="noStrike"/>
          </a:p>
          <a:p>
            <a:pPr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700" b="1" i="0" u="none" strike="noStrike"/>
              <a:t>그림</a:t>
            </a:r>
            <a:r>
              <a:rPr lang="en-US" sz="1700" b="1" i="0" u="none" strike="noStrike"/>
              <a:t>: </a:t>
            </a:r>
            <a:r>
              <a:rPr sz="1700" b="1" i="0" u="none" strike="noStrike"/>
              <a:t>아론 데이크스트라</a:t>
            </a:r>
          </a:p>
        </p:txBody>
      </p:sp>
      <p:pic>
        <p:nvPicPr>
          <p:cNvPr id="13" name="그림 7" descr="그리기, 옅은이(가) 표시된 사진  자동 생성된 설명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02100" y="4623741"/>
            <a:ext cx="2176461" cy="4633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928662" y="1285866"/>
            <a:ext cx="7459762" cy="3107553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lnSpc>
                <a:spcPct val="150000"/>
              </a:lnSpc>
              <a:defRPr/>
            </a:pPr>
            <a:r>
              <a:rPr lang="ko-KR" altLang="en-US" sz="5000" b="1">
                <a:solidFill>
                  <a:srgbClr val="262626"/>
                </a:solidFill>
              </a:rPr>
              <a:t>활동 </a:t>
            </a:r>
            <a:r>
              <a:rPr lang="en-US" altLang="ko-KR" sz="5000" b="1">
                <a:solidFill>
                  <a:srgbClr val="262626"/>
                </a:solidFill>
              </a:rPr>
              <a:t>1.</a:t>
            </a:r>
            <a:r>
              <a:rPr lang="ko-KR" altLang="en-US" sz="5000" b="1">
                <a:solidFill>
                  <a:srgbClr val="262626"/>
                </a:solidFill>
              </a:rPr>
              <a:t> </a:t>
            </a:r>
            <a:r>
              <a:rPr lang="en-US" altLang="ko-KR" sz="5000" b="1">
                <a:solidFill>
                  <a:srgbClr val="3057B9"/>
                </a:solidFill>
              </a:rPr>
              <a:t>‘</a:t>
            </a:r>
            <a:r>
              <a:rPr lang="ko-KR" altLang="en-US" sz="5000" b="1">
                <a:solidFill>
                  <a:srgbClr val="3057B9"/>
                </a:solidFill>
              </a:rPr>
              <a:t>난민</a:t>
            </a:r>
            <a:r>
              <a:rPr lang="en-US" altLang="ko-KR" sz="5000" b="1">
                <a:solidFill>
                  <a:srgbClr val="3057B9"/>
                </a:solidFill>
              </a:rPr>
              <a:t>’</a:t>
            </a:r>
            <a:r>
              <a:rPr lang="ko-KR" altLang="en-US" sz="5000" b="1">
                <a:solidFill>
                  <a:srgbClr val="262626"/>
                </a:solidFill>
              </a:rPr>
              <a:t>이란</a:t>
            </a: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214346" y="3498228"/>
            <a:ext cx="2482090" cy="1645273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12" name="그림 6" descr="P20190414_170431661_194A4828-0276-4825-9982-86E0ADCAAFDA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059832" y="555526"/>
            <a:ext cx="3024336" cy="989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활동 </a:t>
            </a:r>
            <a:r>
              <a:rPr lang="en-US" altLang="ko-KR" sz="3600" b="1">
                <a:solidFill>
                  <a:srgbClr val="262626"/>
                </a:solidFill>
              </a:rPr>
              <a:t>1.</a:t>
            </a:r>
            <a:r>
              <a:rPr lang="ko-KR" altLang="en-US" sz="3600" b="1">
                <a:solidFill>
                  <a:srgbClr val="262626"/>
                </a:solidFill>
              </a:rPr>
              <a:t> </a:t>
            </a:r>
            <a:r>
              <a:rPr lang="en-US" altLang="ko-KR" sz="3600" b="1">
                <a:solidFill>
                  <a:srgbClr val="262626"/>
                </a:solidFill>
              </a:rPr>
              <a:t>‘</a:t>
            </a:r>
            <a:r>
              <a:rPr lang="ko-KR" altLang="en-US" sz="3600" b="1">
                <a:solidFill>
                  <a:srgbClr val="262626"/>
                </a:solidFill>
              </a:rPr>
              <a:t>난민</a:t>
            </a:r>
            <a:r>
              <a:rPr lang="en-US" altLang="ko-KR" sz="3600" b="1">
                <a:solidFill>
                  <a:srgbClr val="262626"/>
                </a:solidFill>
              </a:rPr>
              <a:t>’</a:t>
            </a:r>
            <a:r>
              <a:rPr lang="ko-KR" altLang="en-US" sz="3600" b="1">
                <a:solidFill>
                  <a:srgbClr val="262626"/>
                </a:solidFill>
              </a:rPr>
              <a:t>이란</a:t>
            </a:r>
            <a:r>
              <a:rPr lang="en-US" altLang="ko-KR" sz="3600" b="1">
                <a:solidFill>
                  <a:srgbClr val="262626"/>
                </a:solidFill>
              </a:rPr>
              <a:t>?</a:t>
            </a: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4"/>
          <a:srcRect l="25780" t="43160" r="57030" b="26070"/>
          <a:stretch>
            <a:fillRect/>
          </a:stretch>
        </p:blipFill>
        <p:spPr>
          <a:xfrm>
            <a:off x="0" y="0"/>
            <a:ext cx="1571636" cy="144662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47663" y="1059582"/>
            <a:ext cx="7056785" cy="510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만약 전쟁이 일어나면 우리는 어떻게 될까요</a:t>
            </a:r>
            <a:r>
              <a:rPr kumimoji="0" lang="en-US" altLang="ko-KR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?</a:t>
            </a: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5"/>
          <a:srcRect t="13270"/>
          <a:stretch>
            <a:fillRect/>
          </a:stretch>
        </p:blipFill>
        <p:spPr>
          <a:xfrm>
            <a:off x="1827670" y="1563638"/>
            <a:ext cx="5912682" cy="34484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활동 </a:t>
            </a:r>
            <a:r>
              <a:rPr lang="en-US" altLang="ko-KR" sz="3600" b="1">
                <a:solidFill>
                  <a:srgbClr val="262626"/>
                </a:solidFill>
              </a:rPr>
              <a:t>1.</a:t>
            </a:r>
            <a:r>
              <a:rPr lang="ko-KR" altLang="en-US" sz="3600" b="1">
                <a:solidFill>
                  <a:srgbClr val="262626"/>
                </a:solidFill>
              </a:rPr>
              <a:t> </a:t>
            </a:r>
            <a:r>
              <a:rPr lang="en-US" altLang="ko-KR" sz="3600" b="1">
                <a:solidFill>
                  <a:srgbClr val="262626"/>
                </a:solidFill>
              </a:rPr>
              <a:t>‘</a:t>
            </a:r>
            <a:r>
              <a:rPr lang="ko-KR" altLang="en-US" sz="3600" b="1">
                <a:solidFill>
                  <a:srgbClr val="262626"/>
                </a:solidFill>
              </a:rPr>
              <a:t>난민</a:t>
            </a:r>
            <a:r>
              <a:rPr lang="en-US" altLang="ko-KR" sz="3600" b="1">
                <a:solidFill>
                  <a:srgbClr val="262626"/>
                </a:solidFill>
              </a:rPr>
              <a:t>’</a:t>
            </a:r>
            <a:r>
              <a:rPr lang="ko-KR" altLang="en-US" sz="3600" b="1">
                <a:solidFill>
                  <a:srgbClr val="262626"/>
                </a:solidFill>
              </a:rPr>
              <a:t>이란</a:t>
            </a:r>
            <a:r>
              <a:rPr lang="en-US" altLang="ko-KR" sz="3600" b="1">
                <a:solidFill>
                  <a:srgbClr val="262626"/>
                </a:solidFill>
              </a:rPr>
              <a:t>?</a:t>
            </a: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4"/>
          <a:srcRect l="25780" t="43160" r="57030" b="26070"/>
          <a:stretch>
            <a:fillRect/>
          </a:stretch>
        </p:blipFill>
        <p:spPr>
          <a:xfrm>
            <a:off x="0" y="0"/>
            <a:ext cx="1571636" cy="144662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47663" y="1059582"/>
            <a:ext cx="7056785" cy="510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만약 전쟁이 일어나면 우리 학교는 어떻게 될까요</a:t>
            </a:r>
            <a:r>
              <a:rPr kumimoji="0" lang="en-US" altLang="ko-KR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?</a:t>
            </a:r>
          </a:p>
        </p:txBody>
      </p:sp>
      <p:pic>
        <p:nvPicPr>
          <p:cNvPr id="26" name="그림 11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9578" y="3032825"/>
            <a:ext cx="2684946" cy="2110674"/>
          </a:xfrm>
          <a:prstGeom prst="rect">
            <a:avLst/>
          </a:prstGeom>
        </p:spPr>
      </p:pic>
      <p:pic>
        <p:nvPicPr>
          <p:cNvPr id="27" name="그림 14"/>
          <p:cNvPicPr>
            <a:picLocks noChangeAspect="1"/>
          </p:cNvPicPr>
          <p:nvPr/>
        </p:nvPicPr>
        <p:blipFill rotWithShape="1">
          <a:blip r:embed="rId6"/>
          <a:srcRect l="36940" t="-770" r="31960" b="38750"/>
          <a:stretch>
            <a:fillRect/>
          </a:stretch>
        </p:blipFill>
        <p:spPr>
          <a:xfrm rot="19271898">
            <a:off x="112845" y="1536972"/>
            <a:ext cx="2083511" cy="2359594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8820"/>
              </a:srgbClr>
            </a:outerShdw>
          </a:effectLst>
        </p:spPr>
      </p:pic>
      <p:sp>
        <p:nvSpPr>
          <p:cNvPr id="28" name="직사각형 15"/>
          <p:cNvSpPr/>
          <p:nvPr/>
        </p:nvSpPr>
        <p:spPr>
          <a:xfrm>
            <a:off x="215007" y="2100125"/>
            <a:ext cx="1694230" cy="945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어제까지 다니던 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학교가 오늘 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전쟁으로 인해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 smtClean="0">
                <a:solidFill>
                  <a:srgbClr val="404040"/>
                </a:solidFill>
                <a:latin typeface="한컴 윤고딕 230"/>
                <a:ea typeface="한컴 윤고딕 230"/>
              </a:rPr>
              <a:t>못 간다면</a:t>
            </a:r>
            <a:r>
              <a:rPr kumimoji="0" lang="en-US" altLang="ko-KR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?</a:t>
            </a: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 </a:t>
            </a:r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2619758" y="1563638"/>
            <a:ext cx="5192602" cy="34917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활동 </a:t>
            </a:r>
            <a:r>
              <a:rPr lang="en-US" altLang="ko-KR" sz="3600" b="1">
                <a:solidFill>
                  <a:srgbClr val="262626"/>
                </a:solidFill>
              </a:rPr>
              <a:t>1.</a:t>
            </a:r>
            <a:r>
              <a:rPr lang="ko-KR" altLang="en-US" sz="3600" b="1">
                <a:solidFill>
                  <a:srgbClr val="262626"/>
                </a:solidFill>
              </a:rPr>
              <a:t> </a:t>
            </a:r>
            <a:r>
              <a:rPr lang="en-US" altLang="ko-KR" sz="3600" b="1">
                <a:solidFill>
                  <a:srgbClr val="262626"/>
                </a:solidFill>
              </a:rPr>
              <a:t>‘</a:t>
            </a:r>
            <a:r>
              <a:rPr lang="ko-KR" altLang="en-US" sz="3600" b="1">
                <a:solidFill>
                  <a:srgbClr val="262626"/>
                </a:solidFill>
              </a:rPr>
              <a:t>난민</a:t>
            </a:r>
            <a:r>
              <a:rPr lang="en-US" altLang="ko-KR" sz="3600" b="1">
                <a:solidFill>
                  <a:srgbClr val="262626"/>
                </a:solidFill>
              </a:rPr>
              <a:t>’</a:t>
            </a:r>
            <a:r>
              <a:rPr lang="ko-KR" altLang="en-US" sz="3600" b="1">
                <a:solidFill>
                  <a:srgbClr val="262626"/>
                </a:solidFill>
              </a:rPr>
              <a:t>이란</a:t>
            </a:r>
            <a:r>
              <a:rPr lang="en-US" altLang="ko-KR" sz="3600" b="1">
                <a:solidFill>
                  <a:srgbClr val="262626"/>
                </a:solidFill>
              </a:rPr>
              <a:t>?</a:t>
            </a: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3"/>
          <a:srcRect l="25780" t="43160" r="57030" b="26070"/>
          <a:stretch>
            <a:fillRect/>
          </a:stretch>
        </p:blipFill>
        <p:spPr>
          <a:xfrm>
            <a:off x="0" y="0"/>
            <a:ext cx="1571636" cy="144662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47664" y="1059582"/>
            <a:ext cx="7056786" cy="486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‘</a:t>
            </a:r>
            <a:r>
              <a:rPr kumimoji="0" lang="ko-KR" altLang="en-US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난민</a:t>
            </a:r>
            <a:r>
              <a:rPr kumimoji="0" lang="en-US" altLang="ko-KR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’</a:t>
            </a:r>
            <a:r>
              <a:rPr kumimoji="0" lang="ko-KR" altLang="en-US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의 뜻을 </a:t>
            </a:r>
            <a:r>
              <a:rPr kumimoji="0" lang="ko-KR" altLang="en-US" sz="24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알아 봅시다</a:t>
            </a:r>
            <a:r>
              <a:rPr kumimoji="0" lang="en-US" altLang="ko-KR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  <a:r>
              <a:rPr kumimoji="0" lang="ko-KR" altLang="en-US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 </a:t>
            </a: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590674" y="1539602"/>
            <a:ext cx="5962650" cy="24003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827584" y="4011910"/>
            <a:ext cx="7704856" cy="920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100" b="0" i="0" u="none" strike="noStrike" kern="1200" cap="none" spc="0" normalizeH="0" baseline="0" dirty="0">
                <a:solidFill>
                  <a:srgbClr val="3057B9"/>
                </a:solidFill>
                <a:latin typeface="한컴 윤고딕 250"/>
                <a:ea typeface="한컴 윤고딕 250"/>
              </a:rPr>
              <a:t>인종</a:t>
            </a:r>
            <a:r>
              <a:rPr kumimoji="0" lang="en-US" altLang="ko-KR" sz="21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,</a:t>
            </a:r>
            <a:r>
              <a:rPr kumimoji="0" lang="ko-KR" altLang="en-US" sz="21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 </a:t>
            </a:r>
            <a:r>
              <a:rPr kumimoji="0" lang="ko-KR" altLang="en-US" sz="2100" b="0" i="0" u="none" strike="noStrike" kern="1200" cap="none" spc="0" normalizeH="0" baseline="0" dirty="0">
                <a:solidFill>
                  <a:srgbClr val="3057B9"/>
                </a:solidFill>
                <a:latin typeface="한컴 윤고딕 250"/>
                <a:ea typeface="한컴 윤고딕 250"/>
              </a:rPr>
              <a:t>종교</a:t>
            </a:r>
            <a:r>
              <a:rPr kumimoji="0" lang="en-US" altLang="ko-KR" sz="21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,</a:t>
            </a:r>
            <a:r>
              <a:rPr kumimoji="0" lang="ko-KR" altLang="en-US" sz="21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 </a:t>
            </a:r>
            <a:r>
              <a:rPr kumimoji="0" lang="ko-KR" altLang="en-US" sz="2100" b="0" i="0" u="none" strike="noStrike" kern="1200" cap="none" spc="0" normalizeH="0" baseline="0" dirty="0">
                <a:solidFill>
                  <a:srgbClr val="3057B9"/>
                </a:solidFill>
                <a:latin typeface="한컴 윤고딕 250"/>
                <a:ea typeface="한컴 윤고딕 250"/>
              </a:rPr>
              <a:t>국적</a:t>
            </a:r>
            <a:r>
              <a:rPr kumimoji="0" lang="ko-KR" altLang="en-US" sz="21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 등으로 위협을 받을 우려가 있는 사람으로 자신의 나라로부터 보호를 받지 못하는 사람을 </a:t>
            </a:r>
            <a:r>
              <a:rPr kumimoji="0" lang="ko-KR" altLang="en-US" sz="2100" b="0" i="0" u="none" strike="noStrike" kern="1200" cap="none" spc="0" normalizeH="0" baseline="0" dirty="0">
                <a:solidFill>
                  <a:srgbClr val="00B050"/>
                </a:solidFill>
                <a:latin typeface="한컴 윤고딕 250"/>
                <a:ea typeface="한컴 윤고딕 250"/>
              </a:rPr>
              <a:t>난민</a:t>
            </a:r>
            <a:r>
              <a:rPr kumimoji="0" lang="ko-KR" altLang="en-US" sz="21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이라고 합니다</a:t>
            </a:r>
            <a:r>
              <a:rPr kumimoji="0" lang="en-US" altLang="ko-KR" sz="21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  <a:r>
              <a:rPr kumimoji="0" lang="ko-KR" altLang="en-US" sz="21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활동 </a:t>
            </a:r>
            <a:r>
              <a:rPr lang="en-US" altLang="ko-KR" sz="3600" b="1">
                <a:solidFill>
                  <a:srgbClr val="262626"/>
                </a:solidFill>
              </a:rPr>
              <a:t>1.</a:t>
            </a:r>
            <a:r>
              <a:rPr lang="ko-KR" altLang="en-US" sz="3600" b="1">
                <a:solidFill>
                  <a:srgbClr val="262626"/>
                </a:solidFill>
              </a:rPr>
              <a:t> </a:t>
            </a:r>
            <a:r>
              <a:rPr lang="en-US" altLang="ko-KR" sz="3600" b="1">
                <a:solidFill>
                  <a:srgbClr val="262626"/>
                </a:solidFill>
              </a:rPr>
              <a:t>‘</a:t>
            </a:r>
            <a:r>
              <a:rPr lang="ko-KR" altLang="en-US" sz="3600" b="1">
                <a:solidFill>
                  <a:srgbClr val="262626"/>
                </a:solidFill>
              </a:rPr>
              <a:t>난민</a:t>
            </a:r>
            <a:r>
              <a:rPr lang="en-US" altLang="ko-KR" sz="3600" b="1">
                <a:solidFill>
                  <a:srgbClr val="262626"/>
                </a:solidFill>
              </a:rPr>
              <a:t>’</a:t>
            </a:r>
            <a:r>
              <a:rPr lang="ko-KR" altLang="en-US" sz="3600" b="1">
                <a:solidFill>
                  <a:srgbClr val="262626"/>
                </a:solidFill>
              </a:rPr>
              <a:t>이란</a:t>
            </a:r>
            <a:r>
              <a:rPr lang="en-US" altLang="ko-KR" sz="3600" b="1">
                <a:solidFill>
                  <a:srgbClr val="262626"/>
                </a:solidFill>
              </a:rPr>
              <a:t>?</a:t>
            </a: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3"/>
          <a:srcRect l="25780" t="43160" r="57030" b="26070"/>
          <a:stretch>
            <a:fillRect/>
          </a:stretch>
        </p:blipFill>
        <p:spPr>
          <a:xfrm>
            <a:off x="0" y="0"/>
            <a:ext cx="1571636" cy="144662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47664" y="1059582"/>
            <a:ext cx="7056786" cy="510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그렇다면 </a:t>
            </a:r>
            <a:r>
              <a:rPr kumimoji="0" lang="en-US" altLang="ko-KR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‘</a:t>
            </a: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난민</a:t>
            </a:r>
            <a:r>
              <a:rPr kumimoji="0" lang="en-US" altLang="ko-KR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’</a:t>
            </a: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들은 어디로 가나요</a:t>
            </a:r>
            <a:r>
              <a:rPr kumimoji="0" lang="en-US" altLang="ko-KR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?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60909" y="4299942"/>
            <a:ext cx="9036496" cy="467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  <a:spcBef>
                <a:spcPct val="0"/>
              </a:spcBef>
              <a:defRPr/>
            </a:pPr>
            <a:r>
              <a:rPr kumimoji="0" lang="ko-KR" altLang="en-US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위험 지역을 피해서 쉼터를 지어 살거나 </a:t>
            </a:r>
            <a:r>
              <a:rPr kumimoji="0" lang="ko-KR" altLang="en-US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심각할 </a:t>
            </a:r>
            <a:r>
              <a:rPr kumimoji="0" lang="ko-KR" altLang="en-US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경우</a:t>
            </a:r>
            <a:r>
              <a:rPr kumimoji="0" lang="en-US" altLang="ko-KR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,</a:t>
            </a:r>
            <a:r>
              <a:rPr lang="ko-KR" altLang="en-US" dirty="0">
                <a:solidFill>
                  <a:srgbClr val="000000"/>
                </a:solidFill>
                <a:latin typeface="한컴 윤고딕 250"/>
                <a:ea typeface="한컴 윤고딕 250"/>
              </a:rPr>
              <a:t> 목숨을 걸고 자신의 나라를 </a:t>
            </a:r>
            <a:r>
              <a:rPr kumimoji="0" lang="ko-KR" altLang="en-US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탈출합니다</a:t>
            </a:r>
            <a:r>
              <a:rPr kumimoji="0" lang="en-US" altLang="ko-KR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pic>
        <p:nvPicPr>
          <p:cNvPr id="24" name="그림 2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488950" y="1635646"/>
            <a:ext cx="3968441" cy="2664296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4752551" y="1635646"/>
            <a:ext cx="3995913" cy="26665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928662" y="1285866"/>
            <a:ext cx="7459762" cy="3107553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5000" b="1">
                <a:solidFill>
                  <a:srgbClr val="262626"/>
                </a:solidFill>
              </a:rPr>
              <a:t>활동 </a:t>
            </a:r>
            <a:r>
              <a:rPr lang="en-US" altLang="ko-KR" sz="5000" b="1">
                <a:solidFill>
                  <a:srgbClr val="262626"/>
                </a:solidFill>
              </a:rPr>
              <a:t>2.</a:t>
            </a:r>
            <a:r>
              <a:rPr lang="ko-KR" altLang="en-US" sz="5000" b="1">
                <a:solidFill>
                  <a:srgbClr val="262626"/>
                </a:solidFill>
              </a:rPr>
              <a:t> </a:t>
            </a:r>
            <a:r>
              <a:rPr lang="ko-KR" altLang="en-US" sz="5000" b="1">
                <a:solidFill>
                  <a:srgbClr val="3057B9"/>
                </a:solidFill>
              </a:rPr>
              <a:t>인권</a:t>
            </a:r>
            <a:r>
              <a:rPr lang="ko-KR" altLang="en-US" sz="5000" b="1">
                <a:solidFill>
                  <a:srgbClr val="262626"/>
                </a:solidFill>
              </a:rPr>
              <a:t>에 대하여</a:t>
            </a: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214346" y="3498228"/>
            <a:ext cx="2482090" cy="1645273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12" name="그림 6" descr="P20190414_170431661_194A4828-0276-4825-9982-86E0ADCAAFDA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059832" y="555526"/>
            <a:ext cx="3024336" cy="989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 활동 </a:t>
            </a:r>
            <a:r>
              <a:rPr lang="en-US" altLang="ko-KR" sz="3600" b="1">
                <a:solidFill>
                  <a:srgbClr val="262626"/>
                </a:solidFill>
              </a:rPr>
              <a:t>2.</a:t>
            </a:r>
            <a:r>
              <a:rPr lang="ko-KR" altLang="en-US" sz="3600" b="1">
                <a:solidFill>
                  <a:srgbClr val="262626"/>
                </a:solidFill>
              </a:rPr>
              <a:t> </a:t>
            </a:r>
            <a:r>
              <a:rPr lang="ko-KR" altLang="en-US" sz="3600" b="1">
                <a:solidFill>
                  <a:srgbClr val="3057B9"/>
                </a:solidFill>
              </a:rPr>
              <a:t>인권</a:t>
            </a:r>
            <a:r>
              <a:rPr lang="ko-KR" altLang="en-US" sz="3600" b="1">
                <a:solidFill>
                  <a:srgbClr val="262626"/>
                </a:solidFill>
              </a:rPr>
              <a:t>에 대하여</a:t>
            </a: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4"/>
          <a:srcRect l="25780" t="43160" r="57030" b="26070"/>
          <a:stretch>
            <a:fillRect/>
          </a:stretch>
        </p:blipFill>
        <p:spPr>
          <a:xfrm>
            <a:off x="0" y="0"/>
            <a:ext cx="1571636" cy="144662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47663" y="1059582"/>
            <a:ext cx="7056785" cy="510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 </a:t>
            </a:r>
          </a:p>
        </p:txBody>
      </p:sp>
      <p:pic>
        <p:nvPicPr>
          <p:cNvPr id="26" name="그림 11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-345193" y="3032825"/>
            <a:ext cx="2684946" cy="2110674"/>
          </a:xfrm>
          <a:prstGeom prst="rect">
            <a:avLst/>
          </a:prstGeom>
        </p:spPr>
      </p:pic>
      <p:pic>
        <p:nvPicPr>
          <p:cNvPr id="27" name="그림 14"/>
          <p:cNvPicPr>
            <a:picLocks noChangeAspect="1"/>
          </p:cNvPicPr>
          <p:nvPr/>
        </p:nvPicPr>
        <p:blipFill rotWithShape="1">
          <a:blip r:embed="rId6"/>
          <a:srcRect l="36940" t="-770" r="31960" b="38750"/>
          <a:stretch>
            <a:fillRect/>
          </a:stretch>
        </p:blipFill>
        <p:spPr>
          <a:xfrm rot="279305">
            <a:off x="261" y="1854942"/>
            <a:ext cx="1907423" cy="1788043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8820"/>
              </a:srgbClr>
            </a:outerShdw>
          </a:effectLst>
        </p:spPr>
      </p:pic>
      <p:sp>
        <p:nvSpPr>
          <p:cNvPr id="28" name="직사각형 15"/>
          <p:cNvSpPr/>
          <p:nvPr/>
        </p:nvSpPr>
        <p:spPr>
          <a:xfrm>
            <a:off x="213473" y="2313077"/>
            <a:ext cx="1694230" cy="517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>
                <a:solidFill>
                  <a:srgbClr val="404040"/>
                </a:solidFill>
                <a:latin typeface="한컴 윤고딕 230"/>
                <a:ea typeface="한컴 윤고딕 230"/>
              </a:rPr>
              <a:t>난민들은 왜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>
                <a:solidFill>
                  <a:srgbClr val="404040"/>
                </a:solidFill>
                <a:latin typeface="한컴 윤고딕 230"/>
                <a:ea typeface="한컴 윤고딕 230"/>
              </a:rPr>
              <a:t>탈출하게 되었을까</a:t>
            </a:r>
            <a:r>
              <a:rPr kumimoji="0" lang="en-US" altLang="ko-KR" sz="1400" b="0" i="0" u="none" strike="noStrike" kern="1200" cap="none" spc="0" normalizeH="0" baseline="0">
                <a:solidFill>
                  <a:srgbClr val="404040"/>
                </a:solidFill>
                <a:latin typeface="한컴 윤고딕 230"/>
                <a:ea typeface="한컴 윤고딕 230"/>
              </a:rPr>
              <a:t>?</a:t>
            </a:r>
            <a:r>
              <a:rPr kumimoji="0" lang="ko-KR" altLang="en-US" sz="1400" b="0" i="0" u="none" strike="noStrike" kern="1200" cap="none" spc="0" normalizeH="0" baseline="0">
                <a:solidFill>
                  <a:srgbClr val="404040"/>
                </a:solidFill>
                <a:latin typeface="한컴 윤고딕 230"/>
                <a:ea typeface="한컴 윤고딕 230"/>
              </a:rPr>
              <a:t> </a:t>
            </a:r>
          </a:p>
        </p:txBody>
      </p:sp>
      <p:pic>
        <p:nvPicPr>
          <p:cNvPr id="33" name="그림 32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946673" y="1402565"/>
            <a:ext cx="5217615" cy="3473441"/>
          </a:xfrm>
          <a:prstGeom prst="rect">
            <a:avLst/>
          </a:prstGeom>
        </p:spPr>
      </p:pic>
      <p:pic>
        <p:nvPicPr>
          <p:cNvPr id="34" name="그림 11" descr="장난감, 인형, 앉아있는, 전화이(가) 표시된 사진  자동 생성된 설명"/>
          <p:cNvPicPr>
            <a:picLocks noChangeAspect="1"/>
          </p:cNvPicPr>
          <p:nvPr/>
        </p:nvPicPr>
        <p:blipFill rotWithShape="1">
          <a:blip r:embed="rId8"/>
          <a:srcRect l="-3410" t="23490" r="50670" b="2200"/>
          <a:stretch>
            <a:fillRect/>
          </a:stretch>
        </p:blipFill>
        <p:spPr>
          <a:xfrm>
            <a:off x="6913244" y="2760502"/>
            <a:ext cx="1691204" cy="2382998"/>
          </a:xfrm>
          <a:prstGeom prst="rect">
            <a:avLst/>
          </a:prstGeom>
        </p:spPr>
      </p:pic>
      <p:pic>
        <p:nvPicPr>
          <p:cNvPr id="35" name="그림 13"/>
          <p:cNvPicPr>
            <a:picLocks noChangeAspect="1"/>
          </p:cNvPicPr>
          <p:nvPr/>
        </p:nvPicPr>
        <p:blipFill rotWithShape="1">
          <a:blip r:embed="rId6"/>
          <a:srcRect l="36940" t="-770" r="31960" b="38750"/>
          <a:stretch>
            <a:fillRect/>
          </a:stretch>
        </p:blipFill>
        <p:spPr>
          <a:xfrm rot="178215">
            <a:off x="7006487" y="1000551"/>
            <a:ext cx="2083511" cy="2359594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8820"/>
              </a:srgbClr>
            </a:outerShdw>
          </a:effectLst>
        </p:spPr>
      </p:pic>
      <p:sp>
        <p:nvSpPr>
          <p:cNvPr id="36" name="직사각형 15"/>
          <p:cNvSpPr/>
          <p:nvPr/>
        </p:nvSpPr>
        <p:spPr>
          <a:xfrm>
            <a:off x="7065043" y="1584341"/>
            <a:ext cx="2123728" cy="947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나라에서 분쟁으로 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인해 전쟁이 일어나고</a:t>
            </a:r>
            <a:r>
              <a:rPr kumimoji="0" lang="en-US" altLang="ko-KR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,</a:t>
            </a: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 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 smtClean="0">
                <a:solidFill>
                  <a:srgbClr val="404040"/>
                </a:solidFill>
                <a:latin typeface="한컴 윤고딕 230"/>
                <a:ea typeface="한컴 윤고딕 230"/>
              </a:rPr>
              <a:t>목숨을 위협하는 </a:t>
            </a: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위험을 </a:t>
            </a:r>
            <a:r>
              <a:rPr kumimoji="0" lang="ko-KR" altLang="en-US" sz="1400" b="0" i="0" u="none" strike="noStrike" kern="1200" cap="none" spc="0" normalizeH="0" baseline="0" dirty="0" smtClean="0">
                <a:solidFill>
                  <a:srgbClr val="404040"/>
                </a:solidFill>
                <a:latin typeface="한컴 윤고딕 230"/>
                <a:ea typeface="한컴 윤고딕 230"/>
              </a:rPr>
              <a:t>피하기 위해 </a:t>
            </a: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탈출을 해</a:t>
            </a:r>
            <a:r>
              <a:rPr kumimoji="0" lang="en-US" altLang="ko-KR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 활동 </a:t>
            </a:r>
            <a:r>
              <a:rPr lang="en-US" altLang="ko-KR" sz="3600" b="1">
                <a:solidFill>
                  <a:srgbClr val="262626"/>
                </a:solidFill>
              </a:rPr>
              <a:t>2.</a:t>
            </a:r>
            <a:r>
              <a:rPr lang="ko-KR" altLang="en-US" sz="3600" b="1">
                <a:solidFill>
                  <a:srgbClr val="262626"/>
                </a:solidFill>
              </a:rPr>
              <a:t> </a:t>
            </a:r>
            <a:r>
              <a:rPr lang="ko-KR" altLang="en-US" sz="3600" b="1">
                <a:solidFill>
                  <a:srgbClr val="3057B9"/>
                </a:solidFill>
              </a:rPr>
              <a:t>인권</a:t>
            </a:r>
            <a:r>
              <a:rPr lang="ko-KR" altLang="en-US" sz="3600" b="1">
                <a:solidFill>
                  <a:srgbClr val="262626"/>
                </a:solidFill>
              </a:rPr>
              <a:t>에 대하여</a:t>
            </a: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3"/>
          <a:srcRect l="25780" t="43160" r="57030" b="26070"/>
          <a:stretch>
            <a:fillRect/>
          </a:stretch>
        </p:blipFill>
        <p:spPr>
          <a:xfrm>
            <a:off x="0" y="0"/>
            <a:ext cx="1571636" cy="144662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47664" y="1059582"/>
            <a:ext cx="7056786" cy="486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‘</a:t>
            </a:r>
            <a:r>
              <a:rPr kumimoji="0" lang="ko-KR" altLang="en-US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인권</a:t>
            </a:r>
            <a:r>
              <a:rPr kumimoji="0" lang="en-US" altLang="ko-KR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’</a:t>
            </a:r>
            <a:r>
              <a:rPr kumimoji="0" lang="ko-KR" altLang="en-US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의 뜻을 </a:t>
            </a:r>
            <a:r>
              <a:rPr kumimoji="0" lang="ko-KR" altLang="en-US" sz="24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알아 봅시다</a:t>
            </a:r>
            <a:r>
              <a:rPr kumimoji="0" lang="en-US" altLang="ko-KR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  <a:r>
              <a:rPr kumimoji="0" lang="ko-KR" altLang="en-US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054797" y="4634760"/>
            <a:ext cx="1368152" cy="50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300" i="0" u="none" strike="noStrike" kern="1200" cap="none" spc="0" normalizeH="0" baseline="0">
                <a:solidFill>
                  <a:srgbClr val="3057B9"/>
                </a:solidFill>
                <a:latin typeface="한컴 윤고딕 250"/>
                <a:ea typeface="한컴 윤고딕 250"/>
              </a:rPr>
              <a:t>출처</a:t>
            </a:r>
            <a:r>
              <a:rPr kumimoji="0" lang="en-US" altLang="ko-KR" sz="1300" i="0" u="none" strike="noStrike" kern="1200" cap="none" spc="0" normalizeH="0" baseline="0">
                <a:solidFill>
                  <a:srgbClr val="3057B9"/>
                </a:solidFill>
                <a:latin typeface="한컴 윤고딕 250"/>
                <a:ea typeface="한컴 윤고딕 250"/>
              </a:rPr>
              <a:t>:</a:t>
            </a:r>
            <a:r>
              <a:rPr kumimoji="0" lang="ko-KR" altLang="en-US" sz="1300" i="0" u="none" strike="noStrike" kern="1200" cap="none" spc="0" normalizeH="0" baseline="0">
                <a:solidFill>
                  <a:srgbClr val="3057B9"/>
                </a:solidFill>
                <a:latin typeface="한컴 윤고딕 250"/>
                <a:ea typeface="한컴 윤고딕 250"/>
              </a:rPr>
              <a:t> 네이버</a:t>
            </a: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 rotWithShape="1">
          <a:blip r:embed="rId4"/>
          <a:srcRect r="610"/>
          <a:stretch>
            <a:fillRect/>
          </a:stretch>
        </p:blipFill>
        <p:spPr>
          <a:xfrm>
            <a:off x="1806324" y="1831132"/>
            <a:ext cx="5531350" cy="29523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 활동 </a:t>
            </a:r>
            <a:r>
              <a:rPr lang="en-US" altLang="ko-KR" sz="3600" b="1">
                <a:solidFill>
                  <a:srgbClr val="262626"/>
                </a:solidFill>
              </a:rPr>
              <a:t>2.</a:t>
            </a:r>
            <a:r>
              <a:rPr lang="ko-KR" altLang="en-US" sz="3600" b="1">
                <a:solidFill>
                  <a:srgbClr val="262626"/>
                </a:solidFill>
              </a:rPr>
              <a:t> </a:t>
            </a:r>
            <a:r>
              <a:rPr lang="ko-KR" altLang="en-US" sz="3600" b="1">
                <a:solidFill>
                  <a:srgbClr val="3057B9"/>
                </a:solidFill>
              </a:rPr>
              <a:t>인권</a:t>
            </a:r>
            <a:r>
              <a:rPr lang="ko-KR" altLang="en-US" sz="3600" b="1">
                <a:solidFill>
                  <a:srgbClr val="262626"/>
                </a:solidFill>
              </a:rPr>
              <a:t>에 대하여</a:t>
            </a: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4"/>
          <a:srcRect l="25780" t="43160" r="57030" b="26070"/>
          <a:stretch>
            <a:fillRect/>
          </a:stretch>
        </p:blipFill>
        <p:spPr>
          <a:xfrm>
            <a:off x="0" y="0"/>
            <a:ext cx="1571636" cy="144662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47663" y="1059582"/>
            <a:ext cx="7056785" cy="510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 </a:t>
            </a:r>
          </a:p>
        </p:txBody>
      </p:sp>
      <p:pic>
        <p:nvPicPr>
          <p:cNvPr id="34" name="그림 11" descr="장난감, 인형, 앉아있는, 전화이(가) 표시된 사진  자동 생성된 설명"/>
          <p:cNvPicPr>
            <a:picLocks noChangeAspect="1"/>
          </p:cNvPicPr>
          <p:nvPr/>
        </p:nvPicPr>
        <p:blipFill rotWithShape="1">
          <a:blip r:embed="rId5"/>
          <a:srcRect l="-3410" t="23490" r="50670" b="2200"/>
          <a:stretch>
            <a:fillRect/>
          </a:stretch>
        </p:blipFill>
        <p:spPr>
          <a:xfrm>
            <a:off x="6913244" y="2760502"/>
            <a:ext cx="1691204" cy="2382998"/>
          </a:xfrm>
          <a:prstGeom prst="rect">
            <a:avLst/>
          </a:prstGeom>
        </p:spPr>
      </p:pic>
      <p:pic>
        <p:nvPicPr>
          <p:cNvPr id="35" name="그림 13"/>
          <p:cNvPicPr>
            <a:picLocks noChangeAspect="1"/>
          </p:cNvPicPr>
          <p:nvPr/>
        </p:nvPicPr>
        <p:blipFill rotWithShape="1">
          <a:blip r:embed="rId6"/>
          <a:srcRect l="36940" t="-770" r="31960" b="38750"/>
          <a:stretch>
            <a:fillRect/>
          </a:stretch>
        </p:blipFill>
        <p:spPr>
          <a:xfrm rot="178215">
            <a:off x="7000754" y="1095863"/>
            <a:ext cx="2083511" cy="2359594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8820"/>
              </a:srgbClr>
            </a:outerShdw>
          </a:effectLst>
        </p:spPr>
      </p:pic>
      <p:sp>
        <p:nvSpPr>
          <p:cNvPr id="36" name="직사각형 15"/>
          <p:cNvSpPr/>
          <p:nvPr/>
        </p:nvSpPr>
        <p:spPr>
          <a:xfrm>
            <a:off x="7056784" y="1624598"/>
            <a:ext cx="2123728" cy="9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>
                <a:solidFill>
                  <a:srgbClr val="404040"/>
                </a:solidFill>
                <a:latin typeface="한컴 윤고딕 230"/>
                <a:ea typeface="한컴 윤고딕 230"/>
              </a:rPr>
              <a:t>이런 이유로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>
                <a:solidFill>
                  <a:srgbClr val="404040"/>
                </a:solidFill>
                <a:latin typeface="한컴 윤고딕 230"/>
                <a:ea typeface="한컴 윤고딕 230"/>
              </a:rPr>
              <a:t>난민들의 인권을 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>
                <a:solidFill>
                  <a:srgbClr val="404040"/>
                </a:solidFill>
                <a:latin typeface="한컴 윤고딕 230"/>
                <a:ea typeface="한컴 윤고딕 230"/>
              </a:rPr>
              <a:t>보호하려는 노력을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>
                <a:solidFill>
                  <a:srgbClr val="404040"/>
                </a:solidFill>
                <a:latin typeface="한컴 윤고딕 230"/>
                <a:ea typeface="한컴 윤고딕 230"/>
              </a:rPr>
              <a:t>많이 하고 있어</a:t>
            </a:r>
            <a:r>
              <a:rPr kumimoji="0" lang="en-US" altLang="ko-KR" sz="1400" b="0" i="0" u="none" strike="noStrike" kern="1200" cap="none" spc="0" normalizeH="0" baseline="0">
                <a:solidFill>
                  <a:srgbClr val="404040"/>
                </a:solidFill>
                <a:latin typeface="한컴 윤고딕 230"/>
                <a:ea typeface="한컴 윤고딕 230"/>
              </a:rPr>
              <a:t>.</a:t>
            </a:r>
          </a:p>
        </p:txBody>
      </p:sp>
      <p:pic>
        <p:nvPicPr>
          <p:cNvPr id="37" name="그림 36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251520" y="1932805"/>
            <a:ext cx="6936625" cy="2655168"/>
          </a:xfrm>
          <a:prstGeom prst="rect">
            <a:avLst/>
          </a:prstGeom>
        </p:spPr>
      </p:pic>
      <p:pic>
        <p:nvPicPr>
          <p:cNvPr id="39" name="그림 38"/>
          <p:cNvPicPr>
            <a:picLocks noChangeAspect="1"/>
          </p:cNvPicPr>
          <p:nvPr/>
        </p:nvPicPr>
        <p:blipFill rotWithShape="1">
          <a:blip r:embed="rId8"/>
          <a:stretch>
            <a:fillRect/>
          </a:stretch>
        </p:blipFill>
        <p:spPr>
          <a:xfrm>
            <a:off x="1190429" y="1111033"/>
            <a:ext cx="2013418" cy="812644"/>
          </a:xfrm>
          <a:prstGeom prst="rect">
            <a:avLst/>
          </a:prstGeo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 활동 </a:t>
            </a:r>
            <a:r>
              <a:rPr lang="en-US" altLang="ko-KR" sz="3600" b="1">
                <a:solidFill>
                  <a:srgbClr val="262626"/>
                </a:solidFill>
              </a:rPr>
              <a:t>2.</a:t>
            </a:r>
            <a:r>
              <a:rPr lang="ko-KR" altLang="en-US" sz="3600" b="1">
                <a:solidFill>
                  <a:srgbClr val="262626"/>
                </a:solidFill>
              </a:rPr>
              <a:t> </a:t>
            </a:r>
            <a:r>
              <a:rPr lang="ko-KR" altLang="en-US" sz="3600" b="1">
                <a:solidFill>
                  <a:srgbClr val="3057B9"/>
                </a:solidFill>
              </a:rPr>
              <a:t>인권</a:t>
            </a:r>
            <a:r>
              <a:rPr lang="ko-KR" altLang="en-US" sz="3600" b="1">
                <a:solidFill>
                  <a:srgbClr val="262626"/>
                </a:solidFill>
              </a:rPr>
              <a:t>에 대하여</a:t>
            </a: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4"/>
          <a:srcRect l="25780" t="43160" r="57030" b="26070"/>
          <a:stretch>
            <a:fillRect/>
          </a:stretch>
        </p:blipFill>
        <p:spPr>
          <a:xfrm>
            <a:off x="0" y="0"/>
            <a:ext cx="1571636" cy="144662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47663" y="1059582"/>
            <a:ext cx="7056785" cy="510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 </a:t>
            </a:r>
          </a:p>
        </p:txBody>
      </p:sp>
      <p:pic>
        <p:nvPicPr>
          <p:cNvPr id="40" name="그림 17" descr="장난감, 인형, 앉아있는, 전화이(가) 표시된 사진  자동 생성된 설명"/>
          <p:cNvPicPr>
            <a:picLocks noChangeAspect="1"/>
          </p:cNvPicPr>
          <p:nvPr/>
        </p:nvPicPr>
        <p:blipFill rotWithShape="1">
          <a:blip r:embed="rId5"/>
          <a:srcRect l="47270" t="21720" b="3970"/>
          <a:stretch>
            <a:fillRect/>
          </a:stretch>
        </p:blipFill>
        <p:spPr>
          <a:xfrm>
            <a:off x="229971" y="2571750"/>
            <a:ext cx="1691204" cy="2382998"/>
          </a:xfrm>
          <a:prstGeom prst="rect">
            <a:avLst/>
          </a:prstGeom>
        </p:spPr>
      </p:pic>
      <p:pic>
        <p:nvPicPr>
          <p:cNvPr id="41" name="그림 18"/>
          <p:cNvPicPr>
            <a:picLocks noChangeAspect="1"/>
          </p:cNvPicPr>
          <p:nvPr/>
        </p:nvPicPr>
        <p:blipFill rotWithShape="1">
          <a:blip r:embed="rId6"/>
          <a:srcRect l="67770" t="10910" r="1130" b="27070"/>
          <a:stretch>
            <a:fillRect/>
          </a:stretch>
        </p:blipFill>
        <p:spPr>
          <a:xfrm rot="178215">
            <a:off x="1126306" y="1915960"/>
            <a:ext cx="2049340" cy="2320895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8820"/>
              </a:srgbClr>
            </a:outerShdw>
          </a:effectLst>
        </p:spPr>
      </p:pic>
      <p:sp>
        <p:nvSpPr>
          <p:cNvPr id="42" name="직사각형 19"/>
          <p:cNvSpPr/>
          <p:nvPr/>
        </p:nvSpPr>
        <p:spPr>
          <a:xfrm>
            <a:off x="1382100" y="2385905"/>
            <a:ext cx="174974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>
                <a:solidFill>
                  <a:srgbClr val="404040"/>
                </a:solidFill>
                <a:latin typeface="한컴 윤고딕 230"/>
                <a:ea typeface="한컴 윤고딕 230"/>
              </a:rPr>
              <a:t>그런데 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>
                <a:solidFill>
                  <a:srgbClr val="404040"/>
                </a:solidFill>
                <a:latin typeface="한컴 윤고딕 230"/>
                <a:ea typeface="한컴 윤고딕 230"/>
              </a:rPr>
              <a:t>대다수의 나라에서 </a:t>
            </a:r>
            <a:r>
              <a:rPr kumimoji="0" lang="ko-KR" altLang="en-US" sz="1400" b="0" i="0" u="none" strike="noStrike" kern="1200" cap="none" spc="0" normalizeH="0" baseline="0">
                <a:solidFill>
                  <a:srgbClr val="404040"/>
                </a:solidFill>
                <a:latin typeface="한컴 윤고딕 230"/>
                <a:ea typeface="한컴 윤고딕 230"/>
              </a:rPr>
              <a:t>국민들이 난민을 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>
                <a:solidFill>
                  <a:srgbClr val="404040"/>
                </a:solidFill>
                <a:latin typeface="한컴 윤고딕 230"/>
                <a:ea typeface="한컴 윤고딕 230"/>
              </a:rPr>
              <a:t>반대하고 있는 게 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>
                <a:solidFill>
                  <a:srgbClr val="404040"/>
                </a:solidFill>
                <a:latin typeface="한컴 윤고딕 230"/>
                <a:ea typeface="한컴 윤고딕 230"/>
              </a:rPr>
              <a:t>현실이야</a:t>
            </a:r>
            <a:r>
              <a:rPr kumimoji="0" lang="en-US" altLang="ko-KR" sz="1400" b="0" i="0" u="none" strike="noStrike" kern="1200" cap="none" spc="0" normalizeH="0" baseline="0">
                <a:solidFill>
                  <a:srgbClr val="404040"/>
                </a:solidFill>
                <a:latin typeface="한컴 윤고딕 230"/>
                <a:ea typeface="한컴 윤고딕 230"/>
              </a:rPr>
              <a:t>.</a:t>
            </a:r>
            <a:endParaRPr kumimoji="0" lang="ko-KR" altLang="en-US" sz="1400" b="0" i="0" u="none" strike="noStrike" kern="1200" cap="none" spc="0" normalizeH="0" baseline="0">
              <a:solidFill>
                <a:srgbClr val="404040"/>
              </a:solidFill>
              <a:latin typeface="한컴 윤고딕 230"/>
              <a:ea typeface="한컴 윤고딕 230"/>
            </a:endParaRPr>
          </a:p>
        </p:txBody>
      </p:sp>
      <p:pic>
        <p:nvPicPr>
          <p:cNvPr id="43" name="그림 42">
            <a:hlinkClick r:id="rId7"/>
          </p:cNvPr>
          <p:cNvPicPr>
            <a:picLocks noChangeAspect="1"/>
          </p:cNvPicPr>
          <p:nvPr/>
        </p:nvPicPr>
        <p:blipFill rotWithShape="1">
          <a:blip r:embed="rId8"/>
          <a:stretch>
            <a:fillRect/>
          </a:stretch>
        </p:blipFill>
        <p:spPr>
          <a:xfrm>
            <a:off x="3176351" y="1491630"/>
            <a:ext cx="5716128" cy="3215321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3131840" y="1055003"/>
            <a:ext cx="4572000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900" b="0" i="0" u="none" strike="noStrike" kern="1200" cap="none" spc="0" normalizeH="0" baseline="0">
                <a:solidFill>
                  <a:srgbClr val="FF0000"/>
                </a:solidFill>
                <a:latin typeface="한컴 윤고딕 250"/>
                <a:ea typeface="한컴 윤고딕 250"/>
              </a:rPr>
              <a:t>*</a:t>
            </a:r>
            <a:r>
              <a:rPr kumimoji="0" lang="ko-KR" altLang="en-US" sz="1900" b="0" i="0" u="none" strike="noStrike" kern="1200" cap="none" spc="0" normalizeH="0" baseline="0">
                <a:solidFill>
                  <a:srgbClr val="FF0000"/>
                </a:solidFill>
                <a:latin typeface="한컴 윤고딕 250"/>
                <a:ea typeface="한컴 윤고딕 250"/>
              </a:rPr>
              <a:t> 그림을 클릭해 주세요</a:t>
            </a:r>
            <a:r>
              <a:rPr kumimoji="0" lang="en-US" altLang="ko-KR" sz="1900" b="0" i="0" u="none" strike="noStrike" kern="1200" cap="none" spc="0" normalizeH="0" baseline="0">
                <a:solidFill>
                  <a:srgbClr val="FF0000"/>
                </a:solidFill>
                <a:latin typeface="한컴 윤고딕 250"/>
                <a:ea typeface="한컴 윤고딕 250"/>
              </a:rPr>
              <a:t>.</a:t>
            </a:r>
            <a:endParaRPr kumimoji="0" lang="ko-KR" altLang="en-US" sz="1800" b="0" i="0" u="none" strike="noStrike" kern="1200" cap="none" spc="0" normalizeH="0" baseline="0">
              <a:solidFill>
                <a:srgbClr val="000000"/>
              </a:solidFill>
              <a:latin typeface="맑은 고딕"/>
              <a:ea typeface="맑은 고딕"/>
              <a:cs typeface="맑은 고딕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1547664" y="267875"/>
            <a:ext cx="6881988" cy="750099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ko-KR" altLang="en-US" sz="3600" b="1">
                <a:solidFill>
                  <a:schemeClr val="tx2">
                    <a:lumMod val="75000"/>
                  </a:schemeClr>
                </a:solidFill>
              </a:rPr>
              <a:t>도망치는 아이</a:t>
            </a: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3"/>
          <a:srcRect l="74220" t="54560" r="11720" b="18090"/>
          <a:stretch>
            <a:fillRect/>
          </a:stretch>
        </p:blipFill>
        <p:spPr>
          <a:xfrm rot="215240">
            <a:off x="278201" y="-179050"/>
            <a:ext cx="1569173" cy="1569173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210862" y="1347614"/>
            <a:ext cx="2920978" cy="3528392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>
                <a:solidFill>
                  <a:schemeClr val="tx2">
                    <a:lumMod val="75000"/>
                  </a:schemeClr>
                </a:solidFill>
                <a:latin typeface="상상토끼 꽃길"/>
                <a:ea typeface="상상토끼 꽃길"/>
              </a:rPr>
              <a:t>     </a:t>
            </a:r>
            <a:endParaRPr lang="en-US" altLang="ko-KR" sz="3600">
              <a:solidFill>
                <a:schemeClr val="tx2">
                  <a:lumMod val="75000"/>
                </a:schemeClr>
              </a:solidFill>
              <a:latin typeface="상상토끼 꽃길"/>
              <a:ea typeface="상상토끼 꽃길"/>
            </a:endParaRPr>
          </a:p>
        </p:txBody>
      </p:sp>
      <p:sp>
        <p:nvSpPr>
          <p:cNvPr id="12" name="모서리가 둥근 직사각형 4"/>
          <p:cNvSpPr/>
          <p:nvPr/>
        </p:nvSpPr>
        <p:spPr>
          <a:xfrm>
            <a:off x="3419872" y="1317595"/>
            <a:ext cx="1296144" cy="678091"/>
          </a:xfrm>
          <a:prstGeom prst="roundRect">
            <a:avLst>
              <a:gd name="adj" fmla="val 16667"/>
            </a:avLst>
          </a:prstGeom>
          <a:solidFill>
            <a:srgbClr val="F9EEED">
              <a:alpha val="5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en-US" altLang="ko-KR" sz="2600" b="1">
                <a:solidFill>
                  <a:srgbClr val="262626"/>
                </a:solidFill>
              </a:rPr>
              <a:t>1</a:t>
            </a:r>
            <a:r>
              <a:rPr lang="ko-KR" altLang="en-US" sz="2600" b="1">
                <a:solidFill>
                  <a:srgbClr val="262626"/>
                </a:solidFill>
              </a:rPr>
              <a:t>차시</a:t>
            </a:r>
          </a:p>
        </p:txBody>
      </p:sp>
      <p:sp>
        <p:nvSpPr>
          <p:cNvPr id="15" name="모서리가 둥근 직사각형 4"/>
          <p:cNvSpPr/>
          <p:nvPr/>
        </p:nvSpPr>
        <p:spPr>
          <a:xfrm>
            <a:off x="3419872" y="2037675"/>
            <a:ext cx="1296144" cy="678091"/>
          </a:xfrm>
          <a:prstGeom prst="roundRect">
            <a:avLst>
              <a:gd name="adj" fmla="val 16667"/>
            </a:avLst>
          </a:prstGeom>
          <a:solidFill>
            <a:srgbClr val="F9EEED">
              <a:alpha val="5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en-US" altLang="ko-KR" sz="2600" b="1">
                <a:solidFill>
                  <a:srgbClr val="262626"/>
                </a:solidFill>
              </a:rPr>
              <a:t>2</a:t>
            </a:r>
            <a:r>
              <a:rPr lang="ko-KR" altLang="en-US" sz="2600" b="1">
                <a:solidFill>
                  <a:srgbClr val="262626"/>
                </a:solidFill>
              </a:rPr>
              <a:t>차시</a:t>
            </a:r>
          </a:p>
        </p:txBody>
      </p:sp>
      <p:sp>
        <p:nvSpPr>
          <p:cNvPr id="16" name="모서리가 둥근 직사각형 4"/>
          <p:cNvSpPr/>
          <p:nvPr/>
        </p:nvSpPr>
        <p:spPr>
          <a:xfrm>
            <a:off x="3419872" y="2757755"/>
            <a:ext cx="1296144" cy="678091"/>
          </a:xfrm>
          <a:prstGeom prst="roundRect">
            <a:avLst>
              <a:gd name="adj" fmla="val 16667"/>
            </a:avLst>
          </a:prstGeom>
          <a:solidFill>
            <a:srgbClr val="F9EEED">
              <a:alpha val="5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en-US" altLang="ko-KR" sz="2600" b="1">
                <a:solidFill>
                  <a:srgbClr val="262626"/>
                </a:solidFill>
              </a:rPr>
              <a:t>3</a:t>
            </a:r>
            <a:r>
              <a:rPr lang="ko-KR" altLang="en-US" sz="2600" b="1">
                <a:solidFill>
                  <a:srgbClr val="262626"/>
                </a:solidFill>
              </a:rPr>
              <a:t>차시</a:t>
            </a:r>
          </a:p>
        </p:txBody>
      </p:sp>
      <p:sp>
        <p:nvSpPr>
          <p:cNvPr id="17" name="모서리가 둥근 직사각형 4"/>
          <p:cNvSpPr/>
          <p:nvPr/>
        </p:nvSpPr>
        <p:spPr>
          <a:xfrm>
            <a:off x="3419872" y="3477835"/>
            <a:ext cx="1296144" cy="678091"/>
          </a:xfrm>
          <a:prstGeom prst="roundRect">
            <a:avLst>
              <a:gd name="adj" fmla="val 16667"/>
            </a:avLst>
          </a:prstGeom>
          <a:solidFill>
            <a:srgbClr val="F9EEED">
              <a:alpha val="5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en-US" altLang="ko-KR" sz="2600" b="1">
                <a:solidFill>
                  <a:srgbClr val="262626"/>
                </a:solidFill>
              </a:rPr>
              <a:t>4</a:t>
            </a:r>
            <a:r>
              <a:rPr lang="ko-KR" altLang="en-US" sz="2600" b="1">
                <a:solidFill>
                  <a:srgbClr val="262626"/>
                </a:solidFill>
              </a:rPr>
              <a:t>차시</a:t>
            </a:r>
          </a:p>
        </p:txBody>
      </p:sp>
      <p:sp>
        <p:nvSpPr>
          <p:cNvPr id="18" name="모서리가 둥근 직사각형 4"/>
          <p:cNvSpPr/>
          <p:nvPr/>
        </p:nvSpPr>
        <p:spPr>
          <a:xfrm>
            <a:off x="3419872" y="4197915"/>
            <a:ext cx="1296144" cy="678091"/>
          </a:xfrm>
          <a:prstGeom prst="roundRect">
            <a:avLst>
              <a:gd name="adj" fmla="val 16667"/>
            </a:avLst>
          </a:prstGeom>
          <a:solidFill>
            <a:srgbClr val="F9EEED">
              <a:alpha val="5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en-US" altLang="ko-KR" sz="2600" b="1">
                <a:solidFill>
                  <a:srgbClr val="262626"/>
                </a:solidFill>
              </a:rPr>
              <a:t>5</a:t>
            </a:r>
            <a:r>
              <a:rPr lang="ko-KR" altLang="en-US" sz="2600" b="1">
                <a:solidFill>
                  <a:srgbClr val="262626"/>
                </a:solidFill>
              </a:rPr>
              <a:t>차시</a:t>
            </a:r>
          </a:p>
        </p:txBody>
      </p:sp>
      <p:sp>
        <p:nvSpPr>
          <p:cNvPr id="19" name="모서리가 둥근 직사각형 4"/>
          <p:cNvSpPr/>
          <p:nvPr/>
        </p:nvSpPr>
        <p:spPr>
          <a:xfrm>
            <a:off x="4788024" y="1317595"/>
            <a:ext cx="3888432" cy="678091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buClr>
                <a:srgbClr val="262626"/>
              </a:buClr>
              <a:buNone/>
              <a:defRPr/>
            </a:pPr>
            <a:r>
              <a:rPr lang="ko-KR" altLang="en-US" sz="130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1.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작품 살펴보기</a:t>
            </a:r>
          </a:p>
          <a:p>
            <a:pPr marL="742950" indent="-742950">
              <a:buClr>
                <a:srgbClr val="262626"/>
              </a:buClr>
              <a:buNone/>
              <a:defRPr/>
            </a:pPr>
            <a:r>
              <a:rPr lang="ko-KR" altLang="en-US" sz="130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2.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주인공과 작가의 마음 이해하기</a:t>
            </a:r>
          </a:p>
          <a:p>
            <a:pPr marL="742950" indent="-742950">
              <a:buClr>
                <a:srgbClr val="262626"/>
              </a:buClr>
              <a:buNone/>
              <a:defRPr/>
            </a:pPr>
            <a:r>
              <a:rPr lang="ko-KR" altLang="en-US" sz="130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3.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전쟁의 슬픔</a:t>
            </a:r>
          </a:p>
        </p:txBody>
      </p:sp>
      <p:sp>
        <p:nvSpPr>
          <p:cNvPr id="20" name="모서리가 둥근 직사각형 4"/>
          <p:cNvSpPr/>
          <p:nvPr/>
        </p:nvSpPr>
        <p:spPr>
          <a:xfrm>
            <a:off x="4788024" y="2037675"/>
            <a:ext cx="3888432" cy="678091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buClr>
                <a:srgbClr val="262626"/>
              </a:buClr>
              <a:buNone/>
              <a:defRPr/>
            </a:pPr>
            <a:r>
              <a:rPr lang="ko-KR" altLang="en-US" sz="130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1.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6.25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전쟁</a:t>
            </a:r>
          </a:p>
          <a:p>
            <a:pPr marL="742950" indent="-742950">
              <a:buClr>
                <a:srgbClr val="262626"/>
              </a:buClr>
              <a:buNone/>
              <a:defRPr/>
            </a:pPr>
            <a:r>
              <a:rPr lang="ko-KR" altLang="en-US" sz="130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2.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이산 가족의 슬픔 </a:t>
            </a:r>
          </a:p>
          <a:p>
            <a:pPr marL="742950" indent="-742950">
              <a:buClr>
                <a:srgbClr val="262626"/>
              </a:buClr>
              <a:buNone/>
              <a:defRPr/>
            </a:pPr>
            <a:r>
              <a:rPr lang="ko-KR" altLang="en-US" sz="130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3.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&lt;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이산 가족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&gt;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역할극</a:t>
            </a:r>
          </a:p>
        </p:txBody>
      </p:sp>
      <p:sp>
        <p:nvSpPr>
          <p:cNvPr id="21" name="모서리가 둥근 직사각형 4"/>
          <p:cNvSpPr/>
          <p:nvPr/>
        </p:nvSpPr>
        <p:spPr>
          <a:xfrm>
            <a:off x="4788024" y="2757755"/>
            <a:ext cx="3888432" cy="678091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buClr>
                <a:srgbClr val="2B2D63"/>
              </a:buClr>
              <a:buNone/>
              <a:defRPr/>
            </a:pPr>
            <a:r>
              <a:rPr lang="ko-KR" altLang="en-US" sz="1300" b="1">
                <a:solidFill>
                  <a:srgbClr val="2B2D63"/>
                </a:solidFill>
                <a:effectLst/>
              </a:rPr>
              <a:t>활동 </a:t>
            </a:r>
            <a:r>
              <a:rPr lang="en-US" altLang="ko-KR" sz="1300" b="1">
                <a:solidFill>
                  <a:srgbClr val="2B2D63"/>
                </a:solidFill>
                <a:effectLst/>
              </a:rPr>
              <a:t>1.</a:t>
            </a:r>
            <a:r>
              <a:rPr lang="ko-KR" altLang="en-US" sz="1300" b="1">
                <a:solidFill>
                  <a:srgbClr val="2B2D63"/>
                </a:solidFill>
                <a:effectLst/>
              </a:rPr>
              <a:t> </a:t>
            </a:r>
            <a:r>
              <a:rPr lang="en-US" altLang="ko-KR" sz="1300" b="1">
                <a:solidFill>
                  <a:srgbClr val="2B2D63"/>
                </a:solidFill>
                <a:effectLst/>
              </a:rPr>
              <a:t>‘</a:t>
            </a:r>
            <a:r>
              <a:rPr lang="ko-KR" altLang="en-US" sz="1300" b="1">
                <a:solidFill>
                  <a:srgbClr val="2B2D63"/>
                </a:solidFill>
                <a:effectLst/>
              </a:rPr>
              <a:t>난민</a:t>
            </a:r>
            <a:r>
              <a:rPr lang="en-US" altLang="ko-KR" sz="1300" b="1">
                <a:solidFill>
                  <a:srgbClr val="2B2D63"/>
                </a:solidFill>
                <a:effectLst/>
              </a:rPr>
              <a:t>’</a:t>
            </a:r>
            <a:r>
              <a:rPr lang="ko-KR" altLang="en-US" sz="1300" b="1">
                <a:solidFill>
                  <a:srgbClr val="2B2D63"/>
                </a:solidFill>
                <a:effectLst/>
              </a:rPr>
              <a:t>이란</a:t>
            </a:r>
          </a:p>
          <a:p>
            <a:pPr marL="742950" indent="-742950">
              <a:buClr>
                <a:srgbClr val="2B2D63"/>
              </a:buClr>
              <a:buNone/>
              <a:defRPr/>
            </a:pPr>
            <a:r>
              <a:rPr lang="ko-KR" altLang="en-US" sz="1300" b="1">
                <a:solidFill>
                  <a:srgbClr val="2B2D63"/>
                </a:solidFill>
                <a:effectLst/>
              </a:rPr>
              <a:t>활동 </a:t>
            </a:r>
            <a:r>
              <a:rPr lang="en-US" altLang="ko-KR" sz="1300" b="1">
                <a:solidFill>
                  <a:srgbClr val="2B2D63"/>
                </a:solidFill>
                <a:effectLst/>
              </a:rPr>
              <a:t>2.</a:t>
            </a:r>
            <a:r>
              <a:rPr lang="ko-KR" altLang="en-US" sz="1300" b="1">
                <a:solidFill>
                  <a:srgbClr val="2B2D63"/>
                </a:solidFill>
                <a:effectLst/>
              </a:rPr>
              <a:t> 인권에 대하여</a:t>
            </a:r>
          </a:p>
          <a:p>
            <a:pPr marL="742950" indent="-742950">
              <a:buClr>
                <a:srgbClr val="2B2D63"/>
              </a:buClr>
              <a:buNone/>
              <a:defRPr/>
            </a:pPr>
            <a:r>
              <a:rPr lang="ko-KR" altLang="en-US" sz="1300" b="1">
                <a:solidFill>
                  <a:srgbClr val="2B2D63"/>
                </a:solidFill>
                <a:effectLst/>
              </a:rPr>
              <a:t>활동 </a:t>
            </a:r>
            <a:r>
              <a:rPr lang="en-US" altLang="ko-KR" sz="1300" b="1">
                <a:solidFill>
                  <a:srgbClr val="2B2D63"/>
                </a:solidFill>
                <a:effectLst/>
              </a:rPr>
              <a:t>3.</a:t>
            </a:r>
            <a:r>
              <a:rPr lang="ko-KR" altLang="en-US" sz="1300" b="1">
                <a:solidFill>
                  <a:srgbClr val="2B2D63"/>
                </a:solidFill>
                <a:effectLst/>
              </a:rPr>
              <a:t> 인권 보장 토론하기</a:t>
            </a:r>
          </a:p>
        </p:txBody>
      </p:sp>
      <p:sp>
        <p:nvSpPr>
          <p:cNvPr id="22" name="모서리가 둥근 직사각형 4"/>
          <p:cNvSpPr/>
          <p:nvPr/>
        </p:nvSpPr>
        <p:spPr>
          <a:xfrm>
            <a:off x="4788024" y="3477835"/>
            <a:ext cx="3888432" cy="678091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1300">
                <a:solidFill>
                  <a:srgbClr val="262626"/>
                </a:solidFill>
              </a:rPr>
              <a:t>활동 </a:t>
            </a:r>
            <a:r>
              <a:rPr lang="en-US" altLang="ko-KR" sz="1300">
                <a:solidFill>
                  <a:srgbClr val="262626"/>
                </a:solidFill>
              </a:rPr>
              <a:t>1.</a:t>
            </a:r>
            <a:r>
              <a:rPr lang="ko-KR" altLang="en-US" sz="1300">
                <a:solidFill>
                  <a:srgbClr val="262626"/>
                </a:solidFill>
              </a:rPr>
              <a:t> 전쟁과 관련된 미술작품</a:t>
            </a:r>
          </a:p>
          <a:p>
            <a:pPr marL="742950" indent="-742950">
              <a:defRPr/>
            </a:pPr>
            <a:r>
              <a:rPr lang="ko-KR" altLang="en-US" sz="1300">
                <a:solidFill>
                  <a:srgbClr val="262626"/>
                </a:solidFill>
              </a:rPr>
              <a:t>활동 </a:t>
            </a:r>
            <a:r>
              <a:rPr lang="en-US" altLang="ko-KR" sz="1300">
                <a:solidFill>
                  <a:srgbClr val="262626"/>
                </a:solidFill>
              </a:rPr>
              <a:t>2.</a:t>
            </a:r>
            <a:r>
              <a:rPr lang="ko-KR" altLang="en-US" sz="1300">
                <a:solidFill>
                  <a:srgbClr val="262626"/>
                </a:solidFill>
              </a:rPr>
              <a:t> 작품의 배경</a:t>
            </a:r>
          </a:p>
          <a:p>
            <a:pPr marL="742950" indent="-742950">
              <a:defRPr/>
            </a:pPr>
            <a:r>
              <a:rPr lang="ko-KR" altLang="en-US" sz="1300">
                <a:solidFill>
                  <a:srgbClr val="262626"/>
                </a:solidFill>
              </a:rPr>
              <a:t>활동 </a:t>
            </a:r>
            <a:r>
              <a:rPr lang="en-US" altLang="ko-KR" sz="1300">
                <a:solidFill>
                  <a:srgbClr val="262626"/>
                </a:solidFill>
              </a:rPr>
              <a:t>3.</a:t>
            </a:r>
            <a:r>
              <a:rPr lang="ko-KR" altLang="en-US" sz="1300">
                <a:solidFill>
                  <a:srgbClr val="262626"/>
                </a:solidFill>
              </a:rPr>
              <a:t> 작품 표현하기</a:t>
            </a:r>
          </a:p>
        </p:txBody>
      </p:sp>
      <p:sp>
        <p:nvSpPr>
          <p:cNvPr id="23" name="모서리가 둥근 직사각형 4"/>
          <p:cNvSpPr/>
          <p:nvPr/>
        </p:nvSpPr>
        <p:spPr>
          <a:xfrm>
            <a:off x="4788024" y="4197915"/>
            <a:ext cx="3888432" cy="678091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1300">
                <a:solidFill>
                  <a:srgbClr val="262626"/>
                </a:solidFill>
              </a:rPr>
              <a:t>활동 </a:t>
            </a:r>
            <a:r>
              <a:rPr lang="en-US" altLang="ko-KR" sz="1300">
                <a:solidFill>
                  <a:srgbClr val="262626"/>
                </a:solidFill>
              </a:rPr>
              <a:t>1.</a:t>
            </a:r>
            <a:r>
              <a:rPr lang="ko-KR" altLang="en-US" sz="1300">
                <a:solidFill>
                  <a:srgbClr val="262626"/>
                </a:solidFill>
              </a:rPr>
              <a:t> 전쟁 국가 알아보기</a:t>
            </a:r>
          </a:p>
          <a:p>
            <a:pPr marL="742950" indent="-742950">
              <a:defRPr/>
            </a:pPr>
            <a:r>
              <a:rPr lang="ko-KR" altLang="en-US" sz="1300">
                <a:solidFill>
                  <a:srgbClr val="262626"/>
                </a:solidFill>
              </a:rPr>
              <a:t>활동 </a:t>
            </a:r>
            <a:r>
              <a:rPr lang="en-US" altLang="ko-KR" sz="1300">
                <a:solidFill>
                  <a:srgbClr val="262626"/>
                </a:solidFill>
              </a:rPr>
              <a:t>2.</a:t>
            </a:r>
            <a:r>
              <a:rPr lang="ko-KR" altLang="en-US" sz="1300">
                <a:solidFill>
                  <a:srgbClr val="262626"/>
                </a:solidFill>
              </a:rPr>
              <a:t> 지구촌 평화</a:t>
            </a:r>
          </a:p>
          <a:p>
            <a:pPr marL="742950" indent="-742950">
              <a:defRPr/>
            </a:pPr>
            <a:r>
              <a:rPr lang="ko-KR" altLang="en-US" sz="1300">
                <a:solidFill>
                  <a:srgbClr val="262626"/>
                </a:solidFill>
              </a:rPr>
              <a:t>활동 </a:t>
            </a:r>
            <a:r>
              <a:rPr lang="en-US" altLang="ko-KR" sz="1300">
                <a:solidFill>
                  <a:srgbClr val="262626"/>
                </a:solidFill>
              </a:rPr>
              <a:t>3.</a:t>
            </a:r>
            <a:r>
              <a:rPr lang="ko-KR" altLang="en-US" sz="1300">
                <a:solidFill>
                  <a:srgbClr val="262626"/>
                </a:solidFill>
              </a:rPr>
              <a:t> 우리가 할 수 있는 일</a:t>
            </a:r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87" y="1317595"/>
            <a:ext cx="2570131" cy="3587854"/>
          </a:xfrm>
          <a:prstGeom prst="rect">
            <a:avLst/>
          </a:prstGeom>
        </p:spPr>
      </p:pic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894929" y="3987623"/>
            <a:ext cx="1718248" cy="12474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 활동 </a:t>
            </a:r>
            <a:r>
              <a:rPr lang="en-US" altLang="ko-KR" sz="3600" b="1">
                <a:solidFill>
                  <a:srgbClr val="262626"/>
                </a:solidFill>
              </a:rPr>
              <a:t>2.</a:t>
            </a:r>
            <a:r>
              <a:rPr lang="ko-KR" altLang="en-US" sz="3600" b="1">
                <a:solidFill>
                  <a:srgbClr val="262626"/>
                </a:solidFill>
              </a:rPr>
              <a:t> </a:t>
            </a:r>
            <a:r>
              <a:rPr lang="ko-KR" altLang="en-US" sz="3600" b="1">
                <a:solidFill>
                  <a:srgbClr val="3057B9"/>
                </a:solidFill>
              </a:rPr>
              <a:t>인권</a:t>
            </a:r>
            <a:r>
              <a:rPr lang="ko-KR" altLang="en-US" sz="3600" b="1">
                <a:solidFill>
                  <a:srgbClr val="262626"/>
                </a:solidFill>
              </a:rPr>
              <a:t>에 대하여</a:t>
            </a: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5"/>
          <a:srcRect l="25780" t="43160" r="57030" b="26070"/>
          <a:stretch>
            <a:fillRect/>
          </a:stretch>
        </p:blipFill>
        <p:spPr>
          <a:xfrm>
            <a:off x="0" y="0"/>
            <a:ext cx="1571636" cy="144662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47663" y="1059582"/>
            <a:ext cx="7056785" cy="510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 </a:t>
            </a:r>
          </a:p>
        </p:txBody>
      </p:sp>
      <p:pic>
        <p:nvPicPr>
          <p:cNvPr id="44" name="그림 43">
            <a:hlinkClick r:id="rId6"/>
          </p:cNvPr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225172" y="2185906"/>
            <a:ext cx="4346828" cy="2448272"/>
          </a:xfrm>
          <a:prstGeom prst="rect">
            <a:avLst/>
          </a:prstGeom>
        </p:spPr>
      </p:pic>
      <p:pic>
        <p:nvPicPr>
          <p:cNvPr id="45" name="그림 44">
            <a:hlinkClick r:id="rId8"/>
          </p:cNvPr>
          <p:cNvPicPr>
            <a:picLocks noChangeAspect="1"/>
          </p:cNvPicPr>
          <p:nvPr/>
        </p:nvPicPr>
        <p:blipFill rotWithShape="1">
          <a:blip r:embed="rId9"/>
          <a:stretch>
            <a:fillRect/>
          </a:stretch>
        </p:blipFill>
        <p:spPr>
          <a:xfrm>
            <a:off x="4700316" y="2185906"/>
            <a:ext cx="4280414" cy="2402067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1115614" y="1413540"/>
            <a:ext cx="7416826" cy="486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늘어나는 난민들로 인해 겪는 어려움에 대해 </a:t>
            </a:r>
            <a:r>
              <a:rPr kumimoji="0" lang="ko-KR" altLang="en-US" sz="24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알아 봅시다</a:t>
            </a:r>
            <a:r>
              <a:rPr kumimoji="0" lang="en-US" altLang="ko-KR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16024" y="1707654"/>
            <a:ext cx="4572000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900" b="0" i="0" u="none" strike="noStrike" kern="1200" cap="none" spc="0" normalizeH="0" baseline="0" dirty="0">
                <a:solidFill>
                  <a:srgbClr val="FF0000"/>
                </a:solidFill>
                <a:latin typeface="한컴 윤고딕 250"/>
                <a:ea typeface="한컴 윤고딕 250"/>
              </a:rPr>
              <a:t>*</a:t>
            </a:r>
            <a:r>
              <a:rPr kumimoji="0" lang="ko-KR" altLang="en-US" sz="1900" b="0" i="0" u="none" strike="noStrike" kern="1200" cap="none" spc="0" normalizeH="0" baseline="0" dirty="0">
                <a:solidFill>
                  <a:srgbClr val="FF0000"/>
                </a:solidFill>
                <a:latin typeface="한컴 윤고딕 250"/>
                <a:ea typeface="한컴 윤고딕 250"/>
              </a:rPr>
              <a:t> 그림을 </a:t>
            </a:r>
            <a:r>
              <a:rPr kumimoji="0" lang="ko-KR" altLang="en-US" sz="1900" b="0" i="0" u="none" strike="noStrike" kern="1200" cap="none" spc="0" normalizeH="0" baseline="0" dirty="0" smtClean="0">
                <a:solidFill>
                  <a:srgbClr val="FF0000"/>
                </a:solidFill>
                <a:latin typeface="한컴 윤고딕 250"/>
                <a:ea typeface="한컴 윤고딕 250"/>
              </a:rPr>
              <a:t>클릭해 주세요</a:t>
            </a:r>
            <a:endParaRPr kumimoji="0" lang="ko-KR" altLang="en-US" sz="1800" b="0" i="0" u="none" strike="noStrike" kern="1200" cap="none" spc="0" normalizeH="0" baseline="0" dirty="0">
              <a:solidFill>
                <a:srgbClr val="000000"/>
              </a:solidFill>
              <a:latin typeface="맑은 고딕"/>
              <a:ea typeface="맑은 고딕"/>
              <a:cs typeface="맑은 고딕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928662" y="1285866"/>
            <a:ext cx="7459762" cy="3107553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4400" b="1">
                <a:solidFill>
                  <a:srgbClr val="262626"/>
                </a:solidFill>
              </a:rPr>
              <a:t>활동 </a:t>
            </a:r>
            <a:r>
              <a:rPr lang="en-US" altLang="ko-KR" sz="4400" b="1">
                <a:solidFill>
                  <a:srgbClr val="262626"/>
                </a:solidFill>
              </a:rPr>
              <a:t>3.</a:t>
            </a:r>
            <a:r>
              <a:rPr lang="ko-KR" altLang="en-US" sz="4400" b="1">
                <a:solidFill>
                  <a:srgbClr val="262626"/>
                </a:solidFill>
              </a:rPr>
              <a:t> </a:t>
            </a:r>
            <a:r>
              <a:rPr lang="ko-KR" altLang="en-US" sz="4400" b="1">
                <a:solidFill>
                  <a:srgbClr val="3057B9"/>
                </a:solidFill>
              </a:rPr>
              <a:t>인권 보장</a:t>
            </a:r>
            <a:r>
              <a:rPr lang="ko-KR" altLang="en-US" sz="4400" b="1">
                <a:solidFill>
                  <a:srgbClr val="262626"/>
                </a:solidFill>
              </a:rPr>
              <a:t> 토론하기</a:t>
            </a: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214346" y="3498228"/>
            <a:ext cx="2482090" cy="1645273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12" name="그림 6" descr="P20190414_170431661_194A4828-0276-4825-9982-86E0ADCAAFDA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059832" y="555526"/>
            <a:ext cx="3024336" cy="989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활동 </a:t>
            </a:r>
            <a:r>
              <a:rPr lang="en-US" altLang="ko-KR" sz="3600" b="1">
                <a:solidFill>
                  <a:srgbClr val="262626"/>
                </a:solidFill>
              </a:rPr>
              <a:t>3.</a:t>
            </a:r>
            <a:r>
              <a:rPr lang="ko-KR" altLang="en-US" sz="3600" b="1">
                <a:solidFill>
                  <a:srgbClr val="262626"/>
                </a:solidFill>
              </a:rPr>
              <a:t> </a:t>
            </a:r>
            <a:r>
              <a:rPr lang="ko-KR" altLang="en-US" sz="3600" b="1">
                <a:solidFill>
                  <a:srgbClr val="3057B9"/>
                </a:solidFill>
              </a:rPr>
              <a:t>인권 보장</a:t>
            </a:r>
            <a:r>
              <a:rPr lang="ko-KR" altLang="en-US" sz="3600" b="1">
                <a:solidFill>
                  <a:srgbClr val="262626"/>
                </a:solidFill>
              </a:rPr>
              <a:t> 토론하기</a:t>
            </a: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4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31640" y="987574"/>
            <a:ext cx="7416826" cy="510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우리나라에서도 난민 문제가 있을까요</a:t>
            </a:r>
            <a:r>
              <a:rPr kumimoji="0" lang="en-US" altLang="ko-KR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?</a:t>
            </a:r>
          </a:p>
        </p:txBody>
      </p:sp>
      <p:pic>
        <p:nvPicPr>
          <p:cNvPr id="18" name="그림 17">
            <a:hlinkClick r:id="rId5"/>
          </p:cNvPr>
          <p:cNvPicPr>
            <a:picLocks noChangeAspect="1"/>
          </p:cNvPicPr>
          <p:nvPr/>
        </p:nvPicPr>
        <p:blipFill rotWithShape="1">
          <a:blip r:embed="rId6"/>
          <a:srcRect b="8950"/>
          <a:stretch>
            <a:fillRect/>
          </a:stretch>
        </p:blipFill>
        <p:spPr>
          <a:xfrm>
            <a:off x="1439652" y="1663878"/>
            <a:ext cx="6264696" cy="321212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0" y="1563638"/>
            <a:ext cx="4572000" cy="920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900" b="0" i="0" u="none" strike="noStrike" kern="1200" cap="none" spc="0" normalizeH="0" baseline="0" dirty="0">
                <a:solidFill>
                  <a:srgbClr val="FF0000"/>
                </a:solidFill>
                <a:latin typeface="한컴 윤고딕 250"/>
                <a:ea typeface="한컴 윤고딕 250"/>
              </a:rPr>
              <a:t>*</a:t>
            </a:r>
            <a:r>
              <a:rPr kumimoji="0" lang="ko-KR" altLang="en-US" sz="1900" b="0" i="0" u="none" strike="noStrike" kern="1200" cap="none" spc="0" normalizeH="0" baseline="0" dirty="0">
                <a:solidFill>
                  <a:srgbClr val="FF0000"/>
                </a:solidFill>
                <a:latin typeface="한컴 윤고딕 250"/>
                <a:ea typeface="한컴 윤고딕 250"/>
              </a:rPr>
              <a:t> 그림을 </a:t>
            </a:r>
          </a:p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900" b="0" i="0" u="none" strike="noStrike" kern="1200" cap="none" spc="0" normalizeH="0" baseline="0" dirty="0" smtClean="0">
                <a:solidFill>
                  <a:srgbClr val="FF0000"/>
                </a:solidFill>
                <a:latin typeface="한컴 윤고딕 250"/>
                <a:ea typeface="한컴 윤고딕 250"/>
              </a:rPr>
              <a:t>클릭해 주세요</a:t>
            </a:r>
            <a:endParaRPr kumimoji="0" lang="ko-KR" altLang="en-US" sz="1800" b="0" i="0" u="none" strike="noStrike" kern="1200" cap="none" spc="0" normalizeH="0" baseline="0" dirty="0">
              <a:solidFill>
                <a:srgbClr val="000000"/>
              </a:solidFill>
              <a:latin typeface="맑은 고딕"/>
              <a:ea typeface="맑은 고딕"/>
              <a:cs typeface="맑은 고딕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활동 </a:t>
            </a:r>
            <a:r>
              <a:rPr lang="en-US" altLang="ko-KR" sz="3600" b="1">
                <a:solidFill>
                  <a:srgbClr val="262626"/>
                </a:solidFill>
              </a:rPr>
              <a:t>3.</a:t>
            </a:r>
            <a:r>
              <a:rPr lang="ko-KR" altLang="en-US" sz="3600" b="1">
                <a:solidFill>
                  <a:srgbClr val="262626"/>
                </a:solidFill>
              </a:rPr>
              <a:t> </a:t>
            </a:r>
            <a:r>
              <a:rPr lang="ko-KR" altLang="en-US" sz="3600" b="1">
                <a:solidFill>
                  <a:srgbClr val="3057B9"/>
                </a:solidFill>
              </a:rPr>
              <a:t>인권 보장</a:t>
            </a:r>
            <a:r>
              <a:rPr lang="ko-KR" altLang="en-US" sz="3600" b="1">
                <a:solidFill>
                  <a:srgbClr val="262626"/>
                </a:solidFill>
              </a:rPr>
              <a:t> 토론하기</a:t>
            </a: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4"/>
          <a:srcRect l="25780" t="43160" r="57030" b="26070"/>
          <a:stretch>
            <a:fillRect/>
          </a:stretch>
        </p:blipFill>
        <p:spPr>
          <a:xfrm>
            <a:off x="0" y="0"/>
            <a:ext cx="1571636" cy="1446620"/>
          </a:xfrm>
          <a:prstGeom prst="rect">
            <a:avLst/>
          </a:prstGeom>
        </p:spPr>
      </p:pic>
      <p:sp>
        <p:nvSpPr>
          <p:cNvPr id="12" name="모서리가 둥근 직사각형 11"/>
          <p:cNvSpPr/>
          <p:nvPr/>
        </p:nvSpPr>
        <p:spPr>
          <a:xfrm>
            <a:off x="714348" y="2427734"/>
            <a:ext cx="7715304" cy="1656184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lnSpc>
                <a:spcPct val="150000"/>
              </a:lnSpc>
              <a:defRPr/>
            </a:pPr>
            <a:r>
              <a:rPr lang="en-US" altLang="ko-KR" sz="3600" b="1">
                <a:solidFill>
                  <a:srgbClr val="0D0D0D"/>
                </a:solidFill>
              </a:rPr>
              <a:t>‘</a:t>
            </a:r>
            <a:r>
              <a:rPr lang="ko-KR" altLang="en-US" sz="3600" b="1">
                <a:solidFill>
                  <a:srgbClr val="0D0D0D"/>
                </a:solidFill>
              </a:rPr>
              <a:t>난민 문제</a:t>
            </a:r>
            <a:r>
              <a:rPr lang="en-US" altLang="ko-KR" sz="3600" b="1">
                <a:solidFill>
                  <a:srgbClr val="0D0D0D"/>
                </a:solidFill>
              </a:rPr>
              <a:t>’</a:t>
            </a:r>
            <a:endParaRPr lang="ko-KR" altLang="en-US" sz="3600" b="1">
              <a:solidFill>
                <a:srgbClr val="0D0D0D"/>
              </a:solidFill>
            </a:endParaRPr>
          </a:p>
          <a:p>
            <a:pPr marL="742950" indent="-742950" algn="ctr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0D0D0D"/>
                </a:solidFill>
              </a:rPr>
              <a:t>난민들을 수용해야 할까</a:t>
            </a:r>
            <a:r>
              <a:rPr lang="en-US" altLang="ko-KR" sz="3600" b="1">
                <a:solidFill>
                  <a:srgbClr val="0D0D0D"/>
                </a:solidFill>
              </a:rPr>
              <a:t>?</a:t>
            </a:r>
          </a:p>
        </p:txBody>
      </p:sp>
      <p:pic>
        <p:nvPicPr>
          <p:cNvPr id="13" name="그림 12" descr="P20190414_170847476_ACE3E741-B365-4396-AD53-1311B8C65147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 flipH="1">
            <a:off x="6444207" y="3375428"/>
            <a:ext cx="3123240" cy="195845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23528" y="1518310"/>
            <a:ext cx="7812360" cy="909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ctr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</a:t>
            </a:r>
            <a:r>
              <a:rPr lang="en-US" altLang="ko-KR" sz="3600" b="1">
                <a:solidFill>
                  <a:srgbClr val="262626"/>
                </a:solidFill>
              </a:rPr>
              <a:t>&lt;</a:t>
            </a:r>
            <a:r>
              <a:rPr lang="ko-KR" altLang="en-US" sz="3600" b="1">
                <a:solidFill>
                  <a:srgbClr val="262626"/>
                </a:solidFill>
              </a:rPr>
              <a:t>토론 주제</a:t>
            </a:r>
            <a:r>
              <a:rPr lang="en-US" altLang="ko-KR" sz="3600" b="1">
                <a:solidFill>
                  <a:srgbClr val="262626"/>
                </a:solidFill>
              </a:rPr>
              <a:t>&gt;</a:t>
            </a:r>
            <a:r>
              <a:rPr lang="ko-KR" altLang="en-US" sz="3600" b="1">
                <a:solidFill>
                  <a:srgbClr val="262626"/>
                </a:solidFill>
              </a:rPr>
              <a:t> </a:t>
            </a:r>
            <a:endParaRPr lang="ko-KR" altLang="en-US" sz="3600" b="1">
              <a:solidFill>
                <a:srgbClr val="3057B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활동 </a:t>
            </a:r>
            <a:r>
              <a:rPr lang="en-US" altLang="ko-KR" sz="3600" b="1">
                <a:solidFill>
                  <a:srgbClr val="262626"/>
                </a:solidFill>
              </a:rPr>
              <a:t>3.</a:t>
            </a:r>
            <a:r>
              <a:rPr lang="ko-KR" altLang="en-US" sz="3600" b="1">
                <a:solidFill>
                  <a:srgbClr val="262626"/>
                </a:solidFill>
              </a:rPr>
              <a:t> </a:t>
            </a:r>
            <a:r>
              <a:rPr lang="ko-KR" altLang="en-US" sz="3600" b="1">
                <a:solidFill>
                  <a:srgbClr val="3057B9"/>
                </a:solidFill>
              </a:rPr>
              <a:t>인권 보장</a:t>
            </a:r>
            <a:r>
              <a:rPr lang="ko-KR" altLang="en-US" sz="3600" b="1">
                <a:solidFill>
                  <a:srgbClr val="262626"/>
                </a:solidFill>
              </a:rPr>
              <a:t> 토론하기</a:t>
            </a: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4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sp>
        <p:nvSpPr>
          <p:cNvPr id="9" name="모서리가 둥근 직사각형 8"/>
          <p:cNvSpPr/>
          <p:nvPr/>
        </p:nvSpPr>
        <p:spPr>
          <a:xfrm>
            <a:off x="714348" y="1339444"/>
            <a:ext cx="7746084" cy="3161132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>
                <a:solidFill>
                  <a:schemeClr val="tx2">
                    <a:lumMod val="75000"/>
                  </a:schemeClr>
                </a:solidFill>
                <a:latin typeface="상상토끼 꽃길"/>
                <a:ea typeface="상상토끼 꽃길"/>
              </a:rPr>
              <a:t>     </a:t>
            </a:r>
            <a:endParaRPr lang="en-US" altLang="ko-KR" sz="3600">
              <a:solidFill>
                <a:schemeClr val="tx2">
                  <a:lumMod val="75000"/>
                </a:schemeClr>
              </a:solidFill>
              <a:latin typeface="상상토끼 꽃길"/>
              <a:ea typeface="상상토끼 꽃길"/>
            </a:endParaRPr>
          </a:p>
        </p:txBody>
      </p:sp>
      <p:pic>
        <p:nvPicPr>
          <p:cNvPr id="13" name="그림 12" descr="그리기, 고양이이(가) 표시된 사진  자동 생성된 설명"/>
          <p:cNvPicPr>
            <a:picLocks noChangeAspect="1"/>
          </p:cNvPicPr>
          <p:nvPr/>
        </p:nvPicPr>
        <p:blipFill rotWithShape="1">
          <a:blip r:embed="rId5"/>
          <a:srcRect l="8760" t="22370" r="52390" b="28570"/>
          <a:stretch>
            <a:fillRect/>
          </a:stretch>
        </p:blipFill>
        <p:spPr>
          <a:xfrm>
            <a:off x="25713" y="3147814"/>
            <a:ext cx="1580475" cy="199568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115614" y="1413540"/>
            <a:ext cx="5976666" cy="486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 dirty="0">
                <a:solidFill>
                  <a:srgbClr val="00B050"/>
                </a:solidFill>
                <a:latin typeface="한컴 윤고딕 250"/>
                <a:ea typeface="한컴 윤고딕 250"/>
              </a:rPr>
              <a:t>저는 난민 수용을 찬성합니다</a:t>
            </a:r>
            <a:r>
              <a:rPr kumimoji="0" lang="en-US" altLang="ko-KR" sz="2400" b="0" i="0" u="none" strike="noStrike" kern="1200" cap="none" spc="0" normalizeH="0" baseline="0" dirty="0">
                <a:solidFill>
                  <a:srgbClr val="00B05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403648" y="2063145"/>
            <a:ext cx="7056784" cy="2208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인권은 사람으로서 </a:t>
            </a:r>
            <a:r>
              <a:rPr kumimoji="0" lang="ko-KR" altLang="en-US" sz="24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존중 받아야 하는 </a:t>
            </a:r>
            <a:r>
              <a:rPr kumimoji="0" lang="ko-KR" altLang="en-US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권리입니다</a:t>
            </a:r>
            <a:r>
              <a:rPr kumimoji="0" lang="en-US" altLang="ko-KR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우리도 </a:t>
            </a:r>
            <a:r>
              <a:rPr kumimoji="0" lang="en-US" altLang="ko-KR" sz="24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6.25 </a:t>
            </a:r>
            <a:r>
              <a:rPr kumimoji="0" lang="ko-KR" altLang="en-US" sz="24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전쟁 </a:t>
            </a:r>
            <a:r>
              <a:rPr kumimoji="0" lang="ko-KR" altLang="en-US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당시 </a:t>
            </a:r>
            <a:r>
              <a:rPr kumimoji="0" lang="ko-KR" altLang="en-US" sz="24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난민이었던 </a:t>
            </a:r>
            <a:r>
              <a:rPr lang="ko-KR" altLang="en-US" sz="240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경험</a:t>
            </a:r>
            <a:r>
              <a:rPr kumimoji="0" lang="ko-KR" altLang="en-US" sz="24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이 있습니다</a:t>
            </a:r>
            <a:r>
              <a:rPr kumimoji="0" lang="en-US" altLang="ko-KR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  <a:r>
              <a:rPr kumimoji="0" lang="ko-KR" altLang="en-US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 이때 다른 나라의 지원을 많이 받기도 했습니다</a:t>
            </a:r>
            <a:r>
              <a:rPr kumimoji="0" lang="en-US" altLang="ko-KR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  <a:r>
              <a:rPr kumimoji="0" lang="ko-KR" altLang="en-US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 이제 </a:t>
            </a:r>
            <a:r>
              <a:rPr kumimoji="0" lang="ko-KR" altLang="en-US" sz="24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우리가 국제 </a:t>
            </a:r>
            <a:r>
              <a:rPr lang="ko-KR" altLang="en-US" sz="240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사회의 일원으로서 </a:t>
            </a:r>
            <a:r>
              <a:rPr kumimoji="0" lang="ko-KR" altLang="en-US" sz="24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난민을 </a:t>
            </a:r>
            <a:r>
              <a:rPr kumimoji="0" lang="ko-KR" altLang="en-US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도와줄 차례입니다</a:t>
            </a:r>
            <a:r>
              <a:rPr kumimoji="0" lang="en-US" altLang="ko-KR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활동 </a:t>
            </a:r>
            <a:r>
              <a:rPr lang="en-US" altLang="ko-KR" sz="3600" b="1">
                <a:solidFill>
                  <a:srgbClr val="262626"/>
                </a:solidFill>
              </a:rPr>
              <a:t>3.</a:t>
            </a:r>
            <a:r>
              <a:rPr lang="ko-KR" altLang="en-US" sz="3600" b="1">
                <a:solidFill>
                  <a:srgbClr val="262626"/>
                </a:solidFill>
              </a:rPr>
              <a:t> </a:t>
            </a:r>
            <a:r>
              <a:rPr lang="ko-KR" altLang="en-US" sz="3600" b="1">
                <a:solidFill>
                  <a:srgbClr val="3057B9"/>
                </a:solidFill>
              </a:rPr>
              <a:t>인권 보장</a:t>
            </a:r>
            <a:r>
              <a:rPr lang="ko-KR" altLang="en-US" sz="3600" b="1">
                <a:solidFill>
                  <a:srgbClr val="262626"/>
                </a:solidFill>
              </a:rPr>
              <a:t> 토론하기</a:t>
            </a: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4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611560" y="1285866"/>
            <a:ext cx="7960968" cy="3161132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>
                <a:solidFill>
                  <a:schemeClr val="tx2">
                    <a:lumMod val="75000"/>
                  </a:schemeClr>
                </a:solidFill>
                <a:latin typeface="상상토끼 꽃길"/>
                <a:ea typeface="상상토끼 꽃길"/>
              </a:rPr>
              <a:t>     </a:t>
            </a:r>
            <a:endParaRPr lang="en-US" altLang="ko-KR" sz="3600">
              <a:solidFill>
                <a:schemeClr val="tx2">
                  <a:lumMod val="75000"/>
                </a:schemeClr>
              </a:solidFill>
              <a:latin typeface="상상토끼 꽃길"/>
              <a:ea typeface="상상토끼 꽃길"/>
            </a:endParaRPr>
          </a:p>
        </p:txBody>
      </p:sp>
      <p:pic>
        <p:nvPicPr>
          <p:cNvPr id="12" name="그림 10" descr="그리기이(가) 표시된 사진  자동 생성된 설명"/>
          <p:cNvPicPr>
            <a:picLocks noChangeAspect="1"/>
          </p:cNvPicPr>
          <p:nvPr/>
        </p:nvPicPr>
        <p:blipFill rotWithShape="1">
          <a:blip r:embed="rId5"/>
          <a:srcRect l="5990" t="24670" r="53360" b="29550"/>
          <a:stretch>
            <a:fillRect/>
          </a:stretch>
        </p:blipFill>
        <p:spPr>
          <a:xfrm>
            <a:off x="7462946" y="3250546"/>
            <a:ext cx="1681054" cy="189295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115614" y="1413540"/>
            <a:ext cx="5976666" cy="486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 dirty="0">
                <a:solidFill>
                  <a:srgbClr val="00B050"/>
                </a:solidFill>
                <a:latin typeface="한컴 윤고딕 250"/>
                <a:ea typeface="한컴 윤고딕 250"/>
              </a:rPr>
              <a:t>저는 난민 수용을 반대합니다</a:t>
            </a:r>
            <a:r>
              <a:rPr kumimoji="0" lang="en-US" altLang="ko-KR" sz="2400" b="0" i="0" u="none" strike="noStrike" kern="1200" cap="none" spc="0" normalizeH="0" baseline="0" dirty="0">
                <a:solidFill>
                  <a:srgbClr val="00B05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43608" y="2067694"/>
            <a:ext cx="7056784" cy="2208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최근 난민으로 인한 문제가 많이 발생하고 있습니다</a:t>
            </a:r>
            <a:r>
              <a:rPr kumimoji="0" lang="en-US" altLang="ko-KR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  <a:r>
              <a:rPr kumimoji="0" lang="ko-KR" altLang="en-US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 특히 </a:t>
            </a:r>
            <a:r>
              <a:rPr kumimoji="0" lang="ko-KR" altLang="en-US" sz="24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 종교</a:t>
            </a:r>
            <a:r>
              <a:rPr kumimoji="0" lang="ko-KR" altLang="en-US" sz="2400" b="0" i="0" u="none" strike="noStrike" kern="1200" cap="none" spc="0" normalizeH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 문제나 다른 </a:t>
            </a:r>
            <a:r>
              <a:rPr kumimoji="0" lang="ko-KR" altLang="en-US" sz="24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범죄들로 인해 갈등이 생기기도 </a:t>
            </a:r>
            <a:r>
              <a:rPr lang="ko-KR" altLang="en-US" sz="2400" dirty="0">
                <a:solidFill>
                  <a:srgbClr val="000000"/>
                </a:solidFill>
                <a:latin typeface="한컴 윤고딕 250"/>
                <a:ea typeface="한컴 윤고딕 250"/>
              </a:rPr>
              <a:t>합</a:t>
            </a:r>
            <a:r>
              <a:rPr kumimoji="0" lang="ko-KR" altLang="en-US" sz="24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니다</a:t>
            </a:r>
            <a:r>
              <a:rPr kumimoji="0" lang="en-US" altLang="ko-KR" sz="24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  <a:r>
              <a:rPr kumimoji="0" lang="ko-KR" altLang="en-US" sz="24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 아직 </a:t>
            </a:r>
            <a:r>
              <a:rPr kumimoji="0" lang="ko-KR" altLang="en-US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우리 국민들을 위한 인권 </a:t>
            </a:r>
            <a:r>
              <a:rPr kumimoji="0" lang="ko-KR" altLang="en-US" sz="24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보장 노력도 부족한 게 현실입니다</a:t>
            </a:r>
            <a:r>
              <a:rPr kumimoji="0" lang="en-US" altLang="ko-KR" sz="24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난민을 </a:t>
            </a:r>
            <a:r>
              <a:rPr kumimoji="0" lang="ko-KR" altLang="en-US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수용하기에는 우리 </a:t>
            </a:r>
            <a:r>
              <a:rPr kumimoji="0" lang="ko-KR" altLang="en-US" sz="24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사회의 준비가 </a:t>
            </a:r>
            <a:r>
              <a:rPr kumimoji="0" lang="ko-KR" altLang="en-US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부족합니다</a:t>
            </a:r>
            <a:r>
              <a:rPr kumimoji="0" lang="en-US" altLang="ko-KR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활동 </a:t>
            </a:r>
            <a:r>
              <a:rPr lang="en-US" altLang="ko-KR" sz="3600" b="1">
                <a:solidFill>
                  <a:srgbClr val="262626"/>
                </a:solidFill>
              </a:rPr>
              <a:t>3.</a:t>
            </a:r>
            <a:r>
              <a:rPr lang="ko-KR" altLang="en-US" sz="3600" b="1">
                <a:solidFill>
                  <a:srgbClr val="262626"/>
                </a:solidFill>
              </a:rPr>
              <a:t> </a:t>
            </a:r>
            <a:r>
              <a:rPr lang="ko-KR" altLang="en-US" sz="3600" b="1">
                <a:solidFill>
                  <a:srgbClr val="3057B9"/>
                </a:solidFill>
              </a:rPr>
              <a:t>인권 보장</a:t>
            </a:r>
            <a:r>
              <a:rPr lang="ko-KR" altLang="en-US" sz="3600" b="1">
                <a:solidFill>
                  <a:srgbClr val="262626"/>
                </a:solidFill>
              </a:rPr>
              <a:t> 토론하기</a:t>
            </a: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4"/>
          <a:srcRect l="25780" t="43160" r="57030" b="26070"/>
          <a:stretch>
            <a:fillRect/>
          </a:stretch>
        </p:blipFill>
        <p:spPr>
          <a:xfrm>
            <a:off x="0" y="0"/>
            <a:ext cx="1571636" cy="1446620"/>
          </a:xfrm>
          <a:prstGeom prst="rect">
            <a:avLst/>
          </a:prstGeom>
        </p:spPr>
      </p:pic>
      <p:pic>
        <p:nvPicPr>
          <p:cNvPr id="13" name="그림 12" descr="P20190414_170847476_ACE3E741-B365-4396-AD53-1311B8C65147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 flipH="1">
            <a:off x="6444207" y="3375428"/>
            <a:ext cx="3123240" cy="195845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39552" y="1413540"/>
            <a:ext cx="8208912" cy="486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찬성과 반대의 입장에서 더 많은 자료를 조사하여 </a:t>
            </a:r>
            <a:r>
              <a:rPr kumimoji="0" lang="ko-KR" altLang="en-US" sz="24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토론해 봅시다</a:t>
            </a:r>
            <a:r>
              <a:rPr kumimoji="0" lang="en-US" altLang="ko-KR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pic>
        <p:nvPicPr>
          <p:cNvPr id="15" name="그림 12" descr="그리기, 고양이이(가) 표시된 사진  자동 생성된 설명"/>
          <p:cNvPicPr>
            <a:picLocks noChangeAspect="1"/>
          </p:cNvPicPr>
          <p:nvPr/>
        </p:nvPicPr>
        <p:blipFill rotWithShape="1">
          <a:blip r:embed="rId6"/>
          <a:srcRect l="8760" t="22370" r="52390" b="28570"/>
          <a:stretch>
            <a:fillRect/>
          </a:stretch>
        </p:blipFill>
        <p:spPr>
          <a:xfrm>
            <a:off x="2055420" y="2355726"/>
            <a:ext cx="1580475" cy="1995686"/>
          </a:xfrm>
          <a:prstGeom prst="rect">
            <a:avLst/>
          </a:prstGeom>
        </p:spPr>
      </p:pic>
      <p:pic>
        <p:nvPicPr>
          <p:cNvPr id="16" name="그림 10" descr="그리기이(가) 표시된 사진  자동 생성된 설명"/>
          <p:cNvPicPr>
            <a:picLocks noChangeAspect="1"/>
          </p:cNvPicPr>
          <p:nvPr/>
        </p:nvPicPr>
        <p:blipFill rotWithShape="1">
          <a:blip r:embed="rId7"/>
          <a:srcRect l="5990" t="24670" r="53360" b="29550"/>
          <a:stretch>
            <a:fillRect/>
          </a:stretch>
        </p:blipFill>
        <p:spPr>
          <a:xfrm>
            <a:off x="4835162" y="2355726"/>
            <a:ext cx="1681054" cy="1892954"/>
          </a:xfrm>
          <a:prstGeom prst="rect">
            <a:avLst/>
          </a:prstGeom>
        </p:spPr>
      </p:pic>
      <p:pic>
        <p:nvPicPr>
          <p:cNvPr id="17" name="그림 13" descr="음식이(가) 표시된 사진  자동 생성된 설명"/>
          <p:cNvPicPr>
            <a:picLocks noChangeAspect="1"/>
          </p:cNvPicPr>
          <p:nvPr/>
        </p:nvPicPr>
        <p:blipFill rotWithShape="1">
          <a:blip r:embed="rId8"/>
          <a:srcRect l="30100" t="16440" r="23430" b="27920"/>
          <a:stretch>
            <a:fillRect/>
          </a:stretch>
        </p:blipFill>
        <p:spPr>
          <a:xfrm>
            <a:off x="303412" y="4134113"/>
            <a:ext cx="619600" cy="741892"/>
          </a:xfrm>
          <a:prstGeom prst="rect">
            <a:avLst/>
          </a:prstGeom>
        </p:spPr>
      </p:pic>
      <p:sp>
        <p:nvSpPr>
          <p:cNvPr id="18" name="TextBox 3"/>
          <p:cNvSpPr txBox="1"/>
          <p:nvPr/>
        </p:nvSpPr>
        <p:spPr>
          <a:xfrm>
            <a:off x="995020" y="4494154"/>
            <a:ext cx="1058570" cy="2950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학습지 활용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928662" y="1285866"/>
            <a:ext cx="7459762" cy="3107553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500" b="1" dirty="0">
                <a:solidFill>
                  <a:srgbClr val="3057B9"/>
                </a:solidFill>
                <a:effectLst/>
              </a:rPr>
              <a:t>전쟁과 난민</a:t>
            </a:r>
            <a:r>
              <a:rPr lang="ko-KR" altLang="en-US" sz="3500" b="1" dirty="0">
                <a:solidFill>
                  <a:srgbClr val="0D0D0D"/>
                </a:solidFill>
                <a:effectLst/>
              </a:rPr>
              <a:t>에 관련된 </a:t>
            </a:r>
          </a:p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500" b="1" dirty="0">
                <a:solidFill>
                  <a:srgbClr val="0D0D0D"/>
                </a:solidFill>
                <a:effectLst/>
              </a:rPr>
              <a:t>미술작품을 </a:t>
            </a:r>
            <a:r>
              <a:rPr lang="ko-KR" altLang="en-US" sz="3500" b="1" dirty="0" smtClean="0">
                <a:solidFill>
                  <a:srgbClr val="0D0D0D"/>
                </a:solidFill>
                <a:effectLst/>
              </a:rPr>
              <a:t>표현해 봅시다</a:t>
            </a:r>
            <a:r>
              <a:rPr lang="en-US" altLang="ko-KR" sz="3500" b="1" dirty="0">
                <a:solidFill>
                  <a:srgbClr val="0D0D0D"/>
                </a:solidFill>
                <a:effectLst/>
              </a:rPr>
              <a:t>.</a:t>
            </a: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214346" y="3498228"/>
            <a:ext cx="2482090" cy="1645273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12" name="그림 6" descr="P20190414_170431661_194A4828-0276-4825-9982-86E0ADCAAFDA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059832" y="555526"/>
            <a:ext cx="3024336" cy="98929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286000" y="267494"/>
            <a:ext cx="4572000" cy="957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4300" b="1" dirty="0" smtClean="0">
                <a:solidFill>
                  <a:srgbClr val="262626"/>
                </a:solidFill>
                <a:effectLst/>
              </a:rPr>
              <a:t>다음 시간에는</a:t>
            </a:r>
            <a:r>
              <a:rPr lang="en-US" altLang="ko-KR" sz="4300" b="1" dirty="0">
                <a:solidFill>
                  <a:srgbClr val="262626"/>
                </a:solidFill>
                <a:effectLst/>
              </a:rPr>
              <a:t>...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574386" y="3662781"/>
            <a:ext cx="2482090" cy="1645273"/>
          </a:xfrm>
          <a:prstGeom prst="rect">
            <a:avLst/>
          </a:prstGeom>
        </p:spPr>
      </p:pic>
      <p:pic>
        <p:nvPicPr>
          <p:cNvPr id="13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5"/>
          <a:srcRect l="6450" t="8000" r="6450" b="9400"/>
          <a:stretch>
            <a:fillRect/>
          </a:stretch>
        </p:blipFill>
        <p:spPr>
          <a:xfrm>
            <a:off x="1619672" y="447513"/>
            <a:ext cx="6336703" cy="42484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P20190414_170930326_F2C4083B-6F95-4608-8358-96623122E9D7.PNG"/>
          <p:cNvPicPr>
            <a:picLocks noChangeAspect="1"/>
          </p:cNvPicPr>
          <p:nvPr/>
        </p:nvPicPr>
        <p:blipFill rotWithShape="1">
          <a:blip r:embed="rId2"/>
          <a:srcRect t="28890"/>
          <a:stretch>
            <a:fillRect/>
          </a:stretch>
        </p:blipFill>
        <p:spPr>
          <a:xfrm>
            <a:off x="0" y="1221962"/>
            <a:ext cx="9144000" cy="392153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495231" y="1347614"/>
            <a:ext cx="5469256" cy="146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ko-KR" altLang="en-US" sz="4500" b="1">
                <a:solidFill>
                  <a:schemeClr val="accent5">
                    <a:lumMod val="75000"/>
                  </a:schemeClr>
                </a:solidFill>
              </a:rPr>
              <a:t>선생님께 드리는</a:t>
            </a:r>
          </a:p>
          <a:p>
            <a:pPr lvl="0" algn="r">
              <a:defRPr/>
            </a:pPr>
            <a:r>
              <a:rPr lang="ko-KR" altLang="en-US" sz="4500" b="1">
                <a:solidFill>
                  <a:schemeClr val="accent5">
                    <a:lumMod val="75000"/>
                  </a:schemeClr>
                </a:solidFill>
              </a:rPr>
              <a:t>안내서</a:t>
            </a:r>
          </a:p>
        </p:txBody>
      </p:sp>
      <p:pic>
        <p:nvPicPr>
          <p:cNvPr id="4" name="그림 3" descr="P20190414_170930326_F2C4083B-6F95-4608-8358-96623122E9D7.PNG"/>
          <p:cNvPicPr>
            <a:picLocks noChangeAspect="1"/>
          </p:cNvPicPr>
          <p:nvPr/>
        </p:nvPicPr>
        <p:blipFill rotWithShape="1">
          <a:blip r:embed="rId2"/>
          <a:srcRect b="78410"/>
          <a:stretch>
            <a:fillRect/>
          </a:stretch>
        </p:blipFill>
        <p:spPr>
          <a:xfrm>
            <a:off x="-36512" y="-20538"/>
            <a:ext cx="9180512" cy="11908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ko-KR" altLang="en-US" sz="3600" b="1">
                <a:solidFill>
                  <a:schemeClr val="tx2">
                    <a:lumMod val="75000"/>
                  </a:schemeClr>
                </a:solidFill>
              </a:rPr>
              <a:t>선생님께 드리는 안내서</a:t>
            </a:r>
            <a:r>
              <a:rPr lang="en-US" altLang="ko-KR" sz="3600" b="1">
                <a:solidFill>
                  <a:schemeClr val="tx2">
                    <a:lumMod val="75000"/>
                  </a:schemeClr>
                </a:solidFill>
              </a:rPr>
              <a:t>1</a:t>
            </a: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4"/>
          <a:srcRect l="74220" t="54560" r="11720" b="18090"/>
          <a:stretch>
            <a:fillRect/>
          </a:stretch>
        </p:blipFill>
        <p:spPr>
          <a:xfrm rot="215240">
            <a:off x="278201" y="-179050"/>
            <a:ext cx="1569173" cy="1569173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607190" y="1266107"/>
            <a:ext cx="7929618" cy="3321867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>
                <a:solidFill>
                  <a:schemeClr val="tx2">
                    <a:lumMod val="75000"/>
                  </a:schemeClr>
                </a:solidFill>
                <a:latin typeface="상상토끼 꽃길"/>
                <a:ea typeface="상상토끼 꽃길"/>
              </a:rPr>
              <a:t>     </a:t>
            </a:r>
            <a:endParaRPr lang="en-US" altLang="ko-KR" sz="3600">
              <a:solidFill>
                <a:schemeClr val="tx2">
                  <a:lumMod val="75000"/>
                </a:schemeClr>
              </a:solidFill>
              <a:latin typeface="상상토끼 꽃길"/>
              <a:ea typeface="상상토끼 꽃길"/>
            </a:endParaRPr>
          </a:p>
        </p:txBody>
      </p:sp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7452320" y="3730977"/>
            <a:ext cx="2303567" cy="1672414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712390" y="1616482"/>
            <a:ext cx="1987402" cy="52473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en-US" altLang="ko-KR" sz="2900" b="1" i="0" u="none" strike="noStrike" kern="1200" cap="none" spc="0" normalizeH="0" baseline="0"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cs typeface="다온 청춘고딕(B)"/>
              </a:rPr>
              <a:t>[</a:t>
            </a:r>
            <a:r>
              <a:rPr kumimoji="0" lang="ko-KR" altLang="en-US" sz="2900" b="1" i="0" u="none" strike="noStrike" kern="1200" cap="none" spc="0" normalizeH="0" baseline="0"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cs typeface="다온 청춘고딕(B)"/>
              </a:rPr>
              <a:t>관련 교과</a:t>
            </a:r>
            <a:r>
              <a:rPr kumimoji="0" lang="en-US" altLang="ko-KR" sz="2900" b="1" i="0" u="none" strike="noStrike" kern="1200" cap="none" spc="0" normalizeH="0" baseline="0"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cs typeface="다온 청춘고딕(B)"/>
              </a:rPr>
              <a:t>]</a:t>
            </a:r>
            <a:endParaRPr kumimoji="0" lang="ko-KR" altLang="en-US" sz="2900" b="1" i="0" u="none" strike="noStrike" kern="1200" cap="none" spc="0" normalizeH="0" baseline="0"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cs typeface="다온 청춘고딕(B)"/>
            </a:endParaRPr>
          </a:p>
        </p:txBody>
      </p:sp>
      <p:grpSp>
        <p:nvGrpSpPr>
          <p:cNvPr id="15" name="그룹 9"/>
          <p:cNvGrpSpPr/>
          <p:nvPr/>
        </p:nvGrpSpPr>
        <p:grpSpPr>
          <a:xfrm>
            <a:off x="528666" y="2310139"/>
            <a:ext cx="8086668" cy="1983730"/>
            <a:chOff x="626929" y="3482120"/>
            <a:chExt cx="7666704" cy="2457849"/>
          </a:xfrm>
          <a:noFill/>
        </p:grpSpPr>
        <p:sp>
          <p:nvSpPr>
            <p:cNvPr id="16" name="직사각형 10"/>
            <p:cNvSpPr/>
            <p:nvPr/>
          </p:nvSpPr>
          <p:spPr>
            <a:xfrm>
              <a:off x="626929" y="4238536"/>
              <a:ext cx="7666704" cy="170143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10000"/>
                </a:lnSpc>
                <a:spcBef>
                  <a:spcPts val="200"/>
                </a:spcBef>
                <a:spcAft>
                  <a:spcPts val="0"/>
                </a:spcAft>
                <a:defRPr/>
              </a:pPr>
              <a:r>
                <a:rPr lang="en-US" b="1" i="0" u="none" strike="noStrike"/>
                <a:t>[6</a:t>
              </a:r>
              <a:r>
                <a:rPr b="1" i="0" u="none" strike="noStrike"/>
                <a:t>국</a:t>
              </a:r>
              <a:r>
                <a:rPr lang="en-US" b="1" i="0" u="none" strike="noStrike"/>
                <a:t>05-06]</a:t>
              </a:r>
              <a:r>
                <a:rPr lang="ko-KR" altLang="en-US" b="1" i="0" u="none" strike="noStrike"/>
                <a:t> 작</a:t>
              </a:r>
              <a:r>
                <a:rPr b="1" i="0" u="none" strike="noStrike"/>
                <a:t>품에서 얻은 깨달음을 바탕으로 하여 바람직한 삶의 가치를 </a:t>
              </a:r>
            </a:p>
            <a:p>
              <a:pPr algn="just">
                <a:lnSpc>
                  <a:spcPct val="110000"/>
                </a:lnSpc>
                <a:spcBef>
                  <a:spcPts val="200"/>
                </a:spcBef>
                <a:spcAft>
                  <a:spcPts val="0"/>
                </a:spcAft>
                <a:defRPr/>
              </a:pPr>
              <a:r>
                <a:rPr lang="ko-KR" altLang="en-US" b="1" i="0" u="none" strike="noStrike"/>
                <a:t>               </a:t>
              </a:r>
              <a:r>
                <a:rPr b="1" i="0" u="none" strike="noStrike"/>
                <a:t>내면화하는 태도를 지닌다</a:t>
              </a:r>
              <a:r>
                <a:rPr lang="en-US" b="1" i="0" u="none" strike="noStrike"/>
                <a:t>.</a:t>
              </a:r>
            </a:p>
            <a:p>
              <a:pPr algn="just">
                <a:lnSpc>
                  <a:spcPct val="110000"/>
                </a:lnSpc>
                <a:spcBef>
                  <a:spcPts val="200"/>
                </a:spcBef>
                <a:spcAft>
                  <a:spcPts val="0"/>
                </a:spcAft>
                <a:defRPr/>
              </a:pPr>
              <a:r>
                <a:rPr lang="en-US" b="1" i="0" u="none" strike="noStrike"/>
                <a:t>[6</a:t>
              </a:r>
              <a:r>
                <a:rPr b="1" i="0" u="none" strike="noStrike"/>
                <a:t>사</a:t>
              </a:r>
              <a:r>
                <a:rPr lang="en-US" b="1" i="0" u="none" strike="noStrike"/>
                <a:t>02-03]</a:t>
              </a:r>
              <a:r>
                <a:rPr lang="ko-KR" altLang="en-US" b="1" i="0" u="none" strike="noStrike"/>
                <a:t> </a:t>
              </a:r>
              <a:r>
                <a:rPr b="1" i="0" u="none" strike="noStrike"/>
                <a:t>인권 보장 측면에서 헌법의 의미와 역할을 탐구하고</a:t>
              </a:r>
              <a:r>
                <a:rPr lang="en-US" b="1" i="0" u="none" strike="noStrike"/>
                <a:t>, </a:t>
              </a:r>
              <a:r>
                <a:rPr b="1" i="0" u="none" strike="noStrike"/>
                <a:t>그 중요성을</a:t>
              </a:r>
            </a:p>
            <a:p>
              <a:pPr algn="just">
                <a:lnSpc>
                  <a:spcPct val="110000"/>
                </a:lnSpc>
                <a:spcBef>
                  <a:spcPts val="200"/>
                </a:spcBef>
                <a:spcAft>
                  <a:spcPts val="0"/>
                </a:spcAft>
                <a:defRPr/>
              </a:pPr>
              <a:r>
                <a:rPr lang="ko-KR" altLang="en-US" b="1" i="0" u="none" strike="noStrike"/>
                <a:t>              </a:t>
              </a:r>
              <a:r>
                <a:rPr b="1" i="0" u="none" strike="noStrike"/>
                <a:t> 설명한다</a:t>
              </a:r>
              <a:r>
                <a:rPr lang="en-US" b="1" i="0" u="none" strike="noStrike"/>
                <a:t>.</a:t>
              </a:r>
            </a:p>
          </p:txBody>
        </p:sp>
        <p:sp>
          <p:nvSpPr>
            <p:cNvPr id="17" name="직사각형 11"/>
            <p:cNvSpPr/>
            <p:nvPr/>
          </p:nvSpPr>
          <p:spPr>
            <a:xfrm>
              <a:off x="806522" y="3482120"/>
              <a:ext cx="2561464" cy="64827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2800" b="1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cs typeface="다온 청춘고딕(B)"/>
                </a:rPr>
                <a:t>[</a:t>
              </a:r>
              <a:r>
                <a:rPr kumimoji="0" lang="ko-KR" altLang="en-US" sz="2800" b="1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cs typeface="다온 청춘고딕(B)"/>
                </a:rPr>
                <a:t>관련 성취기준</a:t>
              </a:r>
              <a:r>
                <a:rPr kumimoji="0" lang="en-US" altLang="ko-KR" sz="2800" b="1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cs typeface="다온 청춘고딕(B)"/>
                </a:rPr>
                <a:t>]</a:t>
              </a:r>
              <a:endParaRPr kumimoji="0" lang="ko-KR" altLang="en-US" sz="2800" b="1" i="0" u="none" strike="noStrike" kern="1200" cap="none" spc="0" normalizeH="0" baseline="0"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cs typeface="다온 청춘고딕(B)"/>
              </a:endParaRPr>
            </a:p>
          </p:txBody>
        </p:sp>
      </p:grpSp>
      <p:pic>
        <p:nvPicPr>
          <p:cNvPr id="23" name="그림 22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3164400" y="1131590"/>
            <a:ext cx="1191575" cy="13075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ko-KR" altLang="en-US" sz="3600" b="1">
                <a:solidFill>
                  <a:schemeClr val="tx2">
                    <a:lumMod val="75000"/>
                  </a:schemeClr>
                </a:solidFill>
              </a:rPr>
              <a:t>선생님께 드리는 안내서</a:t>
            </a:r>
            <a:r>
              <a:rPr lang="en-US" altLang="ko-KR" sz="3600" b="1">
                <a:solidFill>
                  <a:schemeClr val="tx2">
                    <a:lumMod val="75000"/>
                  </a:schemeClr>
                </a:solidFill>
              </a:rPr>
              <a:t>2</a:t>
            </a: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4"/>
          <a:srcRect l="74220" t="54560" r="11720" b="18090"/>
          <a:stretch>
            <a:fillRect/>
          </a:stretch>
        </p:blipFill>
        <p:spPr>
          <a:xfrm rot="215240">
            <a:off x="278201" y="-179050"/>
            <a:ext cx="1569173" cy="1569173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642910" y="1339445"/>
            <a:ext cx="7929618" cy="3321867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>
                <a:solidFill>
                  <a:schemeClr val="tx2">
                    <a:lumMod val="75000"/>
                  </a:schemeClr>
                </a:solidFill>
                <a:latin typeface="상상토끼 꽃길"/>
                <a:ea typeface="상상토끼 꽃길"/>
              </a:rPr>
              <a:t>     </a:t>
            </a:r>
            <a:endParaRPr lang="en-US" altLang="ko-KR" sz="3600">
              <a:solidFill>
                <a:schemeClr val="tx2">
                  <a:lumMod val="75000"/>
                </a:schemeClr>
              </a:solidFill>
              <a:latin typeface="상상토끼 꽃길"/>
              <a:ea typeface="상상토끼 꽃길"/>
            </a:endParaRPr>
          </a:p>
        </p:txBody>
      </p:sp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7020272" y="3417306"/>
            <a:ext cx="2735616" cy="1986086"/>
          </a:xfrm>
          <a:prstGeom prst="rect">
            <a:avLst/>
          </a:prstGeom>
        </p:spPr>
      </p:pic>
      <p:pic>
        <p:nvPicPr>
          <p:cNvPr id="21" name="그림 19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700346" y="1297264"/>
            <a:ext cx="737191" cy="986454"/>
          </a:xfrm>
          <a:prstGeom prst="rect">
            <a:avLst/>
          </a:prstGeom>
        </p:spPr>
      </p:pic>
      <p:sp>
        <p:nvSpPr>
          <p:cNvPr id="22" name="직사각형 20"/>
          <p:cNvSpPr/>
          <p:nvPr/>
        </p:nvSpPr>
        <p:spPr>
          <a:xfrm>
            <a:off x="1331640" y="1510011"/>
            <a:ext cx="1950675" cy="523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2800">
                <a:highlight>
                  <a:srgbClr val="FFFF9F"/>
                </a:highlight>
                <a:latin typeface="한컴 윤고딕 250"/>
                <a:ea typeface="한컴 윤고딕 250"/>
                <a:cs typeface="다온 청춘고딕(B)"/>
              </a:rPr>
              <a:t>[</a:t>
            </a:r>
            <a:r>
              <a:rPr lang="ko-KR" altLang="en-US" sz="2800">
                <a:highlight>
                  <a:srgbClr val="FFFF9F"/>
                </a:highlight>
                <a:latin typeface="한컴 윤고딕 250"/>
                <a:ea typeface="한컴 윤고딕 250"/>
                <a:cs typeface="다온 청춘고딕(B)"/>
              </a:rPr>
              <a:t>차시 안내</a:t>
            </a:r>
            <a:r>
              <a:rPr lang="en-US" altLang="ko-KR" sz="2800">
                <a:highlight>
                  <a:srgbClr val="FFFF9F"/>
                </a:highlight>
                <a:latin typeface="한컴 윤고딕 250"/>
                <a:ea typeface="한컴 윤고딕 250"/>
                <a:cs typeface="다온 청춘고딕(B)"/>
              </a:rPr>
              <a:t>]</a:t>
            </a:r>
            <a:endParaRPr lang="ko-KR" altLang="en-US" sz="2800">
              <a:highlight>
                <a:srgbClr val="FFFF9F"/>
              </a:highlight>
              <a:latin typeface="한컴 윤고딕 250"/>
              <a:ea typeface="한컴 윤고딕 250"/>
              <a:cs typeface="다온 청춘고딕(B)"/>
            </a:endParaRPr>
          </a:p>
        </p:txBody>
      </p:sp>
      <p:sp>
        <p:nvSpPr>
          <p:cNvPr id="23" name="직사각형 21"/>
          <p:cNvSpPr/>
          <p:nvPr/>
        </p:nvSpPr>
        <p:spPr>
          <a:xfrm>
            <a:off x="728133" y="2316083"/>
            <a:ext cx="7687734" cy="1767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  <a:defRPr/>
            </a:pPr>
            <a:r>
              <a:rPr lang="ko-KR" altLang="en-US" sz="2400" dirty="0">
                <a:latin typeface="한컴 윤고딕 250"/>
                <a:ea typeface="한컴 윤고딕 250"/>
              </a:rPr>
              <a:t> 이번 차시는 </a:t>
            </a:r>
            <a:r>
              <a:rPr lang="en-US" altLang="ko-KR" sz="2400" dirty="0">
                <a:latin typeface="한컴 윤고딕 250"/>
                <a:ea typeface="한컴 윤고딕 250"/>
              </a:rPr>
              <a:t>‘</a:t>
            </a:r>
            <a:r>
              <a:rPr lang="ko-KR" altLang="en-US" sz="2400" dirty="0">
                <a:latin typeface="한컴 윤고딕 250"/>
                <a:ea typeface="한컴 윤고딕 250"/>
              </a:rPr>
              <a:t>난민</a:t>
            </a:r>
            <a:r>
              <a:rPr lang="en-US" altLang="ko-KR" sz="2400" dirty="0">
                <a:latin typeface="한컴 윤고딕 250"/>
                <a:ea typeface="한컴 윤고딕 250"/>
              </a:rPr>
              <a:t>’</a:t>
            </a:r>
            <a:r>
              <a:rPr lang="ko-KR" altLang="en-US" sz="2400" dirty="0">
                <a:latin typeface="한컴 윤고딕 250"/>
                <a:ea typeface="한컴 윤고딕 250"/>
              </a:rPr>
              <a:t>의 뜻을 </a:t>
            </a:r>
            <a:r>
              <a:rPr lang="ko-KR" altLang="en-US" sz="2400" dirty="0" smtClean="0">
                <a:latin typeface="한컴 윤고딕 250"/>
                <a:ea typeface="한컴 윤고딕 250"/>
              </a:rPr>
              <a:t>알아 보고</a:t>
            </a:r>
            <a:r>
              <a:rPr lang="en-US" altLang="ko-KR" sz="2400" dirty="0" smtClean="0">
                <a:latin typeface="한컴 윤고딕 250"/>
                <a:ea typeface="한컴 윤고딕 250"/>
              </a:rPr>
              <a:t>,</a:t>
            </a:r>
            <a:r>
              <a:rPr lang="ko-KR" altLang="en-US" sz="2400" dirty="0" smtClean="0">
                <a:latin typeface="한컴 윤고딕 250"/>
                <a:ea typeface="한컴 윤고딕 250"/>
              </a:rPr>
              <a:t> </a:t>
            </a:r>
            <a:r>
              <a:rPr lang="ko-KR" altLang="en-US" sz="2400" dirty="0">
                <a:latin typeface="한컴 윤고딕 250"/>
                <a:ea typeface="한컴 윤고딕 250"/>
              </a:rPr>
              <a:t>난민이 발생한 배경을 작품 속에서 찾아보는 </a:t>
            </a:r>
            <a:r>
              <a:rPr lang="ko-KR" altLang="en-US" sz="2400" dirty="0" err="1">
                <a:latin typeface="한컴 윤고딕 250"/>
                <a:ea typeface="한컴 윤고딕 250"/>
              </a:rPr>
              <a:t>차시입니다</a:t>
            </a:r>
            <a:r>
              <a:rPr lang="en-US" altLang="ko-KR" sz="2400" dirty="0">
                <a:latin typeface="한컴 윤고딕 250"/>
                <a:ea typeface="한컴 윤고딕 250"/>
              </a:rPr>
              <a:t>.</a:t>
            </a:r>
            <a:r>
              <a:rPr lang="ko-KR" altLang="en-US" sz="2400" dirty="0">
                <a:latin typeface="한컴 윤고딕 250"/>
                <a:ea typeface="한컴 윤고딕 250"/>
              </a:rPr>
              <a:t> 이를 통해 인권에 대해 알아보고 세계의 평화를 위해 인권을 </a:t>
            </a:r>
            <a:r>
              <a:rPr lang="ko-KR" altLang="en-US" sz="2400" dirty="0" smtClean="0">
                <a:latin typeface="한컴 윤고딕 250"/>
                <a:ea typeface="한컴 윤고딕 250"/>
              </a:rPr>
              <a:t>보장해야 하는 </a:t>
            </a:r>
            <a:r>
              <a:rPr lang="ko-KR" altLang="en-US" sz="2400" dirty="0">
                <a:latin typeface="한컴 윤고딕 250"/>
                <a:ea typeface="한컴 윤고딕 250"/>
              </a:rPr>
              <a:t>이유를 토론을 통해 </a:t>
            </a:r>
            <a:r>
              <a:rPr lang="ko-KR" altLang="en-US" sz="2400" dirty="0" smtClean="0">
                <a:latin typeface="한컴 윤고딕 250"/>
                <a:ea typeface="한컴 윤고딕 250"/>
              </a:rPr>
              <a:t>생각해 보는데 </a:t>
            </a:r>
            <a:r>
              <a:rPr lang="ko-KR" altLang="en-US" sz="2400" dirty="0">
                <a:latin typeface="한컴 윤고딕 250"/>
                <a:ea typeface="한컴 윤고딕 250"/>
              </a:rPr>
              <a:t>그 목적이 있습니다</a:t>
            </a:r>
            <a:r>
              <a:rPr lang="en-US" altLang="ko-KR" sz="2400" dirty="0">
                <a:latin typeface="한컴 윤고딕 250"/>
                <a:ea typeface="한컴 윤고딕 25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928662" y="1285866"/>
            <a:ext cx="7459762" cy="3107553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100" b="1">
                <a:solidFill>
                  <a:srgbClr val="262626"/>
                </a:solidFill>
              </a:rPr>
              <a:t>활동 </a:t>
            </a:r>
            <a:r>
              <a:rPr lang="en-US" altLang="ko-KR" sz="3100" b="1">
                <a:solidFill>
                  <a:srgbClr val="262626"/>
                </a:solidFill>
              </a:rPr>
              <a:t>1.</a:t>
            </a:r>
            <a:r>
              <a:rPr lang="ko-KR" altLang="en-US" sz="3100" b="1">
                <a:solidFill>
                  <a:srgbClr val="262626"/>
                </a:solidFill>
              </a:rPr>
              <a:t> </a:t>
            </a:r>
            <a:r>
              <a:rPr lang="en-US" altLang="ko-KR" sz="3100" b="1">
                <a:solidFill>
                  <a:srgbClr val="262626"/>
                </a:solidFill>
              </a:rPr>
              <a:t>‘</a:t>
            </a:r>
            <a:r>
              <a:rPr lang="ko-KR" altLang="en-US" sz="3100" b="1">
                <a:solidFill>
                  <a:srgbClr val="262626"/>
                </a:solidFill>
              </a:rPr>
              <a:t>난민</a:t>
            </a:r>
            <a:r>
              <a:rPr lang="en-US" altLang="ko-KR" sz="3100" b="1">
                <a:solidFill>
                  <a:srgbClr val="262626"/>
                </a:solidFill>
              </a:rPr>
              <a:t>’</a:t>
            </a:r>
            <a:r>
              <a:rPr lang="ko-KR" altLang="en-US" sz="3100" b="1">
                <a:solidFill>
                  <a:srgbClr val="262626"/>
                </a:solidFill>
              </a:rPr>
              <a:t>이란</a:t>
            </a:r>
          </a:p>
          <a:p>
            <a:pPr marL="742950" indent="-742950">
              <a:lnSpc>
                <a:spcPct val="150000"/>
              </a:lnSpc>
              <a:defRPr/>
            </a:pPr>
            <a:r>
              <a:rPr lang="ko-KR" altLang="en-US" sz="3100" b="1">
                <a:solidFill>
                  <a:srgbClr val="262626"/>
                </a:solidFill>
              </a:rPr>
              <a:t>활동 </a:t>
            </a:r>
            <a:r>
              <a:rPr lang="en-US" altLang="ko-KR" sz="3100" b="1">
                <a:solidFill>
                  <a:srgbClr val="262626"/>
                </a:solidFill>
              </a:rPr>
              <a:t>2.</a:t>
            </a:r>
            <a:r>
              <a:rPr lang="ko-KR" altLang="en-US" sz="3100" b="1">
                <a:solidFill>
                  <a:srgbClr val="262626"/>
                </a:solidFill>
              </a:rPr>
              <a:t> 인권에 대하여</a:t>
            </a:r>
          </a:p>
          <a:p>
            <a:pPr marL="742950" indent="-742950">
              <a:lnSpc>
                <a:spcPct val="150000"/>
              </a:lnSpc>
              <a:defRPr/>
            </a:pPr>
            <a:r>
              <a:rPr lang="ko-KR" altLang="en-US" sz="3100" b="1">
                <a:solidFill>
                  <a:srgbClr val="262626"/>
                </a:solidFill>
              </a:rPr>
              <a:t>활동 </a:t>
            </a:r>
            <a:r>
              <a:rPr lang="en-US" altLang="ko-KR" sz="3100" b="1">
                <a:solidFill>
                  <a:srgbClr val="262626"/>
                </a:solidFill>
              </a:rPr>
              <a:t>3.</a:t>
            </a:r>
            <a:r>
              <a:rPr lang="ko-KR" altLang="en-US" sz="3100" b="1">
                <a:solidFill>
                  <a:srgbClr val="262626"/>
                </a:solidFill>
              </a:rPr>
              <a:t> 인권 보장 토론하기</a:t>
            </a: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214346" y="3498228"/>
            <a:ext cx="2482090" cy="1645273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7" name="그림 6" descr="P20190414_170431661_194A4828-0276-4825-9982-86E0ADCAAFDA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2987824" y="339502"/>
            <a:ext cx="3024336" cy="989290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2837093" y="339502"/>
            <a:ext cx="3247074" cy="7760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4500" b="1"/>
              <a:t>공부할 순서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928662" y="1285866"/>
            <a:ext cx="7459762" cy="3107553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4000" b="1" dirty="0">
                <a:solidFill>
                  <a:srgbClr val="3057B9"/>
                </a:solidFill>
                <a:effectLst/>
              </a:rPr>
              <a:t>인권 보장 </a:t>
            </a:r>
            <a:r>
              <a:rPr lang="ko-KR" altLang="en-US" sz="4000" b="1" dirty="0">
                <a:solidFill>
                  <a:srgbClr val="262626"/>
                </a:solidFill>
                <a:effectLst/>
              </a:rPr>
              <a:t>토론을 </a:t>
            </a:r>
            <a:r>
              <a:rPr lang="ko-KR" altLang="en-US" sz="4000" b="1" dirty="0" smtClean="0">
                <a:solidFill>
                  <a:srgbClr val="262626"/>
                </a:solidFill>
                <a:effectLst/>
              </a:rPr>
              <a:t>해 봅시다</a:t>
            </a:r>
            <a:r>
              <a:rPr lang="en-US" altLang="ko-KR" sz="4000" b="1" dirty="0">
                <a:solidFill>
                  <a:srgbClr val="262626"/>
                </a:solidFill>
                <a:effectLst/>
              </a:rPr>
              <a:t>.</a:t>
            </a: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214346" y="3498228"/>
            <a:ext cx="2482090" cy="1645273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12" name="그림 6" descr="P20190414_170431661_194A4828-0276-4825-9982-86E0ADCAAFDA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059832" y="555526"/>
            <a:ext cx="3024336" cy="98929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286000" y="267494"/>
            <a:ext cx="4572000" cy="1069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4300" b="1">
                <a:solidFill>
                  <a:srgbClr val="262626"/>
                </a:solidFill>
                <a:effectLst/>
              </a:rPr>
              <a:t>이번시간에는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들어가기 전에</a:t>
            </a:r>
            <a:r>
              <a:rPr lang="en-US" altLang="ko-KR" sz="3600" b="1">
                <a:solidFill>
                  <a:srgbClr val="262626"/>
                </a:solidFill>
              </a:rPr>
              <a:t>...</a:t>
            </a: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3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259632" y="4443958"/>
            <a:ext cx="7056784" cy="507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300"/>
              </a:lnSpc>
              <a:defRPr/>
            </a:pPr>
            <a:r>
              <a:rPr lang="ko-KR" altLang="en-US" sz="2400">
                <a:latin typeface="한컴 윤고딕 250"/>
                <a:ea typeface="한컴 윤고딕 250"/>
              </a:rPr>
              <a:t>아일란 쿠르디에게 무슨 일이 있었을까요</a:t>
            </a:r>
            <a:r>
              <a:rPr lang="en-US" altLang="ko-KR" sz="2400">
                <a:latin typeface="한컴 윤고딕 250"/>
                <a:ea typeface="한컴 윤고딕 250"/>
              </a:rPr>
              <a:t>?</a:t>
            </a:r>
          </a:p>
        </p:txBody>
      </p:sp>
      <p:pic>
        <p:nvPicPr>
          <p:cNvPr id="16" name="그림 15">
            <a:hlinkClick r:id="rId4"/>
          </p:cNvPr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2339752" y="1200553"/>
            <a:ext cx="4868149" cy="324340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286000" y="1131590"/>
            <a:ext cx="4572000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900" b="0" i="0" u="none" strike="noStrike" kern="1200" cap="none" spc="0" normalizeH="0" baseline="0" dirty="0">
                <a:solidFill>
                  <a:srgbClr val="FF0000"/>
                </a:solidFill>
                <a:latin typeface="한컴 윤고딕 250"/>
                <a:ea typeface="한컴 윤고딕 250"/>
              </a:rPr>
              <a:t>*</a:t>
            </a:r>
            <a:r>
              <a:rPr kumimoji="0" lang="ko-KR" altLang="en-US" sz="1900" b="0" i="0" u="none" strike="noStrike" kern="1200" cap="none" spc="0" normalizeH="0" baseline="0" dirty="0">
                <a:solidFill>
                  <a:srgbClr val="FF0000"/>
                </a:solidFill>
                <a:latin typeface="한컴 윤고딕 250"/>
                <a:ea typeface="한컴 윤고딕 250"/>
              </a:rPr>
              <a:t> 그림을 </a:t>
            </a:r>
            <a:r>
              <a:rPr kumimoji="0" lang="ko-KR" altLang="en-US" sz="1900" b="0" i="0" u="none" strike="noStrike" kern="1200" cap="none" spc="0" normalizeH="0" baseline="0" dirty="0" smtClean="0">
                <a:solidFill>
                  <a:srgbClr val="FF0000"/>
                </a:solidFill>
                <a:latin typeface="한컴 윤고딕 250"/>
                <a:ea typeface="한컴 윤고딕 250"/>
              </a:rPr>
              <a:t>클릭해 주세요</a:t>
            </a:r>
            <a:endParaRPr kumimoji="0" lang="ko-KR" altLang="en-US" sz="1800" b="0" i="0" u="none" strike="noStrike" kern="1200" cap="none" spc="0" normalizeH="0" baseline="0" dirty="0">
              <a:solidFill>
                <a:srgbClr val="000000"/>
              </a:solidFill>
              <a:latin typeface="맑은 고딕"/>
              <a:ea typeface="맑은 고딕"/>
              <a:cs typeface="맑은 고딕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3A3C84"/>
      </a:dk2>
      <a:lt2>
        <a:srgbClr val="FAF3DB"/>
      </a:lt2>
      <a:accent1>
        <a:srgbClr val="6182D6"/>
      </a:accent1>
      <a:accent2>
        <a:srgbClr val="FF843A"/>
      </a:accent2>
      <a:accent3>
        <a:srgbClr val="B2B2B2"/>
      </a:accent3>
      <a:accent4>
        <a:srgbClr val="FFD700"/>
      </a:accent4>
      <a:accent5>
        <a:srgbClr val="289B6E"/>
      </a:accent5>
      <a:accent6>
        <a:srgbClr val="9D5CBB"/>
      </a:accent6>
      <a:hlink>
        <a:srgbClr val="0000FF"/>
      </a:hlink>
      <a:folHlink>
        <a:srgbClr val="800080"/>
      </a:folHlink>
    </a:clrScheme>
    <a:fontScheme name="한컴오피스">
      <a:majorFont>
        <a:latin typeface="Calibri"/>
        <a:ea typeface=""/>
        <a:cs typeface="Times New Roman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Times New Roman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651</Words>
  <Application>Microsoft Office PowerPoint</Application>
  <PresentationFormat>화면 슬라이드 쇼(16:9)</PresentationFormat>
  <Paragraphs>118</Paragraphs>
  <Slides>27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27</vt:i4>
      </vt:variant>
    </vt:vector>
  </HeadingPairs>
  <TitlesOfParts>
    <vt:vector size="36" baseType="lpstr">
      <vt:lpstr>다온 청춘고딕(B)</vt:lpstr>
      <vt:lpstr>맑은 고딕</vt:lpstr>
      <vt:lpstr>상상토끼 꽃길</vt:lpstr>
      <vt:lpstr>한컴 윤고딕 230</vt:lpstr>
      <vt:lpstr>한컴 윤고딕 250</vt:lpstr>
      <vt:lpstr>Arial</vt:lpstr>
      <vt:lpstr>Calibri</vt:lpstr>
      <vt:lpstr>Times New Roman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A</dc:creator>
  <cp:lastModifiedBy>Windows 사용자</cp:lastModifiedBy>
  <cp:revision>74</cp:revision>
  <dcterms:created xsi:type="dcterms:W3CDTF">2019-04-21T07:05:05Z</dcterms:created>
  <dcterms:modified xsi:type="dcterms:W3CDTF">2020-07-28T09:14:19Z</dcterms:modified>
  <cp:version/>
</cp:coreProperties>
</file>