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04"/>
    <p:restoredTop sz="94660"/>
  </p:normalViewPr>
  <p:slideViewPr>
    <p:cSldViewPr>
      <p:cViewPr varScale="1">
        <p:scale>
          <a:sx n="137" d="100"/>
          <a:sy n="137" d="100"/>
        </p:scale>
        <p:origin x="198" y="96"/>
      </p:cViewPr>
      <p:guideLst>
        <p:guide orient="horz" pos="1619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hyperlink" Target="https://youtu.be/APAfZHvDbmw" TargetMode="Externa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hyperlink" Target="https://youtu.be/snYE4iN1tpw" TargetMode="Externa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DuI_BiPCcds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5976" y="1203598"/>
            <a:ext cx="4539613" cy="9090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5400" b="1">
                <a:solidFill>
                  <a:schemeClr val="accent5">
                    <a:lumMod val="75000"/>
                  </a:schemeClr>
                </a:solidFill>
              </a:rPr>
              <a:t>도망치는 아이</a:t>
            </a:r>
            <a:endParaRPr lang="ko-KR" altLang="en-US" sz="4000"/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  <p:sp>
        <p:nvSpPr>
          <p:cNvPr id="11" name="TextBox 3"/>
          <p:cNvSpPr txBox="1"/>
          <p:nvPr/>
        </p:nvSpPr>
        <p:spPr>
          <a:xfrm>
            <a:off x="6876256" y="4855409"/>
            <a:ext cx="2297077" cy="295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1400" b="1">
                <a:solidFill>
                  <a:schemeClr val="bg1"/>
                </a:solidFill>
              </a:rPr>
              <a:t>제작</a:t>
            </a:r>
            <a:r>
              <a:rPr lang="en-US" altLang="ko-KR" sz="1400" b="1">
                <a:solidFill>
                  <a:schemeClr val="bg1"/>
                </a:solidFill>
              </a:rPr>
              <a:t>:</a:t>
            </a:r>
            <a:r>
              <a:rPr lang="ko-KR" altLang="en-US" sz="1400" b="1">
                <a:solidFill>
                  <a:schemeClr val="bg1"/>
                </a:solidFill>
              </a:rPr>
              <a:t> 선부초 교사 최웅비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4139952" y="2355726"/>
            <a:ext cx="4659951" cy="661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글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핌 판 헤스트</a:t>
            </a:r>
            <a:endParaRPr lang="en-US" sz="1700" b="1" i="0" u="none" strike="noStrike"/>
          </a:p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그림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아론 데이크스트라</a:t>
            </a:r>
          </a:p>
        </p:txBody>
      </p:sp>
      <p:pic>
        <p:nvPicPr>
          <p:cNvPr id="13" name="그림 7" descr="그리기, 옅은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42119" y="1408413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4500" b="1" dirty="0">
                <a:solidFill>
                  <a:srgbClr val="262626"/>
                </a:solidFill>
              </a:rPr>
              <a:t>활동 </a:t>
            </a:r>
            <a:r>
              <a:rPr lang="en-US" altLang="ko-KR" sz="4500" b="1" dirty="0">
                <a:solidFill>
                  <a:srgbClr val="262626"/>
                </a:solidFill>
              </a:rPr>
              <a:t>1.</a:t>
            </a:r>
            <a:r>
              <a:rPr lang="ko-KR" altLang="en-US" sz="4500" b="1" dirty="0">
                <a:solidFill>
                  <a:srgbClr val="262626"/>
                </a:solidFill>
              </a:rPr>
              <a:t> </a:t>
            </a:r>
          </a:p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4500" b="1" dirty="0">
                <a:solidFill>
                  <a:srgbClr val="262626"/>
                </a:solidFill>
              </a:rPr>
              <a:t>전쟁 국가 </a:t>
            </a:r>
            <a:r>
              <a:rPr lang="ko-KR" altLang="en-US" sz="4500" b="1" dirty="0" smtClean="0">
                <a:solidFill>
                  <a:srgbClr val="262626"/>
                </a:solidFill>
              </a:rPr>
              <a:t>알아 보기</a:t>
            </a:r>
            <a:endParaRPr lang="ko-KR" altLang="en-US" sz="4500" b="1" dirty="0">
              <a:solidFill>
                <a:srgbClr val="262626"/>
              </a:solidFill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1.</a:t>
            </a:r>
            <a:r>
              <a:rPr lang="ko-KR" altLang="en-US" sz="3000" b="1">
                <a:solidFill>
                  <a:srgbClr val="262626"/>
                </a:solidFill>
              </a:rPr>
              <a:t> 전쟁 국가 알아보기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39552" y="4083918"/>
            <a:ext cx="3600400" cy="1067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1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차 세계 대전</a:t>
            </a:r>
          </a:p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5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영국</a:t>
            </a:r>
            <a:r>
              <a:rPr kumimoji="0" lang="en-US" altLang="ko-KR" sz="15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15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프랑스</a:t>
            </a:r>
            <a:r>
              <a:rPr kumimoji="0" lang="en-US" altLang="ko-KR" sz="15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15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러시아 </a:t>
            </a:r>
            <a:endParaRPr kumimoji="0" lang="en-US" altLang="ko-KR" sz="1500" b="0" i="0" u="none" strike="noStrike" kern="1200" cap="none" spc="0" normalizeH="0" baseline="0" dirty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500" b="0" i="0" u="none" strike="noStrike" kern="1200" cap="none" spc="0" normalizeH="0" baseline="0" dirty="0" err="1">
                <a:solidFill>
                  <a:srgbClr val="000000"/>
                </a:solidFill>
                <a:latin typeface="한컴 윤고딕 250"/>
                <a:ea typeface="한컴 윤고딕 250"/>
              </a:rPr>
              <a:t>vs</a:t>
            </a:r>
            <a:endParaRPr kumimoji="0" lang="en-US" altLang="ko-KR" sz="1500" b="0" i="0" u="none" strike="noStrike" kern="1200" cap="none" spc="0" normalizeH="0" baseline="0" dirty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5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  <a:r>
              <a:rPr kumimoji="0" lang="ko-KR" altLang="en-US" sz="15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독일</a:t>
            </a:r>
            <a:r>
              <a:rPr kumimoji="0" lang="en-US" altLang="ko-KR" sz="15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15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  <a:r>
              <a:rPr kumimoji="0" lang="ko-KR" altLang="en-US" sz="15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오스트리아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0" y="3934881"/>
            <a:ext cx="4320480" cy="1187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2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차 세계 대전</a:t>
            </a:r>
          </a:p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독일</a:t>
            </a: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이탈리아</a:t>
            </a: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일본</a:t>
            </a:r>
          </a:p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vs</a:t>
            </a:r>
          </a:p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연합군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572000" y="1165798"/>
            <a:ext cx="4278983" cy="2811903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259632" y="1051148"/>
            <a:ext cx="2303712" cy="30412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1.</a:t>
            </a:r>
            <a:r>
              <a:rPr lang="ko-KR" altLang="en-US" sz="3000" b="1">
                <a:solidFill>
                  <a:srgbClr val="262626"/>
                </a:solidFill>
              </a:rPr>
              <a:t> 전쟁 국가 알아보기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27583" y="4299942"/>
            <a:ext cx="3600401" cy="60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6.25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전쟁</a:t>
            </a:r>
          </a:p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남한 </a:t>
            </a: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vs</a:t>
            </a: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북한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0" y="4155926"/>
            <a:ext cx="4320480" cy="738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베트남 전쟁</a:t>
            </a:r>
          </a:p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베트남 </a:t>
            </a: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vs </a:t>
            </a: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베트콩</a:t>
            </a: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971600" y="1419622"/>
            <a:ext cx="3376225" cy="2747549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4716016" y="1635646"/>
            <a:ext cx="3904397" cy="25312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1.</a:t>
            </a:r>
            <a:r>
              <a:rPr lang="ko-KR" altLang="en-US" sz="3000" b="1">
                <a:solidFill>
                  <a:srgbClr val="262626"/>
                </a:solidFill>
              </a:rPr>
              <a:t> 전쟁 국가 알아보기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11559" y="4299942"/>
            <a:ext cx="3600401" cy="375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시리아 내전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0" y="4170814"/>
            <a:ext cx="4320480" cy="509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예멘 내전</a:t>
            </a:r>
            <a:endParaRPr kumimoji="0" lang="ko-KR" altLang="en-US" sz="1500" b="0" i="0" u="none" strike="noStrike" kern="1200" cap="none" spc="0" normalizeH="0" baseline="0">
              <a:solidFill>
                <a:srgbClr val="000000"/>
              </a:solidFill>
              <a:latin typeface="한컴 윤고딕 250"/>
              <a:ea typeface="한컴 윤고딕 250"/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67544" y="1787098"/>
            <a:ext cx="3624216" cy="2420863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4187488" y="1785818"/>
            <a:ext cx="4528868" cy="237010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467544" y="1203598"/>
            <a:ext cx="4320480" cy="509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아직도 전쟁은 일어나고 있습니다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 dirty="0">
                <a:solidFill>
                  <a:srgbClr val="262626"/>
                </a:solidFill>
              </a:rPr>
              <a:t>   활동 </a:t>
            </a:r>
            <a:r>
              <a:rPr lang="en-US" altLang="ko-KR" sz="3000" b="1" dirty="0">
                <a:solidFill>
                  <a:srgbClr val="262626"/>
                </a:solidFill>
              </a:rPr>
              <a:t>1.</a:t>
            </a:r>
            <a:r>
              <a:rPr lang="ko-KR" altLang="en-US" sz="3000" b="1" dirty="0">
                <a:solidFill>
                  <a:srgbClr val="262626"/>
                </a:solidFill>
              </a:rPr>
              <a:t> 전쟁 국가 </a:t>
            </a:r>
            <a:r>
              <a:rPr lang="ko-KR" altLang="en-US" sz="3000" b="1" dirty="0" smtClean="0">
                <a:solidFill>
                  <a:srgbClr val="262626"/>
                </a:solidFill>
              </a:rPr>
              <a:t>알아 보기</a:t>
            </a:r>
            <a:endParaRPr lang="ko-KR" altLang="en-US" sz="3000" b="1" dirty="0">
              <a:solidFill>
                <a:srgbClr val="262626"/>
              </a:solidFill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27584" y="2571750"/>
            <a:ext cx="4320480" cy="922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그리고</a:t>
            </a:r>
            <a:r>
              <a:rPr kumimoji="0" lang="en-US" altLang="ko-KR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우리나라와 북한은 </a:t>
            </a:r>
          </a:p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아직 분단 국가입니다</a:t>
            </a:r>
            <a:r>
              <a:rPr kumimoji="0" lang="en-US" altLang="ko-KR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 </a:t>
            </a: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860032" y="895028"/>
            <a:ext cx="3820567" cy="4248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42119" y="1408413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endParaRPr lang="ko-KR" altLang="en-US" sz="4500" b="1">
              <a:solidFill>
                <a:srgbClr val="262626"/>
              </a:solidFill>
            </a:endParaRPr>
          </a:p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4500" b="1">
                <a:solidFill>
                  <a:srgbClr val="262626"/>
                </a:solidFill>
              </a:rPr>
              <a:t>활동 </a:t>
            </a:r>
            <a:r>
              <a:rPr lang="en-US" altLang="ko-KR" sz="4500" b="1">
                <a:solidFill>
                  <a:srgbClr val="262626"/>
                </a:solidFill>
              </a:rPr>
              <a:t>2.</a:t>
            </a:r>
            <a:r>
              <a:rPr lang="ko-KR" altLang="en-US" sz="4500" b="1">
                <a:solidFill>
                  <a:srgbClr val="262626"/>
                </a:solidFill>
              </a:rPr>
              <a:t> </a:t>
            </a:r>
          </a:p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4500" b="1">
                <a:solidFill>
                  <a:srgbClr val="262626"/>
                </a:solidFill>
              </a:rPr>
              <a:t>지구촌 평화</a:t>
            </a:r>
          </a:p>
          <a:p>
            <a:pPr marL="742950" indent="-742950" algn="ctr">
              <a:lnSpc>
                <a:spcPct val="150000"/>
              </a:lnSpc>
              <a:defRPr/>
            </a:pPr>
            <a:endParaRPr lang="ko-KR" altLang="en-US" sz="4500" b="1">
              <a:solidFill>
                <a:srgbClr val="262626"/>
              </a:solidFill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2.</a:t>
            </a:r>
            <a:r>
              <a:rPr lang="ko-KR" altLang="en-US" sz="3000" b="1">
                <a:solidFill>
                  <a:srgbClr val="262626"/>
                </a:solidFill>
              </a:rPr>
              <a:t> 지구촌 평화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39552" y="1347614"/>
            <a:ext cx="8064896" cy="507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지구의 평화를 지키기 위해 노력하는 단체를 </a:t>
            </a:r>
            <a:r>
              <a:rPr kumimoji="0" lang="ko-KR" altLang="en-US" sz="26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알아 봅시다</a:t>
            </a:r>
            <a:r>
              <a:rPr kumimoji="0" lang="en-US" altLang="ko-KR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30" name="모서리가 둥근 직사각형 8"/>
          <p:cNvSpPr/>
          <p:nvPr/>
        </p:nvSpPr>
        <p:spPr>
          <a:xfrm>
            <a:off x="5652120" y="1923677"/>
            <a:ext cx="3240360" cy="2801092"/>
          </a:xfrm>
          <a:prstGeom prst="roundRect">
            <a:avLst>
              <a:gd name="adj" fmla="val 16667"/>
            </a:avLst>
          </a:prstGeom>
          <a:solidFill>
            <a:srgbClr val="F3DCDB">
              <a:alpha val="49800"/>
            </a:srgbClr>
          </a:solidFill>
          <a:ln w="19050" cap="flat" cmpd="sng" algn="ctr">
            <a:noFill/>
            <a:prstDash val="sysDash"/>
          </a:ln>
        </p:spPr>
        <p:txBody>
          <a:bodyPr anchor="ctr"/>
          <a:lstStyle/>
          <a:p>
            <a:pPr marL="742950" indent="-74295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1200" cap="none" spc="0" normalizeH="0" baseline="0">
                <a:solidFill>
                  <a:srgbClr val="17375E"/>
                </a:solidFill>
                <a:latin typeface="상상토끼 꽃길"/>
                <a:ea typeface="상상토끼 꽃길"/>
              </a:rPr>
              <a:t>     </a:t>
            </a:r>
            <a:endParaRPr kumimoji="0" lang="en-US" altLang="ko-KR" sz="3600" b="0" i="0" u="none" strike="noStrike" kern="1200" cap="none" spc="0" normalizeH="0" baseline="0">
              <a:solidFill>
                <a:srgbClr val="17375E"/>
              </a:solidFill>
              <a:latin typeface="상상토끼 꽃길"/>
              <a:ea typeface="상상토끼 꽃길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86930" y="2067694"/>
            <a:ext cx="3188925" cy="2232248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6"/>
          <a:srcRect t="18540" b="17080"/>
          <a:stretch>
            <a:fillRect/>
          </a:stretch>
        </p:blipFill>
        <p:spPr>
          <a:xfrm>
            <a:off x="3347864" y="3483743"/>
            <a:ext cx="2088232" cy="672183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7"/>
          <a:srcRect l="3760" t="18070" b="21810"/>
          <a:stretch>
            <a:fillRect/>
          </a:stretch>
        </p:blipFill>
        <p:spPr>
          <a:xfrm>
            <a:off x="3337918" y="2427734"/>
            <a:ext cx="2098178" cy="708542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796136" y="2063894"/>
            <a:ext cx="3024336" cy="2601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유엔</a:t>
            </a:r>
            <a:r>
              <a:rPr kumimoji="0" lang="en-US" altLang="ko-KR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(UN)</a:t>
            </a:r>
          </a:p>
          <a:p>
            <a:pPr marL="0" indent="0" algn="ctr" defTabSz="914400" rtl="0" eaLnBrk="1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2000" b="0" i="0" u="none" strike="noStrike" kern="1200" cap="none" spc="0" normalizeH="0" baseline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전쟁 방지와 평화 유지를 위해 설립된 국제기구로서</a:t>
            </a: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유니세프</a:t>
            </a: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(</a:t>
            </a: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국제아동기구</a:t>
            </a: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),UNHCR(</a:t>
            </a: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유엔난민기구</a:t>
            </a: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) </a:t>
            </a:r>
            <a:r>
              <a:rPr kumimoji="0" lang="ko-KR" altLang="en-US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등에서 평화를 위해 노력하고 있다</a:t>
            </a:r>
            <a:r>
              <a:rPr kumimoji="0" lang="en-US" altLang="ko-KR" sz="15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2.</a:t>
            </a:r>
            <a:r>
              <a:rPr lang="ko-KR" altLang="en-US" sz="3000" b="1">
                <a:solidFill>
                  <a:srgbClr val="262626"/>
                </a:solidFill>
              </a:rPr>
              <a:t> 지구촌 평화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83568" y="4512166"/>
            <a:ext cx="8064896" cy="507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유엔난민기구</a:t>
            </a:r>
            <a:r>
              <a:rPr kumimoji="0" lang="en-US" altLang="ko-KR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(UNCHR)</a:t>
            </a:r>
            <a:r>
              <a:rPr kumimoji="0" lang="ko-KR" altLang="en-US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에 대해 </a:t>
            </a:r>
            <a:r>
              <a:rPr kumimoji="0" lang="ko-KR" altLang="en-US" sz="26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알아 봅시다</a:t>
            </a:r>
            <a:r>
              <a:rPr kumimoji="0" lang="en-US" altLang="ko-KR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5" name="그림 34">
            <a:hlinkClick r:id="rId5"/>
          </p:cNvPr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2033718" y="1275606"/>
            <a:ext cx="5076564" cy="31903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2.</a:t>
            </a:r>
            <a:r>
              <a:rPr lang="ko-KR" altLang="en-US" sz="3000" b="1">
                <a:solidFill>
                  <a:srgbClr val="262626"/>
                </a:solidFill>
              </a:rPr>
              <a:t> 지구촌 평화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27584" y="1348750"/>
            <a:ext cx="7056784" cy="50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지구의 평화를 노력하기 위한 단체를 </a:t>
            </a:r>
            <a:r>
              <a:rPr kumimoji="0" lang="ko-KR" altLang="en-US" sz="26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알아 봅시다</a:t>
            </a:r>
            <a:r>
              <a:rPr kumimoji="0" lang="en-US" altLang="ko-KR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30" name="모서리가 둥근 직사각형 8"/>
          <p:cNvSpPr/>
          <p:nvPr/>
        </p:nvSpPr>
        <p:spPr>
          <a:xfrm>
            <a:off x="5106266" y="1858889"/>
            <a:ext cx="3786214" cy="3161132"/>
          </a:xfrm>
          <a:prstGeom prst="roundRect">
            <a:avLst>
              <a:gd name="adj" fmla="val 16667"/>
            </a:avLst>
          </a:prstGeom>
          <a:solidFill>
            <a:srgbClr val="F3DCDB">
              <a:alpha val="49800"/>
            </a:srgbClr>
          </a:solidFill>
          <a:ln w="19050" cap="flat" cmpd="sng" algn="ctr">
            <a:noFill/>
            <a:prstDash val="sysDash"/>
          </a:ln>
        </p:spPr>
        <p:txBody>
          <a:bodyPr anchor="ctr"/>
          <a:lstStyle/>
          <a:p>
            <a:pPr marL="742950" indent="-74295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1200" cap="none" spc="0" normalizeH="0" baseline="0">
                <a:solidFill>
                  <a:srgbClr val="17375E"/>
                </a:solidFill>
                <a:latin typeface="상상토끼 꽃길"/>
                <a:ea typeface="상상토끼 꽃길"/>
              </a:rPr>
              <a:t>     </a:t>
            </a:r>
            <a:endParaRPr kumimoji="0" lang="en-US" altLang="ko-KR" sz="3600" b="0" i="0" u="none" strike="noStrike" kern="1200" cap="none" spc="0" normalizeH="0" baseline="0">
              <a:solidFill>
                <a:srgbClr val="17375E"/>
              </a:solidFill>
              <a:latin typeface="상상토끼 꽃길"/>
              <a:ea typeface="상상토끼 꽃길"/>
            </a:endParaRPr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11560" y="2427734"/>
            <a:ext cx="4140460" cy="165618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580112" y="2333615"/>
            <a:ext cx="3024336" cy="2182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국경 없는 </a:t>
            </a:r>
            <a:r>
              <a:rPr kumimoji="0" lang="ko-KR" altLang="en-US" sz="2600" b="0" i="0" u="none" strike="noStrike" kern="1200" cap="none" spc="0" normalizeH="0" baseline="0" dirty="0" err="1">
                <a:solidFill>
                  <a:srgbClr val="000000"/>
                </a:solidFill>
                <a:latin typeface="한컴 윤고딕 250"/>
                <a:ea typeface="한컴 윤고딕 250"/>
              </a:rPr>
              <a:t>의사회</a:t>
            </a:r>
            <a:endParaRPr kumimoji="0" lang="ko-KR" altLang="en-US" sz="2600" b="0" i="0" u="none" strike="noStrike" kern="1200" cap="none" spc="0" normalizeH="0" baseline="0" dirty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algn="ctr" defTabSz="914400" rtl="0" eaLnBrk="1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2000" b="0" i="0" u="none" strike="noStrike" kern="1200" cap="none" spc="0" normalizeH="0" baseline="0" dirty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0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고통 받는 세계 각지 주민들을 구호하기 위해 설립한 국제 민간의료구호단체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2.</a:t>
            </a:r>
            <a:r>
              <a:rPr lang="ko-KR" altLang="en-US" sz="3000" b="1">
                <a:solidFill>
                  <a:srgbClr val="262626"/>
                </a:solidFill>
              </a:rPr>
              <a:t> 지구촌 평화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403648" y="1128926"/>
            <a:ext cx="7056784" cy="50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지구의 평화를 노력하기 위한 단체를 </a:t>
            </a:r>
            <a:r>
              <a:rPr kumimoji="0" lang="ko-KR" altLang="en-US" sz="26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알아 봅시다</a:t>
            </a:r>
            <a:r>
              <a:rPr kumimoji="0" lang="en-US" altLang="ko-KR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3" name="그림 32">
            <a:hlinkClick r:id="rId5"/>
          </p:cNvPr>
          <p:cNvPicPr>
            <a:picLocks noChangeAspect="1"/>
          </p:cNvPicPr>
          <p:nvPr/>
        </p:nvPicPr>
        <p:blipFill rotWithShape="1">
          <a:blip r:embed="rId6"/>
          <a:srcRect b="8660"/>
          <a:stretch>
            <a:fillRect/>
          </a:stretch>
        </p:blipFill>
        <p:spPr>
          <a:xfrm>
            <a:off x="1907704" y="1779662"/>
            <a:ext cx="5976664" cy="30370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1547664" y="267875"/>
            <a:ext cx="6881988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도망치는 아이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3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210862" y="1347614"/>
            <a:ext cx="2920978" cy="3528392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sp>
        <p:nvSpPr>
          <p:cNvPr id="12" name="모서리가 둥근 직사각형 4"/>
          <p:cNvSpPr/>
          <p:nvPr/>
        </p:nvSpPr>
        <p:spPr>
          <a:xfrm>
            <a:off x="3419872" y="131759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1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5" name="모서리가 둥근 직사각형 4"/>
          <p:cNvSpPr/>
          <p:nvPr/>
        </p:nvSpPr>
        <p:spPr>
          <a:xfrm>
            <a:off x="3419872" y="203767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2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6" name="모서리가 둥근 직사각형 4"/>
          <p:cNvSpPr/>
          <p:nvPr/>
        </p:nvSpPr>
        <p:spPr>
          <a:xfrm>
            <a:off x="3419872" y="275775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3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7" name="모서리가 둥근 직사각형 4"/>
          <p:cNvSpPr/>
          <p:nvPr/>
        </p:nvSpPr>
        <p:spPr>
          <a:xfrm>
            <a:off x="3419872" y="347783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4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8" name="모서리가 둥근 직사각형 4"/>
          <p:cNvSpPr/>
          <p:nvPr/>
        </p:nvSpPr>
        <p:spPr>
          <a:xfrm>
            <a:off x="3419872" y="419791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5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9" name="모서리가 둥근 직사각형 4"/>
          <p:cNvSpPr/>
          <p:nvPr/>
        </p:nvSpPr>
        <p:spPr>
          <a:xfrm>
            <a:off x="4788024" y="131759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작품 살펴보기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주인공과 작가의 마음 이해하기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전쟁의 슬픔</a:t>
            </a:r>
          </a:p>
        </p:txBody>
      </p:sp>
      <p:sp>
        <p:nvSpPr>
          <p:cNvPr id="20" name="모서리가 둥근 직사각형 4"/>
          <p:cNvSpPr/>
          <p:nvPr/>
        </p:nvSpPr>
        <p:spPr>
          <a:xfrm>
            <a:off x="4788024" y="203767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6.25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전쟁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이산 가족의 슬픔 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&lt;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이산 가족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&gt;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역할극</a:t>
            </a:r>
          </a:p>
        </p:txBody>
      </p:sp>
      <p:sp>
        <p:nvSpPr>
          <p:cNvPr id="21" name="모서리가 둥근 직사각형 4"/>
          <p:cNvSpPr/>
          <p:nvPr/>
        </p:nvSpPr>
        <p:spPr>
          <a:xfrm>
            <a:off x="4788024" y="275775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‘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난민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’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이란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인권에 대하여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인권 보장 토론하기</a:t>
            </a:r>
          </a:p>
        </p:txBody>
      </p:sp>
      <p:sp>
        <p:nvSpPr>
          <p:cNvPr id="22" name="모서리가 둥근 직사각형 4"/>
          <p:cNvSpPr/>
          <p:nvPr/>
        </p:nvSpPr>
        <p:spPr>
          <a:xfrm>
            <a:off x="4788024" y="347783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000000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전쟁과 관련된 미술작품</a:t>
            </a:r>
          </a:p>
          <a:p>
            <a:pPr marL="742950" indent="-742950">
              <a:buClr>
                <a:srgbClr val="000000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작품의 배경</a:t>
            </a:r>
          </a:p>
          <a:p>
            <a:pPr marL="742950" indent="-742950">
              <a:buClr>
                <a:srgbClr val="000000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작품 표현하기</a:t>
            </a:r>
          </a:p>
        </p:txBody>
      </p:sp>
      <p:sp>
        <p:nvSpPr>
          <p:cNvPr id="23" name="모서리가 둥근 직사각형 4"/>
          <p:cNvSpPr/>
          <p:nvPr/>
        </p:nvSpPr>
        <p:spPr>
          <a:xfrm>
            <a:off x="4788024" y="419791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1.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전쟁 국가 알아보기</a:t>
            </a:r>
          </a:p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2.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지구촌 평화</a:t>
            </a:r>
          </a:p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3.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우리가 할 수 있는 일</a:t>
            </a: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05" y="1349773"/>
            <a:ext cx="2570131" cy="35878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2.</a:t>
            </a:r>
            <a:r>
              <a:rPr lang="ko-KR" altLang="en-US" sz="3000" b="1">
                <a:solidFill>
                  <a:srgbClr val="262626"/>
                </a:solidFill>
              </a:rPr>
              <a:t> 지구촌 평화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27584" y="1348750"/>
            <a:ext cx="7056784" cy="50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지구의 평화를 노력하기 위한 단체를 </a:t>
            </a:r>
            <a:r>
              <a:rPr kumimoji="0" lang="ko-KR" altLang="en-US" sz="26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알아 봅시다</a:t>
            </a:r>
            <a:r>
              <a:rPr kumimoji="0" lang="en-US" altLang="ko-KR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30" name="모서리가 둥근 직사각형 8"/>
          <p:cNvSpPr/>
          <p:nvPr/>
        </p:nvSpPr>
        <p:spPr>
          <a:xfrm>
            <a:off x="5106266" y="1858889"/>
            <a:ext cx="3786214" cy="3161132"/>
          </a:xfrm>
          <a:prstGeom prst="roundRect">
            <a:avLst>
              <a:gd name="adj" fmla="val 16667"/>
            </a:avLst>
          </a:prstGeom>
          <a:solidFill>
            <a:srgbClr val="F3DCDB">
              <a:alpha val="49800"/>
            </a:srgbClr>
          </a:solidFill>
          <a:ln w="19050" cap="flat" cmpd="sng" algn="ctr">
            <a:noFill/>
            <a:prstDash val="sysDash"/>
          </a:ln>
        </p:spPr>
        <p:txBody>
          <a:bodyPr anchor="ctr"/>
          <a:lstStyle/>
          <a:p>
            <a:pPr marL="742950" indent="-74295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1200" cap="none" spc="0" normalizeH="0" baseline="0">
                <a:solidFill>
                  <a:srgbClr val="17375E"/>
                </a:solidFill>
                <a:latin typeface="상상토끼 꽃길"/>
                <a:ea typeface="상상토끼 꽃길"/>
              </a:rPr>
              <a:t>     </a:t>
            </a:r>
            <a:endParaRPr kumimoji="0" lang="en-US" altLang="ko-KR" sz="3600" b="0" i="0" u="none" strike="noStrike" kern="1200" cap="none" spc="0" normalizeH="0" baseline="0">
              <a:solidFill>
                <a:srgbClr val="17375E"/>
              </a:solidFill>
              <a:latin typeface="상상토끼 꽃길"/>
              <a:ea typeface="상상토끼 꽃길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5"/>
          <a:srcRect l="22400" t="21270" r="23190" b="22000"/>
          <a:stretch>
            <a:fillRect/>
          </a:stretch>
        </p:blipFill>
        <p:spPr>
          <a:xfrm>
            <a:off x="504056" y="2211710"/>
            <a:ext cx="4283968" cy="25157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220072" y="1923678"/>
            <a:ext cx="3456384" cy="289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국제 </a:t>
            </a:r>
            <a:r>
              <a:rPr kumimoji="0" lang="ko-KR" altLang="en-US" sz="2600" b="0" i="0" u="none" strike="noStrike" kern="1200" cap="none" spc="0" normalizeH="0" baseline="0" dirty="0" err="1">
                <a:solidFill>
                  <a:srgbClr val="000000"/>
                </a:solidFill>
                <a:latin typeface="한컴 윤고딕 250"/>
                <a:ea typeface="한컴 윤고딕 250"/>
              </a:rPr>
              <a:t>엠네스티</a:t>
            </a:r>
            <a:endParaRPr kumimoji="0" lang="ko-KR" altLang="en-US" sz="2600" b="0" i="0" u="none" strike="noStrike" kern="1200" cap="none" spc="0" normalizeH="0" baseline="0" dirty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algn="ctr" defTabSz="914400" rtl="0" eaLnBrk="1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100" b="0" i="0" u="none" strike="noStrike" kern="1200" cap="none" spc="0" normalizeH="0" baseline="0" dirty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0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전 세계 150개국 700만 명 이상의 지지자, 회원, 활동가로 구성되어 중대한 </a:t>
            </a:r>
            <a:r>
              <a:rPr kumimoji="0" lang="ko-KR" altLang="en-US" sz="20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인권 침해를 </a:t>
            </a:r>
            <a:endParaRPr kumimoji="0" lang="en-US" altLang="ko-KR" sz="2000" b="0" i="0" u="none" strike="noStrike" kern="1200" cap="none" spc="0" normalizeH="0" baseline="0" dirty="0" smtClean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0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종식시키기 </a:t>
            </a:r>
            <a:r>
              <a:rPr kumimoji="0" lang="ko-KR" altLang="en-US" sz="20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위해 활동하는 세계 최대의 </a:t>
            </a:r>
            <a:r>
              <a:rPr kumimoji="0" lang="ko-KR" altLang="en-US" sz="20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인권운동단체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42119" y="1408413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endParaRPr lang="ko-KR" altLang="en-US" sz="4500" b="1">
              <a:solidFill>
                <a:srgbClr val="262626"/>
              </a:solidFill>
            </a:endParaRPr>
          </a:p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4500" b="1">
                <a:solidFill>
                  <a:srgbClr val="262626"/>
                </a:solidFill>
              </a:rPr>
              <a:t>활동 </a:t>
            </a:r>
            <a:r>
              <a:rPr lang="en-US" altLang="ko-KR" sz="4500" b="1">
                <a:solidFill>
                  <a:srgbClr val="262626"/>
                </a:solidFill>
              </a:rPr>
              <a:t>3.</a:t>
            </a:r>
            <a:r>
              <a:rPr lang="ko-KR" altLang="en-US" sz="4500" b="1">
                <a:solidFill>
                  <a:srgbClr val="262626"/>
                </a:solidFill>
              </a:rPr>
              <a:t> </a:t>
            </a:r>
          </a:p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4500" b="1">
                <a:solidFill>
                  <a:srgbClr val="262626"/>
                </a:solidFill>
              </a:rPr>
              <a:t>우리가 할 수 있는 일</a:t>
            </a:r>
          </a:p>
          <a:p>
            <a:pPr marL="742950" indent="-742950" algn="ctr">
              <a:lnSpc>
                <a:spcPct val="150000"/>
              </a:lnSpc>
              <a:defRPr/>
            </a:pPr>
            <a:endParaRPr lang="ko-KR" altLang="en-US" sz="4500" b="1">
              <a:solidFill>
                <a:srgbClr val="262626"/>
              </a:solidFill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endParaRPr lang="ko-KR" altLang="en-US" sz="3000" b="1">
              <a:solidFill>
                <a:srgbClr val="262626"/>
              </a:solidFill>
            </a:endParaRP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3.</a:t>
            </a:r>
            <a:r>
              <a:rPr lang="ko-KR" altLang="en-US" sz="3000" b="1">
                <a:solidFill>
                  <a:srgbClr val="262626"/>
                </a:solidFill>
              </a:rPr>
              <a:t> 우리가 할 수 있는 일</a:t>
            </a:r>
          </a:p>
          <a:p>
            <a:pPr marL="742950" indent="-742950" algn="ctr">
              <a:lnSpc>
                <a:spcPct val="150000"/>
              </a:lnSpc>
              <a:defRPr/>
            </a:pPr>
            <a:endParaRPr lang="ko-KR" altLang="en-US" sz="3000" b="1">
              <a:solidFill>
                <a:srgbClr val="262626"/>
              </a:solidFill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27584" y="1348750"/>
            <a:ext cx="7920880" cy="50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지구촌 평화를 위해 우리가 할 수 있는 일을 찾아봅시다</a:t>
            </a:r>
            <a:r>
              <a:rPr kumimoji="0" lang="en-US" altLang="ko-KR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1" name="그림 18"/>
          <p:cNvPicPr>
            <a:picLocks noChangeAspect="1"/>
          </p:cNvPicPr>
          <p:nvPr/>
        </p:nvPicPr>
        <p:blipFill rotWithShape="1">
          <a:blip r:embed="rId5"/>
          <a:srcRect l="67770" t="10910" r="1130" b="27070"/>
          <a:stretch>
            <a:fillRect/>
          </a:stretch>
        </p:blipFill>
        <p:spPr>
          <a:xfrm rot="178215">
            <a:off x="7131007" y="2117599"/>
            <a:ext cx="1982793" cy="2245530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040"/>
              </a:srgbClr>
            </a:outerShdw>
          </a:effectLst>
        </p:spPr>
      </p:pic>
      <p:sp>
        <p:nvSpPr>
          <p:cNvPr id="32" name="직사각형 19"/>
          <p:cNvSpPr/>
          <p:nvPr/>
        </p:nvSpPr>
        <p:spPr>
          <a:xfrm>
            <a:off x="7394260" y="2571750"/>
            <a:ext cx="17497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지구촌 평화를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위해 노력하는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단체를 찾아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정기 후원을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할 거야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!</a:t>
            </a: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6"/>
          <a:srcRect b="16970"/>
          <a:stretch>
            <a:fillRect/>
          </a:stretch>
        </p:blipFill>
        <p:spPr>
          <a:xfrm>
            <a:off x="539552" y="2554604"/>
            <a:ext cx="5436096" cy="2465418"/>
          </a:xfrm>
          <a:prstGeom prst="rect">
            <a:avLst/>
          </a:prstGeom>
        </p:spPr>
      </p:pic>
      <p:pic>
        <p:nvPicPr>
          <p:cNvPr id="36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 l="-3410" t="23490" r="50670" b="2200"/>
          <a:stretch>
            <a:fillRect/>
          </a:stretch>
        </p:blipFill>
        <p:spPr>
          <a:xfrm>
            <a:off x="5652120" y="2328001"/>
            <a:ext cx="1859412" cy="2620013"/>
          </a:xfrm>
          <a:prstGeom prst="rect">
            <a:avLst/>
          </a:prstGeom>
        </p:spPr>
      </p:pic>
      <p:sp>
        <p:nvSpPr>
          <p:cNvPr id="37" name="TextBox 14"/>
          <p:cNvSpPr txBox="1"/>
          <p:nvPr/>
        </p:nvSpPr>
        <p:spPr>
          <a:xfrm>
            <a:off x="611560" y="1923678"/>
            <a:ext cx="4572000" cy="503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700" b="0" i="0" u="none" strike="noStrike" kern="1200" cap="none" spc="0" normalizeH="0" baseline="0">
                <a:solidFill>
                  <a:schemeClr val="accent1"/>
                </a:solidFill>
                <a:latin typeface="한컴 윤고딕 250"/>
                <a:ea typeface="한컴 윤고딕 250"/>
              </a:rPr>
              <a:t>유엔 난민 기구 홈페이지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endParaRPr lang="ko-KR" altLang="en-US" sz="3000" b="1">
              <a:solidFill>
                <a:srgbClr val="262626"/>
              </a:solidFill>
            </a:endParaRP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3.</a:t>
            </a:r>
            <a:r>
              <a:rPr lang="ko-KR" altLang="en-US" sz="3000" b="1">
                <a:solidFill>
                  <a:srgbClr val="262626"/>
                </a:solidFill>
              </a:rPr>
              <a:t> 우리가 할 수 있는 일</a:t>
            </a:r>
          </a:p>
          <a:p>
            <a:pPr marL="742950" indent="-742950" algn="ctr">
              <a:lnSpc>
                <a:spcPct val="150000"/>
              </a:lnSpc>
              <a:defRPr/>
            </a:pPr>
            <a:endParaRPr lang="ko-KR" altLang="en-US" sz="3000" b="1">
              <a:solidFill>
                <a:srgbClr val="262626"/>
              </a:solidFill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27584" y="1348750"/>
            <a:ext cx="7920880" cy="50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지구촌 평화를 위해 우리가 할 수 있는 일을 찾아봅시다</a:t>
            </a:r>
            <a:r>
              <a:rPr kumimoji="0" lang="en-US" altLang="ko-KR" sz="2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1" name="그림 18"/>
          <p:cNvPicPr>
            <a:picLocks noChangeAspect="1"/>
          </p:cNvPicPr>
          <p:nvPr/>
        </p:nvPicPr>
        <p:blipFill rotWithShape="1">
          <a:blip r:embed="rId5"/>
          <a:srcRect l="67770" t="10910" r="1130" b="27070"/>
          <a:stretch>
            <a:fillRect/>
          </a:stretch>
        </p:blipFill>
        <p:spPr>
          <a:xfrm rot="178215">
            <a:off x="6948365" y="2113643"/>
            <a:ext cx="2195614" cy="2245530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040"/>
              </a:srgbClr>
            </a:outerShdw>
          </a:effectLst>
        </p:spPr>
      </p:pic>
      <p:sp>
        <p:nvSpPr>
          <p:cNvPr id="32" name="직사각형 19"/>
          <p:cNvSpPr/>
          <p:nvPr/>
        </p:nvSpPr>
        <p:spPr>
          <a:xfrm>
            <a:off x="7236296" y="2782808"/>
            <a:ext cx="1907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우리나라에서 열리는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희망 편지 쓰기 대회에 참가할 수도 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있어</a:t>
            </a:r>
            <a:r>
              <a:rPr kumimoji="0" lang="en-US" altLang="ko-KR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  <a:endParaRPr kumimoji="0" lang="ko-KR" altLang="en-US" sz="1400" b="0" i="0" u="none" strike="noStrike" kern="1200" cap="none" spc="0" normalizeH="0" baseline="0" dirty="0">
              <a:solidFill>
                <a:srgbClr val="404040"/>
              </a:solidFill>
              <a:latin typeface="한컴 윤고딕 230"/>
              <a:ea typeface="한컴 윤고딕 230"/>
            </a:endParaRPr>
          </a:p>
        </p:txBody>
      </p:sp>
      <p:pic>
        <p:nvPicPr>
          <p:cNvPr id="36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6"/>
          <a:srcRect l="-3410" t="23490" r="50670" b="2200"/>
          <a:stretch>
            <a:fillRect/>
          </a:stretch>
        </p:blipFill>
        <p:spPr>
          <a:xfrm>
            <a:off x="5580112" y="2523487"/>
            <a:ext cx="1859412" cy="2620013"/>
          </a:xfrm>
          <a:prstGeom prst="rect">
            <a:avLst/>
          </a:prstGeom>
        </p:spPr>
      </p:pic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467315" y="2499742"/>
            <a:ext cx="5400829" cy="2346098"/>
          </a:xfrm>
          <a:prstGeom prst="rect">
            <a:avLst/>
          </a:prstGeom>
        </p:spPr>
      </p:pic>
      <p:sp>
        <p:nvSpPr>
          <p:cNvPr id="38" name="TextBox 14"/>
          <p:cNvSpPr txBox="1"/>
          <p:nvPr/>
        </p:nvSpPr>
        <p:spPr>
          <a:xfrm>
            <a:off x="611560" y="1923678"/>
            <a:ext cx="4572000" cy="503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700" b="0" i="0" u="none" strike="noStrike" kern="1200" cap="none" spc="0" normalizeH="0" baseline="0">
                <a:solidFill>
                  <a:srgbClr val="4F81BD"/>
                </a:solidFill>
                <a:latin typeface="한컴 윤고딕 250"/>
                <a:ea typeface="한컴 윤고딕 250"/>
              </a:rPr>
              <a:t>굿네이버스 </a:t>
            </a:r>
            <a:r>
              <a:rPr kumimoji="0" lang="en-US" altLang="ko-KR" sz="1700" b="0" i="0" u="none" strike="noStrike" kern="1200" cap="none" spc="0" normalizeH="0" baseline="0">
                <a:solidFill>
                  <a:srgbClr val="4F81BD"/>
                </a:solidFill>
                <a:latin typeface="한컴 윤고딕 250"/>
                <a:ea typeface="한컴 윤고딕 250"/>
              </a:rPr>
              <a:t>&lt;</a:t>
            </a:r>
            <a:r>
              <a:rPr kumimoji="0" lang="ko-KR" altLang="en-US" sz="1700" b="0" i="0" u="none" strike="noStrike" kern="1200" cap="none" spc="0" normalizeH="0" baseline="0">
                <a:solidFill>
                  <a:srgbClr val="4F81BD"/>
                </a:solidFill>
                <a:latin typeface="한컴 윤고딕 250"/>
                <a:ea typeface="한컴 윤고딕 250"/>
              </a:rPr>
              <a:t>희망편지쓰기대회</a:t>
            </a:r>
            <a:r>
              <a:rPr kumimoji="0" lang="en-US" altLang="ko-KR" sz="1700" b="0" i="0" u="none" strike="noStrike" kern="1200" cap="none" spc="0" normalizeH="0" baseline="0">
                <a:solidFill>
                  <a:srgbClr val="4F81BD"/>
                </a:solidFill>
                <a:latin typeface="한컴 윤고딕 250"/>
                <a:ea typeface="한컴 윤고딕 250"/>
              </a:rPr>
              <a:t>&gt;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endParaRPr lang="ko-KR" altLang="en-US" sz="3000" b="1">
              <a:solidFill>
                <a:srgbClr val="262626"/>
              </a:solidFill>
            </a:endParaRP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3.</a:t>
            </a:r>
            <a:r>
              <a:rPr lang="ko-KR" altLang="en-US" sz="3000" b="1">
                <a:solidFill>
                  <a:srgbClr val="262626"/>
                </a:solidFill>
              </a:rPr>
              <a:t> 우리가 할 수 있는 일</a:t>
            </a:r>
          </a:p>
          <a:p>
            <a:pPr marL="742950" indent="-742950" algn="ctr">
              <a:lnSpc>
                <a:spcPct val="150000"/>
              </a:lnSpc>
              <a:defRPr/>
            </a:pPr>
            <a:endParaRPr lang="ko-KR" altLang="en-US" sz="3000" b="1">
              <a:solidFill>
                <a:srgbClr val="262626"/>
              </a:solidFill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27584" y="1348750"/>
            <a:ext cx="7920880" cy="50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지구촌 평화를 위해 노력하는 단체에게 편지를 </a:t>
            </a:r>
            <a:r>
              <a:rPr kumimoji="0" lang="ko-KR" altLang="en-US" sz="26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써 봅시다</a:t>
            </a:r>
            <a:r>
              <a:rPr kumimoji="0" lang="en-US" altLang="ko-KR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5"/>
          <a:srcRect t="9400"/>
          <a:stretch>
            <a:fillRect/>
          </a:stretch>
        </p:blipFill>
        <p:spPr>
          <a:xfrm>
            <a:off x="1979712" y="1851670"/>
            <a:ext cx="2405374" cy="3147814"/>
          </a:xfrm>
          <a:prstGeom prst="rect">
            <a:avLst/>
          </a:prstGeom>
        </p:spPr>
      </p:pic>
      <p:pic>
        <p:nvPicPr>
          <p:cNvPr id="30" name="그림 17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6"/>
          <a:srcRect l="47270" t="21720" b="3970"/>
          <a:stretch>
            <a:fillRect/>
          </a:stretch>
        </p:blipFill>
        <p:spPr>
          <a:xfrm>
            <a:off x="5689108" y="2571750"/>
            <a:ext cx="1691204" cy="2382998"/>
          </a:xfrm>
          <a:prstGeom prst="rect">
            <a:avLst/>
          </a:prstGeom>
        </p:spPr>
      </p:pic>
      <p:pic>
        <p:nvPicPr>
          <p:cNvPr id="31" name="그림 18"/>
          <p:cNvPicPr>
            <a:picLocks noChangeAspect="1"/>
          </p:cNvPicPr>
          <p:nvPr/>
        </p:nvPicPr>
        <p:blipFill rotWithShape="1">
          <a:blip r:embed="rId7"/>
          <a:srcRect l="67770" t="10910" r="1130" b="27070"/>
          <a:stretch>
            <a:fillRect/>
          </a:stretch>
        </p:blipFill>
        <p:spPr>
          <a:xfrm rot="178215">
            <a:off x="6591455" y="1992999"/>
            <a:ext cx="1982793" cy="2245530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040"/>
              </a:srgbClr>
            </a:outerShdw>
          </a:effectLst>
        </p:spPr>
      </p:pic>
      <p:sp>
        <p:nvSpPr>
          <p:cNvPr id="32" name="직사각형 19"/>
          <p:cNvSpPr/>
          <p:nvPr/>
        </p:nvSpPr>
        <p:spPr>
          <a:xfrm>
            <a:off x="6854708" y="2447150"/>
            <a:ext cx="17497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유엔 난민기구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,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유니세프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,</a:t>
            </a: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 국경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없는 </a:t>
            </a:r>
            <a:r>
              <a:rPr kumimoji="0" lang="ko-KR" altLang="en-US" sz="1400" b="0" i="0" u="none" strike="noStrike" kern="1200" cap="none" spc="0" normalizeH="0" baseline="0" dirty="0" err="1">
                <a:solidFill>
                  <a:srgbClr val="404040"/>
                </a:solidFill>
                <a:latin typeface="한컴 윤고딕 230"/>
                <a:ea typeface="한컴 윤고딕 230"/>
              </a:rPr>
              <a:t>의사회</a:t>
            </a: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 등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감사의 편지를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써 봐야지</a:t>
            </a:r>
            <a:r>
              <a:rPr kumimoji="0" lang="en-US" altLang="ko-KR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  <a:endParaRPr kumimoji="0" lang="ko-KR" altLang="en-US" sz="1400" b="0" i="0" u="none" strike="noStrike" kern="1200" cap="none" spc="0" normalizeH="0" baseline="0" dirty="0">
              <a:solidFill>
                <a:srgbClr val="404040"/>
              </a:solidFill>
              <a:latin typeface="한컴 윤고딕 230"/>
              <a:ea typeface="한컴 윤고딕 230"/>
            </a:endParaRPr>
          </a:p>
        </p:txBody>
      </p:sp>
      <p:cxnSp>
        <p:nvCxnSpPr>
          <p:cNvPr id="33" name="직선 화살표 연결선 32"/>
          <p:cNvCxnSpPr/>
          <p:nvPr/>
        </p:nvCxnSpPr>
        <p:spPr>
          <a:xfrm>
            <a:off x="4139952" y="2211710"/>
            <a:ext cx="858487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19"/>
          <p:cNvSpPr/>
          <p:nvPr/>
        </p:nvSpPr>
        <p:spPr>
          <a:xfrm>
            <a:off x="4932040" y="1923678"/>
            <a:ext cx="1296144" cy="514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편지를 받는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단체 이름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endParaRPr lang="ko-KR" altLang="en-US" sz="3000" b="1">
              <a:solidFill>
                <a:srgbClr val="262626"/>
              </a:solidFill>
            </a:endParaRP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3.</a:t>
            </a:r>
            <a:r>
              <a:rPr lang="ko-KR" altLang="en-US" sz="3000" b="1">
                <a:solidFill>
                  <a:srgbClr val="262626"/>
                </a:solidFill>
              </a:rPr>
              <a:t> 우리가 할 수 있는 일</a:t>
            </a:r>
          </a:p>
          <a:p>
            <a:pPr marL="742950" indent="-742950" algn="ctr">
              <a:lnSpc>
                <a:spcPct val="150000"/>
              </a:lnSpc>
              <a:defRPr/>
            </a:pPr>
            <a:endParaRPr lang="ko-KR" altLang="en-US" sz="3000" b="1">
              <a:solidFill>
                <a:srgbClr val="262626"/>
              </a:solidFill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27584" y="1348750"/>
            <a:ext cx="7920880" cy="506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편지를 전달할 수 있는 방법을 찾고 직접 </a:t>
            </a:r>
            <a:r>
              <a:rPr kumimoji="0" lang="ko-KR" altLang="en-US" sz="26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실천해 봅시다</a:t>
            </a:r>
            <a:r>
              <a:rPr kumimoji="0" lang="en-US" altLang="ko-KR" sz="2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457940" y="2571750"/>
            <a:ext cx="2033939" cy="2296383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5378724" y="2931790"/>
            <a:ext cx="2577652" cy="1886734"/>
          </a:xfrm>
          <a:prstGeom prst="rect">
            <a:avLst/>
          </a:prstGeom>
        </p:spPr>
      </p:pic>
      <p:pic>
        <p:nvPicPr>
          <p:cNvPr id="37" name="그림 18"/>
          <p:cNvPicPr>
            <a:picLocks noChangeAspect="1"/>
          </p:cNvPicPr>
          <p:nvPr/>
        </p:nvPicPr>
        <p:blipFill rotWithShape="1">
          <a:blip r:embed="rId7"/>
          <a:srcRect l="67770" t="10910" r="1130" b="27070"/>
          <a:stretch>
            <a:fillRect/>
          </a:stretch>
        </p:blipFill>
        <p:spPr>
          <a:xfrm rot="178215">
            <a:off x="6948365" y="1902585"/>
            <a:ext cx="2195614" cy="2245530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040"/>
              </a:srgbClr>
            </a:outerShdw>
          </a:effectLst>
        </p:spPr>
      </p:pic>
      <p:sp>
        <p:nvSpPr>
          <p:cNvPr id="38" name="직사각형 19"/>
          <p:cNvSpPr/>
          <p:nvPr/>
        </p:nvSpPr>
        <p:spPr>
          <a:xfrm>
            <a:off x="7236296" y="2571750"/>
            <a:ext cx="1907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맞아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,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나는 전자우편을 직접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단체에 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보낼 거야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!</a:t>
            </a:r>
          </a:p>
        </p:txBody>
      </p:sp>
      <p:pic>
        <p:nvPicPr>
          <p:cNvPr id="39" name="그림 18"/>
          <p:cNvPicPr>
            <a:picLocks noChangeAspect="1"/>
          </p:cNvPicPr>
          <p:nvPr/>
        </p:nvPicPr>
        <p:blipFill rotWithShape="1">
          <a:blip r:embed="rId7"/>
          <a:srcRect l="38890" t="-2430" r="30010" b="40410"/>
          <a:stretch>
            <a:fillRect/>
          </a:stretch>
        </p:blipFill>
        <p:spPr>
          <a:xfrm rot="178215">
            <a:off x="3221655" y="1794924"/>
            <a:ext cx="2195614" cy="2245530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040"/>
              </a:srgbClr>
            </a:outerShdw>
          </a:effectLst>
        </p:spPr>
      </p:pic>
      <p:sp>
        <p:nvSpPr>
          <p:cNvPr id="40" name="직사각형 19"/>
          <p:cNvSpPr/>
          <p:nvPr/>
        </p:nvSpPr>
        <p:spPr>
          <a:xfrm>
            <a:off x="3255684" y="2452176"/>
            <a:ext cx="19077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나는 내가 편지를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써서 직접 단체에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보낼 거야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574386" y="3662781"/>
            <a:ext cx="2482090" cy="1645273"/>
          </a:xfrm>
          <a:prstGeom prst="rect">
            <a:avLst/>
          </a:prstGeom>
        </p:spPr>
      </p:pic>
      <p:pic>
        <p:nvPicPr>
          <p:cNvPr id="13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/>
          <a:srcRect l="6450" t="8000" r="6450" b="9400"/>
          <a:stretch>
            <a:fillRect/>
          </a:stretch>
        </p:blipFill>
        <p:spPr>
          <a:xfrm>
            <a:off x="1619672" y="447513"/>
            <a:ext cx="6336703" cy="4248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95231" y="1347614"/>
            <a:ext cx="5469256" cy="146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선생님께 드리는</a:t>
            </a:r>
          </a:p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안내서</a:t>
            </a:r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1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07190" y="1266107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452320" y="3730977"/>
            <a:ext cx="2303567" cy="1672414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712390" y="1616482"/>
            <a:ext cx="1987402" cy="5247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9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[</a:t>
            </a:r>
            <a:r>
              <a:rPr kumimoji="0" lang="ko-KR" altLang="en-US" sz="29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관련 교과</a:t>
            </a:r>
            <a:r>
              <a:rPr kumimoji="0" lang="en-US" altLang="ko-KR" sz="29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]</a:t>
            </a:r>
            <a:endParaRPr kumimoji="0" lang="ko-KR" altLang="en-US" sz="2900" b="1" i="0" u="none" strike="noStrike" kern="1200" cap="none" spc="0" normalizeH="0" baseline="0"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cs typeface="다온 청춘고딕(B)"/>
            </a:endParaRPr>
          </a:p>
        </p:txBody>
      </p:sp>
      <p:grpSp>
        <p:nvGrpSpPr>
          <p:cNvPr id="15" name="그룹 9"/>
          <p:cNvGrpSpPr/>
          <p:nvPr/>
        </p:nvGrpSpPr>
        <p:grpSpPr>
          <a:xfrm>
            <a:off x="708686" y="2310137"/>
            <a:ext cx="7726628" cy="2128891"/>
            <a:chOff x="797600" y="3482117"/>
            <a:chExt cx="7325362" cy="2637704"/>
          </a:xfrm>
          <a:noFill/>
        </p:grpSpPr>
        <p:sp>
          <p:nvSpPr>
            <p:cNvPr id="16" name="직사각형 10"/>
            <p:cNvSpPr/>
            <p:nvPr/>
          </p:nvSpPr>
          <p:spPr>
            <a:xfrm>
              <a:off x="797600" y="4430783"/>
              <a:ext cx="7325362" cy="168903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  <a:spcBef>
                  <a:spcPts val="100"/>
                </a:spcBef>
                <a:spcAft>
                  <a:spcPts val="0"/>
                </a:spcAft>
                <a:defRPr/>
              </a:pPr>
              <a:r>
                <a:rPr lang="en-US" b="1" i="0" u="none" strike="noStrike"/>
                <a:t>[6</a:t>
              </a:r>
              <a:r>
                <a:rPr b="1" i="0" u="none" strike="noStrike"/>
                <a:t>도</a:t>
              </a:r>
              <a:r>
                <a:rPr lang="en-US" b="1" i="0" u="none" strike="noStrike"/>
                <a:t>03-03]</a:t>
              </a:r>
              <a:r>
                <a:rPr lang="ko-KR" altLang="en-US" b="1" i="0" u="none" strike="noStrike"/>
                <a:t> </a:t>
              </a:r>
              <a:r>
                <a:rPr b="1" i="0" u="none" strike="noStrike"/>
                <a:t>도덕적 상상하기를 통해 바람직한 통일의 올바른 과정을 </a:t>
              </a:r>
            </a:p>
            <a:p>
              <a:pPr algn="just">
                <a:lnSpc>
                  <a:spcPct val="110000"/>
                </a:lnSpc>
                <a:spcBef>
                  <a:spcPts val="100"/>
                </a:spcBef>
                <a:spcAft>
                  <a:spcPts val="0"/>
                </a:spcAft>
                <a:defRPr/>
              </a:pPr>
              <a:r>
                <a:rPr lang="ko-KR" altLang="en-US" b="1" i="0" u="none" strike="noStrike"/>
                <a:t>               </a:t>
              </a:r>
              <a:r>
                <a:rPr b="1" i="0" u="none" strike="noStrike"/>
                <a:t>탐구하고 통일을 이루려는 의지와 태도를 가진다</a:t>
              </a:r>
              <a:r>
                <a:rPr lang="en-US" b="1" i="0" u="none" strike="noStrike"/>
                <a:t>.</a:t>
              </a:r>
            </a:p>
            <a:p>
              <a:pPr algn="just">
                <a:lnSpc>
                  <a:spcPct val="11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en-US" b="1" i="0" u="none" strike="noStrike"/>
                <a:t>[6</a:t>
              </a:r>
              <a:r>
                <a:rPr b="1" i="0" u="none" strike="noStrike"/>
                <a:t>사</a:t>
              </a:r>
              <a:r>
                <a:rPr lang="en-US" b="1" i="0" u="none" strike="noStrike"/>
                <a:t>08-03]</a:t>
              </a:r>
              <a:r>
                <a:rPr lang="ko-KR" altLang="en-US" b="1" i="0" u="none" strike="noStrike"/>
                <a:t> </a:t>
              </a:r>
              <a:r>
                <a:rPr b="1" i="0" u="none" strike="noStrike"/>
                <a:t>지구촌의 평화와 발전을 위협하는 다양한 갈등 사례를 </a:t>
              </a:r>
            </a:p>
            <a:p>
              <a:pPr algn="just">
                <a:lnSpc>
                  <a:spcPct val="11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ko-KR" altLang="en-US" b="1" i="0" u="none" strike="noStrike"/>
                <a:t>               </a:t>
              </a:r>
              <a:r>
                <a:rPr b="1" i="0" u="none" strike="noStrike"/>
                <a:t>조사하고 그 해결 방안을 탐색한다</a:t>
              </a:r>
              <a:r>
                <a:rPr lang="en-US" b="1" i="0" u="none" strike="noStrike"/>
                <a:t>.</a:t>
              </a:r>
            </a:p>
          </p:txBody>
        </p:sp>
        <p:sp>
          <p:nvSpPr>
            <p:cNvPr id="17" name="직사각형 11"/>
            <p:cNvSpPr/>
            <p:nvPr/>
          </p:nvSpPr>
          <p:spPr>
            <a:xfrm>
              <a:off x="806522" y="3482117"/>
              <a:ext cx="2561464" cy="64827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[</a:t>
              </a:r>
              <a:r>
                <a:rPr kumimoji="0" lang="ko-KR" altLang="en-US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관련 성취기준</a:t>
              </a: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]</a:t>
              </a:r>
              <a:endParaRPr kumimoji="0" lang="ko-KR" altLang="en-US" sz="28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endParaRP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203848" y="1296144"/>
            <a:ext cx="1031247" cy="1131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2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42910" y="1339445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020272" y="3417306"/>
            <a:ext cx="2735616" cy="1986086"/>
          </a:xfrm>
          <a:prstGeom prst="rect">
            <a:avLst/>
          </a:prstGeom>
        </p:spPr>
      </p:pic>
      <p:pic>
        <p:nvPicPr>
          <p:cNvPr id="21" name="그림 19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00346" y="1297264"/>
            <a:ext cx="737191" cy="986454"/>
          </a:xfrm>
          <a:prstGeom prst="rect">
            <a:avLst/>
          </a:prstGeom>
        </p:spPr>
      </p:pic>
      <p:sp>
        <p:nvSpPr>
          <p:cNvPr id="22" name="직사각형 20"/>
          <p:cNvSpPr/>
          <p:nvPr/>
        </p:nvSpPr>
        <p:spPr>
          <a:xfrm>
            <a:off x="1331640" y="1510011"/>
            <a:ext cx="1950675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[</a:t>
            </a:r>
            <a:r>
              <a:rPr lang="ko-KR" altLang="en-US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차시 안내</a:t>
            </a: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]</a:t>
            </a:r>
            <a:endParaRPr lang="ko-KR" altLang="en-US" sz="2800">
              <a:highlight>
                <a:srgbClr val="FFFF9F"/>
              </a:highlight>
              <a:latin typeface="한컴 윤고딕 250"/>
              <a:ea typeface="한컴 윤고딕 250"/>
              <a:cs typeface="다온 청춘고딕(B)"/>
            </a:endParaRPr>
          </a:p>
        </p:txBody>
      </p:sp>
      <p:sp>
        <p:nvSpPr>
          <p:cNvPr id="23" name="직사각형 21"/>
          <p:cNvSpPr/>
          <p:nvPr/>
        </p:nvSpPr>
        <p:spPr>
          <a:xfrm>
            <a:off x="728133" y="2316083"/>
            <a:ext cx="7687734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ko-KR" altLang="en-US" sz="2400" dirty="0">
                <a:latin typeface="한컴 윤고딕 250"/>
                <a:ea typeface="한컴 윤고딕 250"/>
              </a:rPr>
              <a:t> 이번 차시는 </a:t>
            </a:r>
            <a:r>
              <a:rPr lang="en-US" altLang="ko-KR" sz="2400" dirty="0">
                <a:latin typeface="한컴 윤고딕 250"/>
                <a:ea typeface="한컴 윤고딕 250"/>
              </a:rPr>
              <a:t>&lt;</a:t>
            </a:r>
            <a:r>
              <a:rPr lang="ko-KR" altLang="en-US" sz="2400" dirty="0">
                <a:latin typeface="한컴 윤고딕 250"/>
                <a:ea typeface="한컴 윤고딕 250"/>
              </a:rPr>
              <a:t>도망치는 아이</a:t>
            </a:r>
            <a:r>
              <a:rPr lang="en-US" altLang="ko-KR" sz="2400" dirty="0">
                <a:latin typeface="한컴 윤고딕 250"/>
                <a:ea typeface="한컴 윤고딕 250"/>
              </a:rPr>
              <a:t>&gt;</a:t>
            </a:r>
            <a:r>
              <a:rPr lang="ko-KR" altLang="en-US" sz="2400" dirty="0">
                <a:latin typeface="한컴 윤고딕 250"/>
                <a:ea typeface="한컴 윤고딕 250"/>
              </a:rPr>
              <a:t>의 마지막 </a:t>
            </a:r>
            <a:r>
              <a:rPr lang="ko-KR" altLang="en-US" sz="2400" dirty="0" err="1">
                <a:latin typeface="한컴 윤고딕 250"/>
                <a:ea typeface="한컴 윤고딕 250"/>
              </a:rPr>
              <a:t>차시로</a:t>
            </a:r>
            <a:r>
              <a:rPr lang="ko-KR" altLang="en-US" sz="2400" dirty="0">
                <a:latin typeface="한컴 윤고딕 250"/>
                <a:ea typeface="한컴 윤고딕 250"/>
              </a:rPr>
              <a:t> 전쟁의 아픔을 극복하기 위한 노력을 우리의 기준에서 찾아보는 </a:t>
            </a:r>
            <a:r>
              <a:rPr lang="ko-KR" altLang="en-US" sz="2400" dirty="0" err="1">
                <a:latin typeface="한컴 윤고딕 250"/>
                <a:ea typeface="한컴 윤고딕 250"/>
              </a:rPr>
              <a:t>차시입니다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  <a:r>
              <a:rPr lang="ko-KR" altLang="en-US" sz="2400" dirty="0">
                <a:latin typeface="한컴 윤고딕 250"/>
                <a:ea typeface="한컴 윤고딕 250"/>
              </a:rPr>
              <a:t> 특히 한반도의 남북 분단 문제를 살펴보고 이를 해결하여 </a:t>
            </a:r>
            <a:r>
              <a:rPr lang="en-US" altLang="ko-KR" sz="2400" dirty="0">
                <a:latin typeface="한컴 윤고딕 250"/>
                <a:ea typeface="한컴 윤고딕 250"/>
              </a:rPr>
              <a:t>‘</a:t>
            </a:r>
            <a:r>
              <a:rPr lang="ko-KR" altLang="en-US" sz="2400" dirty="0">
                <a:latin typeface="한컴 윤고딕 250"/>
                <a:ea typeface="한컴 윤고딕 250"/>
              </a:rPr>
              <a:t>통일</a:t>
            </a:r>
            <a:r>
              <a:rPr lang="en-US" altLang="ko-KR" sz="2400" dirty="0">
                <a:latin typeface="한컴 윤고딕 250"/>
                <a:ea typeface="한컴 윤고딕 250"/>
              </a:rPr>
              <a:t>’</a:t>
            </a:r>
            <a:r>
              <a:rPr lang="ko-KR" altLang="en-US" sz="2400" dirty="0">
                <a:latin typeface="한컴 윤고딕 250"/>
                <a:ea typeface="한컴 윤고딕 250"/>
              </a:rPr>
              <a:t>로 한걸음 나가기 위한 노력을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생각해 보고 </a:t>
            </a:r>
            <a:r>
              <a:rPr lang="ko-KR" altLang="en-US" sz="2400" dirty="0">
                <a:latin typeface="한컴 윤고딕 250"/>
                <a:ea typeface="한컴 윤고딕 250"/>
              </a:rPr>
              <a:t>지구촌의 평화를 위한 방법을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찾아보는 데 </a:t>
            </a:r>
            <a:r>
              <a:rPr lang="ko-KR" altLang="en-US" sz="2400" dirty="0">
                <a:latin typeface="한컴 윤고딕 250"/>
                <a:ea typeface="한컴 윤고딕 250"/>
              </a:rPr>
              <a:t>목적이 있습니다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>
                <a:solidFill>
                  <a:srgbClr val="3057B9"/>
                </a:solidFill>
                <a:effectLst/>
              </a:rPr>
              <a:t>지구촌 평화</a:t>
            </a:r>
            <a:r>
              <a:rPr lang="ko-KR" altLang="en-US" sz="3500" b="1">
                <a:solidFill>
                  <a:srgbClr val="0D0D0D"/>
                </a:solidFill>
                <a:effectLst/>
              </a:rPr>
              <a:t>를 위해 우리가 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>
                <a:solidFill>
                  <a:srgbClr val="0D0D0D"/>
                </a:solidFill>
                <a:effectLst/>
              </a:rPr>
              <a:t>할 수 있는 일을 찾아봅시다</a:t>
            </a:r>
            <a:r>
              <a:rPr lang="en-US" altLang="ko-KR" sz="3500" b="1">
                <a:solidFill>
                  <a:srgbClr val="0D0D0D"/>
                </a:solidFill>
                <a:effectLst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6000" y="267494"/>
            <a:ext cx="4572000" cy="95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 smtClean="0">
                <a:solidFill>
                  <a:srgbClr val="262626"/>
                </a:solidFill>
                <a:effectLst/>
              </a:rPr>
              <a:t>이번 시간에는</a:t>
            </a:r>
            <a:endParaRPr lang="en-US" altLang="ko-KR" sz="4300" b="1" dirty="0">
              <a:solidFill>
                <a:srgbClr val="262626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100" b="1">
                <a:solidFill>
                  <a:srgbClr val="262626"/>
                </a:solidFill>
              </a:rPr>
              <a:t>활동 </a:t>
            </a:r>
            <a:r>
              <a:rPr lang="en-US" altLang="ko-KR" sz="3100" b="1">
                <a:solidFill>
                  <a:srgbClr val="262626"/>
                </a:solidFill>
              </a:rPr>
              <a:t>1.</a:t>
            </a:r>
            <a:r>
              <a:rPr lang="ko-KR" altLang="en-US" sz="3100" b="1">
                <a:solidFill>
                  <a:srgbClr val="262626"/>
                </a:solidFill>
              </a:rPr>
              <a:t> 전쟁 국가 알아보기</a:t>
            </a: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100" b="1">
                <a:solidFill>
                  <a:srgbClr val="262626"/>
                </a:solidFill>
              </a:rPr>
              <a:t>활동 </a:t>
            </a:r>
            <a:r>
              <a:rPr lang="en-US" altLang="ko-KR" sz="3100" b="1">
                <a:solidFill>
                  <a:srgbClr val="262626"/>
                </a:solidFill>
              </a:rPr>
              <a:t>2.</a:t>
            </a:r>
            <a:r>
              <a:rPr lang="ko-KR" altLang="en-US" sz="3100" b="1">
                <a:solidFill>
                  <a:srgbClr val="262626"/>
                </a:solidFill>
              </a:rPr>
              <a:t> 지구촌 평화</a:t>
            </a: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100" b="1">
                <a:solidFill>
                  <a:srgbClr val="262626"/>
                </a:solidFill>
              </a:rPr>
              <a:t>활동 </a:t>
            </a:r>
            <a:r>
              <a:rPr lang="en-US" altLang="ko-KR" sz="3100" b="1">
                <a:solidFill>
                  <a:srgbClr val="262626"/>
                </a:solidFill>
              </a:rPr>
              <a:t>3.</a:t>
            </a:r>
            <a:r>
              <a:rPr lang="ko-KR" altLang="en-US" sz="3100" b="1">
                <a:solidFill>
                  <a:srgbClr val="262626"/>
                </a:solidFill>
              </a:rPr>
              <a:t> 우리가 할 수 있는 일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987824" y="339502"/>
            <a:ext cx="3024336" cy="98929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837093" y="339502"/>
            <a:ext cx="3247074" cy="776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4500" b="1"/>
              <a:t>공부할 순서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들어가기 전에</a:t>
            </a:r>
            <a:r>
              <a:rPr lang="en-US" altLang="ko-KR" sz="3600" b="1">
                <a:solidFill>
                  <a:srgbClr val="262626"/>
                </a:solidFill>
              </a:rPr>
              <a:t>...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948264" y="3548347"/>
            <a:ext cx="2435134" cy="188055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59631" y="1203598"/>
            <a:ext cx="7344817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지금도 우리나라를 지키고 있는 군인들을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생각해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87624" y="4438580"/>
            <a:ext cx="4572000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 그림을 </a:t>
            </a:r>
            <a:r>
              <a:rPr kumimoji="0" lang="ko-KR" altLang="en-US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클릭해 주세요</a:t>
            </a:r>
            <a:r>
              <a:rPr kumimoji="0" lang="en-US" altLang="ko-KR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.</a:t>
            </a:r>
            <a:endParaRPr lang="ko-KR" altLang="en-US" dirty="0"/>
          </a:p>
        </p:txBody>
      </p:sp>
      <p:pic>
        <p:nvPicPr>
          <p:cNvPr id="16" name="그림 15">
            <a:hlinkClick r:id="rId6"/>
          </p:cNvPr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493912" y="1851670"/>
            <a:ext cx="6156176" cy="26289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659</Words>
  <Application>Microsoft Office PowerPoint</Application>
  <PresentationFormat>화면 슬라이드 쇼(16:9)</PresentationFormat>
  <Paragraphs>136</Paragraphs>
  <Slides>25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2" baseType="lpstr">
      <vt:lpstr>다온 청춘고딕(B)</vt:lpstr>
      <vt:lpstr>맑은 고딕</vt:lpstr>
      <vt:lpstr>상상토끼 꽃길</vt:lpstr>
      <vt:lpstr>한컴 윤고딕 230</vt:lpstr>
      <vt:lpstr>한컴 윤고딕 250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Windows 사용자</cp:lastModifiedBy>
  <cp:revision>62</cp:revision>
  <dcterms:created xsi:type="dcterms:W3CDTF">2019-04-21T07:05:05Z</dcterms:created>
  <dcterms:modified xsi:type="dcterms:W3CDTF">2020-07-28T09:52:50Z</dcterms:modified>
  <cp:version/>
</cp:coreProperties>
</file>