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5"/>
  </p:notesMasterIdLst>
  <p:sldIdLst>
    <p:sldId id="260" r:id="rId2"/>
    <p:sldId id="266" r:id="rId3"/>
    <p:sldId id="256" r:id="rId4"/>
    <p:sldId id="287" r:id="rId5"/>
    <p:sldId id="291" r:id="rId6"/>
    <p:sldId id="288" r:id="rId7"/>
    <p:sldId id="271" r:id="rId8"/>
    <p:sldId id="272" r:id="rId9"/>
    <p:sldId id="296" r:id="rId10"/>
    <p:sldId id="261" r:id="rId11"/>
    <p:sldId id="292" r:id="rId12"/>
    <p:sldId id="293" r:id="rId13"/>
    <p:sldId id="294" r:id="rId14"/>
    <p:sldId id="275" r:id="rId15"/>
    <p:sldId id="262" r:id="rId16"/>
    <p:sldId id="295" r:id="rId17"/>
    <p:sldId id="300" r:id="rId18"/>
    <p:sldId id="299" r:id="rId19"/>
    <p:sldId id="303" r:id="rId20"/>
    <p:sldId id="301" r:id="rId21"/>
    <p:sldId id="298" r:id="rId22"/>
    <p:sldId id="302" r:id="rId23"/>
    <p:sldId id="281" r:id="rId24"/>
  </p:sldIdLst>
  <p:sldSz cx="9144000" cy="6858000" type="screen4x3"/>
  <p:notesSz cx="6797675" cy="9926638"/>
  <p:embeddedFontLst>
    <p:embeddedFont>
      <p:font typeface="Calibri" pitchFamily="34" charset="0"/>
      <p:regular r:id="rId26"/>
      <p:bold r:id="rId27"/>
      <p:italic r:id="rId28"/>
      <p:boldItalic r:id="rId29"/>
    </p:embeddedFont>
    <p:embeddedFont>
      <p:font typeface="UhBee MiMi" pitchFamily="66" charset="-127"/>
      <p:regular r:id="rId30"/>
      <p:bold r:id="rId31"/>
    </p:embeddedFont>
    <p:embeddedFont>
      <p:font typeface="Calibri Light" pitchFamily="34" charset="0"/>
      <p:regular r:id="rId32"/>
      <p:italic r:id="rId33"/>
    </p:embeddedFont>
    <p:embeddedFont>
      <p:font typeface="맑은 고딕" pitchFamily="50" charset="-127"/>
      <p:regular r:id="rId34"/>
      <p:bold r:id="rId3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7F4"/>
    <a:srgbClr val="FFFECA"/>
    <a:srgbClr val="D9FFDE"/>
    <a:srgbClr val="B7FF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871" autoAdjust="0"/>
    <p:restoredTop sz="79119" autoAdjust="0"/>
  </p:normalViewPr>
  <p:slideViewPr>
    <p:cSldViewPr snapToGrid="0">
      <p:cViewPr>
        <p:scale>
          <a:sx n="66" d="100"/>
          <a:sy n="66" d="100"/>
        </p:scale>
        <p:origin x="-2934" y="-6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9740EE-7762-4C35-9DA8-A691C788CE32}" type="datetimeFigureOut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43BED7-A979-4BE3-B008-10E55B5354B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4689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63150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17477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아이들에게 직접 어떻게 흐름을 정리할지 정하도록 하면 좋습니다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이야기는 </a:t>
            </a:r>
            <a:r>
              <a:rPr lang="en-US" altLang="ko-KR" dirty="0" smtClean="0"/>
              <a:t>‘</a:t>
            </a:r>
            <a:r>
              <a:rPr lang="ko-KR" altLang="en-US" dirty="0" smtClean="0"/>
              <a:t>장소의 변화</a:t>
            </a:r>
            <a:r>
              <a:rPr lang="en-US" altLang="ko-KR" dirty="0" smtClean="0"/>
              <a:t>’</a:t>
            </a:r>
            <a:r>
              <a:rPr lang="ko-KR" altLang="en-US" dirty="0" smtClean="0"/>
              <a:t>에 따라 흐름을 정리하면 좋습니다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각각의 장소 이름이 나오며</a:t>
            </a:r>
            <a:r>
              <a:rPr lang="en-US" altLang="ko-KR" dirty="0" smtClean="0"/>
              <a:t>, </a:t>
            </a:r>
            <a:r>
              <a:rPr lang="ko-KR" altLang="en-US" dirty="0" smtClean="0"/>
              <a:t>마지막 활동인 </a:t>
            </a:r>
            <a:r>
              <a:rPr lang="en-US" altLang="ko-KR" dirty="0" smtClean="0"/>
              <a:t>&lt;</a:t>
            </a:r>
            <a:r>
              <a:rPr lang="ko-KR" altLang="en-US" dirty="0" smtClean="0"/>
              <a:t>밀짚잠자리</a:t>
            </a:r>
            <a:r>
              <a:rPr lang="en-US" altLang="ko-KR" dirty="0" smtClean="0"/>
              <a:t>&gt; </a:t>
            </a:r>
            <a:r>
              <a:rPr lang="ko-KR" altLang="en-US" dirty="0" smtClean="0"/>
              <a:t>세상 표현하기를 할 때 도움이 되기 때문입니다</a:t>
            </a:r>
            <a:r>
              <a:rPr lang="en-US" altLang="ko-KR" dirty="0" smtClean="0"/>
              <a:t>. </a:t>
            </a:r>
          </a:p>
          <a:p>
            <a:r>
              <a:rPr lang="ko-KR" altLang="en-US" dirty="0" smtClean="0"/>
              <a:t>하지만 그 외에도 </a:t>
            </a:r>
            <a:r>
              <a:rPr lang="en-US" altLang="ko-KR" dirty="0" smtClean="0"/>
              <a:t>‘</a:t>
            </a:r>
            <a:r>
              <a:rPr lang="ko-KR" altLang="en-US" dirty="0" smtClean="0"/>
              <a:t>만난 동물</a:t>
            </a:r>
            <a:r>
              <a:rPr lang="en-US" altLang="ko-KR" dirty="0" smtClean="0"/>
              <a:t>’</a:t>
            </a:r>
            <a:r>
              <a:rPr lang="ko-KR" altLang="en-US" dirty="0" smtClean="0"/>
              <a:t>에 따라 정리하기</a:t>
            </a:r>
            <a:r>
              <a:rPr lang="en-US" altLang="ko-KR" dirty="0" smtClean="0"/>
              <a:t>, </a:t>
            </a:r>
            <a:r>
              <a:rPr lang="ko-KR" altLang="en-US" dirty="0" smtClean="0"/>
              <a:t>시간의 순서에 따라 정리하기도 가능합니다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그래서 학생의 답을 따로 </a:t>
            </a:r>
            <a:r>
              <a:rPr lang="en-US" altLang="ko-KR" dirty="0" smtClean="0"/>
              <a:t>PPT</a:t>
            </a:r>
            <a:r>
              <a:rPr lang="ko-KR" altLang="en-US" dirty="0" smtClean="0"/>
              <a:t>에 제시하지 않았습니다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학급의 사정에 따라 학생들이 스스로 방법을 선택해서 정리하게 해도 좋을 것 같습니다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17477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17477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예를 들어</a:t>
            </a:r>
            <a:r>
              <a:rPr lang="en-US" altLang="ko-KR" dirty="0" smtClean="0"/>
              <a:t>, </a:t>
            </a:r>
          </a:p>
          <a:p>
            <a:r>
              <a:rPr lang="ko-KR" altLang="en-US" dirty="0" smtClean="0"/>
              <a:t>버드나무 가지에서 </a:t>
            </a:r>
            <a:r>
              <a:rPr lang="en-US" altLang="ko-KR" dirty="0" smtClean="0"/>
              <a:t>/ </a:t>
            </a:r>
            <a:r>
              <a:rPr lang="ko-KR" altLang="en-US" dirty="0" smtClean="0"/>
              <a:t>잔디밭 </a:t>
            </a:r>
            <a:r>
              <a:rPr lang="en-US" altLang="ko-KR" dirty="0" smtClean="0"/>
              <a:t>/ </a:t>
            </a:r>
            <a:r>
              <a:rPr lang="ko-KR" altLang="en-US" dirty="0" err="1" smtClean="0"/>
              <a:t>고추밭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울바자</a:t>
            </a:r>
            <a:r>
              <a:rPr lang="ko-KR" altLang="en-US" dirty="0" smtClean="0"/>
              <a:t> </a:t>
            </a:r>
            <a:r>
              <a:rPr lang="en-US" altLang="ko-KR" dirty="0" smtClean="0"/>
              <a:t>… </a:t>
            </a:r>
            <a:r>
              <a:rPr lang="ko-KR" altLang="en-US" dirty="0" smtClean="0"/>
              <a:t>등의 장소가 있습니다</a:t>
            </a:r>
            <a:r>
              <a:rPr lang="en-US" altLang="ko-KR" dirty="0" smtClean="0"/>
              <a:t>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17477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시간의 흐름에 따라 정리를 한다면</a:t>
            </a:r>
            <a:r>
              <a:rPr lang="en-US" altLang="ko-KR" dirty="0" smtClean="0"/>
              <a:t>,</a:t>
            </a:r>
          </a:p>
          <a:p>
            <a:r>
              <a:rPr lang="ko-KR" altLang="en-US" dirty="0" smtClean="0"/>
              <a:t>이 이야기는 아기 밀짚잠자리가 세상에 나온 하루를 그리고 있습니다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시간의 흐름에 따라 어떤 이들을 만나거나 어떤 사건이 있었는지를</a:t>
            </a:r>
            <a:r>
              <a:rPr lang="en-US" altLang="ko-KR" dirty="0" smtClean="0"/>
              <a:t>, </a:t>
            </a:r>
          </a:p>
          <a:p>
            <a:r>
              <a:rPr lang="ko-KR" altLang="en-US" dirty="0" smtClean="0"/>
              <a:t>하루 일과표처럼 그려도 좋습니다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다만 정확한 시간을 나타내는 말이 명확하게 나오지는 않기에</a:t>
            </a:r>
            <a:r>
              <a:rPr lang="en-US" altLang="ko-KR" dirty="0" smtClean="0"/>
              <a:t>, </a:t>
            </a:r>
            <a:r>
              <a:rPr lang="ko-KR" altLang="en-US" dirty="0" smtClean="0"/>
              <a:t>정리하기에 어려울 수는 있습니다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적절하게 하루 일과표 </a:t>
            </a:r>
            <a:r>
              <a:rPr lang="en-US" altLang="ko-KR" dirty="0" smtClean="0"/>
              <a:t>(</a:t>
            </a:r>
            <a:r>
              <a:rPr lang="ko-KR" altLang="en-US" dirty="0" smtClean="0"/>
              <a:t>방학계획표</a:t>
            </a:r>
            <a:r>
              <a:rPr lang="ko-KR" altLang="en-US" baseline="0" dirty="0" smtClean="0"/>
              <a:t> 만들 때 나오는 원형의 일과표</a:t>
            </a:r>
            <a:r>
              <a:rPr lang="en-US" altLang="ko-KR" baseline="0" dirty="0" smtClean="0"/>
              <a:t>)</a:t>
            </a:r>
            <a:r>
              <a:rPr lang="ko-KR" altLang="en-US" baseline="0" dirty="0" smtClean="0"/>
              <a:t>를 나누어서 나타내도록 합니다</a:t>
            </a:r>
            <a:r>
              <a:rPr lang="en-US" altLang="ko-KR" baseline="0" dirty="0" smtClean="0"/>
              <a:t>. 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17477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혹은 </a:t>
            </a:r>
            <a:r>
              <a:rPr lang="en-US" altLang="ko-KR" dirty="0" smtClean="0"/>
              <a:t>‘</a:t>
            </a:r>
            <a:r>
              <a:rPr lang="ko-KR" altLang="en-US" dirty="0" smtClean="0"/>
              <a:t>만난 동물에 따라서</a:t>
            </a:r>
            <a:r>
              <a:rPr lang="en-US" altLang="ko-KR" dirty="0" smtClean="0"/>
              <a:t>’ </a:t>
            </a:r>
            <a:r>
              <a:rPr lang="ko-KR" altLang="en-US" dirty="0" smtClean="0"/>
              <a:t>흐름을 정리한다고 한다면</a:t>
            </a:r>
            <a:r>
              <a:rPr lang="en-US" altLang="ko-KR" dirty="0" smtClean="0"/>
              <a:t>,</a:t>
            </a:r>
          </a:p>
          <a:p>
            <a:r>
              <a:rPr lang="en-US" altLang="ko-KR" dirty="0" smtClean="0"/>
              <a:t>PPT</a:t>
            </a:r>
            <a:r>
              <a:rPr lang="ko-KR" altLang="en-US" dirty="0" smtClean="0"/>
              <a:t>를 수정해주시면 됩니다</a:t>
            </a:r>
            <a:r>
              <a:rPr lang="en-US" altLang="ko-KR" dirty="0" smtClean="0"/>
              <a:t>. </a:t>
            </a:r>
          </a:p>
          <a:p>
            <a:r>
              <a:rPr lang="ko-KR" altLang="en-US" dirty="0" smtClean="0"/>
              <a:t>혼자 </a:t>
            </a:r>
            <a:r>
              <a:rPr lang="en-US" altLang="ko-KR" dirty="0" smtClean="0"/>
              <a:t>– </a:t>
            </a:r>
            <a:r>
              <a:rPr lang="ko-KR" altLang="en-US" dirty="0" err="1" smtClean="0"/>
              <a:t>무종다리</a:t>
            </a:r>
            <a:r>
              <a:rPr lang="ko-KR" altLang="en-US" dirty="0" smtClean="0"/>
              <a:t> </a:t>
            </a:r>
            <a:r>
              <a:rPr lang="en-US" altLang="ko-KR" dirty="0" smtClean="0"/>
              <a:t>– </a:t>
            </a:r>
            <a:r>
              <a:rPr lang="ko-KR" altLang="en-US" dirty="0" smtClean="0"/>
              <a:t>방아깨비 </a:t>
            </a:r>
            <a:r>
              <a:rPr lang="en-US" altLang="ko-KR" dirty="0" smtClean="0"/>
              <a:t>- …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17477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학습지는 </a:t>
            </a:r>
            <a:r>
              <a:rPr lang="en-US" altLang="ko-KR" dirty="0" smtClean="0"/>
              <a:t>2~3</a:t>
            </a:r>
            <a:r>
              <a:rPr lang="ko-KR" altLang="en-US" dirty="0" smtClean="0"/>
              <a:t>쪽이 같은 내용이나 </a:t>
            </a:r>
            <a:r>
              <a:rPr lang="en-US" altLang="ko-KR" dirty="0" smtClean="0"/>
              <a:t>2</a:t>
            </a:r>
            <a:r>
              <a:rPr lang="ko-KR" altLang="en-US" dirty="0" smtClean="0"/>
              <a:t>쪽에는 예시가 나와있고</a:t>
            </a:r>
            <a:r>
              <a:rPr lang="en-US" altLang="ko-KR" dirty="0" smtClean="0"/>
              <a:t>, 3</a:t>
            </a:r>
            <a:r>
              <a:rPr lang="ko-KR" altLang="en-US" dirty="0" smtClean="0"/>
              <a:t>쪽에는 아무것도 없는 빈칸입니다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학습자의 수준에 따라 선생님이 빈칸을 다 만들어서 주셔도 좋고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빈 공간 그대로 주셔도 좋습니다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반드시 예시처럼 정리해야 하는 것은 아니고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그림으로 정리하거나</a:t>
            </a:r>
            <a:r>
              <a:rPr lang="en-US" altLang="ko-KR" dirty="0" smtClean="0"/>
              <a:t>, </a:t>
            </a:r>
            <a:r>
              <a:rPr lang="ko-KR" altLang="en-US" dirty="0" smtClean="0"/>
              <a:t>단어로 정리해도 좋습니다</a:t>
            </a:r>
            <a:r>
              <a:rPr lang="en-US" altLang="ko-KR" dirty="0" smtClean="0"/>
              <a:t>.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17477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17477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과제로 </a:t>
            </a:r>
            <a:r>
              <a:rPr lang="ko-KR" altLang="en-US" dirty="0" err="1" smtClean="0"/>
              <a:t>권정생</a:t>
            </a:r>
            <a:r>
              <a:rPr lang="ko-KR" altLang="en-US" dirty="0" smtClean="0"/>
              <a:t> 작가님의 다른 책들을 살펴보고 오거나</a:t>
            </a:r>
            <a:r>
              <a:rPr lang="en-US" altLang="ko-KR" dirty="0" smtClean="0"/>
              <a:t>, </a:t>
            </a:r>
            <a:r>
              <a:rPr lang="ko-KR" altLang="en-US" dirty="0" smtClean="0"/>
              <a:t>직접 작가님에 대해 검색해보고 오도록 해도 좋습니다</a:t>
            </a:r>
            <a:r>
              <a:rPr lang="en-US" altLang="ko-KR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82704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밀짚잠자리는 </a:t>
            </a:r>
            <a:r>
              <a:rPr lang="ko-KR" altLang="en-US" dirty="0" err="1" smtClean="0"/>
              <a:t>권정생</a:t>
            </a:r>
            <a:r>
              <a:rPr lang="ko-KR" altLang="en-US" dirty="0" smtClean="0"/>
              <a:t> 작가님의 책입니다</a:t>
            </a:r>
            <a:r>
              <a:rPr lang="en-US" altLang="ko-KR" dirty="0" smtClean="0"/>
              <a:t>. </a:t>
            </a:r>
          </a:p>
          <a:p>
            <a:r>
              <a:rPr lang="ko-KR" altLang="en-US" dirty="0" smtClean="0"/>
              <a:t>갓 태어난 밀짚잠자리가 세상과 만나는 이야기를 담고 있습니다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그냥 보기에는 간단한 </a:t>
            </a:r>
            <a:r>
              <a:rPr lang="ko-KR" altLang="en-US" dirty="0" err="1" smtClean="0"/>
              <a:t>이야기같지만</a:t>
            </a:r>
            <a:r>
              <a:rPr lang="en-US" altLang="ko-KR" dirty="0" smtClean="0"/>
              <a:t>, </a:t>
            </a:r>
            <a:r>
              <a:rPr lang="ko-KR" altLang="en-US" dirty="0" smtClean="0"/>
              <a:t>그 속에 담겨 있는 이야기들이 많아 아이들과 다양한 이야기들을 해볼 수 있습니다</a:t>
            </a:r>
            <a:r>
              <a:rPr lang="en-US" altLang="ko-KR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463424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교사 준비물 </a:t>
            </a:r>
            <a:r>
              <a:rPr lang="en-US" altLang="ko-KR" dirty="0" smtClean="0"/>
              <a:t>: </a:t>
            </a:r>
            <a:r>
              <a:rPr lang="ko-KR" altLang="en-US" dirty="0" smtClean="0"/>
              <a:t>밀짚잠자리 책 </a:t>
            </a:r>
            <a:endParaRPr lang="en-US" altLang="ko-KR" dirty="0" smtClean="0"/>
          </a:p>
          <a:p>
            <a:r>
              <a:rPr lang="ko-KR" altLang="en-US" dirty="0" smtClean="0"/>
              <a:t>학생 준비물 </a:t>
            </a:r>
            <a:r>
              <a:rPr lang="en-US" altLang="ko-KR" dirty="0" smtClean="0"/>
              <a:t>: </a:t>
            </a:r>
            <a:r>
              <a:rPr lang="ko-KR" altLang="en-US" dirty="0" smtClean="0"/>
              <a:t>학습지</a:t>
            </a:r>
            <a:r>
              <a:rPr lang="en-US" altLang="ko-KR" dirty="0" smtClean="0"/>
              <a:t>, </a:t>
            </a:r>
            <a:r>
              <a:rPr lang="ko-KR" altLang="en-US" dirty="0" smtClean="0"/>
              <a:t>필기구 </a:t>
            </a:r>
            <a:r>
              <a:rPr lang="en-US" altLang="ko-KR" dirty="0" smtClean="0"/>
              <a:t>(</a:t>
            </a:r>
            <a:r>
              <a:rPr lang="ko-KR" altLang="en-US" dirty="0" smtClean="0"/>
              <a:t>필요할 경우 국어교과서 </a:t>
            </a:r>
            <a:r>
              <a:rPr lang="en-US" altLang="ko-KR" dirty="0" smtClean="0"/>
              <a:t>8</a:t>
            </a:r>
            <a:r>
              <a:rPr lang="ko-KR" altLang="en-US" dirty="0" smtClean="0"/>
              <a:t>단원</a:t>
            </a:r>
            <a:r>
              <a:rPr lang="en-US" altLang="ko-KR" dirty="0" smtClean="0"/>
              <a:t>)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82704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책 표지를 보여주기 전</a:t>
            </a:r>
            <a:r>
              <a:rPr lang="en-US" altLang="ko-KR" dirty="0" smtClean="0"/>
              <a:t>, </a:t>
            </a:r>
            <a:r>
              <a:rPr lang="ko-KR" altLang="en-US" dirty="0" smtClean="0"/>
              <a:t>그림으로 그려봐요</a:t>
            </a:r>
            <a:r>
              <a:rPr lang="en-US" altLang="ko-KR" dirty="0" smtClean="0"/>
              <a:t>. </a:t>
            </a:r>
          </a:p>
          <a:p>
            <a:r>
              <a:rPr lang="ko-KR" altLang="en-US" dirty="0" smtClean="0"/>
              <a:t>책의 가장 첫 페이지의 내용입니다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아이들에게 이야기를 듣고 간단하게 그림을 그려보도록 합니다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잠자리에 대한 내용이자</a:t>
            </a:r>
            <a:r>
              <a:rPr lang="en-US" altLang="ko-KR" dirty="0" smtClean="0"/>
              <a:t>, </a:t>
            </a:r>
            <a:r>
              <a:rPr lang="ko-KR" altLang="en-US" dirty="0" smtClean="0"/>
              <a:t>밀짚잠자리가 무엇인지를 알려주는 것이기도 합니다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이야기를 듣고 그림을 그리는</a:t>
            </a:r>
            <a:r>
              <a:rPr lang="ko-KR" altLang="en-US" baseline="0" dirty="0" smtClean="0"/>
              <a:t> 활동을 통해 책과 주인공에 조금 더 애정을 가지고 긴밀한 관계를 시작하게 됩니다</a:t>
            </a:r>
            <a:r>
              <a:rPr lang="en-US" altLang="ko-KR" baseline="0" dirty="0" smtClean="0"/>
              <a:t>. 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32393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잠자리는 흔한 곤충이라 모든 아이들이 잠자리를 만난 적이 있을 것입니다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잠자리를 책에서 혹은 직접 관찰한 경험을 토대로 하여 잠자리에 대해 아는 것들을 모두 이야기해봅니다</a:t>
            </a:r>
            <a:r>
              <a:rPr lang="en-US" altLang="ko-KR" dirty="0" smtClean="0"/>
              <a:t>. </a:t>
            </a:r>
          </a:p>
          <a:p>
            <a:r>
              <a:rPr lang="ko-KR" altLang="en-US" dirty="0" smtClean="0"/>
              <a:t>잠자리가 언제 주로 날아다니는지</a:t>
            </a:r>
            <a:r>
              <a:rPr lang="en-US" altLang="ko-KR" dirty="0" smtClean="0"/>
              <a:t>, </a:t>
            </a:r>
            <a:r>
              <a:rPr lang="ko-KR" altLang="en-US" dirty="0" smtClean="0"/>
              <a:t>어디서 볼 수 있는지</a:t>
            </a:r>
            <a:r>
              <a:rPr lang="en-US" altLang="ko-KR" dirty="0" smtClean="0"/>
              <a:t>, </a:t>
            </a:r>
            <a:r>
              <a:rPr lang="ko-KR" altLang="en-US" dirty="0" smtClean="0"/>
              <a:t>무엇을 먹고 사는지</a:t>
            </a:r>
            <a:r>
              <a:rPr lang="en-US" altLang="ko-KR" dirty="0" smtClean="0"/>
              <a:t>, </a:t>
            </a:r>
            <a:r>
              <a:rPr lang="ko-KR" altLang="en-US" dirty="0" smtClean="0"/>
              <a:t>어떻게 나는지</a:t>
            </a:r>
            <a:r>
              <a:rPr lang="en-US" altLang="ko-KR" dirty="0" smtClean="0"/>
              <a:t>, </a:t>
            </a:r>
            <a:r>
              <a:rPr lang="ko-KR" altLang="en-US" dirty="0" smtClean="0"/>
              <a:t>얼마나 나는지 등등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특히 이 중 무엇을 먹고 사는지</a:t>
            </a:r>
            <a:r>
              <a:rPr lang="ko-KR" altLang="en-US" baseline="0" dirty="0" smtClean="0"/>
              <a:t> 혹은 날아다니는 것 자체는 책에서 주요한 장면이 됩니다</a:t>
            </a:r>
            <a:r>
              <a:rPr lang="en-US" altLang="ko-KR" baseline="0" dirty="0" smtClean="0"/>
              <a:t>. </a:t>
            </a:r>
          </a:p>
          <a:p>
            <a:r>
              <a:rPr lang="ko-KR" altLang="en-US" baseline="0" dirty="0" smtClean="0"/>
              <a:t>함께 이야기해보고 넘어가면 더 좋습니다</a:t>
            </a:r>
            <a:r>
              <a:rPr lang="en-US" altLang="ko-KR" baseline="0" dirty="0" smtClean="0"/>
              <a:t>. 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32393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책 표지를 꼼꼼하게 살펴봅니다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계절</a:t>
            </a:r>
            <a:r>
              <a:rPr lang="en-US" altLang="ko-KR" dirty="0" smtClean="0"/>
              <a:t>, </a:t>
            </a:r>
            <a:r>
              <a:rPr lang="ko-KR" altLang="en-US" dirty="0" smtClean="0"/>
              <a:t>날씨</a:t>
            </a:r>
            <a:r>
              <a:rPr lang="en-US" altLang="ko-KR" dirty="0" smtClean="0"/>
              <a:t>, </a:t>
            </a:r>
            <a:r>
              <a:rPr lang="ko-KR" altLang="en-US" dirty="0" smtClean="0"/>
              <a:t>주인공</a:t>
            </a:r>
            <a:r>
              <a:rPr lang="en-US" altLang="ko-KR" dirty="0" smtClean="0"/>
              <a:t>, </a:t>
            </a:r>
            <a:r>
              <a:rPr lang="ko-KR" altLang="en-US" dirty="0" smtClean="0"/>
              <a:t>주인공의 표정</a:t>
            </a:r>
            <a:r>
              <a:rPr lang="en-US" altLang="ko-KR" dirty="0" smtClean="0"/>
              <a:t>, </a:t>
            </a:r>
            <a:r>
              <a:rPr lang="ko-KR" altLang="en-US" dirty="0" smtClean="0"/>
              <a:t>등</a:t>
            </a:r>
            <a:r>
              <a:rPr lang="en-US" altLang="ko-KR" dirty="0" smtClean="0"/>
              <a:t>. </a:t>
            </a:r>
          </a:p>
          <a:p>
            <a:r>
              <a:rPr lang="ko-KR" altLang="en-US" dirty="0" smtClean="0"/>
              <a:t>꼼꼼하게 살펴보도록 합니다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err="1" smtClean="0"/>
              <a:t>권정생이라는</a:t>
            </a:r>
            <a:r>
              <a:rPr lang="ko-KR" altLang="en-US" dirty="0" smtClean="0"/>
              <a:t> 작가 이름을 통해 </a:t>
            </a:r>
            <a:r>
              <a:rPr lang="ko-KR" altLang="en-US" dirty="0" err="1" smtClean="0"/>
              <a:t>강아지똥</a:t>
            </a:r>
            <a:r>
              <a:rPr lang="ko-KR" altLang="en-US" dirty="0" smtClean="0"/>
              <a:t> 등을 생각해낼 수도 있을 겁니다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이렇게 찾아본 내용은 다음 활동인 내용 상상하기 활동의 재료가 됩니다</a:t>
            </a:r>
            <a:r>
              <a:rPr lang="en-US" altLang="ko-KR" dirty="0" smtClean="0"/>
              <a:t>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32393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밀짚잠자리의 책 표지는 다양한 상상을 해볼 수 있는 좋은 재료입니다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잠자리를 많이 보기는 했으나</a:t>
            </a:r>
            <a:r>
              <a:rPr lang="en-US" altLang="ko-KR" dirty="0" smtClean="0"/>
              <a:t>, </a:t>
            </a:r>
            <a:r>
              <a:rPr lang="ko-KR" altLang="en-US" dirty="0" smtClean="0"/>
              <a:t>한 번도 그 잠자리의 이야기를 상상해본 적이 없었을 아이들에게</a:t>
            </a:r>
            <a:r>
              <a:rPr lang="en-US" altLang="ko-KR" dirty="0" smtClean="0"/>
              <a:t>,</a:t>
            </a:r>
          </a:p>
          <a:p>
            <a:r>
              <a:rPr lang="ko-KR" altLang="en-US" dirty="0" smtClean="0"/>
              <a:t>제목과 표지는 많은</a:t>
            </a:r>
            <a:r>
              <a:rPr lang="ko-KR" altLang="en-US" baseline="0" dirty="0" smtClean="0"/>
              <a:t> 상상을 할 여지를 주고 있습니다</a:t>
            </a:r>
            <a:r>
              <a:rPr lang="en-US" altLang="ko-KR" baseline="0" dirty="0" smtClean="0"/>
              <a:t>. </a:t>
            </a:r>
            <a:endParaRPr lang="en-US" altLang="ko-KR" dirty="0" smtClean="0"/>
          </a:p>
          <a:p>
            <a:r>
              <a:rPr lang="ko-KR" altLang="en-US" dirty="0" smtClean="0"/>
              <a:t>책 표지를 보며 책 이야기를 마음껏 상상하고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이를 짝이나 </a:t>
            </a:r>
            <a:r>
              <a:rPr lang="ko-KR" altLang="en-US" dirty="0" err="1" smtClean="0"/>
              <a:t>모둠</a:t>
            </a:r>
            <a:r>
              <a:rPr lang="en-US" altLang="ko-KR" dirty="0" smtClean="0"/>
              <a:t>, </a:t>
            </a:r>
            <a:r>
              <a:rPr lang="ko-KR" altLang="en-US" dirty="0" smtClean="0"/>
              <a:t>혹은 전체 발표로 나누어 보세요</a:t>
            </a:r>
            <a:r>
              <a:rPr lang="en-US" altLang="ko-KR" dirty="0" smtClean="0"/>
              <a:t>. </a:t>
            </a:r>
            <a:r>
              <a:rPr lang="ko-KR" altLang="en-US" dirty="0" smtClean="0"/>
              <a:t>그 후 학습지에 생각을 정리해봅니다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학급에 따라 학습지에 먼저 자신의 생각을 정리한 후에 의견을 나누어도 좋습니다</a:t>
            </a:r>
            <a:r>
              <a:rPr lang="en-US" altLang="ko-KR" dirty="0" smtClean="0"/>
              <a:t>. </a:t>
            </a:r>
          </a:p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32393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32393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3BED7-A979-4BE3-B008-10E55B5354B9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82704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2293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3799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8144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497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4731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553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2959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8401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22732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3573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4A0C-4D76-4898-9A6E-79FFA8C5FFD6}" type="datetimeFigureOut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671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94A0C-4D76-4898-9A6E-79FFA8C5FFD6}" type="datetimeFigureOut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8A4545-01D6-4B67-96CD-B590AF44A8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2918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16.pn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16.pn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16.pn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5" Type="http://schemas.openxmlformats.org/officeDocument/2006/relationships/image" Target="../media/image29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microsoft.com/office/2007/relationships/hdphoto" Target="../media/hdphoto3.wd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microsoft.com/office/2007/relationships/hdphoto" Target="../media/hdphoto4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5" Type="http://schemas.openxmlformats.org/officeDocument/2006/relationships/image" Target="../media/image13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1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-278384" y="718016"/>
            <a:ext cx="9729627" cy="702426"/>
          </a:xfrm>
          <a:prstGeom prst="roundRect">
            <a:avLst/>
          </a:prstGeom>
          <a:solidFill>
            <a:schemeClr val="accent6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ko-KR" altLang="en-US" sz="40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              밀짚잠자리</a:t>
            </a:r>
            <a:r>
              <a:rPr lang="en-US" altLang="ko-KR" sz="40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, </a:t>
            </a:r>
            <a:r>
              <a:rPr lang="ko-KR" altLang="en-US" sz="4000" dirty="0" err="1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권정생</a:t>
            </a:r>
            <a:r>
              <a:rPr lang="ko-KR" altLang="en-US" sz="40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 글 </a:t>
            </a:r>
            <a:r>
              <a:rPr lang="en-US" altLang="ko-KR" sz="40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/ </a:t>
            </a:r>
            <a:r>
              <a:rPr lang="ko-KR" altLang="en-US" sz="40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최석훈 그림</a:t>
            </a:r>
            <a:endParaRPr lang="en-US" altLang="ko-KR" sz="3200" dirty="0" smtClean="0">
              <a:solidFill>
                <a:schemeClr val="tx1"/>
              </a:solidFill>
              <a:latin typeface="UhBee MiMi" pitchFamily="66" charset="-127"/>
              <a:ea typeface="UhBee MiMi" pitchFamily="66" charset="-127"/>
            </a:endParaRPr>
          </a:p>
        </p:txBody>
      </p:sp>
      <p:pic>
        <p:nvPicPr>
          <p:cNvPr id="61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250" b="78077" l="51771" r="94323">
                        <a14:foregroundMark x1="89583" y1="50192" x2="89583" y2="50192"/>
                        <a14:foregroundMark x1="88125" y1="48942" x2="88125" y2="48942"/>
                        <a14:foregroundMark x1="87760" y1="51923" x2="90156" y2="50481"/>
                        <a14:foregroundMark x1="87865" y1="53558" x2="89010" y2="56154"/>
                        <a14:foregroundMark x1="90677" y1="51827" x2="90677" y2="51827"/>
                        <a14:foregroundMark x1="88490" y1="47981" x2="88490" y2="47981"/>
                        <a14:foregroundMark x1="87760" y1="49038" x2="86823" y2="51346"/>
                        <a14:foregroundMark x1="86771" y1="57404" x2="86771" y2="57404"/>
                        <a14:foregroundMark x1="86563" y1="55000" x2="86771" y2="58462"/>
                        <a14:foregroundMark x1="89583" y1="54135" x2="88542" y2="56442"/>
                        <a14:foregroundMark x1="87760" y1="56250" x2="88906" y2="57019"/>
                        <a14:foregroundMark x1="89479" y1="56827" x2="89479" y2="56827"/>
                        <a14:foregroundMark x1="89219" y1="62308" x2="89219" y2="623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981" t="17290" r="5473" b="21789"/>
          <a:stretch/>
        </p:blipFill>
        <p:spPr bwMode="auto">
          <a:xfrm rot="20049931">
            <a:off x="6774441" y="579871"/>
            <a:ext cx="1747009" cy="135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원호 2"/>
          <p:cNvSpPr/>
          <p:nvPr/>
        </p:nvSpPr>
        <p:spPr>
          <a:xfrm rot="20903078" flipH="1">
            <a:off x="-1845543" y="1995549"/>
            <a:ext cx="9318041" cy="1145628"/>
          </a:xfrm>
          <a:prstGeom prst="arc">
            <a:avLst>
              <a:gd name="adj1" fmla="val 11055695"/>
              <a:gd name="adj2" fmla="val 19995823"/>
            </a:avLst>
          </a:prstGeom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2" name="모서리가 둥근 직사각형 61"/>
          <p:cNvSpPr/>
          <p:nvPr/>
        </p:nvSpPr>
        <p:spPr>
          <a:xfrm>
            <a:off x="311706" y="2421981"/>
            <a:ext cx="1967038" cy="2962820"/>
          </a:xfrm>
          <a:prstGeom prst="roundRect">
            <a:avLst/>
          </a:prstGeom>
          <a:noFill/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4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[1</a:t>
            </a:r>
            <a:r>
              <a:rPr lang="ko-KR" altLang="en-US" sz="2400" dirty="0" err="1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차시</a:t>
            </a:r>
            <a:r>
              <a:rPr lang="en-US" altLang="ko-KR" sz="24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]  </a:t>
            </a:r>
          </a:p>
          <a:p>
            <a:r>
              <a:rPr lang="ko-KR" altLang="en-US" sz="24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함께 읽어요</a:t>
            </a:r>
            <a:endParaRPr lang="en-US" altLang="ko-KR" sz="2400" dirty="0" smtClean="0">
              <a:solidFill>
                <a:schemeClr val="tx1"/>
              </a:solidFill>
              <a:latin typeface="UhBee MiMi" pitchFamily="66" charset="-127"/>
              <a:ea typeface="UhBee MiMi" pitchFamily="66" charset="-127"/>
            </a:endParaRPr>
          </a:p>
          <a:p>
            <a:pPr algn="ctr"/>
            <a:endParaRPr lang="en-US" altLang="ko-KR" sz="2400" dirty="0" smtClean="0">
              <a:solidFill>
                <a:schemeClr val="tx1"/>
              </a:solidFill>
              <a:latin typeface="UhBee MiMi" pitchFamily="66" charset="-127"/>
              <a:ea typeface="UhBee MiMi" pitchFamily="66" charset="-127"/>
            </a:endParaRPr>
          </a:p>
          <a:p>
            <a:pPr marL="285750" indent="-285750">
              <a:buFontTx/>
              <a:buChar char="-"/>
            </a:pPr>
            <a:r>
              <a:rPr lang="ko-KR" altLang="en-US" sz="24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함께 책 읽기</a:t>
            </a:r>
            <a:endParaRPr lang="en-US" altLang="ko-KR" sz="2400" dirty="0" smtClean="0">
              <a:solidFill>
                <a:schemeClr val="tx1"/>
              </a:solidFill>
              <a:latin typeface="UhBee MiMi" pitchFamily="66" charset="-127"/>
              <a:ea typeface="UhBee MiMi" pitchFamily="66" charset="-127"/>
            </a:endParaRPr>
          </a:p>
          <a:p>
            <a:pPr marL="285750" indent="-285750">
              <a:buFontTx/>
              <a:buChar char="-"/>
            </a:pPr>
            <a:r>
              <a:rPr lang="ko-KR" altLang="en-US" sz="24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글의 흐름에 따라 이야기 읽고 간추리기</a:t>
            </a:r>
            <a:endParaRPr lang="en-US" altLang="ko-KR" sz="2400" dirty="0" smtClean="0">
              <a:solidFill>
                <a:schemeClr val="tx1"/>
              </a:solidFill>
              <a:latin typeface="UhBee MiMi" pitchFamily="66" charset="-127"/>
              <a:ea typeface="UhBee MiMi" pitchFamily="66" charset="-127"/>
            </a:endParaRPr>
          </a:p>
        </p:txBody>
      </p:sp>
      <p:pic>
        <p:nvPicPr>
          <p:cNvPr id="66" name="그림 65">
            <a:extLst>
              <a:ext uri="{FF2B5EF4-FFF2-40B4-BE49-F238E27FC236}">
                <a16:creationId xmlns:a16="http://schemas.microsoft.com/office/drawing/2014/main" xmlns="" id="{5CB109DF-9CF2-4712-921E-5FF73ADB392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7734" y="2223734"/>
            <a:ext cx="861295" cy="689258"/>
          </a:xfrm>
          <a:prstGeom prst="rect">
            <a:avLst/>
          </a:prstGeom>
          <a:ln>
            <a:noFill/>
          </a:ln>
        </p:spPr>
      </p:pic>
      <p:sp>
        <p:nvSpPr>
          <p:cNvPr id="73" name="모서리가 둥근 직사각형 72"/>
          <p:cNvSpPr/>
          <p:nvPr/>
        </p:nvSpPr>
        <p:spPr>
          <a:xfrm>
            <a:off x="2300077" y="3263639"/>
            <a:ext cx="2257324" cy="2962820"/>
          </a:xfrm>
          <a:prstGeom prst="roundRect">
            <a:avLst/>
          </a:prstGeom>
          <a:noFill/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4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[2</a:t>
            </a:r>
            <a:r>
              <a:rPr lang="ko-KR" altLang="en-US" sz="2400" dirty="0" err="1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차시</a:t>
            </a:r>
            <a:r>
              <a:rPr lang="en-US" altLang="ko-KR" sz="24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]  </a:t>
            </a:r>
          </a:p>
          <a:p>
            <a:r>
              <a:rPr lang="ko-KR" altLang="en-US" sz="24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이야기를 </a:t>
            </a:r>
            <a:r>
              <a:rPr lang="ko-KR" altLang="en-US" sz="2400" dirty="0" err="1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톺아봐요</a:t>
            </a:r>
            <a:endParaRPr lang="en-US" altLang="ko-KR" sz="2400" dirty="0" smtClean="0">
              <a:solidFill>
                <a:schemeClr val="tx1"/>
              </a:solidFill>
              <a:latin typeface="UhBee MiMi" pitchFamily="66" charset="-127"/>
              <a:ea typeface="UhBee MiMi" pitchFamily="66" charset="-127"/>
            </a:endParaRPr>
          </a:p>
          <a:p>
            <a:pPr algn="ctr"/>
            <a:endParaRPr lang="en-US" altLang="ko-KR" sz="2400" dirty="0" smtClean="0">
              <a:solidFill>
                <a:schemeClr val="tx1"/>
              </a:solidFill>
              <a:latin typeface="UhBee MiMi" pitchFamily="66" charset="-127"/>
              <a:ea typeface="UhBee MiMi" pitchFamily="66" charset="-127"/>
            </a:endParaRPr>
          </a:p>
          <a:p>
            <a:pPr marL="285750" indent="-285750">
              <a:buFontTx/>
              <a:buChar char="-"/>
            </a:pPr>
            <a:r>
              <a:rPr lang="ko-KR" altLang="en-US" sz="24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작가님 알아보기</a:t>
            </a:r>
            <a:endParaRPr lang="en-US" altLang="ko-KR" sz="2400" dirty="0" smtClean="0">
              <a:solidFill>
                <a:schemeClr val="tx1"/>
              </a:solidFill>
              <a:latin typeface="UhBee MiMi" pitchFamily="66" charset="-127"/>
              <a:ea typeface="UhBee MiMi" pitchFamily="66" charset="-127"/>
            </a:endParaRPr>
          </a:p>
          <a:p>
            <a:pPr marL="285750" indent="-285750">
              <a:buFontTx/>
              <a:buChar char="-"/>
            </a:pPr>
            <a:r>
              <a:rPr lang="ko-KR" altLang="en-US" sz="24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이야기 속에 담긴 생각 찾기</a:t>
            </a:r>
            <a:r>
              <a:rPr lang="en-US" altLang="ko-KR" sz="24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/>
            </a:r>
            <a:br>
              <a:rPr lang="en-US" altLang="ko-KR" sz="24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</a:br>
            <a:r>
              <a:rPr lang="en-US" altLang="ko-KR" sz="24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(</a:t>
            </a:r>
            <a:r>
              <a:rPr lang="ko-KR" altLang="en-US" sz="24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생명존중</a:t>
            </a:r>
            <a:r>
              <a:rPr lang="en-US" altLang="ko-KR" sz="24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)</a:t>
            </a:r>
          </a:p>
        </p:txBody>
      </p:sp>
      <p:pic>
        <p:nvPicPr>
          <p:cNvPr id="74" name="그림 73">
            <a:extLst>
              <a:ext uri="{FF2B5EF4-FFF2-40B4-BE49-F238E27FC236}">
                <a16:creationId xmlns:a16="http://schemas.microsoft.com/office/drawing/2014/main" xmlns="" id="{5CB109DF-9CF2-4712-921E-5FF73ADB392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5763" y="3065392"/>
            <a:ext cx="861295" cy="689258"/>
          </a:xfrm>
          <a:prstGeom prst="rect">
            <a:avLst/>
          </a:prstGeom>
          <a:ln>
            <a:noFill/>
          </a:ln>
        </p:spPr>
      </p:pic>
      <p:sp>
        <p:nvSpPr>
          <p:cNvPr id="75" name="모서리가 둥근 직사각형 74"/>
          <p:cNvSpPr/>
          <p:nvPr/>
        </p:nvSpPr>
        <p:spPr>
          <a:xfrm>
            <a:off x="4571915" y="2421981"/>
            <a:ext cx="1994590" cy="2962820"/>
          </a:xfrm>
          <a:prstGeom prst="roundRect">
            <a:avLst/>
          </a:prstGeom>
          <a:noFill/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4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[3~4</a:t>
            </a:r>
            <a:r>
              <a:rPr lang="ko-KR" altLang="en-US" sz="2400" dirty="0" err="1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차시</a:t>
            </a:r>
            <a:r>
              <a:rPr lang="en-US" altLang="ko-KR" sz="24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]  </a:t>
            </a:r>
          </a:p>
          <a:p>
            <a:r>
              <a:rPr lang="ko-KR" altLang="en-US" sz="24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이야기를 표현해요</a:t>
            </a:r>
          </a:p>
          <a:p>
            <a:pPr algn="ctr"/>
            <a:endParaRPr lang="en-US" altLang="ko-KR" sz="2400" dirty="0" smtClean="0">
              <a:solidFill>
                <a:schemeClr val="tx1"/>
              </a:solidFill>
              <a:latin typeface="UhBee MiMi" pitchFamily="66" charset="-127"/>
              <a:ea typeface="UhBee MiMi" pitchFamily="66" charset="-127"/>
            </a:endParaRPr>
          </a:p>
          <a:p>
            <a:pPr marL="285750" indent="-285750">
              <a:buFontTx/>
              <a:buChar char="-"/>
            </a:pPr>
            <a:r>
              <a:rPr lang="ko-KR" altLang="en-US" sz="24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다양한 장소에 사는 동물들 살펴보기</a:t>
            </a:r>
            <a:endParaRPr lang="en-US" altLang="ko-KR" sz="2400" dirty="0" smtClean="0">
              <a:solidFill>
                <a:schemeClr val="tx1"/>
              </a:solidFill>
              <a:latin typeface="UhBee MiMi" pitchFamily="66" charset="-127"/>
              <a:ea typeface="UhBee MiMi" pitchFamily="66" charset="-127"/>
            </a:endParaRPr>
          </a:p>
          <a:p>
            <a:pPr marL="285750" indent="-285750">
              <a:buFontTx/>
              <a:buChar char="-"/>
            </a:pPr>
            <a:r>
              <a:rPr lang="ko-KR" altLang="en-US" sz="24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장면 표현하기</a:t>
            </a:r>
            <a:endParaRPr lang="en-US" altLang="ko-KR" sz="2400" dirty="0" smtClean="0">
              <a:solidFill>
                <a:schemeClr val="tx1"/>
              </a:solidFill>
              <a:latin typeface="UhBee MiMi" pitchFamily="66" charset="-127"/>
              <a:ea typeface="UhBee MiMi" pitchFamily="66" charset="-127"/>
            </a:endParaRPr>
          </a:p>
        </p:txBody>
      </p:sp>
      <p:sp>
        <p:nvSpPr>
          <p:cNvPr id="77" name="모서리가 둥근 직사각형 76"/>
          <p:cNvSpPr/>
          <p:nvPr/>
        </p:nvSpPr>
        <p:spPr>
          <a:xfrm>
            <a:off x="6566505" y="3095889"/>
            <a:ext cx="2257324" cy="2962820"/>
          </a:xfrm>
          <a:prstGeom prst="roundRect">
            <a:avLst/>
          </a:prstGeom>
          <a:noFill/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4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[5~6</a:t>
            </a:r>
            <a:r>
              <a:rPr lang="ko-KR" altLang="en-US" sz="2400" dirty="0" err="1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차시</a:t>
            </a:r>
            <a:r>
              <a:rPr lang="en-US" altLang="ko-KR" sz="24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]  </a:t>
            </a:r>
          </a:p>
          <a:p>
            <a:r>
              <a:rPr lang="ko-KR" altLang="en-US" sz="24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이야기 속 세상을 표현해요</a:t>
            </a:r>
            <a:endParaRPr lang="en-US" altLang="ko-KR" sz="2400" dirty="0" smtClean="0">
              <a:solidFill>
                <a:schemeClr val="tx1"/>
              </a:solidFill>
              <a:latin typeface="UhBee MiMi" pitchFamily="66" charset="-127"/>
              <a:ea typeface="UhBee MiMi" pitchFamily="66" charset="-127"/>
            </a:endParaRPr>
          </a:p>
          <a:p>
            <a:pPr algn="ctr"/>
            <a:endParaRPr lang="en-US" altLang="ko-KR" sz="2400" dirty="0" smtClean="0">
              <a:solidFill>
                <a:schemeClr val="tx1"/>
              </a:solidFill>
              <a:latin typeface="UhBee MiMi" pitchFamily="66" charset="-127"/>
              <a:ea typeface="UhBee MiMi" pitchFamily="66" charset="-127"/>
            </a:endParaRPr>
          </a:p>
          <a:p>
            <a:pPr marL="285750" indent="-285750">
              <a:buFontTx/>
              <a:buChar char="-"/>
            </a:pPr>
            <a:r>
              <a:rPr lang="ko-KR" altLang="en-US" sz="24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색으로 표현해요</a:t>
            </a:r>
            <a:endParaRPr lang="en-US" altLang="ko-KR" sz="2400" dirty="0" smtClean="0">
              <a:solidFill>
                <a:schemeClr val="tx1"/>
              </a:solidFill>
              <a:latin typeface="UhBee MiMi" pitchFamily="66" charset="-127"/>
              <a:ea typeface="UhBee MiMi" pitchFamily="66" charset="-127"/>
            </a:endParaRPr>
          </a:p>
          <a:p>
            <a:pPr marL="285750" indent="-285750">
              <a:buFontTx/>
              <a:buChar char="-"/>
            </a:pPr>
            <a:r>
              <a:rPr lang="ko-KR" altLang="en-US" sz="24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협동화로 표현해요</a:t>
            </a:r>
            <a:endParaRPr lang="en-US" altLang="ko-KR" sz="2400" dirty="0" smtClean="0">
              <a:solidFill>
                <a:schemeClr val="tx1"/>
              </a:solidFill>
              <a:latin typeface="UhBee MiMi" pitchFamily="66" charset="-127"/>
              <a:ea typeface="UhBee MiMi" pitchFamily="66" charset="-127"/>
            </a:endParaRPr>
          </a:p>
        </p:txBody>
      </p:sp>
      <p:pic>
        <p:nvPicPr>
          <p:cNvPr id="79" name="그림 7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5705" y="2916651"/>
            <a:ext cx="1105001" cy="837999"/>
          </a:xfrm>
          <a:prstGeom prst="rect">
            <a:avLst/>
          </a:prstGeom>
        </p:spPr>
      </p:pic>
      <p:pic>
        <p:nvPicPr>
          <p:cNvPr id="80" name="그림 7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8357" y="2003545"/>
            <a:ext cx="889937" cy="738805"/>
          </a:xfrm>
          <a:prstGeom prst="rect">
            <a:avLst/>
          </a:prstGeom>
        </p:spPr>
      </p:pic>
      <p:pic>
        <p:nvPicPr>
          <p:cNvPr id="81" name="그림 8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9278" y="2315823"/>
            <a:ext cx="814453" cy="780066"/>
          </a:xfrm>
          <a:prstGeom prst="rect">
            <a:avLst/>
          </a:prstGeom>
        </p:spPr>
      </p:pic>
      <p:pic>
        <p:nvPicPr>
          <p:cNvPr id="82" name="그림 8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1770" y="2742350"/>
            <a:ext cx="962059" cy="880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978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801278" y="1254984"/>
            <a:ext cx="8163613" cy="108704"/>
          </a:xfrm>
          <a:prstGeom prst="roundRect">
            <a:avLst/>
          </a:prstGeom>
          <a:solidFill>
            <a:schemeClr val="accent6">
              <a:lumMod val="20000"/>
              <a:lumOff val="80000"/>
              <a:alpha val="23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ko-KR" altLang="en-US" sz="3600" dirty="0">
              <a:solidFill>
                <a:prstClr val="black"/>
              </a:solidFill>
              <a:latin typeface="UhBee MiMi" pitchFamily="66" charset="-127"/>
              <a:ea typeface="UhBee MiMi" pitchFamily="66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968828" y="581231"/>
            <a:ext cx="5458546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ko-KR" sz="4800" b="1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 </a:t>
            </a:r>
            <a:r>
              <a:rPr lang="ko-KR" altLang="en-US" sz="4800" b="1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함께 책 읽기 </a:t>
            </a:r>
            <a:r>
              <a:rPr lang="en-US" altLang="ko-KR" sz="4800" b="1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2. </a:t>
            </a:r>
            <a:r>
              <a:rPr lang="ko-KR" altLang="en-US" sz="4800" b="1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경험나누기</a:t>
            </a:r>
            <a:endParaRPr lang="ko-KR" altLang="en-US" sz="4800" b="1" dirty="0"/>
          </a:p>
        </p:txBody>
      </p:sp>
      <p:pic>
        <p:nvPicPr>
          <p:cNvPr id="21" name="그림 20">
            <a:extLst>
              <a:ext uri="{FF2B5EF4-FFF2-40B4-BE49-F238E27FC236}">
                <a16:creationId xmlns="" xmlns:a16="http://schemas.microsoft.com/office/drawing/2014/main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018" y="581915"/>
            <a:ext cx="1015046" cy="917211"/>
          </a:xfrm>
          <a:prstGeom prst="rect">
            <a:avLst/>
          </a:prstGeom>
        </p:spPr>
      </p:pic>
      <p:pic>
        <p:nvPicPr>
          <p:cNvPr id="1026" name="Picture 2" descr="ë°ì§ì ìë¦¬ì ëí ì´ë¯¸ì§ ê²ìê²°ê³¼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541" y="1751374"/>
            <a:ext cx="3872494" cy="4585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그림 21">
            <a:extLst>
              <a:ext uri="{FF2B5EF4-FFF2-40B4-BE49-F238E27FC236}">
                <a16:creationId xmlns:a16="http://schemas.microsoft.com/office/drawing/2014/main" xmlns="" id="{FB96AC59-8931-4DA7-90D1-87BACA8C7A1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92600" y="5221583"/>
            <a:ext cx="3780968" cy="1745083"/>
          </a:xfrm>
          <a:prstGeom prst="rect">
            <a:avLst/>
          </a:prstGeom>
        </p:spPr>
      </p:pic>
      <p:grpSp>
        <p:nvGrpSpPr>
          <p:cNvPr id="39" name="그룹 38">
            <a:extLst>
              <a:ext uri="{FF2B5EF4-FFF2-40B4-BE49-F238E27FC236}">
                <a16:creationId xmlns:a16="http://schemas.microsoft.com/office/drawing/2014/main" xmlns="" id="{33583A7E-C338-4FB8-9694-E482ADD5D9B9}"/>
              </a:ext>
            </a:extLst>
          </p:cNvPr>
          <p:cNvGrpSpPr/>
          <p:nvPr/>
        </p:nvGrpSpPr>
        <p:grpSpPr>
          <a:xfrm>
            <a:off x="3932076" y="1499126"/>
            <a:ext cx="5524068" cy="4725772"/>
            <a:chOff x="4422544" y="1969246"/>
            <a:chExt cx="4892586" cy="4190777"/>
          </a:xfrm>
        </p:grpSpPr>
        <p:pic>
          <p:nvPicPr>
            <p:cNvPr id="40" name="그림 39">
              <a:extLst>
                <a:ext uri="{FF2B5EF4-FFF2-40B4-BE49-F238E27FC236}">
                  <a16:creationId xmlns:a16="http://schemas.microsoft.com/office/drawing/2014/main" xmlns="" id="{09ABC5E5-EE44-4918-9555-EAFFC17EEE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4422544" y="1969246"/>
              <a:ext cx="4892586" cy="4190777"/>
            </a:xfrm>
            <a:prstGeom prst="rect">
              <a:avLst/>
            </a:prstGeom>
          </p:spPr>
        </p:pic>
        <p:sp>
          <p:nvSpPr>
            <p:cNvPr id="41" name="직사각형 40">
              <a:extLst>
                <a:ext uri="{FF2B5EF4-FFF2-40B4-BE49-F238E27FC236}">
                  <a16:creationId xmlns:a16="http://schemas.microsoft.com/office/drawing/2014/main" xmlns="" id="{41EE6852-013B-4C59-9FA9-0D46B58EC633}"/>
                </a:ext>
              </a:extLst>
            </p:cNvPr>
            <p:cNvSpPr/>
            <p:nvPr/>
          </p:nvSpPr>
          <p:spPr>
            <a:xfrm>
              <a:off x="5211758" y="2732007"/>
              <a:ext cx="3510409" cy="25382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36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잠자리를</a:t>
              </a:r>
              <a:endPara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algn="ctr"/>
              <a:r>
                <a:rPr lang="ko-KR" altLang="en-US" sz="36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본 적이 있나요</a:t>
              </a:r>
              <a:r>
                <a:rPr lang="en-US" altLang="ko-KR" sz="36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?</a:t>
              </a:r>
            </a:p>
            <a:p>
              <a:pPr algn="ctr"/>
              <a:r>
                <a:rPr lang="ko-KR" altLang="en-US" sz="36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잠자리에 대한 경험</a:t>
              </a:r>
              <a:r>
                <a:rPr lang="en-US" altLang="ko-KR" sz="36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,</a:t>
              </a:r>
            </a:p>
            <a:p>
              <a:pPr algn="ctr"/>
              <a:r>
                <a:rPr lang="ko-KR" altLang="en-US" sz="36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알고 있는 내용을</a:t>
              </a:r>
              <a:endPara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algn="ctr"/>
              <a:r>
                <a:rPr lang="ko-KR" altLang="en-US" sz="36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함께 나누어 봅시다</a:t>
              </a:r>
              <a:r>
                <a:rPr lang="en-US" altLang="ko-KR" sz="36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.</a:t>
              </a:r>
            </a:p>
          </p:txBody>
        </p:sp>
      </p:grpSp>
      <p:grpSp>
        <p:nvGrpSpPr>
          <p:cNvPr id="42" name="그룹 41">
            <a:extLst>
              <a:ext uri="{FF2B5EF4-FFF2-40B4-BE49-F238E27FC236}">
                <a16:creationId xmlns:a16="http://schemas.microsoft.com/office/drawing/2014/main" xmlns="" id="{3F1C7A98-F736-4EA6-96CA-E7EBC60B11E2}"/>
              </a:ext>
            </a:extLst>
          </p:cNvPr>
          <p:cNvGrpSpPr/>
          <p:nvPr/>
        </p:nvGrpSpPr>
        <p:grpSpPr>
          <a:xfrm>
            <a:off x="6428943" y="437848"/>
            <a:ext cx="2421261" cy="1205344"/>
            <a:chOff x="436417" y="1485901"/>
            <a:chExt cx="2421261" cy="1205344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xmlns="" id="{D80C08D6-91EF-43E0-8FBF-AFD8A21C551C}"/>
                </a:ext>
              </a:extLst>
            </p:cNvPr>
            <p:cNvSpPr txBox="1"/>
            <p:nvPr/>
          </p:nvSpPr>
          <p:spPr>
            <a:xfrm>
              <a:off x="1320078" y="1819749"/>
              <a:ext cx="15376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400" dirty="0">
                  <a:latin typeface="UhBee MiMi" pitchFamily="66" charset="-127"/>
                  <a:ea typeface="UhBee MiMi" pitchFamily="66" charset="-127"/>
                </a:rPr>
                <a:t>1</a:t>
              </a:r>
              <a:r>
                <a:rPr lang="ko-KR" altLang="en-US" sz="2400" dirty="0" err="1" smtClean="0">
                  <a:latin typeface="UhBee MiMi" pitchFamily="66" charset="-127"/>
                  <a:ea typeface="UhBee MiMi" pitchFamily="66" charset="-127"/>
                </a:rPr>
                <a:t>차시</a:t>
              </a:r>
              <a:r>
                <a:rPr lang="en-US" altLang="ko-KR" sz="2400" dirty="0" smtClean="0">
                  <a:latin typeface="UhBee MiMi" pitchFamily="66" charset="-127"/>
                  <a:ea typeface="UhBee MiMi" pitchFamily="66" charset="-127"/>
                </a:rPr>
                <a:t>-1</a:t>
              </a:r>
              <a:r>
                <a:rPr lang="ko-KR" altLang="en-US" sz="2400" dirty="0" smtClean="0">
                  <a:latin typeface="UhBee MiMi" pitchFamily="66" charset="-127"/>
                  <a:ea typeface="UhBee MiMi" pitchFamily="66" charset="-127"/>
                </a:rPr>
                <a:t>쪽 활용</a:t>
              </a:r>
              <a:endParaRPr lang="ko-KR" altLang="en-US" sz="2400" dirty="0">
                <a:solidFill>
                  <a:srgbClr val="7030A0"/>
                </a:solidFill>
                <a:latin typeface="UhBee MiMi" pitchFamily="66" charset="-127"/>
                <a:ea typeface="UhBee MiMi" pitchFamily="66" charset="-127"/>
              </a:endParaRPr>
            </a:p>
          </p:txBody>
        </p:sp>
        <p:pic>
          <p:nvPicPr>
            <p:cNvPr id="44" name="그림 43">
              <a:extLst>
                <a:ext uri="{FF2B5EF4-FFF2-40B4-BE49-F238E27FC236}">
                  <a16:creationId xmlns:a16="http://schemas.microsoft.com/office/drawing/2014/main" xmlns="" id="{40EF3CE3-3010-444F-9CEB-81583058204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6417" y="1485901"/>
              <a:ext cx="1205344" cy="12053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99303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801278" y="1254984"/>
            <a:ext cx="8163613" cy="108704"/>
          </a:xfrm>
          <a:prstGeom prst="roundRect">
            <a:avLst/>
          </a:prstGeom>
          <a:solidFill>
            <a:schemeClr val="accent6">
              <a:lumMod val="20000"/>
              <a:lumOff val="80000"/>
              <a:alpha val="23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ko-KR" altLang="en-US" sz="3600" dirty="0">
              <a:solidFill>
                <a:prstClr val="black"/>
              </a:solidFill>
              <a:latin typeface="UhBee MiMi" pitchFamily="66" charset="-127"/>
              <a:ea typeface="UhBee MiMi" pitchFamily="66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968828" y="581231"/>
            <a:ext cx="5748690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ko-KR" sz="4800" b="1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 </a:t>
            </a:r>
            <a:r>
              <a:rPr lang="ko-KR" altLang="en-US" sz="4800" b="1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함께 책 읽기 </a:t>
            </a:r>
            <a:r>
              <a:rPr lang="en-US" altLang="ko-KR" sz="4800" b="1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3. </a:t>
            </a:r>
            <a:r>
              <a:rPr lang="ko-KR" altLang="en-US" sz="4800" b="1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책 표지 읽기</a:t>
            </a:r>
            <a:endParaRPr lang="ko-KR" altLang="en-US" sz="4800" b="1" dirty="0"/>
          </a:p>
        </p:txBody>
      </p:sp>
      <p:pic>
        <p:nvPicPr>
          <p:cNvPr id="21" name="그림 20">
            <a:extLst>
              <a:ext uri="{FF2B5EF4-FFF2-40B4-BE49-F238E27FC236}">
                <a16:creationId xmlns="" xmlns:a16="http://schemas.microsoft.com/office/drawing/2014/main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018" y="581915"/>
            <a:ext cx="1015046" cy="917211"/>
          </a:xfrm>
          <a:prstGeom prst="rect">
            <a:avLst/>
          </a:prstGeom>
        </p:spPr>
      </p:pic>
      <p:pic>
        <p:nvPicPr>
          <p:cNvPr id="1026" name="Picture 2" descr="ë°ì§ì ìë¦¬ì ëí ì´ë¯¸ì§ ê²ìê²°ê³¼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541" y="1751374"/>
            <a:ext cx="3872494" cy="4585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그림 21">
            <a:extLst>
              <a:ext uri="{FF2B5EF4-FFF2-40B4-BE49-F238E27FC236}">
                <a16:creationId xmlns:a16="http://schemas.microsoft.com/office/drawing/2014/main" xmlns="" id="{FB96AC59-8931-4DA7-90D1-87BACA8C7A1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92600" y="5221583"/>
            <a:ext cx="3780968" cy="1745083"/>
          </a:xfrm>
          <a:prstGeom prst="rect">
            <a:avLst/>
          </a:prstGeom>
        </p:spPr>
      </p:pic>
      <p:grpSp>
        <p:nvGrpSpPr>
          <p:cNvPr id="39" name="그룹 38">
            <a:extLst>
              <a:ext uri="{FF2B5EF4-FFF2-40B4-BE49-F238E27FC236}">
                <a16:creationId xmlns:a16="http://schemas.microsoft.com/office/drawing/2014/main" xmlns="" id="{33583A7E-C338-4FB8-9694-E482ADD5D9B9}"/>
              </a:ext>
            </a:extLst>
          </p:cNvPr>
          <p:cNvGrpSpPr/>
          <p:nvPr/>
        </p:nvGrpSpPr>
        <p:grpSpPr>
          <a:xfrm>
            <a:off x="3932076" y="1499126"/>
            <a:ext cx="5524068" cy="4725772"/>
            <a:chOff x="4422544" y="1969246"/>
            <a:chExt cx="4892586" cy="4190777"/>
          </a:xfrm>
        </p:grpSpPr>
        <p:pic>
          <p:nvPicPr>
            <p:cNvPr id="40" name="그림 39">
              <a:extLst>
                <a:ext uri="{FF2B5EF4-FFF2-40B4-BE49-F238E27FC236}">
                  <a16:creationId xmlns:a16="http://schemas.microsoft.com/office/drawing/2014/main" xmlns="" id="{09ABC5E5-EE44-4918-9555-EAFFC17EEE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4422544" y="1969246"/>
              <a:ext cx="4892586" cy="4190777"/>
            </a:xfrm>
            <a:prstGeom prst="rect">
              <a:avLst/>
            </a:prstGeom>
          </p:spPr>
        </p:pic>
        <p:sp>
          <p:nvSpPr>
            <p:cNvPr id="41" name="직사각형 40">
              <a:extLst>
                <a:ext uri="{FF2B5EF4-FFF2-40B4-BE49-F238E27FC236}">
                  <a16:creationId xmlns:a16="http://schemas.microsoft.com/office/drawing/2014/main" xmlns="" id="{41EE6852-013B-4C59-9FA9-0D46B58EC633}"/>
                </a:ext>
              </a:extLst>
            </p:cNvPr>
            <p:cNvSpPr/>
            <p:nvPr/>
          </p:nvSpPr>
          <p:spPr>
            <a:xfrm>
              <a:off x="5211758" y="2732007"/>
              <a:ext cx="3510409" cy="20470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36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책 표지를 </a:t>
              </a:r>
              <a:endPara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algn="ctr"/>
              <a:r>
                <a:rPr lang="ko-KR" altLang="en-US" sz="36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살펴 볼까요</a:t>
              </a:r>
              <a:r>
                <a:rPr lang="en-US" altLang="ko-KR" sz="36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?</a:t>
              </a:r>
            </a:p>
            <a:p>
              <a:pPr algn="ctr"/>
              <a:r>
                <a:rPr lang="ko-KR" altLang="en-US" sz="36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책 표지에서 알 수 있는</a:t>
              </a:r>
              <a:endPara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algn="ctr"/>
              <a:r>
                <a:rPr lang="ko-KR" altLang="en-US" sz="36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것을 이야기해봅시다</a:t>
              </a:r>
              <a:r>
                <a:rPr lang="en-US" altLang="ko-KR" sz="36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.</a:t>
              </a:r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3F1C7A98-F736-4EA6-96CA-E7EBC60B11E2}"/>
              </a:ext>
            </a:extLst>
          </p:cNvPr>
          <p:cNvGrpSpPr/>
          <p:nvPr/>
        </p:nvGrpSpPr>
        <p:grpSpPr>
          <a:xfrm>
            <a:off x="6428943" y="437848"/>
            <a:ext cx="2421261" cy="1205344"/>
            <a:chOff x="436417" y="1485901"/>
            <a:chExt cx="2421261" cy="1205344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D80C08D6-91EF-43E0-8FBF-AFD8A21C551C}"/>
                </a:ext>
              </a:extLst>
            </p:cNvPr>
            <p:cNvSpPr txBox="1"/>
            <p:nvPr/>
          </p:nvSpPr>
          <p:spPr>
            <a:xfrm>
              <a:off x="1320078" y="1819749"/>
              <a:ext cx="15376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400" dirty="0">
                  <a:latin typeface="UhBee MiMi" pitchFamily="66" charset="-127"/>
                  <a:ea typeface="UhBee MiMi" pitchFamily="66" charset="-127"/>
                </a:rPr>
                <a:t>1</a:t>
              </a:r>
              <a:r>
                <a:rPr lang="ko-KR" altLang="en-US" sz="2400" dirty="0" err="1" smtClean="0">
                  <a:latin typeface="UhBee MiMi" pitchFamily="66" charset="-127"/>
                  <a:ea typeface="UhBee MiMi" pitchFamily="66" charset="-127"/>
                </a:rPr>
                <a:t>차시</a:t>
              </a:r>
              <a:r>
                <a:rPr lang="en-US" altLang="ko-KR" sz="2400" dirty="0" smtClean="0">
                  <a:latin typeface="UhBee MiMi" pitchFamily="66" charset="-127"/>
                  <a:ea typeface="UhBee MiMi" pitchFamily="66" charset="-127"/>
                </a:rPr>
                <a:t>-1</a:t>
              </a:r>
              <a:r>
                <a:rPr lang="ko-KR" altLang="en-US" sz="2400" dirty="0" smtClean="0">
                  <a:latin typeface="UhBee MiMi" pitchFamily="66" charset="-127"/>
                  <a:ea typeface="UhBee MiMi" pitchFamily="66" charset="-127"/>
                </a:rPr>
                <a:t>쪽 활용</a:t>
              </a:r>
              <a:endParaRPr lang="ko-KR" altLang="en-US" sz="2400" dirty="0">
                <a:solidFill>
                  <a:srgbClr val="7030A0"/>
                </a:solidFill>
                <a:latin typeface="UhBee MiMi" pitchFamily="66" charset="-127"/>
                <a:ea typeface="UhBee MiMi" pitchFamily="66" charset="-127"/>
              </a:endParaRPr>
            </a:p>
          </p:txBody>
        </p:sp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xmlns="" id="{40EF3CE3-3010-444F-9CEB-81583058204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6417" y="1485901"/>
              <a:ext cx="1205344" cy="12053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67795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801278" y="1254984"/>
            <a:ext cx="8163613" cy="108704"/>
          </a:xfrm>
          <a:prstGeom prst="roundRect">
            <a:avLst/>
          </a:prstGeom>
          <a:solidFill>
            <a:schemeClr val="accent6">
              <a:lumMod val="20000"/>
              <a:lumOff val="80000"/>
              <a:alpha val="23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ko-KR" altLang="en-US" sz="3600" dirty="0">
              <a:solidFill>
                <a:prstClr val="black"/>
              </a:solidFill>
              <a:latin typeface="UhBee MiMi" pitchFamily="66" charset="-127"/>
              <a:ea typeface="UhBee MiMi" pitchFamily="66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968828" y="581231"/>
            <a:ext cx="6287299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ko-KR" sz="4800" b="1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 </a:t>
            </a:r>
            <a:r>
              <a:rPr lang="ko-KR" altLang="en-US" sz="4800" b="1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함께 책 읽기 </a:t>
            </a:r>
            <a:r>
              <a:rPr lang="en-US" altLang="ko-KR" sz="4800" b="1" dirty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4</a:t>
            </a:r>
            <a:r>
              <a:rPr lang="en-US" altLang="ko-KR" sz="4800" b="1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. </a:t>
            </a:r>
            <a:r>
              <a:rPr lang="ko-KR" altLang="en-US" sz="4800" b="1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내용 상상하기</a:t>
            </a:r>
            <a:endParaRPr lang="ko-KR" altLang="en-US" sz="4800" b="1" dirty="0"/>
          </a:p>
        </p:txBody>
      </p:sp>
      <p:pic>
        <p:nvPicPr>
          <p:cNvPr id="21" name="그림 20">
            <a:extLst>
              <a:ext uri="{FF2B5EF4-FFF2-40B4-BE49-F238E27FC236}">
                <a16:creationId xmlns="" xmlns:a16="http://schemas.microsoft.com/office/drawing/2014/main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018" y="581915"/>
            <a:ext cx="1015046" cy="917211"/>
          </a:xfrm>
          <a:prstGeom prst="rect">
            <a:avLst/>
          </a:prstGeom>
        </p:spPr>
      </p:pic>
      <p:pic>
        <p:nvPicPr>
          <p:cNvPr id="1026" name="Picture 2" descr="ë°ì§ì ìë¦¬ì ëí ì´ë¯¸ì§ ê²ìê²°ê³¼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541" y="1751374"/>
            <a:ext cx="3872494" cy="4585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그림 21">
            <a:extLst>
              <a:ext uri="{FF2B5EF4-FFF2-40B4-BE49-F238E27FC236}">
                <a16:creationId xmlns:a16="http://schemas.microsoft.com/office/drawing/2014/main" xmlns="" id="{FB96AC59-8931-4DA7-90D1-87BACA8C7A1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92600" y="5221583"/>
            <a:ext cx="3780968" cy="1745083"/>
          </a:xfrm>
          <a:prstGeom prst="rect">
            <a:avLst/>
          </a:prstGeom>
        </p:spPr>
      </p:pic>
      <p:grpSp>
        <p:nvGrpSpPr>
          <p:cNvPr id="39" name="그룹 38">
            <a:extLst>
              <a:ext uri="{FF2B5EF4-FFF2-40B4-BE49-F238E27FC236}">
                <a16:creationId xmlns:a16="http://schemas.microsoft.com/office/drawing/2014/main" xmlns="" id="{33583A7E-C338-4FB8-9694-E482ADD5D9B9}"/>
              </a:ext>
            </a:extLst>
          </p:cNvPr>
          <p:cNvGrpSpPr/>
          <p:nvPr/>
        </p:nvGrpSpPr>
        <p:grpSpPr>
          <a:xfrm>
            <a:off x="3932076" y="1499126"/>
            <a:ext cx="5524068" cy="4725772"/>
            <a:chOff x="4422544" y="1969246"/>
            <a:chExt cx="4892586" cy="4190777"/>
          </a:xfrm>
        </p:grpSpPr>
        <p:pic>
          <p:nvPicPr>
            <p:cNvPr id="40" name="그림 39">
              <a:extLst>
                <a:ext uri="{FF2B5EF4-FFF2-40B4-BE49-F238E27FC236}">
                  <a16:creationId xmlns:a16="http://schemas.microsoft.com/office/drawing/2014/main" xmlns="" id="{09ABC5E5-EE44-4918-9555-EAFFC17EEE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4422544" y="1969246"/>
              <a:ext cx="4892586" cy="4190777"/>
            </a:xfrm>
            <a:prstGeom prst="rect">
              <a:avLst/>
            </a:prstGeom>
          </p:spPr>
        </p:pic>
        <p:sp>
          <p:nvSpPr>
            <p:cNvPr id="41" name="직사각형 40">
              <a:extLst>
                <a:ext uri="{FF2B5EF4-FFF2-40B4-BE49-F238E27FC236}">
                  <a16:creationId xmlns:a16="http://schemas.microsoft.com/office/drawing/2014/main" xmlns="" id="{41EE6852-013B-4C59-9FA9-0D46B58EC633}"/>
                </a:ext>
              </a:extLst>
            </p:cNvPr>
            <p:cNvSpPr/>
            <p:nvPr/>
          </p:nvSpPr>
          <p:spPr>
            <a:xfrm>
              <a:off x="5211758" y="2732007"/>
              <a:ext cx="3510409" cy="20470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algn="ctr"/>
              <a:r>
                <a:rPr lang="ko-KR" altLang="en-US" sz="36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어떤 이야기가</a:t>
              </a:r>
              <a:endPara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algn="ctr"/>
              <a:r>
                <a:rPr lang="ko-KR" altLang="en-US" sz="36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펼쳐질지 상상하여 말해봅시다</a:t>
              </a:r>
              <a:r>
                <a:rPr lang="en-US" altLang="ko-KR" sz="36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.</a:t>
              </a:r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3F1C7A98-F736-4EA6-96CA-E7EBC60B11E2}"/>
              </a:ext>
            </a:extLst>
          </p:cNvPr>
          <p:cNvGrpSpPr/>
          <p:nvPr/>
        </p:nvGrpSpPr>
        <p:grpSpPr>
          <a:xfrm>
            <a:off x="6804900" y="581915"/>
            <a:ext cx="2421261" cy="1205344"/>
            <a:chOff x="436417" y="1485901"/>
            <a:chExt cx="2421261" cy="1205344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D80C08D6-91EF-43E0-8FBF-AFD8A21C551C}"/>
                </a:ext>
              </a:extLst>
            </p:cNvPr>
            <p:cNvSpPr txBox="1"/>
            <p:nvPr/>
          </p:nvSpPr>
          <p:spPr>
            <a:xfrm>
              <a:off x="1320078" y="1819749"/>
              <a:ext cx="15376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400" dirty="0">
                  <a:latin typeface="UhBee MiMi" pitchFamily="66" charset="-127"/>
                  <a:ea typeface="UhBee MiMi" pitchFamily="66" charset="-127"/>
                </a:rPr>
                <a:t>1</a:t>
              </a:r>
              <a:r>
                <a:rPr lang="ko-KR" altLang="en-US" sz="2400" dirty="0" err="1" smtClean="0">
                  <a:latin typeface="UhBee MiMi" pitchFamily="66" charset="-127"/>
                  <a:ea typeface="UhBee MiMi" pitchFamily="66" charset="-127"/>
                </a:rPr>
                <a:t>차시</a:t>
              </a:r>
              <a:r>
                <a:rPr lang="en-US" altLang="ko-KR" sz="2400" dirty="0" smtClean="0">
                  <a:latin typeface="UhBee MiMi" pitchFamily="66" charset="-127"/>
                  <a:ea typeface="UhBee MiMi" pitchFamily="66" charset="-127"/>
                </a:rPr>
                <a:t>-1</a:t>
              </a:r>
              <a:r>
                <a:rPr lang="ko-KR" altLang="en-US" sz="2400" dirty="0" smtClean="0">
                  <a:latin typeface="UhBee MiMi" pitchFamily="66" charset="-127"/>
                  <a:ea typeface="UhBee MiMi" pitchFamily="66" charset="-127"/>
                </a:rPr>
                <a:t>쪽 활용</a:t>
              </a:r>
              <a:endParaRPr lang="ko-KR" altLang="en-US" sz="2400" dirty="0">
                <a:solidFill>
                  <a:srgbClr val="7030A0"/>
                </a:solidFill>
                <a:latin typeface="UhBee MiMi" pitchFamily="66" charset="-127"/>
                <a:ea typeface="UhBee MiMi" pitchFamily="66" charset="-127"/>
              </a:endParaRPr>
            </a:p>
          </p:txBody>
        </p:sp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xmlns="" id="{40EF3CE3-3010-444F-9CEB-81583058204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6417" y="1485901"/>
              <a:ext cx="1205344" cy="12053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7947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801278" y="1254984"/>
            <a:ext cx="8163613" cy="108704"/>
          </a:xfrm>
          <a:prstGeom prst="roundRect">
            <a:avLst/>
          </a:prstGeom>
          <a:solidFill>
            <a:schemeClr val="accent6">
              <a:lumMod val="20000"/>
              <a:lumOff val="80000"/>
              <a:alpha val="23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ko-KR" altLang="en-US" sz="3600" dirty="0">
              <a:solidFill>
                <a:prstClr val="black"/>
              </a:solidFill>
              <a:latin typeface="UhBee MiMi" pitchFamily="66" charset="-127"/>
              <a:ea typeface="UhBee MiMi" pitchFamily="66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968828" y="581231"/>
            <a:ext cx="4905510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ko-KR" sz="4800" b="1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 </a:t>
            </a:r>
            <a:r>
              <a:rPr lang="ko-KR" altLang="en-US" sz="4800" b="1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함께 책 읽기 </a:t>
            </a:r>
            <a:r>
              <a:rPr lang="en-US" altLang="ko-KR" sz="4800" b="1" dirty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5</a:t>
            </a:r>
            <a:r>
              <a:rPr lang="en-US" altLang="ko-KR" sz="4800" b="1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. </a:t>
            </a:r>
            <a:r>
              <a:rPr lang="ko-KR" altLang="en-US" sz="4800" b="1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책 읽기</a:t>
            </a:r>
            <a:endParaRPr lang="ko-KR" altLang="en-US" sz="4800" b="1" dirty="0"/>
          </a:p>
        </p:txBody>
      </p:sp>
      <p:pic>
        <p:nvPicPr>
          <p:cNvPr id="21" name="그림 20">
            <a:extLst>
              <a:ext uri="{FF2B5EF4-FFF2-40B4-BE49-F238E27FC236}">
                <a16:creationId xmlns="" xmlns:a16="http://schemas.microsoft.com/office/drawing/2014/main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018" y="581915"/>
            <a:ext cx="1015046" cy="917211"/>
          </a:xfrm>
          <a:prstGeom prst="rect">
            <a:avLst/>
          </a:prstGeom>
        </p:spPr>
      </p:pic>
      <p:pic>
        <p:nvPicPr>
          <p:cNvPr id="1026" name="Picture 2" descr="ë°ì§ì ìë¦¬ì ëí ì´ë¯¸ì§ ê²ìê²°ê³¼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541" y="1751374"/>
            <a:ext cx="3872494" cy="4585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xmlns="" id="{B7FE54D3-F49C-4944-A748-84B85422ED3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3920897" y="2625398"/>
            <a:ext cx="5553697" cy="2628856"/>
          </a:xfrm>
          <a:prstGeom prst="rect">
            <a:avLst/>
          </a:prstGeom>
        </p:spPr>
      </p:pic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C0E2505E-3FBD-48A0-9293-BFFDF4F3333E}"/>
              </a:ext>
            </a:extLst>
          </p:cNvPr>
          <p:cNvGrpSpPr/>
          <p:nvPr/>
        </p:nvGrpSpPr>
        <p:grpSpPr>
          <a:xfrm>
            <a:off x="5027224" y="4143461"/>
            <a:ext cx="3341041" cy="2515073"/>
            <a:chOff x="1474733" y="4332652"/>
            <a:chExt cx="3341041" cy="2515073"/>
          </a:xfrm>
        </p:grpSpPr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xmlns="" id="{52D3CAAD-F759-48AD-BAC2-644FBBF044E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74733" y="4332652"/>
              <a:ext cx="3341041" cy="2515073"/>
            </a:xfrm>
            <a:prstGeom prst="rect">
              <a:avLst/>
            </a:prstGeom>
          </p:spPr>
        </p:pic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xmlns="" id="{ED9F2CDD-550E-4617-8B2F-28147F8DA09A}"/>
                </a:ext>
              </a:extLst>
            </p:cNvPr>
            <p:cNvSpPr/>
            <p:nvPr/>
          </p:nvSpPr>
          <p:spPr>
            <a:xfrm>
              <a:off x="3308426" y="4990394"/>
              <a:ext cx="137367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밀짚잠자리</a:t>
              </a:r>
              <a:endParaRPr lang="en-US" altLang="ko-KR" dirty="0"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</p:txBody>
        </p:sp>
      </p:grpSp>
      <p:sp>
        <p:nvSpPr>
          <p:cNvPr id="3" name="직사각형 2"/>
          <p:cNvSpPr/>
          <p:nvPr/>
        </p:nvSpPr>
        <p:spPr>
          <a:xfrm>
            <a:off x="4440035" y="183476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선생님과 함께 책을 읽어요</a:t>
            </a:r>
            <a:r>
              <a: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  <a:endParaRPr lang="en-US" altLang="ko-KR" sz="3600" dirty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59471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-578733" y="-1006997"/>
            <a:ext cx="10602410" cy="8229600"/>
          </a:xfrm>
          <a:prstGeom prst="roundRect">
            <a:avLst/>
          </a:prstGeom>
          <a:solidFill>
            <a:schemeClr val="accent5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1" name="그림 10">
            <a:extLst>
              <a:ext uri="{FF2B5EF4-FFF2-40B4-BE49-F238E27FC236}">
                <a16:creationId xmlns="" xmlns:a16="http://schemas.microsoft.com/office/drawing/2014/main" id="{2B6D565C-D9F6-4D10-A748-4C46A83DC2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368826">
            <a:off x="4491726" y="468985"/>
            <a:ext cx="4107658" cy="3997658"/>
          </a:xfrm>
          <a:prstGeom prst="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5213131" y="1313652"/>
            <a:ext cx="28693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itchFamily="66" charset="-127"/>
                <a:ea typeface="UhBee MiMi" pitchFamily="66" charset="-127"/>
              </a:rPr>
              <a:t>활동</a:t>
            </a:r>
            <a:r>
              <a:rPr lang="en-US" altLang="ko-KR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itchFamily="66" charset="-127"/>
                <a:ea typeface="UhBee MiMi" pitchFamily="66" charset="-127"/>
              </a:rPr>
              <a:t>2.</a:t>
            </a:r>
          </a:p>
          <a:p>
            <a:r>
              <a:rPr lang="ko-KR" alt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itchFamily="66" charset="-127"/>
                <a:ea typeface="UhBee MiMi" pitchFamily="66" charset="-127"/>
              </a:rPr>
              <a:t>이야기의 흐름    </a:t>
            </a:r>
            <a:endParaRPr lang="en-US" altLang="ko-KR" sz="4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itchFamily="66" charset="-127"/>
              <a:ea typeface="UhBee MiMi" pitchFamily="66" charset="-127"/>
            </a:endParaRPr>
          </a:p>
          <a:p>
            <a:r>
              <a:rPr lang="en-US" altLang="ko-KR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itchFamily="66" charset="-127"/>
                <a:ea typeface="UhBee MiMi" pitchFamily="66" charset="-127"/>
              </a:rPr>
              <a:t> </a:t>
            </a:r>
            <a:r>
              <a:rPr lang="en-US" altLang="ko-KR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itchFamily="66" charset="-127"/>
                <a:ea typeface="UhBee MiMi" pitchFamily="66" charset="-127"/>
              </a:rPr>
              <a:t>  </a:t>
            </a:r>
            <a:r>
              <a:rPr lang="ko-KR" alt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itchFamily="66" charset="-127"/>
                <a:ea typeface="UhBee MiMi" pitchFamily="66" charset="-127"/>
              </a:rPr>
              <a:t>정리하기</a:t>
            </a:r>
            <a:endParaRPr lang="en-US" altLang="ko-KR" sz="4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itchFamily="66" charset="-127"/>
              <a:ea typeface="UhBee MiMi" pitchFamily="66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111764"/>
            <a:ext cx="9144000" cy="2746236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="" xmlns:a16="http://schemas.microsoft.com/office/drawing/2014/main" id="{838C6D44-3974-4C9F-847D-C0AD0725D15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43977" y="2844774"/>
            <a:ext cx="2440708" cy="232911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="" xmlns:a16="http://schemas.microsoft.com/office/drawing/2014/main" id="{894C4C18-4B33-4D4B-8C74-ADCB5B97217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053"/>
          <a:stretch/>
        </p:blipFill>
        <p:spPr>
          <a:xfrm rot="20103809" flipH="1">
            <a:off x="1075159" y="768991"/>
            <a:ext cx="3253506" cy="2786812"/>
          </a:xfrm>
          <a:prstGeom prst="rect">
            <a:avLst/>
          </a:prstGeom>
        </p:spPr>
      </p:pic>
      <p:sp>
        <p:nvSpPr>
          <p:cNvPr id="12" name="직사각형 11"/>
          <p:cNvSpPr/>
          <p:nvPr/>
        </p:nvSpPr>
        <p:spPr>
          <a:xfrm>
            <a:off x="1946069" y="1522176"/>
            <a:ext cx="151168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4000" dirty="0" smtClean="0">
                <a:solidFill>
                  <a:schemeClr val="bg1"/>
                </a:solidFill>
                <a:latin typeface="UhBee MiMi" pitchFamily="66" charset="-127"/>
                <a:ea typeface="UhBee MiMi" pitchFamily="66" charset="-127"/>
              </a:rPr>
              <a:t>줄거리</a:t>
            </a:r>
            <a:endParaRPr lang="en-US" altLang="ko-KR" sz="4000" dirty="0" smtClean="0">
              <a:solidFill>
                <a:schemeClr val="bg1"/>
              </a:solidFill>
              <a:latin typeface="UhBee MiMi" pitchFamily="66" charset="-127"/>
              <a:ea typeface="UhBee MiMi" pitchFamily="66" charset="-127"/>
            </a:endParaRPr>
          </a:p>
          <a:p>
            <a:r>
              <a:rPr lang="ko-KR" altLang="en-US" sz="4000" dirty="0" smtClean="0">
                <a:solidFill>
                  <a:schemeClr val="bg1"/>
                </a:solidFill>
                <a:latin typeface="UhBee MiMi" pitchFamily="66" charset="-127"/>
                <a:ea typeface="UhBee MiMi" pitchFamily="66" charset="-127"/>
              </a:rPr>
              <a:t>정리하</a:t>
            </a:r>
            <a:r>
              <a:rPr lang="ko-KR" altLang="en-US" sz="4000" dirty="0">
                <a:solidFill>
                  <a:schemeClr val="bg1"/>
                </a:solidFill>
                <a:latin typeface="UhBee MiMi" pitchFamily="66" charset="-127"/>
                <a:ea typeface="UhBee MiMi" pitchFamily="66" charset="-127"/>
              </a:rPr>
              <a:t>기</a:t>
            </a:r>
            <a:endParaRPr lang="en-US" altLang="ko-KR" sz="4000" dirty="0" smtClean="0">
              <a:solidFill>
                <a:schemeClr val="bg1"/>
              </a:solidFill>
              <a:latin typeface="UhBee MiMi" pitchFamily="66" charset="-127"/>
              <a:ea typeface="UhBee MiMi" pitchFamily="66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89488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-292814" y="1347500"/>
            <a:ext cx="9729627" cy="107288"/>
          </a:xfrm>
          <a:prstGeom prst="roundRect">
            <a:avLst/>
          </a:prstGeom>
          <a:solidFill>
            <a:schemeClr val="accent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itchFamily="66" charset="-127"/>
              <a:ea typeface="UhBee MiMi" pitchFamily="66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838C6D44-3974-4C9F-847D-C0AD0725D1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41818"/>
            <a:ext cx="1327697" cy="1266990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1274785" y="628284"/>
            <a:ext cx="5586786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ko-KR" altLang="en-US" sz="4800" b="1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이야기의 흐름을 정리하는 방법</a:t>
            </a:r>
            <a:endParaRPr lang="ko-KR" altLang="en-US" sz="4800" b="1" dirty="0"/>
          </a:p>
        </p:txBody>
      </p:sp>
      <p:pic>
        <p:nvPicPr>
          <p:cNvPr id="15" name="그림 14">
            <a:extLst>
              <a:ext uri="{FF2B5EF4-FFF2-40B4-BE49-F238E27FC236}">
                <a16:creationId xmlns="" xmlns:a16="http://schemas.microsoft.com/office/drawing/2014/main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08046" y="4513562"/>
            <a:ext cx="2410506" cy="2410506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xmlns="" id="{7C15DCE0-6E10-4C8B-9C5C-3F5B4BBBC7F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2053"/>
          <a:stretch/>
        </p:blipFill>
        <p:spPr>
          <a:xfrm>
            <a:off x="418795" y="1347500"/>
            <a:ext cx="4331881" cy="4190777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>
            <a:off x="928600" y="2658058"/>
            <a:ext cx="35224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32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이야기의 흐름을 </a:t>
            </a:r>
            <a:endParaRPr lang="en-US" altLang="ko-KR" sz="32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32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파악하기 위해서는</a:t>
            </a:r>
            <a:endParaRPr lang="en-US" altLang="ko-KR" sz="32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32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어떻게 해야 하나요</a:t>
            </a:r>
            <a:r>
              <a:rPr lang="en-US" altLang="ko-KR" sz="32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?</a:t>
            </a:r>
            <a:endParaRPr lang="en-US" altLang="ko-KR" sz="3200" dirty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="" xmlns:a16="http://schemas.microsoft.com/office/drawing/2014/main" id="{6384C7DA-D65A-4F03-BD6A-02FF2A04BC5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32" t="15730" r="19738" b="21199"/>
          <a:stretch/>
        </p:blipFill>
        <p:spPr>
          <a:xfrm>
            <a:off x="5357647" y="5019261"/>
            <a:ext cx="1503923" cy="1683913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xmlns="" id="{A25C3565-463D-40B0-9426-EC0435B9E91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2053"/>
          <a:stretch/>
        </p:blipFill>
        <p:spPr>
          <a:xfrm rot="21316795">
            <a:off x="4457809" y="1196184"/>
            <a:ext cx="4769066" cy="4476406"/>
          </a:xfrm>
          <a:prstGeom prst="rect">
            <a:avLst/>
          </a:prstGeom>
        </p:spPr>
      </p:pic>
      <p:sp>
        <p:nvSpPr>
          <p:cNvPr id="22" name="직사각형 21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>
            <a:off x="5173589" y="2644778"/>
            <a:ext cx="35224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32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시간의 흐름이나</a:t>
            </a:r>
            <a:endParaRPr lang="en-US" altLang="ko-KR" sz="32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32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장소의 변화를 생각하며</a:t>
            </a:r>
            <a:endParaRPr lang="en-US" altLang="ko-KR" sz="32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32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이야기를 읽어요</a:t>
            </a:r>
            <a:r>
              <a:rPr lang="en-US" altLang="ko-KR" sz="32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 </a:t>
            </a:r>
            <a:endParaRPr lang="en-US" altLang="ko-KR" sz="3200" dirty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>
            <a:off x="928600" y="2664739"/>
            <a:ext cx="35224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32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시간의 흐름이나</a:t>
            </a:r>
            <a:endParaRPr lang="en-US" altLang="ko-KR" sz="32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32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장소의 변화는</a:t>
            </a:r>
            <a:endParaRPr lang="en-US" altLang="ko-KR" sz="32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32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어떻게 알 수 있나요</a:t>
            </a:r>
            <a:r>
              <a:rPr lang="en-US" altLang="ko-KR" sz="32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?</a:t>
            </a:r>
            <a:endParaRPr lang="en-US" altLang="ko-KR" sz="3200" dirty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>
            <a:off x="5234967" y="2676676"/>
            <a:ext cx="35224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32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시간이나 장소를</a:t>
            </a:r>
            <a:endParaRPr lang="en-US" altLang="ko-KR" sz="32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32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나타내는 단어를</a:t>
            </a:r>
            <a:endParaRPr lang="en-US" altLang="ko-KR" sz="32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32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찾으며 읽어요</a:t>
            </a:r>
            <a:r>
              <a:rPr lang="en-US" altLang="ko-KR" sz="32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  <a:endParaRPr lang="en-US" altLang="ko-KR" sz="3200" dirty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19558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22" grpId="0"/>
      <p:bldP spid="22" grpId="1"/>
      <p:bldP spid="23" grpId="0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-292814" y="1347500"/>
            <a:ext cx="9729627" cy="107288"/>
          </a:xfrm>
          <a:prstGeom prst="roundRect">
            <a:avLst/>
          </a:prstGeom>
          <a:solidFill>
            <a:schemeClr val="accent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itchFamily="66" charset="-127"/>
              <a:ea typeface="UhBee MiMi" pitchFamily="66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838C6D44-3974-4C9F-847D-C0AD0725D1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41818"/>
            <a:ext cx="1327697" cy="1266990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1274785" y="628284"/>
            <a:ext cx="5588389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ko-KR" sz="4800" b="1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&lt;</a:t>
            </a:r>
            <a:r>
              <a:rPr lang="ko-KR" altLang="en-US" sz="4800" b="1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밀짚잠자리</a:t>
            </a:r>
            <a:r>
              <a:rPr lang="en-US" altLang="ko-KR" sz="4800" b="1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&gt;</a:t>
            </a:r>
            <a:r>
              <a:rPr lang="ko-KR" altLang="en-US" sz="4800" b="1" dirty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 </a:t>
            </a:r>
            <a:r>
              <a:rPr lang="ko-KR" altLang="en-US" sz="4800" b="1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이야기 정리하기</a:t>
            </a:r>
            <a:endParaRPr lang="ko-KR" altLang="en-US" sz="4800" b="1" dirty="0"/>
          </a:p>
        </p:txBody>
      </p:sp>
      <p:pic>
        <p:nvPicPr>
          <p:cNvPr id="15" name="그림 14">
            <a:extLst>
              <a:ext uri="{FF2B5EF4-FFF2-40B4-BE49-F238E27FC236}">
                <a16:creationId xmlns="" xmlns:a16="http://schemas.microsoft.com/office/drawing/2014/main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069021" y="3699816"/>
            <a:ext cx="3146230" cy="3146230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xmlns="" id="{7C15DCE0-6E10-4C8B-9C5C-3F5B4BBBC7F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2053"/>
          <a:stretch/>
        </p:blipFill>
        <p:spPr>
          <a:xfrm>
            <a:off x="4435365" y="1060934"/>
            <a:ext cx="4708635" cy="4555259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>
            <a:off x="5101936" y="2224324"/>
            <a:ext cx="35224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밀짚잠자리는 </a:t>
            </a:r>
            <a:endParaRPr lang="en-US" altLang="ko-KR" sz="36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어떻게 흐름을 </a:t>
            </a:r>
            <a:endParaRPr lang="en-US" altLang="ko-KR" sz="36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정리하면 좋을지</a:t>
            </a:r>
            <a:endParaRPr lang="en-US" altLang="ko-KR" sz="36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생각해봅시다</a:t>
            </a:r>
            <a:r>
              <a: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</a:p>
        </p:txBody>
      </p:sp>
      <p:pic>
        <p:nvPicPr>
          <p:cNvPr id="21" name="Picture 2" descr="ë°ì§ì ìë¦¬ì ëí ì´ë¯¸ì§ ê²ìê²°ê³¼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443" y="2031999"/>
            <a:ext cx="2603843" cy="3083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4788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-292814" y="1347500"/>
            <a:ext cx="9729627" cy="107288"/>
          </a:xfrm>
          <a:prstGeom prst="roundRect">
            <a:avLst/>
          </a:prstGeom>
          <a:solidFill>
            <a:schemeClr val="accent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itchFamily="66" charset="-127"/>
              <a:ea typeface="UhBee MiMi" pitchFamily="66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838C6D44-3974-4C9F-847D-C0AD0725D1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41818"/>
            <a:ext cx="1327697" cy="1266990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1274785" y="628284"/>
            <a:ext cx="5588389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ko-KR" sz="4800" b="1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&lt;</a:t>
            </a:r>
            <a:r>
              <a:rPr lang="ko-KR" altLang="en-US" sz="4800" b="1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밀짚잠자리</a:t>
            </a:r>
            <a:r>
              <a:rPr lang="en-US" altLang="ko-KR" sz="4800" b="1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&gt;</a:t>
            </a:r>
            <a:r>
              <a:rPr lang="ko-KR" altLang="en-US" sz="4800" b="1" dirty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 </a:t>
            </a:r>
            <a:r>
              <a:rPr lang="ko-KR" altLang="en-US" sz="4800" b="1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이야기 정리하기</a:t>
            </a:r>
            <a:endParaRPr lang="ko-KR" altLang="en-US" sz="4800" b="1" dirty="0"/>
          </a:p>
        </p:txBody>
      </p:sp>
      <p:pic>
        <p:nvPicPr>
          <p:cNvPr id="15" name="그림 14">
            <a:extLst>
              <a:ext uri="{FF2B5EF4-FFF2-40B4-BE49-F238E27FC236}">
                <a16:creationId xmlns="" xmlns:a16="http://schemas.microsoft.com/office/drawing/2014/main" id="{80D70822-F7AA-4229-935D-D1E6612D66E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80373" y="4795188"/>
            <a:ext cx="2783252" cy="1745055"/>
          </a:xfrm>
          <a:prstGeom prst="rect">
            <a:avLst/>
          </a:prstGeom>
        </p:spPr>
      </p:pic>
      <p:grpSp>
        <p:nvGrpSpPr>
          <p:cNvPr id="24" name="그룹 23"/>
          <p:cNvGrpSpPr/>
          <p:nvPr/>
        </p:nvGrpSpPr>
        <p:grpSpPr>
          <a:xfrm flipH="1">
            <a:off x="-235194" y="1459281"/>
            <a:ext cx="5097540" cy="4730401"/>
            <a:chOff x="4250323" y="1904585"/>
            <a:chExt cx="5522579" cy="4730401"/>
          </a:xfrm>
        </p:grpSpPr>
        <p:pic>
          <p:nvPicPr>
            <p:cNvPr id="25" name="그림 24">
              <a:extLst>
                <a:ext uri="{FF2B5EF4-FFF2-40B4-BE49-F238E27FC236}">
                  <a16:creationId xmlns:a16="http://schemas.microsoft.com/office/drawing/2014/main" xmlns="" id="{A25C3565-463D-40B0-9426-EC0435B9E9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4250323" y="1904585"/>
              <a:ext cx="5522579" cy="4730401"/>
            </a:xfrm>
            <a:prstGeom prst="rect">
              <a:avLst/>
            </a:prstGeom>
          </p:spPr>
        </p:pic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xmlns="" id="{551339E9-C49F-4242-B2DF-28EA6FB76E50}"/>
                </a:ext>
              </a:extLst>
            </p:cNvPr>
            <p:cNvSpPr/>
            <p:nvPr/>
          </p:nvSpPr>
          <p:spPr>
            <a:xfrm>
              <a:off x="5246549" y="3296777"/>
              <a:ext cx="3530125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UhBee MiMi" panose="03000600000000000000" pitchFamily="66" charset="-127"/>
                  <a:ea typeface="UhBee MiMi" panose="03000600000000000000" pitchFamily="66" charset="-127"/>
                  <a:cs typeface="+mn-cs"/>
                </a:rPr>
                <a:t>장소의 변화</a:t>
              </a:r>
              <a:r>
                <a:rPr kumimoji="0" lang="ko-KR" alt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hBee MiMi" panose="03000600000000000000" pitchFamily="66" charset="-127"/>
                  <a:ea typeface="UhBee MiMi" panose="03000600000000000000" pitchFamily="66" charset="-127"/>
                  <a:cs typeface="+mn-cs"/>
                </a:rPr>
                <a:t>에 따라</a:t>
              </a:r>
              <a:endParaRPr kumimoji="0" lang="en-US" altLang="ko-KR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hBee MiMi" panose="03000600000000000000" pitchFamily="66" charset="-127"/>
                <a:ea typeface="UhBee MiMi" panose="03000600000000000000" pitchFamily="66" charset="-127"/>
                <a:cs typeface="+mn-cs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2800" dirty="0" smtClean="0">
                  <a:solidFill>
                    <a:prstClr val="black"/>
                  </a:solidFill>
                  <a:latin typeface="UhBee MiMi" panose="03000600000000000000" pitchFamily="66" charset="-127"/>
                  <a:ea typeface="UhBee MiMi" panose="03000600000000000000" pitchFamily="66" charset="-127"/>
                </a:rPr>
                <a:t>정리하면 좋을 것 같아</a:t>
              </a:r>
              <a:r>
                <a:rPr lang="en-US" altLang="ko-KR" sz="2800" dirty="0" smtClean="0">
                  <a:solidFill>
                    <a:prstClr val="black"/>
                  </a:solidFill>
                  <a:latin typeface="UhBee MiMi" panose="03000600000000000000" pitchFamily="66" charset="-127"/>
                  <a:ea typeface="UhBee MiMi" panose="03000600000000000000" pitchFamily="66" charset="-127"/>
                </a:rPr>
                <a:t>.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hBee MiMi" panose="03000600000000000000" pitchFamily="66" charset="-127"/>
                  <a:ea typeface="UhBee MiMi" panose="03000600000000000000" pitchFamily="66" charset="-127"/>
                  <a:cs typeface="+mn-cs"/>
                </a:rPr>
                <a:t>아기 밀짚잠자리가 </a:t>
              </a:r>
              <a:endParaRPr kumimoji="0" lang="en-US" altLang="ko-KR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hBee MiMi" panose="03000600000000000000" pitchFamily="66" charset="-127"/>
                <a:ea typeface="UhBee MiMi" panose="03000600000000000000" pitchFamily="66" charset="-127"/>
                <a:cs typeface="+mn-cs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2800" dirty="0" smtClean="0">
                  <a:solidFill>
                    <a:prstClr val="black"/>
                  </a:solidFill>
                  <a:latin typeface="UhBee MiMi" panose="03000600000000000000" pitchFamily="66" charset="-127"/>
                  <a:ea typeface="UhBee MiMi" panose="03000600000000000000" pitchFamily="66" charset="-127"/>
                </a:rPr>
                <a:t>계속 날아다니며 장소를 옮기잖아</a:t>
              </a:r>
              <a:r>
                <a:rPr lang="en-US" altLang="ko-KR" sz="2800" dirty="0" smtClean="0">
                  <a:solidFill>
                    <a:prstClr val="black"/>
                  </a:solidFill>
                  <a:latin typeface="UhBee MiMi" panose="03000600000000000000" pitchFamily="66" charset="-127"/>
                  <a:ea typeface="UhBee MiMi" panose="03000600000000000000" pitchFamily="66" charset="-127"/>
                </a:rPr>
                <a:t>?</a:t>
              </a:r>
              <a:endParaRPr kumimoji="0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hBee MiMi" panose="03000600000000000000" pitchFamily="66" charset="-127"/>
                <a:ea typeface="UhBee MiMi" panose="03000600000000000000" pitchFamily="66" charset="-127"/>
                <a:cs typeface="+mn-cs"/>
              </a:endParaRPr>
            </a:p>
          </p:txBody>
        </p:sp>
      </p:grpSp>
      <p:grpSp>
        <p:nvGrpSpPr>
          <p:cNvPr id="27" name="그룹 26"/>
          <p:cNvGrpSpPr/>
          <p:nvPr/>
        </p:nvGrpSpPr>
        <p:grpSpPr>
          <a:xfrm rot="492435">
            <a:off x="4096686" y="1218657"/>
            <a:ext cx="4769066" cy="4476406"/>
            <a:chOff x="4356236" y="1900092"/>
            <a:chExt cx="4892586" cy="4190777"/>
          </a:xfrm>
        </p:grpSpPr>
        <p:pic>
          <p:nvPicPr>
            <p:cNvPr id="28" name="그림 27">
              <a:extLst>
                <a:ext uri="{FF2B5EF4-FFF2-40B4-BE49-F238E27FC236}">
                  <a16:creationId xmlns:a16="http://schemas.microsoft.com/office/drawing/2014/main" xmlns="" id="{A25C3565-463D-40B0-9426-EC0435B9E9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4356236" y="1900092"/>
              <a:ext cx="4892586" cy="4190777"/>
            </a:xfrm>
            <a:prstGeom prst="rect">
              <a:avLst/>
            </a:prstGeom>
          </p:spPr>
        </p:pic>
        <p:sp>
          <p:nvSpPr>
            <p:cNvPr id="29" name="직사각형 28">
              <a:extLst>
                <a:ext uri="{FF2B5EF4-FFF2-40B4-BE49-F238E27FC236}">
                  <a16:creationId xmlns:a16="http://schemas.microsoft.com/office/drawing/2014/main" xmlns="" id="{551339E9-C49F-4242-B2DF-28EA6FB76E50}"/>
                </a:ext>
              </a:extLst>
            </p:cNvPr>
            <p:cNvSpPr/>
            <p:nvPr/>
          </p:nvSpPr>
          <p:spPr>
            <a:xfrm>
              <a:off x="5198355" y="3226848"/>
              <a:ext cx="3530125" cy="17576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hBee MiMi" panose="03000600000000000000" pitchFamily="66" charset="-127"/>
                  <a:ea typeface="UhBee MiMi" panose="03000600000000000000" pitchFamily="66" charset="-127"/>
                  <a:cs typeface="+mn-cs"/>
                </a:rPr>
                <a:t>나는 </a:t>
              </a:r>
              <a:r>
                <a:rPr lang="ko-KR" altLang="en-US" sz="3200" b="1" dirty="0" smtClean="0">
                  <a:solidFill>
                    <a:srgbClr val="FF0000"/>
                  </a:solidFill>
                  <a:latin typeface="UhBee MiMi" panose="03000600000000000000" pitchFamily="66" charset="-127"/>
                  <a:ea typeface="UhBee MiMi" panose="03000600000000000000" pitchFamily="66" charset="-127"/>
                </a:rPr>
                <a:t>만나는 동물</a:t>
              </a:r>
              <a:r>
                <a:rPr lang="ko-KR" altLang="en-US" sz="2800" dirty="0" smtClean="0">
                  <a:solidFill>
                    <a:prstClr val="black"/>
                  </a:solidFill>
                  <a:latin typeface="UhBee MiMi" panose="03000600000000000000" pitchFamily="66" charset="-127"/>
                  <a:ea typeface="UhBee MiMi" panose="03000600000000000000" pitchFamily="66" charset="-127"/>
                </a:rPr>
                <a:t>들에 따라 정리해볼래</a:t>
              </a:r>
              <a:r>
                <a:rPr lang="en-US" altLang="ko-KR" sz="2800" dirty="0" smtClean="0">
                  <a:solidFill>
                    <a:prstClr val="black"/>
                  </a:solidFill>
                  <a:latin typeface="UhBee MiMi" panose="03000600000000000000" pitchFamily="66" charset="-127"/>
                  <a:ea typeface="UhBee MiMi" panose="03000600000000000000" pitchFamily="66" charset="-127"/>
                </a:rPr>
                <a:t>. 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hBee MiMi" panose="03000600000000000000" pitchFamily="66" charset="-127"/>
                  <a:ea typeface="UhBee MiMi" panose="03000600000000000000" pitchFamily="66" charset="-127"/>
                  <a:cs typeface="+mn-cs"/>
                </a:rPr>
                <a:t>밀짚잠자리가 계속 날면서</a:t>
              </a:r>
              <a:r>
                <a:rPr kumimoji="0" lang="ko-KR" altLang="en-US" sz="2800" b="0" i="0" u="none" strike="noStrike" kern="1200" cap="none" spc="0" normalizeH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hBee MiMi" panose="03000600000000000000" pitchFamily="66" charset="-127"/>
                  <a:ea typeface="UhBee MiMi" panose="03000600000000000000" pitchFamily="66" charset="-127"/>
                  <a:cs typeface="+mn-cs"/>
                </a:rPr>
                <a:t> 다양한 동물들을 만나고 있어</a:t>
              </a:r>
              <a:r>
                <a:rPr kumimoji="0" lang="en-US" altLang="ko-KR" sz="2800" b="0" i="0" u="none" strike="noStrike" kern="1200" cap="none" spc="0" normalizeH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hBee MiMi" panose="03000600000000000000" pitchFamily="66" charset="-127"/>
                  <a:ea typeface="UhBee MiMi" panose="03000600000000000000" pitchFamily="66" charset="-127"/>
                  <a:cs typeface="+mn-cs"/>
                </a:rPr>
                <a:t>.</a:t>
              </a:r>
              <a:endParaRPr kumimoji="0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hBee MiMi" panose="03000600000000000000" pitchFamily="66" charset="-127"/>
                <a:ea typeface="UhBee MiMi" panose="03000600000000000000" pitchFamily="66" charset="-127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2759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-292814" y="1347500"/>
            <a:ext cx="9729627" cy="107288"/>
          </a:xfrm>
          <a:prstGeom prst="roundRect">
            <a:avLst/>
          </a:prstGeom>
          <a:solidFill>
            <a:schemeClr val="accent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itchFamily="66" charset="-127"/>
              <a:ea typeface="UhBee MiMi" pitchFamily="66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838C6D44-3974-4C9F-847D-C0AD0725D1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41818"/>
            <a:ext cx="1327697" cy="1266990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1274785" y="628284"/>
            <a:ext cx="5588389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ko-KR" sz="4800" b="1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&lt;</a:t>
            </a:r>
            <a:r>
              <a:rPr lang="ko-KR" altLang="en-US" sz="4800" b="1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밀짚잠자리</a:t>
            </a:r>
            <a:r>
              <a:rPr lang="en-US" altLang="ko-KR" sz="4800" b="1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&gt;</a:t>
            </a:r>
            <a:r>
              <a:rPr lang="ko-KR" altLang="en-US" sz="4800" b="1" dirty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 </a:t>
            </a:r>
            <a:r>
              <a:rPr lang="ko-KR" altLang="en-US" sz="4800" b="1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이야기 정리하기</a:t>
            </a:r>
            <a:endParaRPr lang="ko-KR" altLang="en-US" sz="4800" b="1" dirty="0"/>
          </a:p>
        </p:txBody>
      </p:sp>
      <p:pic>
        <p:nvPicPr>
          <p:cNvPr id="15" name="그림 14">
            <a:extLst>
              <a:ext uri="{FF2B5EF4-FFF2-40B4-BE49-F238E27FC236}">
                <a16:creationId xmlns="" xmlns:a16="http://schemas.microsoft.com/office/drawing/2014/main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836792" y="3815930"/>
            <a:ext cx="3146230" cy="3146230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xmlns="" id="{7C15DCE0-6E10-4C8B-9C5C-3F5B4BBBC7F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2053"/>
          <a:stretch/>
        </p:blipFill>
        <p:spPr>
          <a:xfrm>
            <a:off x="4144274" y="1041643"/>
            <a:ext cx="5234604" cy="5064095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>
            <a:off x="5130967" y="2545654"/>
            <a:ext cx="35224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3600" b="1" dirty="0" smtClean="0">
                <a:solidFill>
                  <a:srgbClr val="FF0000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장소의 변화</a:t>
            </a:r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에 따라</a:t>
            </a:r>
            <a:endParaRPr lang="en-US" altLang="ko-KR" sz="36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흐름을 정리한다면</a:t>
            </a:r>
            <a:r>
              <a: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,</a:t>
            </a:r>
          </a:p>
          <a:p>
            <a:pPr algn="ctr"/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어떤 말들을 찾아야 하나요</a:t>
            </a:r>
            <a:r>
              <a: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?</a:t>
            </a:r>
            <a:endParaRPr lang="en-US" altLang="ko-KR" sz="3600" dirty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21" name="Picture 2" descr="ë°ì§ì ìë¦¬ì ëí ì´ë¯¸ì§ ê²ìê²°ê³¼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555" y="2031997"/>
            <a:ext cx="2603843" cy="3083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8060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-292814" y="1347500"/>
            <a:ext cx="9729627" cy="107288"/>
          </a:xfrm>
          <a:prstGeom prst="roundRect">
            <a:avLst/>
          </a:prstGeom>
          <a:solidFill>
            <a:schemeClr val="accent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itchFamily="66" charset="-127"/>
              <a:ea typeface="UhBee MiMi" pitchFamily="66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838C6D44-3974-4C9F-847D-C0AD0725D1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41818"/>
            <a:ext cx="1327697" cy="1266990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1274785" y="628284"/>
            <a:ext cx="5588389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ko-KR" sz="4800" b="1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&lt;</a:t>
            </a:r>
            <a:r>
              <a:rPr lang="ko-KR" altLang="en-US" sz="4800" b="1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밀짚잠자리</a:t>
            </a:r>
            <a:r>
              <a:rPr lang="en-US" altLang="ko-KR" sz="4800" b="1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&gt;</a:t>
            </a:r>
            <a:r>
              <a:rPr lang="ko-KR" altLang="en-US" sz="4800" b="1" dirty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 </a:t>
            </a:r>
            <a:r>
              <a:rPr lang="ko-KR" altLang="en-US" sz="4800" b="1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이야기 정리하기</a:t>
            </a:r>
            <a:endParaRPr lang="ko-KR" altLang="en-US" sz="4800" b="1" dirty="0"/>
          </a:p>
        </p:txBody>
      </p:sp>
      <p:pic>
        <p:nvPicPr>
          <p:cNvPr id="15" name="그림 14">
            <a:extLst>
              <a:ext uri="{FF2B5EF4-FFF2-40B4-BE49-F238E27FC236}">
                <a16:creationId xmlns="" xmlns:a16="http://schemas.microsoft.com/office/drawing/2014/main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836792" y="3815930"/>
            <a:ext cx="3146230" cy="3146230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xmlns="" id="{7C15DCE0-6E10-4C8B-9C5C-3F5B4BBBC7F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2053"/>
          <a:stretch/>
        </p:blipFill>
        <p:spPr>
          <a:xfrm>
            <a:off x="4144274" y="1041643"/>
            <a:ext cx="5234604" cy="5064095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>
            <a:off x="5130967" y="2545654"/>
            <a:ext cx="35224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3600" b="1" dirty="0" smtClean="0">
                <a:solidFill>
                  <a:srgbClr val="FF0000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시간의 흐름</a:t>
            </a:r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에 따라</a:t>
            </a:r>
            <a:endParaRPr lang="en-US" altLang="ko-KR" sz="36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흐름을 정리한다면</a:t>
            </a:r>
            <a:r>
              <a: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,</a:t>
            </a:r>
          </a:p>
          <a:p>
            <a:pPr algn="ctr"/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어떤 말들을 찾아야 하나요</a:t>
            </a:r>
            <a:r>
              <a: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?</a:t>
            </a:r>
            <a:endParaRPr lang="en-US" altLang="ko-KR" sz="3600" dirty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21" name="Picture 2" descr="ë°ì§ì ìë¦¬ì ëí ì´ë¯¸ì§ ê²ìê²°ê³¼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555" y="2031997"/>
            <a:ext cx="2603843" cy="3083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7329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3018270"/>
              </p:ext>
            </p:extLst>
          </p:nvPr>
        </p:nvGraphicFramePr>
        <p:xfrm>
          <a:off x="0" y="1125497"/>
          <a:ext cx="9100457" cy="5571998"/>
        </p:xfrm>
        <a:graphic>
          <a:graphicData uri="http://schemas.openxmlformats.org/drawingml/2006/table">
            <a:tbl>
              <a:tblPr/>
              <a:tblGrid>
                <a:gridCol w="377372"/>
                <a:gridCol w="876503"/>
                <a:gridCol w="2425686"/>
                <a:gridCol w="494121"/>
                <a:gridCol w="4534889"/>
                <a:gridCol w="391886"/>
              </a:tblGrid>
              <a:tr h="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0" spc="0" dirty="0" err="1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차시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UhBee MiMi" pitchFamily="66" charset="-127"/>
                        <a:ea typeface="UhBee MiMi" pitchFamily="66" charset="-127"/>
                      </a:endParaRPr>
                    </a:p>
                  </a:txBody>
                  <a:tcPr marL="49392" marR="49392" marT="13655" marB="13655" anchor="ctr">
                    <a:lnL>
                      <a:noFill/>
                    </a:lnL>
                    <a:lnR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E9AE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주제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UhBee MiMi" pitchFamily="66" charset="-127"/>
                        <a:ea typeface="UhBee MiMi" pitchFamily="66" charset="-127"/>
                      </a:endParaRPr>
                    </a:p>
                  </a:txBody>
                  <a:tcPr marL="49392" marR="49392" marT="13655" marB="13655" anchor="ctr">
                    <a:lnL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E9AE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주요활동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UhBee MiMi" pitchFamily="66" charset="-127"/>
                        <a:ea typeface="UhBee MiMi" pitchFamily="66" charset="-127"/>
                      </a:endParaRPr>
                    </a:p>
                  </a:txBody>
                  <a:tcPr marL="49392" marR="49392" marT="13655" marB="13655" anchor="ctr">
                    <a:lnL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E9AE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과목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UhBee MiMi" pitchFamily="66" charset="-127"/>
                        <a:ea typeface="UhBee MiMi" pitchFamily="66" charset="-127"/>
                      </a:endParaRPr>
                    </a:p>
                  </a:txBody>
                  <a:tcPr marL="49392" marR="49392" marT="13655" marB="13655" anchor="ctr">
                    <a:lnL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E9AE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성취기준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UhBee MiMi" pitchFamily="66" charset="-127"/>
                        <a:ea typeface="UhBee MiMi" pitchFamily="66" charset="-127"/>
                      </a:endParaRPr>
                    </a:p>
                  </a:txBody>
                  <a:tcPr marL="49392" marR="49392" marT="13655" marB="13655" anchor="ctr">
                    <a:lnL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E9AE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비고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UhBee MiMi" pitchFamily="66" charset="-127"/>
                        <a:ea typeface="UhBee MiMi" pitchFamily="66" charset="-127"/>
                      </a:endParaRPr>
                    </a:p>
                  </a:txBody>
                  <a:tcPr marL="49392" marR="49392" marT="13655" marB="13655" anchor="ctr">
                    <a:lnL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2385" cap="flat" cmpd="sng" algn="ctr">
                      <a:solidFill>
                        <a:srgbClr val="E9AE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CC"/>
                    </a:solidFill>
                  </a:tcPr>
                </a:tc>
              </a:tr>
              <a:tr h="42970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 dirty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1</a:t>
                      </a:r>
                    </a:p>
                  </a:txBody>
                  <a:tcPr marL="49392" marR="49392" marT="13655" marB="13655" anchor="ctr">
                    <a:lnL>
                      <a:noFill/>
                    </a:lnL>
                    <a:lnR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함께 읽어요</a:t>
                      </a:r>
                      <a:endParaRPr lang="en-US" altLang="ko-KR" sz="2000" kern="0" spc="0" dirty="0" smtClean="0">
                        <a:solidFill>
                          <a:srgbClr val="000000"/>
                        </a:solidFill>
                        <a:effectLst/>
                        <a:latin typeface="UhBee MiMi" pitchFamily="66" charset="-127"/>
                        <a:ea typeface="UhBee MiMi" pitchFamily="66" charset="-127"/>
                      </a:endParaRPr>
                    </a:p>
                  </a:txBody>
                  <a:tcPr marL="49392" marR="49392" marT="13655" marB="13655" anchor="ctr">
                    <a:lnL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E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ko-KR" altLang="en-US" sz="2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책 함께 읽기</a:t>
                      </a:r>
                      <a:endParaRPr lang="en-US" altLang="ko-KR" sz="2000" kern="0" spc="0" baseline="0" dirty="0" smtClean="0">
                        <a:solidFill>
                          <a:srgbClr val="000000"/>
                        </a:solidFill>
                        <a:effectLst/>
                        <a:latin typeface="UhBee MiMi" pitchFamily="66" charset="-127"/>
                        <a:ea typeface="UhBee MiMi" pitchFamily="66" charset="-127"/>
                      </a:endParaRPr>
                    </a:p>
                    <a:p>
                      <a:pPr marL="342900" marR="0" lvl="0" indent="-34290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ko-KR" altLang="en-US" sz="2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글의 흐름에 따라 이야기 </a:t>
                      </a:r>
                      <a:r>
                        <a:rPr lang="en-US" altLang="ko-KR" sz="2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/>
                      </a:r>
                      <a:br>
                        <a:rPr lang="en-US" altLang="ko-KR" sz="2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</a:br>
                      <a:r>
                        <a:rPr lang="ko-KR" altLang="en-US" sz="2000" kern="0" spc="0" baseline="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읽고 간추리기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UhBee MiMi" pitchFamily="66" charset="-127"/>
                        <a:ea typeface="UhBee MiMi" pitchFamily="66" charset="-127"/>
                      </a:endParaRPr>
                    </a:p>
                  </a:txBody>
                  <a:tcPr marL="49392" marR="49392" marT="13655" marB="13655" anchor="ctr">
                    <a:lnL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kern="0" spc="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국어</a:t>
                      </a:r>
                      <a:endParaRPr lang="ko-KR" altLang="en-US" sz="1800" kern="0" spc="0" dirty="0">
                        <a:solidFill>
                          <a:srgbClr val="000000"/>
                        </a:solidFill>
                        <a:effectLst/>
                        <a:latin typeface="UhBee MiMi" pitchFamily="66" charset="-127"/>
                        <a:ea typeface="UhBee MiMi" pitchFamily="66" charset="-127"/>
                      </a:endParaRPr>
                    </a:p>
                  </a:txBody>
                  <a:tcPr marL="49392" marR="49392" marT="13655" marB="13655" anchor="ctr">
                    <a:lnL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623570" marR="0" indent="-62357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-4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[4</a:t>
                      </a:r>
                      <a:r>
                        <a:rPr lang="ko-KR" altLang="en-US" sz="1400" kern="0" spc="-4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국</a:t>
                      </a:r>
                      <a:r>
                        <a:rPr lang="en-US" altLang="ko-KR" sz="1400" kern="0" spc="-4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01-05] </a:t>
                      </a:r>
                      <a:r>
                        <a:rPr lang="ko-KR" altLang="en-US" sz="1400" kern="0" spc="-4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내용을 요약하며 듣는다</a:t>
                      </a:r>
                      <a:r>
                        <a:rPr lang="en-US" altLang="ko-KR" sz="1400" kern="0" spc="-4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.</a:t>
                      </a:r>
                      <a:endParaRPr lang="ko-KR" altLang="en-US" sz="1400" kern="0" spc="-20" dirty="0" smtClean="0">
                        <a:solidFill>
                          <a:srgbClr val="000000"/>
                        </a:solidFill>
                        <a:effectLst/>
                        <a:latin typeface="UhBee MiMi" pitchFamily="66" charset="-127"/>
                        <a:ea typeface="UhBee MiMi" pitchFamily="66" charset="-127"/>
                      </a:endParaRPr>
                    </a:p>
                    <a:p>
                      <a:pPr marL="623570" marR="0" indent="-62357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-4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[4</a:t>
                      </a:r>
                      <a:r>
                        <a:rPr lang="ko-KR" altLang="en-US" sz="1400" kern="0" spc="-4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국</a:t>
                      </a:r>
                      <a:r>
                        <a:rPr lang="en-US" altLang="ko-KR" sz="1400" kern="0" spc="-4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02-02] </a:t>
                      </a:r>
                      <a:r>
                        <a:rPr lang="ko-KR" altLang="en-US" sz="1400" kern="0" spc="-4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글의 유형을 고려하여 대강의 내용을 간추린다</a:t>
                      </a:r>
                      <a:r>
                        <a:rPr lang="en-US" altLang="ko-KR" sz="1400" kern="0" spc="-4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.</a:t>
                      </a:r>
                      <a:endParaRPr lang="ko-KR" altLang="en-US" sz="1400" kern="0" spc="-20" dirty="0" smtClean="0">
                        <a:solidFill>
                          <a:srgbClr val="000000"/>
                        </a:solidFill>
                        <a:effectLst/>
                        <a:latin typeface="UhBee MiMi" pitchFamily="66" charset="-127"/>
                        <a:ea typeface="UhBee MiMi" pitchFamily="66" charset="-127"/>
                      </a:endParaRPr>
                    </a:p>
                    <a:p>
                      <a:pPr marL="623570" marR="0" indent="-62357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-4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[4</a:t>
                      </a:r>
                      <a:r>
                        <a:rPr lang="ko-KR" altLang="en-US" sz="1400" kern="0" spc="-4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국</a:t>
                      </a:r>
                      <a:r>
                        <a:rPr lang="en-US" altLang="ko-KR" sz="1400" kern="0" spc="-4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03-02] </a:t>
                      </a:r>
                      <a:r>
                        <a:rPr lang="ko-KR" altLang="en-US" sz="1400" kern="0" spc="-4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시간의 흐름에 따라 사건이나 행동이 드러나게 글을 쓴다</a:t>
                      </a:r>
                      <a:r>
                        <a:rPr lang="en-US" altLang="ko-KR" sz="1400" kern="0" spc="-4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.</a:t>
                      </a:r>
                      <a:endParaRPr lang="ko-KR" altLang="en-US" sz="1400" kern="0" spc="-20" dirty="0" smtClean="0">
                        <a:solidFill>
                          <a:srgbClr val="000000"/>
                        </a:solidFill>
                        <a:effectLst/>
                        <a:latin typeface="UhBee MiMi" pitchFamily="66" charset="-127"/>
                        <a:ea typeface="UhBee MiMi" pitchFamily="66" charset="-127"/>
                      </a:endParaRPr>
                    </a:p>
                    <a:p>
                      <a:pPr marL="623570" marR="0" indent="-62357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-4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[4</a:t>
                      </a:r>
                      <a:r>
                        <a:rPr lang="ko-KR" altLang="en-US" sz="1400" kern="0" spc="-4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국</a:t>
                      </a:r>
                      <a:r>
                        <a:rPr lang="en-US" altLang="ko-KR" sz="1400" kern="0" spc="-4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05-02] </a:t>
                      </a:r>
                      <a:r>
                        <a:rPr lang="ko-KR" altLang="en-US" sz="1400" kern="0" spc="-4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인물</a:t>
                      </a:r>
                      <a:r>
                        <a:rPr lang="en-US" altLang="ko-KR" sz="1400" kern="0" spc="-4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, </a:t>
                      </a:r>
                      <a:r>
                        <a:rPr lang="ko-KR" altLang="en-US" sz="1400" kern="0" spc="-4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사건</a:t>
                      </a:r>
                      <a:r>
                        <a:rPr lang="en-US" altLang="ko-KR" sz="1400" kern="0" spc="-4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, </a:t>
                      </a:r>
                      <a:r>
                        <a:rPr lang="ko-KR" altLang="en-US" sz="1400" kern="0" spc="-4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배경에 주목하며 작품을 이해한다</a:t>
                      </a:r>
                      <a:r>
                        <a:rPr lang="en-US" altLang="ko-KR" sz="1400" kern="0" spc="-4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.</a:t>
                      </a:r>
                      <a:endParaRPr lang="ko-KR" altLang="en-US" sz="1400" kern="0" spc="-20" dirty="0">
                        <a:solidFill>
                          <a:srgbClr val="000000"/>
                        </a:solidFill>
                        <a:effectLst/>
                        <a:latin typeface="UhBee MiMi" pitchFamily="66" charset="-127"/>
                        <a:ea typeface="UhBee MiMi" pitchFamily="66" charset="-127"/>
                      </a:endParaRPr>
                    </a:p>
                  </a:txBody>
                  <a:tcPr marL="49392" marR="49392" marT="13655" marB="13655" anchor="ctr">
                    <a:lnL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0" spc="-4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독서단원</a:t>
                      </a:r>
                      <a:r>
                        <a:rPr lang="ko-KR" altLang="en-US" sz="1400" kern="0" spc="-40" baseline="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 활용</a:t>
                      </a:r>
                      <a:r>
                        <a:rPr lang="en-US" altLang="ko-KR" sz="1400" kern="0" spc="-40" baseline="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 </a:t>
                      </a:r>
                      <a:r>
                        <a:rPr lang="ko-KR" altLang="en-US" sz="1400" kern="0" spc="-40" baseline="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가능</a:t>
                      </a:r>
                      <a:endParaRPr lang="en-US" altLang="ko-KR" sz="1400" kern="0" spc="-40" baseline="0" dirty="0" smtClean="0">
                        <a:solidFill>
                          <a:srgbClr val="000000"/>
                        </a:solidFill>
                        <a:effectLst/>
                        <a:latin typeface="UhBee MiMi" pitchFamily="66" charset="-127"/>
                        <a:ea typeface="UhBee MiMi" pitchFamily="66" charset="-127"/>
                      </a:endParaRPr>
                    </a:p>
                  </a:txBody>
                  <a:tcPr marL="49392" marR="49392" marT="13655" marB="13655" anchor="ctr">
                    <a:lnL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2970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2</a:t>
                      </a:r>
                      <a:endParaRPr lang="en-US" sz="1800" kern="0" spc="0" dirty="0">
                        <a:solidFill>
                          <a:srgbClr val="000000"/>
                        </a:solidFill>
                        <a:effectLst/>
                        <a:latin typeface="UhBee MiMi" pitchFamily="66" charset="-127"/>
                        <a:ea typeface="UhBee MiMi" pitchFamily="66" charset="-127"/>
                      </a:endParaRPr>
                    </a:p>
                  </a:txBody>
                  <a:tcPr marL="49392" marR="49392" marT="13655" marB="13655" anchor="ctr">
                    <a:lnL>
                      <a:noFill/>
                    </a:lnL>
                    <a:lnR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이야기를 </a:t>
                      </a:r>
                      <a:r>
                        <a:rPr lang="ko-KR" altLang="en-US" sz="2000" kern="0" spc="0" dirty="0" err="1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톺아봐요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UhBee MiMi" pitchFamily="66" charset="-127"/>
                        <a:ea typeface="UhBee MiMi" pitchFamily="66" charset="-127"/>
                      </a:endParaRPr>
                    </a:p>
                  </a:txBody>
                  <a:tcPr marL="49392" marR="49392" marT="13655" marB="13655" anchor="ctr">
                    <a:lnL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E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ko-KR" altLang="en-US" sz="2000" kern="0" spc="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작가님에 대해 알아보기</a:t>
                      </a:r>
                      <a:endParaRPr lang="en-US" altLang="ko-KR" sz="2000" kern="0" spc="0" dirty="0" smtClean="0">
                        <a:solidFill>
                          <a:srgbClr val="000000"/>
                        </a:solidFill>
                        <a:effectLst/>
                        <a:latin typeface="UhBee MiMi" pitchFamily="66" charset="-127"/>
                        <a:ea typeface="UhBee MiMi" pitchFamily="66" charset="-127"/>
                      </a:endParaRPr>
                    </a:p>
                    <a:p>
                      <a:pPr marL="342900" marR="0" lvl="0" indent="-34290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ko-KR" altLang="en-US" sz="2000" kern="0" spc="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이야기에 담긴 생각 </a:t>
                      </a:r>
                      <a:r>
                        <a:rPr lang="ko-KR" altLang="en-US" sz="2000" kern="0" spc="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찾기</a:t>
                      </a:r>
                      <a:endParaRPr lang="en-US" altLang="ko-KR" sz="2000" kern="0" spc="0" dirty="0" smtClean="0">
                        <a:solidFill>
                          <a:srgbClr val="000000"/>
                        </a:solidFill>
                        <a:effectLst/>
                        <a:latin typeface="UhBee MiMi" pitchFamily="66" charset="-127"/>
                        <a:ea typeface="UhBee MiMi" pitchFamily="66" charset="-127"/>
                      </a:endParaRPr>
                    </a:p>
                    <a:p>
                      <a:pPr marL="342900" marR="0" lvl="0" indent="-34290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ko-KR" altLang="en-US" sz="2000" kern="0" spc="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작가님께 편지쓰기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UhBee MiMi" pitchFamily="66" charset="-127"/>
                        <a:ea typeface="UhBee MiMi" pitchFamily="66" charset="-127"/>
                      </a:endParaRPr>
                    </a:p>
                  </a:txBody>
                  <a:tcPr marL="49392" marR="49392" marT="13655" marB="13655" anchor="ctr">
                    <a:lnL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kern="0" spc="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도덕</a:t>
                      </a:r>
                      <a:endParaRPr lang="en-US" altLang="ko-KR" sz="1800" kern="0" spc="0" dirty="0" smtClean="0">
                        <a:solidFill>
                          <a:srgbClr val="000000"/>
                        </a:solidFill>
                        <a:effectLst/>
                        <a:latin typeface="UhBee MiMi" pitchFamily="66" charset="-127"/>
                        <a:ea typeface="UhBee MiMi" pitchFamily="66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800" kern="0" spc="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(</a:t>
                      </a:r>
                      <a:r>
                        <a:rPr lang="ko-KR" altLang="en-US" sz="1800" kern="0" spc="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국어</a:t>
                      </a:r>
                      <a:r>
                        <a:rPr lang="en-US" altLang="ko-KR" sz="1800" kern="0" spc="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)</a:t>
                      </a:r>
                      <a:endParaRPr lang="ko-KR" altLang="en-US" sz="1800" kern="0" spc="0" dirty="0">
                        <a:solidFill>
                          <a:srgbClr val="000000"/>
                        </a:solidFill>
                        <a:effectLst/>
                        <a:latin typeface="UhBee MiMi" pitchFamily="66" charset="-127"/>
                        <a:ea typeface="UhBee MiMi" pitchFamily="66" charset="-127"/>
                      </a:endParaRPr>
                    </a:p>
                  </a:txBody>
                  <a:tcPr marL="49392" marR="49392" marT="13655" marB="13655" anchor="ctr">
                    <a:lnL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685800" marR="0" indent="-68580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[4</a:t>
                      </a:r>
                      <a:r>
                        <a:rPr lang="ko-KR" altLang="en-US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도</a:t>
                      </a:r>
                      <a:r>
                        <a:rPr lang="en-US" altLang="ko-KR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04-01] </a:t>
                      </a:r>
                      <a:r>
                        <a:rPr lang="ko-KR" altLang="en-US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생명의 소중함을 이해하고 인간 생명과 환경 문제에 관심을 가지며 인간 생명과 자연을 보호하려는 태도를 가진다</a:t>
                      </a:r>
                      <a:r>
                        <a:rPr lang="en-US" altLang="ko-KR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.</a:t>
                      </a:r>
                      <a:endParaRPr lang="ko-KR" altLang="en-US" sz="1400" kern="0" spc="-20" dirty="0" smtClean="0">
                        <a:solidFill>
                          <a:srgbClr val="000000"/>
                        </a:solidFill>
                        <a:effectLst/>
                        <a:latin typeface="UhBee MiMi" pitchFamily="66" charset="-127"/>
                        <a:ea typeface="UhBee MiMi" pitchFamily="66" charset="-127"/>
                      </a:endParaRPr>
                    </a:p>
                    <a:p>
                      <a:pPr marL="685800" marR="0" indent="-68580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[4</a:t>
                      </a:r>
                      <a:r>
                        <a:rPr lang="ko-KR" altLang="en-US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국</a:t>
                      </a:r>
                      <a:r>
                        <a:rPr lang="en-US" altLang="ko-KR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05-04] </a:t>
                      </a:r>
                      <a:r>
                        <a:rPr lang="ko-KR" altLang="en-US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작품을 듣거나 읽거나 보고 떠오른 느낌과 생각을 다양하게 표현한다</a:t>
                      </a:r>
                      <a:r>
                        <a:rPr lang="en-US" altLang="ko-KR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. </a:t>
                      </a:r>
                      <a:endParaRPr lang="ko-KR" altLang="en-US" sz="1400" kern="0" spc="-20" dirty="0">
                        <a:solidFill>
                          <a:srgbClr val="000000"/>
                        </a:solidFill>
                        <a:effectLst/>
                        <a:latin typeface="UhBee MiMi" pitchFamily="66" charset="-127"/>
                        <a:ea typeface="UhBee MiMi" pitchFamily="66" charset="-127"/>
                      </a:endParaRPr>
                    </a:p>
                  </a:txBody>
                  <a:tcPr marL="49392" marR="49392" marT="13655" marB="13655" anchor="ctr">
                    <a:lnL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UhBee MiMi" pitchFamily="66" charset="-127"/>
                        <a:ea typeface="UhBee MiMi" pitchFamily="66" charset="-127"/>
                      </a:endParaRPr>
                    </a:p>
                  </a:txBody>
                  <a:tcPr marL="49392" marR="49392" marT="13655" marB="13655" anchor="ctr">
                    <a:lnL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03875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3</a:t>
                      </a: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4</a:t>
                      </a:r>
                      <a:endParaRPr lang="en-US" sz="1800" kern="0" spc="0" dirty="0">
                        <a:solidFill>
                          <a:srgbClr val="000000"/>
                        </a:solidFill>
                        <a:effectLst/>
                        <a:latin typeface="UhBee MiMi" pitchFamily="66" charset="-127"/>
                        <a:ea typeface="UhBee MiMi" pitchFamily="66" charset="-127"/>
                      </a:endParaRPr>
                    </a:p>
                  </a:txBody>
                  <a:tcPr marL="49392" marR="49392" marT="13655" marB="13655" anchor="ctr">
                    <a:lnL>
                      <a:noFill/>
                    </a:lnL>
                    <a:lnR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이야기를 표현해요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UhBee MiMi" pitchFamily="66" charset="-127"/>
                        <a:ea typeface="UhBee MiMi" pitchFamily="66" charset="-127"/>
                      </a:endParaRPr>
                    </a:p>
                  </a:txBody>
                  <a:tcPr marL="49392" marR="49392" marT="13655" marB="13655" anchor="ctr">
                    <a:lnL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E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ko-KR" altLang="en-US" sz="2000" kern="0" spc="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등장인물</a:t>
                      </a:r>
                      <a:r>
                        <a:rPr lang="en-US" altLang="ko-KR" sz="2000" kern="0" spc="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(</a:t>
                      </a:r>
                      <a:r>
                        <a:rPr lang="ko-KR" altLang="en-US" sz="2000" kern="0" spc="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동물</a:t>
                      </a:r>
                      <a:r>
                        <a:rPr lang="en-US" altLang="ko-KR" sz="2000" kern="0" spc="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) </a:t>
                      </a:r>
                      <a:r>
                        <a:rPr lang="ko-KR" altLang="en-US" sz="2000" kern="0" spc="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관찰하여 </a:t>
                      </a:r>
                      <a:r>
                        <a:rPr lang="en-US" altLang="ko-KR" sz="2000" kern="0" spc="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/>
                      </a:r>
                      <a:br>
                        <a:rPr lang="en-US" altLang="ko-KR" sz="2000" kern="0" spc="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</a:br>
                      <a:r>
                        <a:rPr lang="ko-KR" altLang="en-US" sz="2000" kern="0" spc="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분류하기</a:t>
                      </a:r>
                      <a:endParaRPr lang="en-US" altLang="ko-KR" sz="2000" kern="0" spc="0" dirty="0" smtClean="0">
                        <a:solidFill>
                          <a:srgbClr val="000000"/>
                        </a:solidFill>
                        <a:effectLst/>
                        <a:latin typeface="UhBee MiMi" pitchFamily="66" charset="-127"/>
                        <a:ea typeface="UhBee MiMi" pitchFamily="66" charset="-127"/>
                      </a:endParaRPr>
                    </a:p>
                    <a:p>
                      <a:pPr marL="342900" marR="0" lvl="0" indent="-34290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ko-KR" altLang="en-US" sz="2000" kern="0" spc="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정지 장면 </a:t>
                      </a:r>
                      <a:r>
                        <a:rPr lang="ko-KR" altLang="en-US" sz="2000" kern="0" spc="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표현하기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UhBee MiMi" pitchFamily="66" charset="-127"/>
                        <a:ea typeface="UhBee MiMi" pitchFamily="66" charset="-127"/>
                      </a:endParaRPr>
                    </a:p>
                  </a:txBody>
                  <a:tcPr marL="49392" marR="49392" marT="13655" marB="13655" anchor="ctr">
                    <a:lnL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kern="0" spc="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과학</a:t>
                      </a:r>
                      <a:endParaRPr lang="en-US" altLang="ko-KR" sz="1800" kern="0" spc="0" dirty="0" smtClean="0">
                        <a:solidFill>
                          <a:srgbClr val="000000"/>
                        </a:solidFill>
                        <a:effectLst/>
                        <a:latin typeface="UhBee MiMi" pitchFamily="66" charset="-127"/>
                        <a:ea typeface="UhBee MiMi" pitchFamily="66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kern="0" spc="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체육</a:t>
                      </a:r>
                      <a:endParaRPr lang="ko-KR" altLang="en-US" sz="1800" kern="0" spc="0" dirty="0">
                        <a:solidFill>
                          <a:srgbClr val="000000"/>
                        </a:solidFill>
                        <a:effectLst/>
                        <a:latin typeface="UhBee MiMi" pitchFamily="66" charset="-127"/>
                        <a:ea typeface="UhBee MiMi" pitchFamily="66" charset="-127"/>
                      </a:endParaRPr>
                    </a:p>
                  </a:txBody>
                  <a:tcPr marL="49392" marR="49392" marT="13655" marB="13655" anchor="ctr">
                    <a:lnL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628650" marR="0" indent="-62865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[4</a:t>
                      </a:r>
                      <a:r>
                        <a:rPr lang="ko-KR" altLang="en-US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과</a:t>
                      </a:r>
                      <a:r>
                        <a:rPr lang="en-US" altLang="ko-KR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03-01] </a:t>
                      </a:r>
                      <a:r>
                        <a:rPr lang="ko-KR" altLang="en-US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여러 가지 동물을 관찰하여 특징에 따라 동물을 분류할 수 있다</a:t>
                      </a:r>
                      <a:r>
                        <a:rPr lang="en-US" altLang="ko-KR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.</a:t>
                      </a:r>
                      <a:endParaRPr lang="ko-KR" altLang="en-US" sz="1400" kern="0" spc="-20" dirty="0" smtClean="0">
                        <a:solidFill>
                          <a:srgbClr val="000000"/>
                        </a:solidFill>
                        <a:effectLst/>
                        <a:latin typeface="UhBee MiMi" pitchFamily="66" charset="-127"/>
                        <a:ea typeface="UhBee MiMi" pitchFamily="66" charset="-127"/>
                      </a:endParaRPr>
                    </a:p>
                    <a:p>
                      <a:pPr marL="628650" marR="0" indent="-62865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[</a:t>
                      </a:r>
                      <a:r>
                        <a:rPr lang="en-US" altLang="ko-KR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4</a:t>
                      </a:r>
                      <a:r>
                        <a:rPr lang="ko-KR" altLang="en-US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체</a:t>
                      </a:r>
                      <a:r>
                        <a:rPr lang="en-US" altLang="ko-KR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04-02] </a:t>
                      </a:r>
                      <a:r>
                        <a:rPr lang="ko-KR" altLang="en-US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느낌이나 생각을 창의적인 움직임으로 표현하는 데 적합한 기본 동작을 다양한 표현 상황에 적용한다</a:t>
                      </a:r>
                      <a:r>
                        <a:rPr lang="en-US" altLang="ko-KR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. </a:t>
                      </a:r>
                      <a:endParaRPr lang="ko-KR" altLang="en-US" sz="1400" kern="0" spc="-20" dirty="0" smtClean="0">
                        <a:solidFill>
                          <a:srgbClr val="000000"/>
                        </a:solidFill>
                        <a:effectLst/>
                        <a:latin typeface="UhBee MiMi" pitchFamily="66" charset="-127"/>
                        <a:ea typeface="UhBee MiMi" pitchFamily="66" charset="-127"/>
                      </a:endParaRPr>
                    </a:p>
                    <a:p>
                      <a:pPr marL="628650" marR="0" indent="-62865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[4</a:t>
                      </a:r>
                      <a:r>
                        <a:rPr lang="ko-KR" altLang="en-US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체</a:t>
                      </a:r>
                      <a:r>
                        <a:rPr lang="en-US" altLang="ko-KR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04-03] </a:t>
                      </a:r>
                      <a:r>
                        <a:rPr lang="ko-KR" altLang="en-US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개인 또는 </a:t>
                      </a:r>
                      <a:r>
                        <a:rPr lang="ko-KR" altLang="en-US" sz="1400" kern="0" spc="-60" dirty="0" err="1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모둠별로</a:t>
                      </a:r>
                      <a:r>
                        <a:rPr lang="ko-KR" altLang="en-US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 움직임 언어나 표현 요소를 활용하여 구성한 작품을 발표하고 이를 감상한다</a:t>
                      </a:r>
                      <a:r>
                        <a:rPr lang="en-US" altLang="ko-KR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. </a:t>
                      </a:r>
                      <a:endParaRPr lang="ko-KR" altLang="en-US" sz="1400" kern="0" spc="-20" dirty="0" smtClean="0">
                        <a:solidFill>
                          <a:srgbClr val="000000"/>
                        </a:solidFill>
                        <a:effectLst/>
                        <a:latin typeface="UhBee MiMi" pitchFamily="66" charset="-127"/>
                        <a:ea typeface="UhBee MiMi" pitchFamily="66" charset="-127"/>
                      </a:endParaRPr>
                    </a:p>
                  </a:txBody>
                  <a:tcPr marL="49392" marR="49392" marT="13655" marB="13655" anchor="ctr">
                    <a:lnL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각각 </a:t>
                      </a:r>
                      <a:r>
                        <a:rPr lang="ko-KR" altLang="en-US" sz="1400" kern="0" spc="0" dirty="0" err="1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차시로</a:t>
                      </a:r>
                      <a:r>
                        <a:rPr lang="ko-KR" altLang="en-US" sz="1400" kern="0" spc="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 따로 진행 가능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UhBee MiMi" pitchFamily="66" charset="-127"/>
                        <a:ea typeface="UhBee MiMi" pitchFamily="66" charset="-127"/>
                      </a:endParaRPr>
                    </a:p>
                  </a:txBody>
                  <a:tcPr marL="49392" marR="49392" marT="13655" marB="13655" anchor="ctr">
                    <a:lnL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6185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5</a:t>
                      </a: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6</a:t>
                      </a:r>
                      <a:endParaRPr lang="en-US" sz="1800" kern="0" spc="0" dirty="0">
                        <a:solidFill>
                          <a:srgbClr val="000000"/>
                        </a:solidFill>
                        <a:effectLst/>
                        <a:latin typeface="UhBee MiMi" pitchFamily="66" charset="-127"/>
                        <a:ea typeface="UhBee MiMi" pitchFamily="66" charset="-127"/>
                      </a:endParaRPr>
                    </a:p>
                  </a:txBody>
                  <a:tcPr marL="49392" marR="49392" marT="13655" marB="13655" anchor="ctr">
                    <a:lnL>
                      <a:noFill/>
                    </a:lnL>
                    <a:lnR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이야기 속 세상을 표현해요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UhBee MiMi" pitchFamily="66" charset="-127"/>
                        <a:ea typeface="UhBee MiMi" pitchFamily="66" charset="-127"/>
                      </a:endParaRPr>
                    </a:p>
                  </a:txBody>
                  <a:tcPr marL="49392" marR="49392" marT="13655" marB="13655" anchor="ctr">
                    <a:lnL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en-US" altLang="ko-KR" sz="2000" kern="0" spc="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 [</a:t>
                      </a:r>
                      <a:r>
                        <a:rPr lang="ko-KR" altLang="en-US" sz="2000" kern="0" spc="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선택</a:t>
                      </a:r>
                      <a:r>
                        <a:rPr lang="en-US" altLang="ko-KR" sz="2000" kern="0" spc="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] </a:t>
                      </a:r>
                      <a:r>
                        <a:rPr lang="ko-KR" altLang="en-US" sz="2000" kern="0" spc="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독서감상화로 표현하기</a:t>
                      </a:r>
                      <a:endParaRPr lang="en-US" altLang="ko-KR" sz="2000" kern="0" spc="0" dirty="0" smtClean="0">
                        <a:solidFill>
                          <a:srgbClr val="000000"/>
                        </a:solidFill>
                        <a:effectLst/>
                        <a:latin typeface="UhBee MiMi" pitchFamily="66" charset="-127"/>
                        <a:ea typeface="UhBee MiMi" pitchFamily="66" charset="-127"/>
                      </a:endParaRPr>
                    </a:p>
                    <a:p>
                      <a:pPr marL="0" marR="0" lvl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en-US" altLang="ko-KR" sz="2000" kern="0" spc="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 [</a:t>
                      </a:r>
                      <a:r>
                        <a:rPr lang="ko-KR" altLang="en-US" sz="2000" kern="0" spc="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선택</a:t>
                      </a:r>
                      <a:r>
                        <a:rPr lang="en-US" altLang="ko-KR" sz="2000" kern="0" spc="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] </a:t>
                      </a:r>
                      <a:r>
                        <a:rPr lang="ko-KR" altLang="en-US" sz="2000" kern="0" spc="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협동화로 표현하기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UhBee MiMi" pitchFamily="66" charset="-127"/>
                        <a:ea typeface="UhBee MiMi" pitchFamily="66" charset="-127"/>
                      </a:endParaRPr>
                    </a:p>
                  </a:txBody>
                  <a:tcPr marL="49392" marR="49392" marT="13655" marB="13655" anchor="ctr">
                    <a:lnL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kern="0" spc="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미술</a:t>
                      </a:r>
                      <a:endParaRPr lang="ko-KR" altLang="en-US" sz="1800" kern="0" spc="0" dirty="0">
                        <a:solidFill>
                          <a:srgbClr val="000000"/>
                        </a:solidFill>
                        <a:effectLst/>
                        <a:latin typeface="UhBee MiMi" pitchFamily="66" charset="-127"/>
                        <a:ea typeface="UhBee MiMi" pitchFamily="66" charset="-127"/>
                      </a:endParaRPr>
                    </a:p>
                  </a:txBody>
                  <a:tcPr marL="49392" marR="49392" marT="13655" marB="13655" anchor="ctr">
                    <a:lnL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628650" marR="0" indent="-62865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[4</a:t>
                      </a:r>
                      <a:r>
                        <a:rPr lang="ko-KR" altLang="en-US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미</a:t>
                      </a:r>
                      <a:r>
                        <a:rPr lang="en-US" altLang="ko-KR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01-02] </a:t>
                      </a:r>
                      <a:r>
                        <a:rPr lang="ko-KR" altLang="en-US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주변 대상을 탐색하여 자신의 느낌과 생각을 다양한 방법으로 나타낼 수 있다</a:t>
                      </a:r>
                      <a:r>
                        <a:rPr lang="en-US" altLang="ko-KR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.</a:t>
                      </a:r>
                      <a:endParaRPr lang="ko-KR" altLang="en-US" sz="1400" kern="0" spc="-20" dirty="0" smtClean="0">
                        <a:solidFill>
                          <a:srgbClr val="000000"/>
                        </a:solidFill>
                        <a:effectLst/>
                        <a:latin typeface="UhBee MiMi" pitchFamily="66" charset="-127"/>
                        <a:ea typeface="UhBee MiMi" pitchFamily="66" charset="-127"/>
                      </a:endParaRPr>
                    </a:p>
                    <a:p>
                      <a:pPr marL="628650" marR="0" indent="-62865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[4</a:t>
                      </a:r>
                      <a:r>
                        <a:rPr lang="ko-KR" altLang="en-US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미</a:t>
                      </a:r>
                      <a:r>
                        <a:rPr lang="en-US" altLang="ko-KR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02-05] </a:t>
                      </a:r>
                      <a:r>
                        <a:rPr lang="ko-KR" altLang="en-US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조형 요소</a:t>
                      </a:r>
                      <a:r>
                        <a:rPr lang="en-US" altLang="ko-KR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(</a:t>
                      </a:r>
                      <a:r>
                        <a:rPr lang="ko-KR" altLang="en-US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점</a:t>
                      </a:r>
                      <a:r>
                        <a:rPr lang="en-US" altLang="ko-KR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, </a:t>
                      </a:r>
                      <a:r>
                        <a:rPr lang="ko-KR" altLang="en-US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선</a:t>
                      </a:r>
                      <a:r>
                        <a:rPr lang="en-US" altLang="ko-KR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, </a:t>
                      </a:r>
                      <a:r>
                        <a:rPr lang="ko-KR" altLang="en-US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면</a:t>
                      </a:r>
                      <a:r>
                        <a:rPr lang="en-US" altLang="ko-KR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, </a:t>
                      </a:r>
                      <a:r>
                        <a:rPr lang="ko-KR" altLang="en-US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형</a:t>
                      </a:r>
                      <a:r>
                        <a:rPr lang="en-US" altLang="ko-KR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.</a:t>
                      </a:r>
                      <a:r>
                        <a:rPr lang="ko-KR" altLang="en-US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형태</a:t>
                      </a:r>
                      <a:r>
                        <a:rPr lang="en-US" altLang="ko-KR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, </a:t>
                      </a:r>
                      <a:r>
                        <a:rPr lang="ko-KR" altLang="en-US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색</a:t>
                      </a:r>
                      <a:r>
                        <a:rPr lang="en-US" altLang="ko-KR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, </a:t>
                      </a:r>
                      <a:r>
                        <a:rPr lang="ko-KR" altLang="en-US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질감</a:t>
                      </a:r>
                      <a:r>
                        <a:rPr lang="en-US" altLang="ko-KR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, </a:t>
                      </a:r>
                      <a:r>
                        <a:rPr lang="ko-KR" altLang="en-US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양감 등</a:t>
                      </a:r>
                      <a:r>
                        <a:rPr lang="en-US" altLang="ko-KR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)</a:t>
                      </a:r>
                      <a:r>
                        <a:rPr lang="ko-KR" altLang="en-US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의 특징을 탐색하고 표현 의도에 적합하게 적용할 수 있다</a:t>
                      </a:r>
                      <a:r>
                        <a:rPr lang="en-US" altLang="ko-KR" sz="1400" kern="0" spc="-60" dirty="0" smtClean="0">
                          <a:solidFill>
                            <a:srgbClr val="000000"/>
                          </a:solidFill>
                          <a:effectLst/>
                          <a:latin typeface="UhBee MiMi" pitchFamily="66" charset="-127"/>
                          <a:ea typeface="UhBee MiMi" pitchFamily="66" charset="-127"/>
                        </a:rPr>
                        <a:t>. </a:t>
                      </a:r>
                      <a:endParaRPr lang="ko-KR" altLang="en-US" sz="1400" kern="0" spc="-20" dirty="0">
                        <a:solidFill>
                          <a:srgbClr val="000000"/>
                        </a:solidFill>
                        <a:effectLst/>
                        <a:latin typeface="UhBee MiMi" pitchFamily="66" charset="-127"/>
                        <a:ea typeface="UhBee MiMi" pitchFamily="66" charset="-127"/>
                      </a:endParaRPr>
                    </a:p>
                  </a:txBody>
                  <a:tcPr marL="49392" marR="49392" marT="13655" marB="13655" anchor="ctr">
                    <a:lnL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marL="49392" marR="49392" marT="13655" marB="13655" anchor="ctr">
                    <a:lnL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F3D5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8" name="직사각형 7"/>
          <p:cNvSpPr/>
          <p:nvPr/>
        </p:nvSpPr>
        <p:spPr>
          <a:xfrm>
            <a:off x="1916676" y="394190"/>
            <a:ext cx="56060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4000" dirty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 </a:t>
            </a:r>
            <a:r>
              <a:rPr lang="ko-KR" altLang="en-US" sz="4000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 밀짚잠자</a:t>
            </a:r>
            <a:r>
              <a:rPr lang="ko-KR" altLang="en-US" sz="4000" dirty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리</a:t>
            </a:r>
            <a:r>
              <a:rPr lang="ko-KR" altLang="en-US" sz="4000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 </a:t>
            </a:r>
            <a:r>
              <a:rPr lang="en-US" altLang="ko-KR" sz="4000" dirty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X </a:t>
            </a:r>
            <a:r>
              <a:rPr lang="en-US" altLang="ko-KR" sz="4000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3</a:t>
            </a:r>
            <a:r>
              <a:rPr lang="ko-KR" altLang="en-US" sz="4000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학년 </a:t>
            </a:r>
            <a:r>
              <a:rPr lang="en-US" altLang="ko-KR" sz="4000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2</a:t>
            </a:r>
            <a:r>
              <a:rPr lang="ko-KR" altLang="en-US" sz="4000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학기 흐름</a:t>
            </a:r>
            <a:r>
              <a:rPr lang="ko-KR" altLang="en-US" sz="4000" dirty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도</a:t>
            </a:r>
            <a:endParaRPr lang="ko-KR" alt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250" b="78077" l="51771" r="94323">
                        <a14:foregroundMark x1="89583" y1="50192" x2="89583" y2="50192"/>
                        <a14:foregroundMark x1="88125" y1="48942" x2="88125" y2="48942"/>
                        <a14:foregroundMark x1="87760" y1="51923" x2="90156" y2="50481"/>
                        <a14:foregroundMark x1="87865" y1="53558" x2="89010" y2="56154"/>
                        <a14:foregroundMark x1="90677" y1="51827" x2="90677" y2="51827"/>
                        <a14:foregroundMark x1="88490" y1="47981" x2="88490" y2="47981"/>
                        <a14:foregroundMark x1="87760" y1="49038" x2="86823" y2="51346"/>
                        <a14:foregroundMark x1="86771" y1="57404" x2="86771" y2="57404"/>
                        <a14:foregroundMark x1="86563" y1="55000" x2="86771" y2="58462"/>
                        <a14:foregroundMark x1="89583" y1="54135" x2="88542" y2="56442"/>
                        <a14:foregroundMark x1="87760" y1="56250" x2="88906" y2="57019"/>
                        <a14:foregroundMark x1="89479" y1="56827" x2="89479" y2="56827"/>
                        <a14:foregroundMark x1="89219" y1="62308" x2="89219" y2="623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981" t="17290" r="5473" b="21789"/>
          <a:stretch/>
        </p:blipFill>
        <p:spPr bwMode="auto">
          <a:xfrm>
            <a:off x="896957" y="87082"/>
            <a:ext cx="1308636" cy="1014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5781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-292814" y="1347500"/>
            <a:ext cx="9729627" cy="107288"/>
          </a:xfrm>
          <a:prstGeom prst="roundRect">
            <a:avLst/>
          </a:prstGeom>
          <a:solidFill>
            <a:schemeClr val="accent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itchFamily="66" charset="-127"/>
              <a:ea typeface="UhBee MiMi" pitchFamily="66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838C6D44-3974-4C9F-847D-C0AD0725D1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41818"/>
            <a:ext cx="1327697" cy="1266990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1274785" y="628284"/>
            <a:ext cx="5588389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ko-KR" sz="4800" b="1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&lt;</a:t>
            </a:r>
            <a:r>
              <a:rPr lang="ko-KR" altLang="en-US" sz="4800" b="1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밀짚잠자리</a:t>
            </a:r>
            <a:r>
              <a:rPr lang="en-US" altLang="ko-KR" sz="4800" b="1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&gt;</a:t>
            </a:r>
            <a:r>
              <a:rPr lang="ko-KR" altLang="en-US" sz="4800" b="1" dirty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 </a:t>
            </a:r>
            <a:r>
              <a:rPr lang="ko-KR" altLang="en-US" sz="4800" b="1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이야기 정리하기</a:t>
            </a:r>
            <a:endParaRPr lang="ko-KR" altLang="en-US" sz="4800" b="1" dirty="0"/>
          </a:p>
        </p:txBody>
      </p:sp>
      <p:pic>
        <p:nvPicPr>
          <p:cNvPr id="15" name="그림 14">
            <a:extLst>
              <a:ext uri="{FF2B5EF4-FFF2-40B4-BE49-F238E27FC236}">
                <a16:creationId xmlns="" xmlns:a16="http://schemas.microsoft.com/office/drawing/2014/main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836792" y="3815930"/>
            <a:ext cx="3146230" cy="3146230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xmlns="" id="{7C15DCE0-6E10-4C8B-9C5C-3F5B4BBBC7F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2053"/>
          <a:stretch/>
        </p:blipFill>
        <p:spPr>
          <a:xfrm>
            <a:off x="4144274" y="1041643"/>
            <a:ext cx="5234604" cy="5064095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>
            <a:off x="5130967" y="2545654"/>
            <a:ext cx="35224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3600" b="1" dirty="0" smtClean="0">
                <a:solidFill>
                  <a:srgbClr val="FF0000"/>
                </a:solidFill>
                <a:latin typeface="UhBee MiMi" panose="03000600000000000000" pitchFamily="66" charset="-127"/>
                <a:ea typeface="UhBee MiMi" panose="03000600000000000000" pitchFamily="66" charset="-127"/>
              </a:rPr>
              <a:t>만나는 동물</a:t>
            </a:r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에 따라</a:t>
            </a:r>
            <a:endParaRPr lang="en-US" altLang="ko-KR" sz="36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흐름을 정리한다면</a:t>
            </a:r>
            <a:r>
              <a: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,</a:t>
            </a:r>
          </a:p>
          <a:p>
            <a:pPr algn="ctr"/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어떤 말들을 찾아야 하나요</a:t>
            </a:r>
            <a:r>
              <a: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?</a:t>
            </a:r>
            <a:endParaRPr lang="en-US" altLang="ko-KR" sz="3600" dirty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21" name="Picture 2" descr="ë°ì§ì ìë¦¬ì ëí ì´ë¯¸ì§ ê²ìê²°ê³¼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555" y="2031997"/>
            <a:ext cx="2603843" cy="3083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105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-292814" y="1347500"/>
            <a:ext cx="9729627" cy="107288"/>
          </a:xfrm>
          <a:prstGeom prst="roundRect">
            <a:avLst/>
          </a:prstGeom>
          <a:solidFill>
            <a:schemeClr val="accent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itchFamily="66" charset="-127"/>
              <a:ea typeface="UhBee MiMi" pitchFamily="66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838C6D44-3974-4C9F-847D-C0AD0725D1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41818"/>
            <a:ext cx="1327697" cy="1266990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1274785" y="628284"/>
            <a:ext cx="5588389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ko-KR" sz="4800" b="1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&lt;</a:t>
            </a:r>
            <a:r>
              <a:rPr lang="ko-KR" altLang="en-US" sz="4800" b="1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밀짚잠자리</a:t>
            </a:r>
            <a:r>
              <a:rPr lang="en-US" altLang="ko-KR" sz="4800" b="1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&gt;</a:t>
            </a:r>
            <a:r>
              <a:rPr lang="ko-KR" altLang="en-US" sz="4800" b="1" dirty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 </a:t>
            </a:r>
            <a:r>
              <a:rPr lang="ko-KR" altLang="en-US" sz="4800" b="1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이야기 정리하기</a:t>
            </a:r>
            <a:endParaRPr lang="ko-KR" altLang="en-US" sz="4800" b="1" dirty="0"/>
          </a:p>
        </p:txBody>
      </p:sp>
      <p:pic>
        <p:nvPicPr>
          <p:cNvPr id="21" name="Picture 2" descr="ë°ì§ì ìë¦¬ì ëí ì´ë¯¸ì§ ê²ìê²°ê³¼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571" y="2031999"/>
            <a:ext cx="3456463" cy="409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B7FE54D3-F49C-4944-A748-84B85422ED3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3703187" y="2930192"/>
            <a:ext cx="5553697" cy="2628856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C0E2505E-3FBD-48A0-9293-BFFDF4F3333E}"/>
              </a:ext>
            </a:extLst>
          </p:cNvPr>
          <p:cNvGrpSpPr/>
          <p:nvPr/>
        </p:nvGrpSpPr>
        <p:grpSpPr>
          <a:xfrm>
            <a:off x="4809514" y="4448255"/>
            <a:ext cx="3341041" cy="2515073"/>
            <a:chOff x="1474733" y="4332652"/>
            <a:chExt cx="3341041" cy="2515073"/>
          </a:xfrm>
        </p:grpSpPr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xmlns="" id="{52D3CAAD-F759-48AD-BAC2-644FBBF044E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74733" y="4332652"/>
              <a:ext cx="3341041" cy="2515073"/>
            </a:xfrm>
            <a:prstGeom prst="rect">
              <a:avLst/>
            </a:prstGeom>
          </p:spPr>
        </p:pic>
        <p:sp>
          <p:nvSpPr>
            <p:cNvPr id="18" name="직사각형 17">
              <a:extLst>
                <a:ext uri="{FF2B5EF4-FFF2-40B4-BE49-F238E27FC236}">
                  <a16:creationId xmlns:a16="http://schemas.microsoft.com/office/drawing/2014/main" xmlns="" id="{ED9F2CDD-550E-4617-8B2F-28147F8DA09A}"/>
                </a:ext>
              </a:extLst>
            </p:cNvPr>
            <p:cNvSpPr/>
            <p:nvPr/>
          </p:nvSpPr>
          <p:spPr>
            <a:xfrm>
              <a:off x="3308426" y="4990394"/>
              <a:ext cx="137367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밀짚잠자리</a:t>
              </a:r>
              <a:endParaRPr lang="en-US" altLang="ko-KR" dirty="0"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</p:txBody>
        </p:sp>
      </p:grpSp>
      <p:sp>
        <p:nvSpPr>
          <p:cNvPr id="19" name="직사각형 18"/>
          <p:cNvSpPr/>
          <p:nvPr/>
        </p:nvSpPr>
        <p:spPr>
          <a:xfrm>
            <a:off x="4194034" y="1729863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이야기를 다시 들으며 </a:t>
            </a:r>
            <a:endParaRPr lang="en-US" altLang="ko-KR" sz="36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흐름에 따라 정리해봅시다</a:t>
            </a:r>
            <a:r>
              <a: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  <a:endParaRPr lang="en-US" altLang="ko-KR" sz="3600" dirty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xmlns="" id="{3F1C7A98-F736-4EA6-96CA-E7EBC60B11E2}"/>
              </a:ext>
            </a:extLst>
          </p:cNvPr>
          <p:cNvGrpSpPr/>
          <p:nvPr/>
        </p:nvGrpSpPr>
        <p:grpSpPr>
          <a:xfrm>
            <a:off x="6225747" y="931324"/>
            <a:ext cx="2860484" cy="1205344"/>
            <a:chOff x="233221" y="1979377"/>
            <a:chExt cx="2860484" cy="1205344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D80C08D6-91EF-43E0-8FBF-AFD8A21C551C}"/>
                </a:ext>
              </a:extLst>
            </p:cNvPr>
            <p:cNvSpPr txBox="1"/>
            <p:nvPr/>
          </p:nvSpPr>
          <p:spPr>
            <a:xfrm>
              <a:off x="1116882" y="2313225"/>
              <a:ext cx="197682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400" dirty="0">
                  <a:latin typeface="UhBee MiMi" pitchFamily="66" charset="-127"/>
                  <a:ea typeface="UhBee MiMi" pitchFamily="66" charset="-127"/>
                </a:rPr>
                <a:t>1</a:t>
              </a:r>
              <a:r>
                <a:rPr lang="ko-KR" altLang="en-US" sz="2400" dirty="0" err="1" smtClean="0">
                  <a:latin typeface="UhBee MiMi" pitchFamily="66" charset="-127"/>
                  <a:ea typeface="UhBee MiMi" pitchFamily="66" charset="-127"/>
                </a:rPr>
                <a:t>차시</a:t>
              </a:r>
              <a:r>
                <a:rPr lang="en-US" altLang="ko-KR" sz="2400" dirty="0" smtClean="0">
                  <a:latin typeface="UhBee MiMi" pitchFamily="66" charset="-127"/>
                  <a:ea typeface="UhBee MiMi" pitchFamily="66" charset="-127"/>
                </a:rPr>
                <a:t>-2~4</a:t>
              </a:r>
              <a:r>
                <a:rPr lang="ko-KR" altLang="en-US" sz="2400" dirty="0" smtClean="0">
                  <a:latin typeface="UhBee MiMi" pitchFamily="66" charset="-127"/>
                  <a:ea typeface="UhBee MiMi" pitchFamily="66" charset="-127"/>
                </a:rPr>
                <a:t>쪽 활용</a:t>
              </a:r>
              <a:endParaRPr lang="ko-KR" altLang="en-US" sz="2400" dirty="0">
                <a:solidFill>
                  <a:srgbClr val="7030A0"/>
                </a:solidFill>
                <a:latin typeface="UhBee MiMi" pitchFamily="66" charset="-127"/>
                <a:ea typeface="UhBee MiMi" pitchFamily="66" charset="-127"/>
              </a:endParaRPr>
            </a:p>
          </p:txBody>
        </p:sp>
        <p:pic>
          <p:nvPicPr>
            <p:cNvPr id="23" name="그림 22">
              <a:extLst>
                <a:ext uri="{FF2B5EF4-FFF2-40B4-BE49-F238E27FC236}">
                  <a16:creationId xmlns:a16="http://schemas.microsoft.com/office/drawing/2014/main" xmlns="" id="{40EF3CE3-3010-444F-9CEB-81583058204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3221" y="1979377"/>
              <a:ext cx="1205344" cy="12053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11166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-292814" y="1347500"/>
            <a:ext cx="9729627" cy="107288"/>
          </a:xfrm>
          <a:prstGeom prst="roundRect">
            <a:avLst/>
          </a:prstGeom>
          <a:solidFill>
            <a:schemeClr val="accent2">
              <a:lumMod val="20000"/>
              <a:lumOff val="80000"/>
              <a:alpha val="29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itchFamily="66" charset="-127"/>
              <a:ea typeface="UhBee MiMi" pitchFamily="66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838C6D44-3974-4C9F-847D-C0AD0725D1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41818"/>
            <a:ext cx="1327697" cy="1266990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1274785" y="628284"/>
            <a:ext cx="5588389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ko-KR" sz="4800" b="1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&lt;</a:t>
            </a:r>
            <a:r>
              <a:rPr lang="ko-KR" altLang="en-US" sz="4800" b="1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밀짚잠자리</a:t>
            </a:r>
            <a:r>
              <a:rPr lang="en-US" altLang="ko-KR" sz="4800" b="1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&gt;</a:t>
            </a:r>
            <a:r>
              <a:rPr lang="ko-KR" altLang="en-US" sz="4800" b="1" dirty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 </a:t>
            </a:r>
            <a:r>
              <a:rPr lang="ko-KR" altLang="en-US" sz="4800" b="1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이야기 정리하기</a:t>
            </a:r>
            <a:endParaRPr lang="ko-KR" altLang="en-US" sz="4800" b="1" dirty="0"/>
          </a:p>
        </p:txBody>
      </p:sp>
      <p:pic>
        <p:nvPicPr>
          <p:cNvPr id="15" name="그림 14">
            <a:extLst>
              <a:ext uri="{FF2B5EF4-FFF2-40B4-BE49-F238E27FC236}">
                <a16:creationId xmlns="" xmlns:a16="http://schemas.microsoft.com/office/drawing/2014/main" id="{E017B86A-B9A3-4B23-8D9E-0C49EEFF178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836792" y="3815930"/>
            <a:ext cx="3146230" cy="3146230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xmlns="" id="{7C15DCE0-6E10-4C8B-9C5C-3F5B4BBBC7F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2053"/>
          <a:stretch/>
        </p:blipFill>
        <p:spPr>
          <a:xfrm>
            <a:off x="4144274" y="1041643"/>
            <a:ext cx="5234604" cy="5064095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xmlns="" id="{6849C3CA-4239-4123-AC5F-647DF5658CCA}"/>
              </a:ext>
            </a:extLst>
          </p:cNvPr>
          <p:cNvSpPr/>
          <p:nvPr/>
        </p:nvSpPr>
        <p:spPr>
          <a:xfrm>
            <a:off x="5130967" y="2545654"/>
            <a:ext cx="35224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정리한 내용을</a:t>
            </a:r>
            <a:endParaRPr lang="en-US" altLang="ko-KR" sz="3600" dirty="0" smtClean="0">
              <a:latin typeface="UhBee MiMi" panose="03000600000000000000" pitchFamily="66" charset="-127"/>
              <a:ea typeface="UhBee MiMi" panose="03000600000000000000" pitchFamily="66" charset="-127"/>
            </a:endParaRPr>
          </a:p>
          <a:p>
            <a:pPr algn="ctr"/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짝과 비교해봅시다</a:t>
            </a:r>
            <a:r>
              <a: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</a:p>
          <a:p>
            <a:pPr algn="ctr"/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비슷한가요</a:t>
            </a:r>
            <a:r>
              <a: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?</a:t>
            </a:r>
          </a:p>
          <a:p>
            <a:pPr algn="ctr"/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다른가요</a:t>
            </a:r>
            <a:r>
              <a: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?</a:t>
            </a:r>
            <a:endParaRPr lang="en-US" altLang="ko-KR" sz="3600" dirty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21" name="Picture 2" descr="ë°ì§ì ìë¦¬ì ëí ì´ë¯¸ì§ ê²ìê²°ê³¼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555" y="2031997"/>
            <a:ext cx="2603843" cy="3083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1932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2061832" y="1522176"/>
            <a:ext cx="12801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4000" dirty="0" smtClean="0">
                <a:solidFill>
                  <a:schemeClr val="bg1"/>
                </a:solidFill>
                <a:latin typeface="UhBee MiMi" pitchFamily="66" charset="-127"/>
                <a:ea typeface="UhBee MiMi" pitchFamily="66" charset="-127"/>
              </a:rPr>
              <a:t>나는 본다</a:t>
            </a:r>
            <a:r>
              <a:rPr lang="en-US" altLang="ko-KR" sz="4000" dirty="0" smtClean="0">
                <a:solidFill>
                  <a:schemeClr val="bg1"/>
                </a:solidFill>
                <a:latin typeface="UhBee MiMi" pitchFamily="66" charset="-127"/>
                <a:ea typeface="UhBee MiMi" pitchFamily="66" charset="-127"/>
              </a:rPr>
              <a:t>?</a:t>
            </a:r>
            <a:endParaRPr lang="ko-KR" altLang="en-US" sz="4000" dirty="0">
              <a:solidFill>
                <a:schemeClr val="bg1"/>
              </a:solidFill>
              <a:latin typeface="UhBee MiMi" pitchFamily="66" charset="-127"/>
              <a:ea typeface="UhBee MiMi" pitchFamily="66" charset="-127"/>
            </a:endParaRPr>
          </a:p>
        </p:txBody>
      </p:sp>
      <p:sp>
        <p:nvSpPr>
          <p:cNvPr id="13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-3043530" y="1128223"/>
            <a:ext cx="15128111" cy="3777606"/>
          </a:xfrm>
          <a:prstGeom prst="round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오늘은 </a:t>
            </a:r>
            <a:r>
              <a:rPr lang="en-US" altLang="ko-KR" sz="44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&lt;</a:t>
            </a:r>
            <a:r>
              <a:rPr lang="ko-KR" altLang="en-US" sz="44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밀짚잠자리</a:t>
            </a:r>
            <a:r>
              <a:rPr lang="en-US" altLang="ko-KR" sz="44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&gt;</a:t>
            </a:r>
            <a:r>
              <a:rPr lang="ko-KR" altLang="en-US" sz="44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를 함께 읽고</a:t>
            </a:r>
            <a:endParaRPr lang="en-US" altLang="ko-KR" sz="4400" dirty="0" smtClean="0">
              <a:solidFill>
                <a:schemeClr val="tx1"/>
              </a:solidFill>
              <a:latin typeface="UhBee MiMi" pitchFamily="66" charset="-127"/>
              <a:ea typeface="UhBee MiMi" pitchFamily="66" charset="-127"/>
            </a:endParaRPr>
          </a:p>
          <a:p>
            <a:pPr algn="ctr"/>
            <a:r>
              <a:rPr lang="ko-KR" altLang="en-US" sz="44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흐름에 따라 이야기를 정리해보았어요</a:t>
            </a:r>
            <a:r>
              <a:rPr lang="en-US" altLang="ko-KR" sz="44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.</a:t>
            </a:r>
          </a:p>
          <a:p>
            <a:pPr algn="ctr"/>
            <a:endParaRPr lang="en-US" altLang="ko-KR" dirty="0" smtClean="0">
              <a:solidFill>
                <a:schemeClr val="tx1"/>
              </a:solidFill>
              <a:latin typeface="UhBee MiMi" pitchFamily="66" charset="-127"/>
              <a:ea typeface="UhBee MiMi" pitchFamily="66" charset="-127"/>
            </a:endParaRPr>
          </a:p>
          <a:p>
            <a:pPr algn="ctr"/>
            <a:r>
              <a:rPr lang="ko-KR" altLang="en-US" sz="44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다음 시간에는</a:t>
            </a:r>
            <a:r>
              <a:rPr lang="en-US" altLang="ko-KR" sz="44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,</a:t>
            </a:r>
          </a:p>
          <a:p>
            <a:pPr algn="ctr"/>
            <a:r>
              <a:rPr lang="ko-KR" altLang="en-US" sz="44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글을 쓴 작가님에 대해 알아보며 </a:t>
            </a:r>
            <a:endParaRPr lang="en-US" altLang="ko-KR" sz="4400" dirty="0" smtClean="0">
              <a:solidFill>
                <a:schemeClr val="tx1"/>
              </a:solidFill>
              <a:latin typeface="UhBee MiMi" pitchFamily="66" charset="-127"/>
              <a:ea typeface="UhBee MiMi" pitchFamily="66" charset="-127"/>
            </a:endParaRPr>
          </a:p>
          <a:p>
            <a:pPr algn="ctr"/>
            <a:r>
              <a:rPr lang="ko-KR" altLang="en-US" sz="44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    이야기 속에 담긴 </a:t>
            </a:r>
            <a:endParaRPr lang="en-US" altLang="ko-KR" sz="4400" dirty="0" smtClean="0">
              <a:solidFill>
                <a:schemeClr val="tx1"/>
              </a:solidFill>
              <a:latin typeface="UhBee MiMi" pitchFamily="66" charset="-127"/>
              <a:ea typeface="UhBee MiMi" pitchFamily="66" charset="-127"/>
            </a:endParaRPr>
          </a:p>
          <a:p>
            <a:pPr algn="ctr"/>
            <a:r>
              <a:rPr lang="en-US" altLang="ko-KR" sz="4400" dirty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 </a:t>
            </a:r>
            <a:r>
              <a:rPr lang="en-US" altLang="ko-KR" sz="44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    </a:t>
            </a:r>
            <a:r>
              <a:rPr lang="ko-KR" altLang="en-US" sz="44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생각을 살펴봐요</a:t>
            </a:r>
            <a:r>
              <a:rPr lang="en-US" altLang="ko-KR" sz="44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.</a:t>
            </a:r>
            <a:endParaRPr lang="ko-KR" altLang="en-US" sz="4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itchFamily="66" charset="-127"/>
              <a:ea typeface="UhBee MiMi" pitchFamily="66" charset="-127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3981" b="96505" l="13125" r="88490">
                        <a14:foregroundMark x1="30156" y1="59515" x2="30156" y2="59515"/>
                        <a14:foregroundMark x1="32188" y1="51650" x2="31771" y2="65437"/>
                        <a14:foregroundMark x1="35313" y1="58252" x2="32760" y2="65728"/>
                        <a14:foregroundMark x1="27656" y1="53398" x2="28333" y2="61262"/>
                        <a14:foregroundMark x1="32448" y1="49709" x2="32760" y2="54369"/>
                        <a14:foregroundMark x1="31771" y1="48252" x2="30729" y2="53107"/>
                        <a14:foregroundMark x1="27969" y1="48641" x2="27969" y2="53107"/>
                        <a14:foregroundMark x1="37031" y1="52913" x2="37031" y2="52913"/>
                        <a14:foregroundMark x1="36302" y1="70971" x2="36302" y2="70971"/>
                        <a14:foregroundMark x1="26615" y1="53981" x2="26615" y2="53981"/>
                        <a14:foregroundMark x1="26615" y1="53981" x2="26406" y2="57670"/>
                        <a14:foregroundMark x1="26354" y1="59515" x2="27865" y2="63981"/>
                        <a14:foregroundMark x1="30156" y1="55631" x2="30156" y2="55631"/>
                        <a14:foregroundMark x1="31875" y1="46893" x2="31875" y2="46893"/>
                        <a14:foregroundMark x1="33073" y1="55922" x2="33073" y2="55922"/>
                        <a14:foregroundMark x1="33438" y1="53689" x2="33646" y2="58350"/>
                        <a14:foregroundMark x1="67135" y1="76408" x2="67135" y2="76408"/>
                        <a14:foregroundMark x1="63750" y1="70777" x2="63750" y2="70777"/>
                        <a14:foregroundMark x1="18021" y1="88350" x2="18021" y2="883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872" t="45145" r="12188" b="5049"/>
          <a:stretch/>
        </p:blipFill>
        <p:spPr bwMode="auto">
          <a:xfrm>
            <a:off x="-406398" y="3881743"/>
            <a:ext cx="9550398" cy="3198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0356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="" xmlns:a16="http://schemas.microsoft.com/office/drawing/2014/main" id="{19B03083-3BB2-4883-9AD5-7F8DAD057BF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73"/>
            <a:ext cx="9144000" cy="6854653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="" xmlns:a16="http://schemas.microsoft.com/office/drawing/2014/main" id="{F6E1BE83-9126-41BE-A6C9-171C96B0C7B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74991">
            <a:off x="4550747" y="278549"/>
            <a:ext cx="4615350" cy="332496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315240" y="1152149"/>
            <a:ext cx="256192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itchFamily="66" charset="-127"/>
                <a:ea typeface="UhBee MiMi" pitchFamily="66" charset="-127"/>
              </a:rPr>
              <a:t>밀짚잠자</a:t>
            </a:r>
            <a:r>
              <a:rPr lang="ko-KR" alt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itchFamily="66" charset="-127"/>
                <a:ea typeface="UhBee MiMi" pitchFamily="66" charset="-127"/>
              </a:rPr>
              <a:t>리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8818" y="674598"/>
            <a:ext cx="1298336" cy="129833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521145" y="2063758"/>
            <a:ext cx="28067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dirty="0" smtClean="0">
                <a:latin typeface="UhBee MiMi" pitchFamily="66" charset="-127"/>
                <a:ea typeface="UhBee MiMi" pitchFamily="66" charset="-127"/>
              </a:rPr>
              <a:t>“</a:t>
            </a:r>
            <a:r>
              <a:rPr lang="ko-KR" altLang="en-US" sz="4000" dirty="0" smtClean="0">
                <a:latin typeface="UhBee MiMi" pitchFamily="66" charset="-127"/>
                <a:ea typeface="UhBee MiMi" pitchFamily="66" charset="-127"/>
              </a:rPr>
              <a:t>함께 읽어요</a:t>
            </a:r>
            <a:r>
              <a:rPr lang="en-US" altLang="ko-KR" sz="4000" dirty="0" smtClean="0">
                <a:latin typeface="UhBee MiMi" pitchFamily="66" charset="-127"/>
                <a:ea typeface="UhBee MiMi" pitchFamily="66" charset="-127"/>
              </a:rPr>
              <a:t>”</a:t>
            </a:r>
            <a:endParaRPr lang="ko-KR" altLang="en-US" sz="4000" dirty="0">
              <a:latin typeface="UhBee MiMi" pitchFamily="66" charset="-127"/>
              <a:ea typeface="UhBee MiMi" pitchFamily="66" charset="-127"/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9859" y="6351848"/>
            <a:ext cx="1622840" cy="345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3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418118" y="1513617"/>
            <a:ext cx="8352928" cy="4507671"/>
          </a:xfrm>
          <a:prstGeom prst="roundRect">
            <a:avLst/>
          </a:prstGeom>
          <a:noFill/>
          <a:ln>
            <a:solidFill>
              <a:schemeClr val="accent6">
                <a:lumMod val="20000"/>
                <a:lumOff val="8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UhBee MiMi" pitchFamily="66" charset="-127"/>
              <a:ea typeface="UhBee MiMi" pitchFamily="66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5CB109DF-9CF2-4712-921E-5FF73ADB392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6502" y="1726471"/>
            <a:ext cx="1292382" cy="1034238"/>
          </a:xfrm>
          <a:prstGeom prst="rect">
            <a:avLst/>
          </a:prstGeom>
          <a:ln>
            <a:noFill/>
          </a:ln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727646" y="1969984"/>
            <a:ext cx="1627369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0" i="0" u="none" strike="noStrike" kern="1200" cap="none" spc="0" normalizeH="0" baseline="0" noProof="0" dirty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관련 교과</a:t>
            </a:r>
            <a:r>
              <a:rPr kumimoji="0" lang="en-US" altLang="ko-KR" sz="3200" b="0" i="0" u="none" strike="noStrike" kern="1200" cap="none" spc="0" normalizeH="0" baseline="0" noProof="0" dirty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3200" b="0" i="0" u="none" strike="noStrike" kern="1200" cap="none" spc="0" normalizeH="0" baseline="0" noProof="0" dirty="0">
              <a:solidFill>
                <a:prstClr val="black"/>
              </a:solidFill>
              <a:highlight>
                <a:srgbClr val="FFFF9F"/>
              </a:highlight>
              <a:uLnTx/>
              <a:uFillTx/>
              <a:latin typeface="UhBee MiMi" pitchFamily="66" charset="-127"/>
              <a:ea typeface="UhBee MiMi" pitchFamily="66" charset="-127"/>
              <a:cs typeface="다온 청춘고딕(B)" panose="0202060302010102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695053" y="3414203"/>
            <a:ext cx="7776282" cy="228658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623570" marR="0" indent="-623570" algn="just" fontAlgn="base" latinLnBrk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800" kern="0" spc="-40" dirty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[4</a:t>
            </a:r>
            <a:r>
              <a:rPr lang="ko-KR" altLang="en-US" sz="2800" kern="0" spc="-40" dirty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국</a:t>
            </a:r>
            <a:r>
              <a:rPr lang="en-US" altLang="ko-KR" sz="2800" kern="0" spc="-40" dirty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01-05] </a:t>
            </a:r>
            <a:r>
              <a:rPr lang="ko-KR" altLang="en-US" sz="2800" kern="0" spc="-40" dirty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내용을 요약하며 듣는다</a:t>
            </a:r>
            <a:r>
              <a:rPr lang="en-US" altLang="ko-KR" sz="2800" kern="0" spc="-40" dirty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.</a:t>
            </a:r>
            <a:endParaRPr lang="ko-KR" altLang="en-US" sz="2800" kern="0" spc="-20" dirty="0">
              <a:solidFill>
                <a:srgbClr val="000000"/>
              </a:solidFill>
              <a:latin typeface="UhBee MiMi" pitchFamily="66" charset="-127"/>
              <a:ea typeface="UhBee MiMi" pitchFamily="66" charset="-127"/>
            </a:endParaRPr>
          </a:p>
          <a:p>
            <a:pPr marL="623570" marR="0" indent="-623570" algn="just" fontAlgn="base" latinLnBrk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800" kern="0" spc="-40" dirty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[4</a:t>
            </a:r>
            <a:r>
              <a:rPr lang="ko-KR" altLang="en-US" sz="2800" kern="0" spc="-40" dirty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국</a:t>
            </a:r>
            <a:r>
              <a:rPr lang="en-US" altLang="ko-KR" sz="2800" kern="0" spc="-40" dirty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02-02] </a:t>
            </a:r>
            <a:r>
              <a:rPr lang="ko-KR" altLang="en-US" sz="2800" kern="0" spc="-40" dirty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글의 유형을 고려하여 대강의 내용을 간추린다</a:t>
            </a:r>
            <a:r>
              <a:rPr lang="en-US" altLang="ko-KR" sz="2800" kern="0" spc="-40" dirty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.</a:t>
            </a:r>
            <a:endParaRPr lang="ko-KR" altLang="en-US" sz="2800" kern="0" spc="-20" dirty="0">
              <a:solidFill>
                <a:srgbClr val="000000"/>
              </a:solidFill>
              <a:latin typeface="UhBee MiMi" pitchFamily="66" charset="-127"/>
              <a:ea typeface="UhBee MiMi" pitchFamily="66" charset="-127"/>
            </a:endParaRPr>
          </a:p>
          <a:p>
            <a:pPr marL="623570" marR="0" indent="-623570" algn="just" fontAlgn="base" latinLnBrk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800" kern="0" spc="-40" dirty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[4</a:t>
            </a:r>
            <a:r>
              <a:rPr lang="ko-KR" altLang="en-US" sz="2800" kern="0" spc="-40" dirty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국</a:t>
            </a:r>
            <a:r>
              <a:rPr lang="en-US" altLang="ko-KR" sz="2800" kern="0" spc="-40" dirty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03-02] </a:t>
            </a:r>
            <a:r>
              <a:rPr lang="ko-KR" altLang="en-US" sz="2800" kern="0" spc="-40" dirty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시간의 흐름에 따라 사건이나 행동이 드러나게 글을 쓴다</a:t>
            </a:r>
            <a:r>
              <a:rPr lang="en-US" altLang="ko-KR" sz="2800" kern="0" spc="-40" dirty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.</a:t>
            </a:r>
            <a:endParaRPr lang="ko-KR" altLang="en-US" sz="2800" kern="0" spc="-20" dirty="0">
              <a:solidFill>
                <a:srgbClr val="000000"/>
              </a:solidFill>
              <a:latin typeface="UhBee MiMi" pitchFamily="66" charset="-127"/>
              <a:ea typeface="UhBee MiMi" pitchFamily="66" charset="-127"/>
            </a:endParaRPr>
          </a:p>
          <a:p>
            <a:pPr marL="623570" marR="0" indent="-623570" algn="just" fontAlgn="base" latinLnBrk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800" kern="0" spc="-40" dirty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[4</a:t>
            </a:r>
            <a:r>
              <a:rPr lang="ko-KR" altLang="en-US" sz="2800" kern="0" spc="-40" dirty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국</a:t>
            </a:r>
            <a:r>
              <a:rPr lang="en-US" altLang="ko-KR" sz="2800" kern="0" spc="-40" dirty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05-02] </a:t>
            </a:r>
            <a:r>
              <a:rPr lang="ko-KR" altLang="en-US" sz="2800" kern="0" spc="-40" dirty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인물</a:t>
            </a:r>
            <a:r>
              <a:rPr lang="en-US" altLang="ko-KR" sz="2800" kern="0" spc="-40" dirty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, </a:t>
            </a:r>
            <a:r>
              <a:rPr lang="ko-KR" altLang="en-US" sz="2800" kern="0" spc="-40" dirty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사건</a:t>
            </a:r>
            <a:r>
              <a:rPr lang="en-US" altLang="ko-KR" sz="2800" kern="0" spc="-40" dirty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, </a:t>
            </a:r>
            <a:r>
              <a:rPr lang="ko-KR" altLang="en-US" sz="2800" kern="0" spc="-40" dirty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배경에 주목하며 작품을 이해한다</a:t>
            </a:r>
            <a:r>
              <a:rPr lang="en-US" altLang="ko-KR" sz="2800" kern="0" spc="-40" dirty="0">
                <a:solidFill>
                  <a:srgbClr val="000000"/>
                </a:solidFill>
                <a:latin typeface="UhBee MiMi" pitchFamily="66" charset="-127"/>
                <a:ea typeface="UhBee MiMi" pitchFamily="66" charset="-127"/>
              </a:rPr>
              <a:t>.</a:t>
            </a:r>
            <a:endParaRPr lang="ko-KR" altLang="en-US" sz="2800" kern="0" spc="-20" dirty="0">
              <a:solidFill>
                <a:srgbClr val="000000"/>
              </a:solidFill>
              <a:effectLst/>
              <a:latin typeface="UhBee MiMi" pitchFamily="66" charset="-127"/>
              <a:ea typeface="UhBee MiMi" pitchFamily="66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xmlns="" id="{2D0D08BA-8FBB-41F8-ABA3-8C329CD6578B}"/>
              </a:ext>
            </a:extLst>
          </p:cNvPr>
          <p:cNvSpPr/>
          <p:nvPr/>
        </p:nvSpPr>
        <p:spPr>
          <a:xfrm>
            <a:off x="727646" y="2842635"/>
            <a:ext cx="2028119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관련 성취기준</a:t>
            </a:r>
            <a:r>
              <a:rPr kumimoji="0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UhBee MiMi" pitchFamily="66" charset="-127"/>
              <a:ea typeface="UhBee MiMi" pitchFamily="66" charset="-127"/>
              <a:cs typeface="다온 청춘고딕(B)" panose="02020603020101020101" pitchFamily="18" charset="-127"/>
            </a:endParaRPr>
          </a:p>
        </p:txBody>
      </p:sp>
      <p:pic>
        <p:nvPicPr>
          <p:cNvPr id="21" name="_x419759864" descr="EMB000029603430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6422" y="130594"/>
            <a:ext cx="5249882" cy="168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2355015" y="971205"/>
            <a:ext cx="47464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선생님들께 드리는 안내서 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1</a:t>
            </a:r>
            <a:endParaRPr lang="ko-KR" altLang="en-US" sz="4000" dirty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="" xmlns:a16="http://schemas.microsoft.com/office/drawing/2014/main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111764"/>
            <a:ext cx="9144000" cy="2746236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4370057" y="1931038"/>
            <a:ext cx="1827744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사용한 글꼴</a:t>
            </a:r>
            <a:r>
              <a:rPr kumimoji="0" lang="en-US" altLang="ko-KR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3200" b="0" i="0" u="none" strike="noStrike" kern="1200" cap="none" spc="0" normalizeH="0" baseline="0" noProof="0" dirty="0">
              <a:solidFill>
                <a:prstClr val="black"/>
              </a:solidFill>
              <a:highlight>
                <a:srgbClr val="FFFF9F"/>
              </a:highlight>
              <a:uLnTx/>
              <a:uFillTx/>
              <a:latin typeface="UhBee MiMi" pitchFamily="66" charset="-127"/>
              <a:ea typeface="UhBee MiMi" pitchFamily="66" charset="-127"/>
              <a:cs typeface="다온 청춘고딕(B)" panose="02020603020101020101" pitchFamily="18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6339093" y="1942625"/>
            <a:ext cx="4583285" cy="534391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r>
              <a:rPr lang="en-US" altLang="ko-KR" sz="2400" dirty="0" err="1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UhBee</a:t>
            </a:r>
            <a:r>
              <a:rPr lang="en-US" altLang="ko-KR" sz="24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 </a:t>
            </a:r>
            <a:r>
              <a:rPr lang="en-US" altLang="ko-KR" sz="2400" dirty="0" err="1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MiMi</a:t>
            </a:r>
            <a:endParaRPr lang="en-US" altLang="ko-KR" sz="2400" dirty="0" smtClean="0">
              <a:latin typeface="UhBee MiMi" pitchFamily="66" charset="-127"/>
              <a:ea typeface="UhBee MiMi" pitchFamily="66" charset="-127"/>
              <a:cs typeface="다온 청춘고딕(B)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93505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모서리가 둥근 직사각형 6"/>
          <p:cNvSpPr/>
          <p:nvPr/>
        </p:nvSpPr>
        <p:spPr>
          <a:xfrm>
            <a:off x="418118" y="1513617"/>
            <a:ext cx="8352928" cy="4507671"/>
          </a:xfrm>
          <a:prstGeom prst="roundRect">
            <a:avLst/>
          </a:prstGeom>
          <a:noFill/>
          <a:ln>
            <a:solidFill>
              <a:schemeClr val="accent6">
                <a:lumMod val="20000"/>
                <a:lumOff val="8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UhBee MiMi" pitchFamily="66" charset="-127"/>
              <a:ea typeface="UhBee MiMi" pitchFamily="66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="" xmlns:a16="http://schemas.microsoft.com/office/drawing/2014/main" id="{7D366B1B-53AF-4A8C-82F6-2F5DD70781FD}"/>
              </a:ext>
            </a:extLst>
          </p:cNvPr>
          <p:cNvSpPr/>
          <p:nvPr/>
        </p:nvSpPr>
        <p:spPr>
          <a:xfrm>
            <a:off x="627890" y="1719390"/>
            <a:ext cx="1606530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ko-KR" sz="3200" dirty="0">
                <a:solidFill>
                  <a:prstClr val="black"/>
                </a:solidFill>
                <a:highlight>
                  <a:srgbClr val="FFFF9F"/>
                </a:highlight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[</a:t>
            </a:r>
            <a:r>
              <a:rPr lang="ko-KR" altLang="en-US" sz="3200" dirty="0" err="1" smtClean="0">
                <a:solidFill>
                  <a:prstClr val="black"/>
                </a:solidFill>
                <a:highlight>
                  <a:srgbClr val="FFFF9F"/>
                </a:highlight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차시</a:t>
            </a:r>
            <a:r>
              <a:rPr lang="ko-KR" altLang="en-US" sz="3200" dirty="0" smtClean="0">
                <a:solidFill>
                  <a:prstClr val="black"/>
                </a:solidFill>
                <a:highlight>
                  <a:srgbClr val="FFFF9F"/>
                </a:highlight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 안내</a:t>
            </a:r>
            <a:r>
              <a:rPr lang="en-US" altLang="ko-KR" sz="3200" dirty="0">
                <a:solidFill>
                  <a:prstClr val="black"/>
                </a:solidFill>
                <a:highlight>
                  <a:srgbClr val="FFFF9F"/>
                </a:highlight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]</a:t>
            </a:r>
          </a:p>
        </p:txBody>
      </p:sp>
      <p:pic>
        <p:nvPicPr>
          <p:cNvPr id="21" name="_x419759864" descr="EMB000029603430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6422" y="130594"/>
            <a:ext cx="5249882" cy="168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65A30064-1C7D-4E43-BC33-84AC8AF8CEC3}"/>
              </a:ext>
            </a:extLst>
          </p:cNvPr>
          <p:cNvSpPr txBox="1"/>
          <p:nvPr/>
        </p:nvSpPr>
        <p:spPr>
          <a:xfrm>
            <a:off x="2355015" y="971205"/>
            <a:ext cx="47464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선생님들께 드리는 안내서 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2</a:t>
            </a:r>
            <a:endParaRPr lang="ko-KR" altLang="en-US" sz="4000" dirty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="" xmlns:a16="http://schemas.microsoft.com/office/drawing/2014/main" id="{158C9E33-DD00-4540-9D8B-9F901552EA9D}"/>
              </a:ext>
            </a:extLst>
          </p:cNvPr>
          <p:cNvSpPr/>
          <p:nvPr/>
        </p:nvSpPr>
        <p:spPr>
          <a:xfrm>
            <a:off x="541987" y="2295530"/>
            <a:ext cx="8043400" cy="3258303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pPr algn="just"/>
            <a:r>
              <a:rPr lang="ko-KR" altLang="en-US" sz="24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 </a:t>
            </a:r>
            <a:r>
              <a:rPr lang="en-US" altLang="ko-KR" sz="2700" dirty="0" smtClean="0">
                <a:latin typeface="UhBee MiMi" pitchFamily="66" charset="-127"/>
                <a:ea typeface="UhBee MiMi" pitchFamily="66" charset="-127"/>
              </a:rPr>
              <a:t>1</a:t>
            </a:r>
            <a:r>
              <a:rPr lang="ko-KR" altLang="en-US" sz="2700" dirty="0" smtClean="0">
                <a:latin typeface="UhBee MiMi" pitchFamily="66" charset="-127"/>
                <a:ea typeface="UhBee MiMi" pitchFamily="66" charset="-127"/>
              </a:rPr>
              <a:t>차시는 책을 함께 읽어보는 </a:t>
            </a:r>
            <a:r>
              <a:rPr lang="ko-KR" altLang="en-US" sz="2700" dirty="0" err="1" smtClean="0">
                <a:latin typeface="UhBee MiMi" pitchFamily="66" charset="-127"/>
                <a:ea typeface="UhBee MiMi" pitchFamily="66" charset="-127"/>
              </a:rPr>
              <a:t>차시</a:t>
            </a:r>
            <a:r>
              <a:rPr lang="ko-KR" altLang="en-US" sz="2700" dirty="0" smtClean="0">
                <a:latin typeface="UhBee MiMi" pitchFamily="66" charset="-127"/>
                <a:ea typeface="UhBee MiMi" pitchFamily="66" charset="-127"/>
              </a:rPr>
              <a:t> 입니다</a:t>
            </a:r>
            <a:r>
              <a:rPr lang="en-US" altLang="ko-KR" sz="2700" dirty="0" smtClean="0">
                <a:latin typeface="UhBee MiMi" pitchFamily="66" charset="-127"/>
                <a:ea typeface="UhBee MiMi" pitchFamily="66" charset="-127"/>
              </a:rPr>
              <a:t>. </a:t>
            </a:r>
            <a:r>
              <a:rPr lang="ko-KR" altLang="en-US" sz="2700" dirty="0" smtClean="0">
                <a:latin typeface="UhBee MiMi" pitchFamily="66" charset="-127"/>
                <a:ea typeface="UhBee MiMi" pitchFamily="66" charset="-127"/>
              </a:rPr>
              <a:t>국어 </a:t>
            </a:r>
            <a:r>
              <a:rPr lang="en-US" altLang="ko-KR" sz="2700" dirty="0" smtClean="0">
                <a:latin typeface="UhBee MiMi" pitchFamily="66" charset="-127"/>
                <a:ea typeface="UhBee MiMi" pitchFamily="66" charset="-127"/>
              </a:rPr>
              <a:t>8. </a:t>
            </a:r>
            <a:r>
              <a:rPr lang="ko-KR" altLang="en-US" sz="2700" dirty="0" smtClean="0">
                <a:latin typeface="UhBee MiMi" pitchFamily="66" charset="-127"/>
                <a:ea typeface="UhBee MiMi" pitchFamily="66" charset="-127"/>
              </a:rPr>
              <a:t>글의 흐름을 생각해요 단원에 해당하는 내용으로</a:t>
            </a:r>
            <a:r>
              <a:rPr lang="en-US" altLang="ko-KR" sz="2700" dirty="0" smtClean="0">
                <a:latin typeface="UhBee MiMi" pitchFamily="66" charset="-127"/>
                <a:ea typeface="UhBee MiMi" pitchFamily="66" charset="-127"/>
              </a:rPr>
              <a:t>, ‘</a:t>
            </a:r>
            <a:r>
              <a:rPr lang="ko-KR" altLang="en-US" sz="2700" dirty="0" smtClean="0">
                <a:latin typeface="UhBee MiMi" pitchFamily="66" charset="-127"/>
                <a:ea typeface="UhBee MiMi" pitchFamily="66" charset="-127"/>
              </a:rPr>
              <a:t>시간의 흐름</a:t>
            </a:r>
            <a:r>
              <a:rPr lang="en-US" altLang="ko-KR" sz="2700" dirty="0" smtClean="0">
                <a:latin typeface="UhBee MiMi" pitchFamily="66" charset="-127"/>
                <a:ea typeface="UhBee MiMi" pitchFamily="66" charset="-127"/>
              </a:rPr>
              <a:t>, </a:t>
            </a:r>
            <a:r>
              <a:rPr lang="ko-KR" altLang="en-US" sz="2700" dirty="0" smtClean="0">
                <a:latin typeface="UhBee MiMi" pitchFamily="66" charset="-127"/>
                <a:ea typeface="UhBee MiMi" pitchFamily="66" charset="-127"/>
              </a:rPr>
              <a:t>장소 변화에 따라</a:t>
            </a:r>
            <a:r>
              <a:rPr lang="en-US" altLang="ko-KR" sz="2700" dirty="0" smtClean="0">
                <a:latin typeface="UhBee MiMi" pitchFamily="66" charset="-127"/>
                <a:ea typeface="UhBee MiMi" pitchFamily="66" charset="-127"/>
              </a:rPr>
              <a:t>’ </a:t>
            </a:r>
            <a:r>
              <a:rPr lang="ko-KR" altLang="en-US" sz="2700" dirty="0" smtClean="0">
                <a:latin typeface="UhBee MiMi" pitchFamily="66" charset="-127"/>
                <a:ea typeface="UhBee MiMi" pitchFamily="66" charset="-127"/>
              </a:rPr>
              <a:t>내용을 파악하는 방법을 배운 후 배운 것을 적용해보는 활동으로 진행하면 더욱 좋습니다</a:t>
            </a:r>
            <a:r>
              <a:rPr lang="en-US" altLang="ko-KR" sz="2700" dirty="0" smtClean="0">
                <a:latin typeface="UhBee MiMi" pitchFamily="66" charset="-127"/>
                <a:ea typeface="UhBee MiMi" pitchFamily="66" charset="-127"/>
              </a:rPr>
              <a:t>. </a:t>
            </a:r>
            <a:r>
              <a:rPr lang="ko-KR" altLang="en-US" sz="2700" dirty="0" smtClean="0">
                <a:latin typeface="UhBee MiMi" pitchFamily="66" charset="-127"/>
                <a:ea typeface="UhBee MiMi" pitchFamily="66" charset="-127"/>
              </a:rPr>
              <a:t>밀짚잠자리가 세상에 나와 겪는 일들을 시간에 따라 혹은 장소에 따라 정리해보며 이야기를 </a:t>
            </a:r>
            <a:r>
              <a:rPr lang="en-US" altLang="ko-KR" sz="2700" dirty="0" smtClean="0">
                <a:latin typeface="UhBee MiMi" pitchFamily="66" charset="-127"/>
                <a:ea typeface="UhBee MiMi" pitchFamily="66" charset="-127"/>
              </a:rPr>
              <a:t>1</a:t>
            </a:r>
            <a:r>
              <a:rPr lang="ko-KR" altLang="en-US" sz="2700" dirty="0" smtClean="0">
                <a:latin typeface="UhBee MiMi" pitchFamily="66" charset="-127"/>
                <a:ea typeface="UhBee MiMi" pitchFamily="66" charset="-127"/>
              </a:rPr>
              <a:t>차적으로 함께 읽어봅니다</a:t>
            </a:r>
            <a:r>
              <a:rPr lang="en-US" altLang="ko-KR" sz="2700" dirty="0" smtClean="0">
                <a:latin typeface="UhBee MiMi" pitchFamily="66" charset="-127"/>
                <a:ea typeface="UhBee MiMi" pitchFamily="66" charset="-127"/>
              </a:rPr>
              <a:t>. </a:t>
            </a:r>
          </a:p>
          <a:p>
            <a:pPr algn="just"/>
            <a:r>
              <a:rPr lang="en-US" altLang="ko-KR" sz="2700" dirty="0">
                <a:latin typeface="UhBee MiMi" pitchFamily="66" charset="-127"/>
                <a:ea typeface="UhBee MiMi" pitchFamily="66" charset="-127"/>
              </a:rPr>
              <a:t> </a:t>
            </a:r>
            <a:r>
              <a:rPr lang="ko-KR" altLang="en-US" sz="2700" dirty="0" smtClean="0">
                <a:latin typeface="UhBee MiMi" pitchFamily="66" charset="-127"/>
                <a:ea typeface="UhBee MiMi" pitchFamily="66" charset="-127"/>
              </a:rPr>
              <a:t>학생들이 어려워하는 단어는 설명해주거나 찾아보도록 하며</a:t>
            </a:r>
            <a:r>
              <a:rPr lang="en-US" altLang="ko-KR" sz="2700" dirty="0" smtClean="0">
                <a:latin typeface="UhBee MiMi" pitchFamily="66" charset="-127"/>
                <a:ea typeface="UhBee MiMi" pitchFamily="66" charset="-127"/>
              </a:rPr>
              <a:t>, </a:t>
            </a:r>
            <a:r>
              <a:rPr lang="ko-KR" altLang="en-US" sz="2700" dirty="0" smtClean="0">
                <a:latin typeface="UhBee MiMi" pitchFamily="66" charset="-127"/>
                <a:ea typeface="UhBee MiMi" pitchFamily="66" charset="-127"/>
              </a:rPr>
              <a:t>이야기에 </a:t>
            </a:r>
            <a:endParaRPr lang="en-US" altLang="ko-KR" sz="2700" dirty="0">
              <a:latin typeface="UhBee MiMi" pitchFamily="66" charset="-127"/>
              <a:ea typeface="UhBee MiMi" pitchFamily="66" charset="-127"/>
            </a:endParaRPr>
          </a:p>
          <a:p>
            <a:pPr algn="just"/>
            <a:r>
              <a:rPr lang="ko-KR" altLang="en-US" sz="2700" dirty="0" smtClean="0">
                <a:latin typeface="UhBee MiMi" pitchFamily="66" charset="-127"/>
                <a:ea typeface="UhBee MiMi" pitchFamily="66" charset="-127"/>
              </a:rPr>
              <a:t>등장하는 </a:t>
            </a:r>
            <a:r>
              <a:rPr lang="en-US" altLang="ko-KR" sz="2700" dirty="0" smtClean="0">
                <a:latin typeface="UhBee MiMi" pitchFamily="66" charset="-127"/>
                <a:ea typeface="UhBee MiMi" pitchFamily="66" charset="-127"/>
              </a:rPr>
              <a:t>‘</a:t>
            </a:r>
            <a:r>
              <a:rPr lang="ko-KR" altLang="en-US" sz="2700" dirty="0" smtClean="0">
                <a:latin typeface="UhBee MiMi" pitchFamily="66" charset="-127"/>
                <a:ea typeface="UhBee MiMi" pitchFamily="66" charset="-127"/>
              </a:rPr>
              <a:t>하나님의 나라</a:t>
            </a:r>
            <a:r>
              <a:rPr lang="en-US" altLang="ko-KR" sz="2700" dirty="0" smtClean="0">
                <a:latin typeface="UhBee MiMi" pitchFamily="66" charset="-127"/>
                <a:ea typeface="UhBee MiMi" pitchFamily="66" charset="-127"/>
              </a:rPr>
              <a:t>’</a:t>
            </a:r>
            <a:r>
              <a:rPr lang="ko-KR" altLang="en-US" sz="2700" dirty="0" smtClean="0">
                <a:latin typeface="UhBee MiMi" pitchFamily="66" charset="-127"/>
                <a:ea typeface="UhBee MiMi" pitchFamily="66" charset="-127"/>
              </a:rPr>
              <a:t>는 종교적인 의미가 아닌 이상향</a:t>
            </a:r>
            <a:r>
              <a:rPr lang="en-US" altLang="ko-KR" sz="2700" dirty="0" smtClean="0">
                <a:latin typeface="UhBee MiMi" pitchFamily="66" charset="-127"/>
                <a:ea typeface="UhBee MiMi" pitchFamily="66" charset="-127"/>
              </a:rPr>
              <a:t>, </a:t>
            </a:r>
            <a:r>
              <a:rPr lang="ko-KR" altLang="en-US" sz="2700" dirty="0" smtClean="0">
                <a:latin typeface="UhBee MiMi" pitchFamily="66" charset="-127"/>
                <a:ea typeface="UhBee MiMi" pitchFamily="66" charset="-127"/>
              </a:rPr>
              <a:t>꿈의 장소 같은 </a:t>
            </a:r>
            <a:endParaRPr lang="en-US" altLang="ko-KR" sz="2700" dirty="0" smtClean="0">
              <a:latin typeface="UhBee MiMi" pitchFamily="66" charset="-127"/>
              <a:ea typeface="UhBee MiMi" pitchFamily="66" charset="-127"/>
            </a:endParaRPr>
          </a:p>
          <a:p>
            <a:pPr algn="just"/>
            <a:r>
              <a:rPr lang="ko-KR" altLang="en-US" sz="2700" dirty="0" smtClean="0">
                <a:latin typeface="UhBee MiMi" pitchFamily="66" charset="-127"/>
                <a:ea typeface="UhBee MiMi" pitchFamily="66" charset="-127"/>
              </a:rPr>
              <a:t>곳임을 알려주도록 합니다</a:t>
            </a:r>
            <a:r>
              <a:rPr lang="en-US" altLang="ko-KR" sz="2700" dirty="0" smtClean="0">
                <a:latin typeface="UhBee MiMi" pitchFamily="66" charset="-127"/>
                <a:ea typeface="UhBee MiMi" pitchFamily="66" charset="-127"/>
              </a:rPr>
              <a:t>. </a:t>
            </a:r>
            <a:endParaRPr lang="ko-KR" altLang="en-US" sz="2700" dirty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120077"/>
            <a:ext cx="9144000" cy="2746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972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그림 33">
            <a:extLst>
              <a:ext uri="{FF2B5EF4-FFF2-40B4-BE49-F238E27FC236}">
                <a16:creationId xmlns="" xmlns:a16="http://schemas.microsoft.com/office/drawing/2014/main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111764"/>
            <a:ext cx="9144000" cy="2746236"/>
          </a:xfrm>
          <a:prstGeom prst="rect">
            <a:avLst/>
          </a:prstGeom>
        </p:spPr>
      </p:pic>
      <p:pic>
        <p:nvPicPr>
          <p:cNvPr id="21" name="_x419759864" descr="EMB000029603430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6422" y="130594"/>
            <a:ext cx="5249882" cy="168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811215" y="1770294"/>
            <a:ext cx="1778051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아이콘 설명</a:t>
            </a:r>
            <a:r>
              <a:rPr kumimoji="0" lang="en-US" altLang="ko-KR" sz="3200" b="0" i="0" u="none" strike="noStrike" kern="1200" cap="none" spc="0" normalizeH="0" baseline="0" noProof="0" dirty="0" smtClean="0">
                <a:solidFill>
                  <a:prstClr val="black"/>
                </a:solidFill>
                <a:highlight>
                  <a:srgbClr val="FFFF9F"/>
                </a:highlight>
                <a:uLnTx/>
                <a:uFillTx/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3200" b="0" i="0" u="none" strike="noStrike" kern="1200" cap="none" spc="0" normalizeH="0" baseline="0" noProof="0" dirty="0">
              <a:solidFill>
                <a:prstClr val="black"/>
              </a:solidFill>
              <a:highlight>
                <a:srgbClr val="FFFF9F"/>
              </a:highlight>
              <a:uLnTx/>
              <a:uFillTx/>
              <a:latin typeface="UhBee MiMi" pitchFamily="66" charset="-127"/>
              <a:ea typeface="UhBee MiMi" pitchFamily="66" charset="-127"/>
              <a:cs typeface="다온 청춘고딕(B)" panose="02020603020101020101" pitchFamily="18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730391" y="5071266"/>
            <a:ext cx="6798623" cy="534391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r>
              <a:rPr lang="en-US" altLang="ko-KR" sz="24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* </a:t>
            </a:r>
            <a:r>
              <a:rPr lang="ko-KR" altLang="en-US" sz="24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슬라이드 노트를 꼭 확인해주세요</a:t>
            </a:r>
            <a:r>
              <a:rPr lang="en-US" altLang="ko-KR" sz="24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. 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1205476" y="4402412"/>
            <a:ext cx="1370015" cy="534391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r>
              <a:rPr lang="ko-KR" altLang="en-US" sz="240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교사 발문</a:t>
            </a:r>
            <a:endParaRPr lang="en-US" altLang="ko-KR" sz="2400" dirty="0" smtClean="0">
              <a:latin typeface="UhBee MiMi" pitchFamily="66" charset="-127"/>
              <a:ea typeface="UhBee MiMi" pitchFamily="66" charset="-127"/>
              <a:cs typeface="다온 청춘고딕(B)" panose="02020603020101020101" pitchFamily="18" charset="-127"/>
            </a:endParaRPr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47458">
            <a:off x="6999857" y="2705869"/>
            <a:ext cx="1331769" cy="1675451"/>
          </a:xfrm>
          <a:prstGeom prst="rect">
            <a:avLst/>
          </a:prstGeom>
        </p:spPr>
      </p:pic>
      <p:sp>
        <p:nvSpPr>
          <p:cNvPr id="24" name="직사각형 23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5416463" y="4402413"/>
            <a:ext cx="2283188" cy="534391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r>
              <a:rPr lang="ko-KR" altLang="en-US" sz="24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학생 활동</a:t>
            </a:r>
            <a:endParaRPr lang="en-US" altLang="ko-KR" sz="2400" dirty="0" smtClean="0">
              <a:latin typeface="UhBee MiMi" pitchFamily="66" charset="-127"/>
              <a:ea typeface="UhBee MiMi" pitchFamily="66" charset="-127"/>
              <a:cs typeface="다온 청춘고딕(B)" panose="02020603020101020101" pitchFamily="18" charset="-127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7266257" y="4433693"/>
            <a:ext cx="1146497" cy="534391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r>
              <a:rPr lang="ko-KR" altLang="en-US" sz="2400" dirty="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학습지</a:t>
            </a:r>
            <a:endParaRPr lang="en-US" altLang="ko-KR" sz="2400" dirty="0" smtClean="0">
              <a:latin typeface="UhBee MiMi" pitchFamily="66" charset="-127"/>
              <a:ea typeface="UhBee MiMi" pitchFamily="66" charset="-127"/>
              <a:cs typeface="다온 청춘고딕(B)" panose="02020603020101020101" pitchFamily="18" charset="-127"/>
            </a:endParaRPr>
          </a:p>
        </p:txBody>
      </p:sp>
      <p:pic>
        <p:nvPicPr>
          <p:cNvPr id="29" name="그림 28">
            <a:extLst>
              <a:ext uri="{FF2B5EF4-FFF2-40B4-BE49-F238E27FC236}">
                <a16:creationId xmlns="" xmlns:a16="http://schemas.microsoft.com/office/drawing/2014/main" id="{80D70822-F7AA-4229-935D-D1E6612D66E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20873" y="3154316"/>
            <a:ext cx="2040525" cy="1279377"/>
          </a:xfrm>
          <a:prstGeom prst="rect">
            <a:avLst/>
          </a:prstGeom>
        </p:spPr>
      </p:pic>
      <p:sp>
        <p:nvSpPr>
          <p:cNvPr id="33" name="모서리가 둥근 직사각형 32"/>
          <p:cNvSpPr/>
          <p:nvPr/>
        </p:nvSpPr>
        <p:spPr>
          <a:xfrm>
            <a:off x="418118" y="1513617"/>
            <a:ext cx="8352928" cy="4507671"/>
          </a:xfrm>
          <a:prstGeom prst="roundRect">
            <a:avLst/>
          </a:prstGeom>
          <a:noFill/>
          <a:ln>
            <a:solidFill>
              <a:schemeClr val="accent6">
                <a:lumMod val="20000"/>
                <a:lumOff val="8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3600" dirty="0" smtClean="0">
              <a:solidFill>
                <a:schemeClr val="tx2">
                  <a:lumMod val="75000"/>
                </a:schemeClr>
              </a:solidFill>
              <a:latin typeface="UhBee MiMi" pitchFamily="66" charset="-127"/>
              <a:ea typeface="UhBee MiMi" pitchFamily="66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65A30064-1C7D-4E43-BC33-84AC8AF8CEC3}"/>
              </a:ext>
            </a:extLst>
          </p:cNvPr>
          <p:cNvSpPr txBox="1"/>
          <p:nvPr/>
        </p:nvSpPr>
        <p:spPr>
          <a:xfrm>
            <a:off x="2355015" y="971205"/>
            <a:ext cx="47464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선생님들께 드리는 안내서 </a:t>
            </a:r>
            <a:r>
              <a:rPr lang="en-US" altLang="ko-KR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3</a:t>
            </a:r>
            <a:endParaRPr lang="ko-KR" altLang="en-US" sz="4000" dirty="0">
              <a:latin typeface="UhBee MiMi" panose="03000600000000000000" pitchFamily="66" charset="-127"/>
              <a:ea typeface="UhBee MiMi" panose="03000600000000000000" pitchFamily="66" charset="-127"/>
            </a:endParaRPr>
          </a:p>
        </p:txBody>
      </p:sp>
      <p:pic>
        <p:nvPicPr>
          <p:cNvPr id="35" name="그림 34">
            <a:extLst>
              <a:ext uri="{FF2B5EF4-FFF2-40B4-BE49-F238E27FC236}">
                <a16:creationId xmlns:a16="http://schemas.microsoft.com/office/drawing/2014/main" xmlns="" id="{5CB109DF-9CF2-4712-921E-5FF73ADB392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2200" y="3198063"/>
            <a:ext cx="1292382" cy="1034238"/>
          </a:xfrm>
          <a:prstGeom prst="rect">
            <a:avLst/>
          </a:prstGeom>
          <a:ln>
            <a:noFill/>
          </a:ln>
        </p:spPr>
      </p:pic>
      <p:sp>
        <p:nvSpPr>
          <p:cNvPr id="36" name="직사각형 35">
            <a:extLst>
              <a:ext uri="{FF2B5EF4-FFF2-40B4-BE49-F238E27FC236}">
                <a16:creationId xmlns:a16="http://schemas.microsoft.com/office/drawing/2014/main" xmlns="" id="{158C9E33-DD00-4540-9D8B-9F901552EA9D}"/>
              </a:ext>
            </a:extLst>
          </p:cNvPr>
          <p:cNvSpPr/>
          <p:nvPr/>
        </p:nvSpPr>
        <p:spPr>
          <a:xfrm>
            <a:off x="3385993" y="4463162"/>
            <a:ext cx="1395370" cy="534391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r>
              <a:rPr lang="ko-KR" altLang="en-US" sz="2400" smtClean="0">
                <a:latin typeface="UhBee MiMi" pitchFamily="66" charset="-127"/>
                <a:ea typeface="UhBee MiMi" pitchFamily="66" charset="-127"/>
                <a:cs typeface="다온 청춘고딕(B)" panose="02020603020101020101" pitchFamily="18" charset="-127"/>
              </a:rPr>
              <a:t>과목 아이콘</a:t>
            </a:r>
            <a:endParaRPr lang="en-US" altLang="ko-KR" sz="2400" dirty="0" smtClean="0">
              <a:latin typeface="UhBee MiMi" pitchFamily="66" charset="-127"/>
              <a:ea typeface="UhBee MiMi" pitchFamily="66" charset="-127"/>
              <a:cs typeface="다온 청춘고딕(B)" panose="02020603020101020101" pitchFamily="18" charset="-127"/>
            </a:endParaRPr>
          </a:p>
        </p:txBody>
      </p:sp>
      <p:pic>
        <p:nvPicPr>
          <p:cNvPr id="32" name="그림 31">
            <a:extLst>
              <a:ext uri="{FF2B5EF4-FFF2-40B4-BE49-F238E27FC236}">
                <a16:creationId xmlns:a16="http://schemas.microsoft.com/office/drawing/2014/main" xmlns="" id="{FB96AC59-8931-4DA7-90D1-87BACA8C7A1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487218"/>
            <a:ext cx="3780968" cy="1745083"/>
          </a:xfrm>
          <a:prstGeom prst="rect">
            <a:avLst/>
          </a:prstGeom>
        </p:spPr>
      </p:pic>
      <p:pic>
        <p:nvPicPr>
          <p:cNvPr id="37" name="그림 36">
            <a:extLst>
              <a:ext uri="{FF2B5EF4-FFF2-40B4-BE49-F238E27FC236}">
                <a16:creationId xmlns="" xmlns:a16="http://schemas.microsoft.com/office/drawing/2014/main" id="{6384C7DA-D65A-4F03-BD6A-02FF2A04BC5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32" t="15730" r="19738" b="21199"/>
          <a:stretch/>
        </p:blipFill>
        <p:spPr>
          <a:xfrm>
            <a:off x="5227019" y="2134337"/>
            <a:ext cx="1159268" cy="1298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505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997761" y="890574"/>
            <a:ext cx="7306056" cy="1614770"/>
          </a:xfrm>
          <a:prstGeom prst="roundRect">
            <a:avLst/>
          </a:prstGeom>
          <a:solidFill>
            <a:srgbClr val="FFE7F4">
              <a:alpha val="28627"/>
            </a:srgb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8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&lt;</a:t>
            </a:r>
            <a:r>
              <a:rPr lang="ko-KR" altLang="en-US" sz="48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밀짚잠자리</a:t>
            </a:r>
            <a:r>
              <a:rPr lang="en-US" altLang="ko-KR" sz="48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&gt;</a:t>
            </a:r>
            <a:r>
              <a:rPr lang="ko-KR" altLang="en-US" sz="48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를 읽고</a:t>
            </a:r>
            <a:endParaRPr lang="en-US" altLang="ko-KR" sz="4800" dirty="0" smtClean="0">
              <a:solidFill>
                <a:schemeClr val="tx1"/>
              </a:solidFill>
              <a:latin typeface="UhBee MiMi" pitchFamily="66" charset="-127"/>
              <a:ea typeface="UhBee MiMi" pitchFamily="66" charset="-127"/>
            </a:endParaRPr>
          </a:p>
          <a:p>
            <a:pPr algn="ctr"/>
            <a:r>
              <a:rPr lang="ko-KR" altLang="en-US" sz="48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글의 흐름을 정리해봅시다</a:t>
            </a:r>
            <a:r>
              <a:rPr lang="en-US" altLang="ko-KR" sz="4800" dirty="0" smtClean="0">
                <a:solidFill>
                  <a:schemeClr val="tx1"/>
                </a:solidFill>
                <a:latin typeface="UhBee MiMi" pitchFamily="66" charset="-127"/>
                <a:ea typeface="UhBee MiMi" pitchFamily="66" charset="-127"/>
              </a:rPr>
              <a:t>.</a:t>
            </a:r>
            <a:endParaRPr lang="ko-KR" altLang="en-US" sz="4800" dirty="0">
              <a:solidFill>
                <a:schemeClr val="tx1"/>
              </a:solidFill>
              <a:latin typeface="UhBee MiMi" pitchFamily="66" charset="-127"/>
              <a:ea typeface="UhBee MiMi" pitchFamily="66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65A30064-1C7D-4E43-BC33-84AC8AF8CEC3}"/>
              </a:ext>
            </a:extLst>
          </p:cNvPr>
          <p:cNvSpPr txBox="1"/>
          <p:nvPr/>
        </p:nvSpPr>
        <p:spPr>
          <a:xfrm>
            <a:off x="3025057" y="3042797"/>
            <a:ext cx="30861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 b="1" dirty="0" smtClean="0">
                <a:latin typeface="UhBee MiMi" pitchFamily="66" charset="-127"/>
                <a:ea typeface="UhBee MiMi" pitchFamily="66" charset="-127"/>
              </a:rPr>
              <a:t>활동 </a:t>
            </a:r>
            <a:r>
              <a:rPr lang="en-US" altLang="ko-KR" sz="3600" b="1" dirty="0" smtClean="0">
                <a:latin typeface="UhBee MiMi" pitchFamily="66" charset="-127"/>
                <a:ea typeface="UhBee MiMi" pitchFamily="66" charset="-127"/>
              </a:rPr>
              <a:t>1. </a:t>
            </a:r>
            <a:r>
              <a:rPr lang="ko-KR" altLang="en-US" sz="3600" b="1" dirty="0" smtClean="0">
                <a:latin typeface="UhBee MiMi" pitchFamily="66" charset="-127"/>
                <a:ea typeface="UhBee MiMi" pitchFamily="66" charset="-127"/>
              </a:rPr>
              <a:t>함께 책 읽기</a:t>
            </a:r>
            <a:endParaRPr lang="ko-KR" altLang="en-US" sz="3600" b="1" dirty="0">
              <a:latin typeface="UhBee MiMi" pitchFamily="66" charset="-127"/>
              <a:ea typeface="UhBee MiMi" pitchFamily="66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="" xmlns:a16="http://schemas.microsoft.com/office/drawing/2014/main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111764"/>
            <a:ext cx="9144000" cy="274623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65A30064-1C7D-4E43-BC33-84AC8AF8CEC3}"/>
              </a:ext>
            </a:extLst>
          </p:cNvPr>
          <p:cNvSpPr txBox="1"/>
          <p:nvPr/>
        </p:nvSpPr>
        <p:spPr>
          <a:xfrm>
            <a:off x="3063160" y="4009239"/>
            <a:ext cx="44694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 b="1" dirty="0" smtClean="0">
                <a:latin typeface="UhBee MiMi" pitchFamily="66" charset="-127"/>
                <a:ea typeface="UhBee MiMi" pitchFamily="66" charset="-127"/>
              </a:rPr>
              <a:t>활동 </a:t>
            </a:r>
            <a:r>
              <a:rPr lang="en-US" altLang="ko-KR" sz="3600" b="1" dirty="0" smtClean="0">
                <a:latin typeface="UhBee MiMi" pitchFamily="66" charset="-127"/>
                <a:ea typeface="UhBee MiMi" pitchFamily="66" charset="-127"/>
              </a:rPr>
              <a:t>2. </a:t>
            </a:r>
            <a:r>
              <a:rPr lang="ko-KR" altLang="en-US" sz="3600" b="1" dirty="0" smtClean="0">
                <a:latin typeface="UhBee MiMi" pitchFamily="66" charset="-127"/>
                <a:ea typeface="UhBee MiMi" pitchFamily="66" charset="-127"/>
              </a:rPr>
              <a:t>이야기의 흐름 정리하기</a:t>
            </a:r>
            <a:endParaRPr lang="ko-KR" altLang="en-US" sz="3600" b="1" dirty="0">
              <a:latin typeface="UhBee MiMi" pitchFamily="66" charset="-127"/>
              <a:ea typeface="UhBee MiMi" pitchFamily="66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="" xmlns:a16="http://schemas.microsoft.com/office/drawing/2014/main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81342" y="2878029"/>
            <a:ext cx="943715" cy="852755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="" xmlns:a16="http://schemas.microsoft.com/office/drawing/2014/main" id="{838C6D44-3974-4C9F-847D-C0AD0725D15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36565" y="3637354"/>
            <a:ext cx="1327697" cy="1266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051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-578733" y="-1006997"/>
            <a:ext cx="10602410" cy="8229600"/>
          </a:xfrm>
          <a:prstGeom prst="roundRect">
            <a:avLst/>
          </a:prstGeom>
          <a:solidFill>
            <a:schemeClr val="accent6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1" name="그림 10">
            <a:extLst>
              <a:ext uri="{FF2B5EF4-FFF2-40B4-BE49-F238E27FC236}">
                <a16:creationId xmlns="" xmlns:a16="http://schemas.microsoft.com/office/drawing/2014/main" id="{2B6D565C-D9F6-4D10-A748-4C46A83DC2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368826">
            <a:off x="4630626" y="468985"/>
            <a:ext cx="4107658" cy="3997658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="" xmlns:a16="http://schemas.microsoft.com/office/drawing/2014/main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00218" y="2861773"/>
            <a:ext cx="1971752" cy="1781705"/>
          </a:xfrm>
          <a:prstGeom prst="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5662806" y="1806094"/>
            <a:ext cx="25603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itchFamily="66" charset="-127"/>
                <a:ea typeface="UhBee MiMi" pitchFamily="66" charset="-127"/>
              </a:rPr>
              <a:t>활동</a:t>
            </a:r>
            <a:r>
              <a:rPr lang="en-US" altLang="ko-K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itchFamily="66" charset="-127"/>
                <a:ea typeface="UhBee MiMi" pitchFamily="66" charset="-127"/>
              </a:rPr>
              <a:t>1.</a:t>
            </a:r>
            <a:r>
              <a:rPr lang="ko-KR" alt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itchFamily="66" charset="-127"/>
                <a:ea typeface="UhBee MiMi" pitchFamily="66" charset="-127"/>
              </a:rPr>
              <a:t> </a:t>
            </a:r>
            <a:endParaRPr lang="en-US" altLang="ko-KR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itchFamily="66" charset="-127"/>
              <a:ea typeface="UhBee MiMi" pitchFamily="66" charset="-127"/>
            </a:endParaRPr>
          </a:p>
          <a:p>
            <a:r>
              <a:rPr lang="ko-KR" alt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hBee MiMi" pitchFamily="66" charset="-127"/>
                <a:ea typeface="UhBee MiMi" pitchFamily="66" charset="-127"/>
              </a:rPr>
              <a:t>함께 책 읽기</a:t>
            </a:r>
            <a:endParaRPr lang="en-US" altLang="ko-KR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hBee MiMi" pitchFamily="66" charset="-127"/>
              <a:ea typeface="UhBee MiMi" pitchFamily="66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85C3D97A-38FC-4E46-A6D1-3F03357EDDA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111764"/>
            <a:ext cx="9144000" cy="2746236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="" xmlns:a16="http://schemas.microsoft.com/office/drawing/2014/main" id="{894C4C18-4B33-4D4B-8C74-ADCB5B97217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053"/>
          <a:stretch/>
        </p:blipFill>
        <p:spPr>
          <a:xfrm rot="20103809" flipH="1">
            <a:off x="299634" y="768991"/>
            <a:ext cx="3253506" cy="2786812"/>
          </a:xfrm>
          <a:prstGeom prst="rect">
            <a:avLst/>
          </a:prstGeom>
        </p:spPr>
      </p:pic>
      <p:sp>
        <p:nvSpPr>
          <p:cNvPr id="12" name="직사각형 11"/>
          <p:cNvSpPr/>
          <p:nvPr/>
        </p:nvSpPr>
        <p:spPr>
          <a:xfrm>
            <a:off x="1095483" y="1522176"/>
            <a:ext cx="25603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4000" dirty="0" smtClean="0">
                <a:solidFill>
                  <a:schemeClr val="bg1"/>
                </a:solidFill>
                <a:latin typeface="UhBee MiMi" pitchFamily="66" charset="-127"/>
                <a:ea typeface="UhBee MiMi" pitchFamily="66" charset="-127"/>
              </a:rPr>
              <a:t>책과 </a:t>
            </a:r>
            <a:endParaRPr lang="en-US" altLang="ko-KR" sz="4000" dirty="0" smtClean="0">
              <a:solidFill>
                <a:schemeClr val="bg1"/>
              </a:solidFill>
              <a:latin typeface="UhBee MiMi" pitchFamily="66" charset="-127"/>
              <a:ea typeface="UhBee MiMi" pitchFamily="66" charset="-127"/>
            </a:endParaRPr>
          </a:p>
          <a:p>
            <a:r>
              <a:rPr lang="ko-KR" altLang="en-US" sz="4000" dirty="0" smtClean="0">
                <a:solidFill>
                  <a:schemeClr val="bg1"/>
                </a:solidFill>
                <a:latin typeface="UhBee MiMi" pitchFamily="66" charset="-127"/>
                <a:ea typeface="UhBee MiMi" pitchFamily="66" charset="-127"/>
              </a:rPr>
              <a:t>인사해요</a:t>
            </a:r>
            <a:r>
              <a:rPr lang="en-US" altLang="ko-KR" sz="4000" dirty="0" smtClean="0">
                <a:solidFill>
                  <a:schemeClr val="bg1"/>
                </a:solidFill>
                <a:latin typeface="UhBee MiMi" pitchFamily="66" charset="-127"/>
                <a:ea typeface="UhBee MiMi" pitchFamily="66" charset="-127"/>
              </a:rPr>
              <a:t>.</a:t>
            </a:r>
            <a:endParaRPr lang="ko-KR" altLang="en-US" sz="4000" dirty="0">
              <a:solidFill>
                <a:schemeClr val="bg1"/>
              </a:solidFill>
              <a:latin typeface="UhBee MiMi" pitchFamily="66" charset="-127"/>
              <a:ea typeface="UhBee MiMi" pitchFamily="66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519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0DA85BA-9207-4727-B318-1E538DF71FFD}"/>
              </a:ext>
            </a:extLst>
          </p:cNvPr>
          <p:cNvSpPr/>
          <p:nvPr/>
        </p:nvSpPr>
        <p:spPr>
          <a:xfrm>
            <a:off x="801278" y="1254984"/>
            <a:ext cx="8163613" cy="108704"/>
          </a:xfrm>
          <a:prstGeom prst="roundRect">
            <a:avLst/>
          </a:prstGeom>
          <a:solidFill>
            <a:schemeClr val="accent6">
              <a:lumMod val="20000"/>
              <a:lumOff val="80000"/>
              <a:alpha val="23000"/>
            </a:schemeClr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ko-KR" altLang="en-US" sz="3600" dirty="0">
              <a:solidFill>
                <a:prstClr val="black"/>
              </a:solidFill>
              <a:latin typeface="UhBee MiMi" pitchFamily="66" charset="-127"/>
              <a:ea typeface="UhBee MiMi" pitchFamily="66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968828" y="581231"/>
            <a:ext cx="5168403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ko-KR" sz="4800" b="1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 </a:t>
            </a:r>
            <a:r>
              <a:rPr lang="ko-KR" altLang="en-US" sz="4800" b="1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함께 책 읽기 </a:t>
            </a:r>
            <a:r>
              <a:rPr lang="en-US" altLang="ko-KR" sz="4800" b="1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1. </a:t>
            </a:r>
            <a:r>
              <a:rPr lang="ko-KR" altLang="en-US" sz="4800" b="1" dirty="0" smtClean="0">
                <a:solidFill>
                  <a:prstClr val="black"/>
                </a:solidFill>
                <a:latin typeface="UhBee MiMi" pitchFamily="66" charset="-127"/>
                <a:ea typeface="UhBee MiMi" pitchFamily="66" charset="-127"/>
              </a:rPr>
              <a:t>제목 읽기</a:t>
            </a:r>
            <a:endParaRPr lang="ko-KR" altLang="en-US" sz="4800" b="1" dirty="0"/>
          </a:p>
        </p:txBody>
      </p:sp>
      <p:pic>
        <p:nvPicPr>
          <p:cNvPr id="21" name="그림 20">
            <a:extLst>
              <a:ext uri="{FF2B5EF4-FFF2-40B4-BE49-F238E27FC236}">
                <a16:creationId xmlns="" xmlns:a16="http://schemas.microsoft.com/office/drawing/2014/main" id="{31C6DC87-3313-4F1C-8792-0FD00ECFAA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018" y="581915"/>
            <a:ext cx="1015046" cy="917211"/>
          </a:xfrm>
          <a:prstGeom prst="rect">
            <a:avLst/>
          </a:prstGeom>
        </p:spPr>
      </p:pic>
      <p:pic>
        <p:nvPicPr>
          <p:cNvPr id="22" name="그림 21">
            <a:extLst>
              <a:ext uri="{FF2B5EF4-FFF2-40B4-BE49-F238E27FC236}">
                <a16:creationId xmlns:a16="http://schemas.microsoft.com/office/drawing/2014/main" xmlns="" id="{FB96AC59-8931-4DA7-90D1-87BACA8C7A1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1278" y="5150784"/>
            <a:ext cx="3780968" cy="1745083"/>
          </a:xfrm>
          <a:prstGeom prst="rect">
            <a:avLst/>
          </a:prstGeom>
        </p:spPr>
      </p:pic>
      <p:grpSp>
        <p:nvGrpSpPr>
          <p:cNvPr id="39" name="그룹 38">
            <a:extLst>
              <a:ext uri="{FF2B5EF4-FFF2-40B4-BE49-F238E27FC236}">
                <a16:creationId xmlns:a16="http://schemas.microsoft.com/office/drawing/2014/main" xmlns="" id="{33583A7E-C338-4FB8-9694-E482ADD5D9B9}"/>
              </a:ext>
            </a:extLst>
          </p:cNvPr>
          <p:cNvGrpSpPr/>
          <p:nvPr/>
        </p:nvGrpSpPr>
        <p:grpSpPr>
          <a:xfrm>
            <a:off x="2860021" y="1427536"/>
            <a:ext cx="5524068" cy="4725772"/>
            <a:chOff x="4422544" y="1969246"/>
            <a:chExt cx="4892586" cy="4190777"/>
          </a:xfrm>
        </p:grpSpPr>
        <p:pic>
          <p:nvPicPr>
            <p:cNvPr id="40" name="그림 39">
              <a:extLst>
                <a:ext uri="{FF2B5EF4-FFF2-40B4-BE49-F238E27FC236}">
                  <a16:creationId xmlns:a16="http://schemas.microsoft.com/office/drawing/2014/main" xmlns="" id="{09ABC5E5-EE44-4918-9555-EAFFC17EEE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3"/>
            <a:stretch/>
          </p:blipFill>
          <p:spPr>
            <a:xfrm>
              <a:off x="4422544" y="1969246"/>
              <a:ext cx="4892586" cy="4190777"/>
            </a:xfrm>
            <a:prstGeom prst="rect">
              <a:avLst/>
            </a:prstGeom>
          </p:spPr>
        </p:pic>
        <p:sp>
          <p:nvSpPr>
            <p:cNvPr id="41" name="직사각형 40">
              <a:extLst>
                <a:ext uri="{FF2B5EF4-FFF2-40B4-BE49-F238E27FC236}">
                  <a16:creationId xmlns:a16="http://schemas.microsoft.com/office/drawing/2014/main" xmlns="" id="{41EE6852-013B-4C59-9FA9-0D46B58EC633}"/>
                </a:ext>
              </a:extLst>
            </p:cNvPr>
            <p:cNvSpPr/>
            <p:nvPr/>
          </p:nvSpPr>
          <p:spPr>
            <a:xfrm>
              <a:off x="5211757" y="2955698"/>
              <a:ext cx="3510409" cy="20470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36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선생님의 </a:t>
              </a:r>
              <a:endPara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algn="ctr"/>
              <a:r>
                <a:rPr lang="ko-KR" altLang="en-US" sz="36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이야기를 듣고</a:t>
              </a:r>
              <a:endPara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algn="ctr"/>
              <a:r>
                <a:rPr lang="ko-KR" altLang="en-US" sz="36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들은 대로 그림으로 </a:t>
              </a:r>
              <a:endPara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endParaRPr>
            </a:p>
            <a:p>
              <a:pPr algn="ctr"/>
              <a:r>
                <a:rPr lang="ko-KR" altLang="en-US" sz="36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그려봅시다</a:t>
              </a:r>
              <a:r>
                <a:rPr lang="en-US" altLang="ko-KR" sz="3600" dirty="0" smtClean="0">
                  <a:latin typeface="UhBee MiMi" panose="03000600000000000000" pitchFamily="66" charset="-127"/>
                  <a:ea typeface="UhBee MiMi" panose="03000600000000000000" pitchFamily="66" charset="-127"/>
                </a:rPr>
                <a:t>.</a:t>
              </a:r>
            </a:p>
          </p:txBody>
        </p:sp>
      </p:grpSp>
      <p:sp>
        <p:nvSpPr>
          <p:cNvPr id="11" name="직사각형 10">
            <a:extLst>
              <a:ext uri="{FF2B5EF4-FFF2-40B4-BE49-F238E27FC236}">
                <a16:creationId xmlns:a16="http://schemas.microsoft.com/office/drawing/2014/main" xmlns="" id="{41EE6852-013B-4C59-9FA9-0D46B58EC633}"/>
              </a:ext>
            </a:extLst>
          </p:cNvPr>
          <p:cNvSpPr/>
          <p:nvPr/>
        </p:nvSpPr>
        <p:spPr>
          <a:xfrm>
            <a:off x="451573" y="1511624"/>
            <a:ext cx="776533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밀짚잠자리도 다른 여느 잠자리처럼 눈이 큽니다</a:t>
            </a:r>
            <a:r>
              <a: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</a:p>
          <a:p>
            <a:pPr algn="ctr"/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날개가 멋집니다</a:t>
            </a:r>
            <a:r>
              <a: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</a:p>
          <a:p>
            <a:pPr algn="ctr"/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그리고 꼬리도 깁니다</a:t>
            </a:r>
            <a:r>
              <a: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</a:p>
          <a:p>
            <a:pPr algn="ctr"/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머리 꼭대기에 붙은 두 개의 눈알이 유리구슬처럼 반짝반짝 빛나지요</a:t>
            </a:r>
            <a:r>
              <a: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</a:p>
          <a:p>
            <a:pPr algn="ctr"/>
            <a:r>
              <a:rPr lang="ko-KR" altLang="en-US" sz="3600" dirty="0" err="1" smtClean="0">
                <a:latin typeface="UhBee MiMi" panose="03000600000000000000" pitchFamily="66" charset="-127"/>
                <a:ea typeface="UhBee MiMi" panose="03000600000000000000" pitchFamily="66" charset="-127"/>
              </a:rPr>
              <a:t>꼬랑대기가</a:t>
            </a:r>
            <a:r>
              <a:rPr lang="ko-KR" altLang="en-US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 밀짚처럼 노랗기 때문에 누군가가 밀짚잠자리라 이름 붙인 것이겠지요</a:t>
            </a:r>
            <a:r>
              <a:rPr lang="en-US" altLang="ko-KR" sz="36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.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895892" y="5799365"/>
            <a:ext cx="7295587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en-US" altLang="ko-KR" sz="4000" dirty="0">
                <a:latin typeface="UhBee MiMi" panose="03000600000000000000" pitchFamily="66" charset="-127"/>
                <a:ea typeface="UhBee MiMi" panose="03000600000000000000" pitchFamily="66" charset="-127"/>
              </a:rPr>
              <a:t>“</a:t>
            </a:r>
            <a:r>
              <a:rPr lang="ko-KR" altLang="en-US" sz="4000" dirty="0" smtClean="0">
                <a:latin typeface="UhBee MiMi" panose="03000600000000000000" pitchFamily="66" charset="-127"/>
                <a:ea typeface="UhBee MiMi" panose="03000600000000000000" pitchFamily="66" charset="-127"/>
              </a:rPr>
              <a:t>머리 속에 </a:t>
            </a:r>
            <a:r>
              <a:rPr lang="ko-KR" altLang="en-US" sz="4000" dirty="0">
                <a:latin typeface="UhBee MiMi" panose="03000600000000000000" pitchFamily="66" charset="-127"/>
                <a:ea typeface="UhBee MiMi" panose="03000600000000000000" pitchFamily="66" charset="-127"/>
              </a:rPr>
              <a:t>떠오르는 밀짚잠자리를 그려보세요</a:t>
            </a:r>
            <a:r>
              <a:rPr lang="en-US" altLang="ko-KR" sz="4000" dirty="0">
                <a:latin typeface="UhBee MiMi" panose="03000600000000000000" pitchFamily="66" charset="-127"/>
                <a:ea typeface="UhBee MiMi" panose="03000600000000000000" pitchFamily="66" charset="-127"/>
              </a:rPr>
              <a:t>.” </a:t>
            </a: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xmlns="" id="{3F1C7A98-F736-4EA6-96CA-E7EBC60B11E2}"/>
              </a:ext>
            </a:extLst>
          </p:cNvPr>
          <p:cNvGrpSpPr/>
          <p:nvPr/>
        </p:nvGrpSpPr>
        <p:grpSpPr>
          <a:xfrm>
            <a:off x="6428943" y="437848"/>
            <a:ext cx="2421261" cy="1205344"/>
            <a:chOff x="436417" y="1485901"/>
            <a:chExt cx="2421261" cy="1205344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D80C08D6-91EF-43E0-8FBF-AFD8A21C551C}"/>
                </a:ext>
              </a:extLst>
            </p:cNvPr>
            <p:cNvSpPr txBox="1"/>
            <p:nvPr/>
          </p:nvSpPr>
          <p:spPr>
            <a:xfrm>
              <a:off x="1320078" y="1819749"/>
              <a:ext cx="15376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400" dirty="0">
                  <a:latin typeface="UhBee MiMi" pitchFamily="66" charset="-127"/>
                  <a:ea typeface="UhBee MiMi" pitchFamily="66" charset="-127"/>
                </a:rPr>
                <a:t>1</a:t>
              </a:r>
              <a:r>
                <a:rPr lang="ko-KR" altLang="en-US" sz="2400" dirty="0" err="1" smtClean="0">
                  <a:latin typeface="UhBee MiMi" pitchFamily="66" charset="-127"/>
                  <a:ea typeface="UhBee MiMi" pitchFamily="66" charset="-127"/>
                </a:rPr>
                <a:t>차시</a:t>
              </a:r>
              <a:r>
                <a:rPr lang="en-US" altLang="ko-KR" sz="2400" dirty="0" smtClean="0">
                  <a:latin typeface="UhBee MiMi" pitchFamily="66" charset="-127"/>
                  <a:ea typeface="UhBee MiMi" pitchFamily="66" charset="-127"/>
                </a:rPr>
                <a:t>-1</a:t>
              </a:r>
              <a:r>
                <a:rPr lang="ko-KR" altLang="en-US" sz="2400" dirty="0" smtClean="0">
                  <a:latin typeface="UhBee MiMi" pitchFamily="66" charset="-127"/>
                  <a:ea typeface="UhBee MiMi" pitchFamily="66" charset="-127"/>
                </a:rPr>
                <a:t>쪽 활용</a:t>
              </a:r>
              <a:endParaRPr lang="ko-KR" altLang="en-US" sz="2400" dirty="0">
                <a:solidFill>
                  <a:srgbClr val="7030A0"/>
                </a:solidFill>
                <a:latin typeface="UhBee MiMi" pitchFamily="66" charset="-127"/>
                <a:ea typeface="UhBee MiMi" pitchFamily="66" charset="-127"/>
              </a:endParaRPr>
            </a:p>
          </p:txBody>
        </p:sp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xmlns="" id="{40EF3CE3-3010-444F-9CEB-81583058204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6417" y="1485901"/>
              <a:ext cx="1205344" cy="12053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49619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2684</TotalTime>
  <Words>1438</Words>
  <Application>Microsoft Office PowerPoint</Application>
  <PresentationFormat>화면 슬라이드 쇼(4:3)</PresentationFormat>
  <Paragraphs>255</Paragraphs>
  <Slides>23</Slides>
  <Notes>18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23</vt:i4>
      </vt:variant>
    </vt:vector>
  </HeadingPairs>
  <TitlesOfParts>
    <vt:vector size="31" baseType="lpstr">
      <vt:lpstr>굴림</vt:lpstr>
      <vt:lpstr>Arial</vt:lpstr>
      <vt:lpstr>Calibri</vt:lpstr>
      <vt:lpstr>UhBee MiMi</vt:lpstr>
      <vt:lpstr>Calibri Light</vt:lpstr>
      <vt:lpstr>맑은 고딕</vt:lpstr>
      <vt:lpstr>다온 청춘고딕(B)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한지현</dc:creator>
  <cp:lastModifiedBy>Jihyun Ahn</cp:lastModifiedBy>
  <cp:revision>90</cp:revision>
  <cp:lastPrinted>2019-07-17T02:34:01Z</cp:lastPrinted>
  <dcterms:created xsi:type="dcterms:W3CDTF">2019-05-01T12:57:46Z</dcterms:created>
  <dcterms:modified xsi:type="dcterms:W3CDTF">2019-08-27T15:24:37Z</dcterms:modified>
</cp:coreProperties>
</file>