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256" r:id="rId2"/>
    <p:sldId id="296" r:id="rId3"/>
    <p:sldId id="297" r:id="rId4"/>
    <p:sldId id="298" r:id="rId5"/>
    <p:sldId id="271" r:id="rId6"/>
    <p:sldId id="272" r:id="rId7"/>
    <p:sldId id="299" r:id="rId8"/>
    <p:sldId id="300" r:id="rId9"/>
    <p:sldId id="301" r:id="rId10"/>
    <p:sldId id="302" r:id="rId11"/>
    <p:sldId id="279" r:id="rId12"/>
    <p:sldId id="280" r:id="rId13"/>
    <p:sldId id="275" r:id="rId14"/>
    <p:sldId id="278" r:id="rId15"/>
    <p:sldId id="284" r:id="rId16"/>
    <p:sldId id="303" r:id="rId17"/>
    <p:sldId id="305" r:id="rId18"/>
    <p:sldId id="304" r:id="rId19"/>
    <p:sldId id="306" r:id="rId20"/>
    <p:sldId id="277" r:id="rId21"/>
    <p:sldId id="263" r:id="rId22"/>
    <p:sldId id="295" r:id="rId23"/>
    <p:sldId id="289" r:id="rId24"/>
  </p:sldIdLst>
  <p:sldSz cx="9144000" cy="6858000" type="screen4x3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UhBee MiMi" pitchFamily="66" charset="-127"/>
      <p:regular r:id="rId30"/>
      <p:bold r:id="rId31"/>
    </p:embeddedFont>
    <p:embeddedFont>
      <p:font typeface="Calibri Light" pitchFamily="34" charset="0"/>
      <p:regular r:id="rId32"/>
      <p:italic r:id="rId33"/>
    </p:embeddedFont>
    <p:embeddedFont>
      <p:font typeface="맑은 고딕" pitchFamily="50" charset="-127"/>
      <p:regular r:id="rId34"/>
      <p:bold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ECA"/>
    <a:srgbClr val="D9FFDE"/>
    <a:srgbClr val="B7FFDB"/>
    <a:srgbClr val="FF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71" autoAdjust="0"/>
    <p:restoredTop sz="79119" autoAdjust="0"/>
  </p:normalViewPr>
  <p:slideViewPr>
    <p:cSldViewPr snapToGrid="0">
      <p:cViewPr>
        <p:scale>
          <a:sx n="66" d="100"/>
          <a:sy n="66" d="100"/>
        </p:scale>
        <p:origin x="-2934" y="-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740EE-7762-4C35-9DA8-A691C788CE32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3BED7-A979-4BE3-B008-10E55B535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68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qkvD572Jyg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y7TD3ubdU6c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y71p6yZ-0c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y7TD3ubdU6c" TargetMode="External"/><Relationship Id="rId4" Type="http://schemas.openxmlformats.org/officeDocument/2006/relationships/hyperlink" Target="https://www.youtube.com/watch?v=9qkvD572Jyg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9247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과학 </a:t>
            </a:r>
            <a:r>
              <a:rPr lang="en-US" altLang="ko-KR" dirty="0" smtClean="0"/>
              <a:t>4. </a:t>
            </a:r>
            <a:r>
              <a:rPr lang="ko-KR" altLang="en-US" dirty="0" smtClean="0"/>
              <a:t>우리 몸의 구조와 기능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감각기관 중 시각 부분과 연계됩니다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다른 책을 더 준비했다면 함께 알아보며 각 책들에 나오는 공통점을 찾아봅니다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위의 답변 외에도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희생에 대한 이야기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생명 존중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자연에 대한 이야기들이 공통점으로 나올 수 있습니다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반드시 정해진 답이 있는 것은 아닙니다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아이들은 아직 세상에 대해 잘 알지 못 하고 연약한 밀짚잠자리의 입장에서 경운기가 어떤 존재일지 생각해보도록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이를 통해 처음 밀짚잠자리가 </a:t>
            </a:r>
            <a:r>
              <a:rPr lang="ko-KR" altLang="en-US" baseline="0" dirty="0" err="1" smtClean="0"/>
              <a:t>담장안의</a:t>
            </a:r>
            <a:r>
              <a:rPr lang="ko-KR" altLang="en-US" baseline="0" dirty="0" smtClean="0"/>
              <a:t> 세상이 재미있었던 것과는 대조적으로 사실 세상은 항상 </a:t>
            </a:r>
            <a:r>
              <a:rPr lang="ko-KR" altLang="en-US" baseline="0" dirty="0" err="1" smtClean="0"/>
              <a:t>재밌거나</a:t>
            </a:r>
            <a:r>
              <a:rPr lang="ko-KR" altLang="en-US" baseline="0" dirty="0" smtClean="0"/>
              <a:t> 좋은 것이 아닌 무서운 것도 있다는 것을 알려줍니다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권정생</a:t>
            </a:r>
            <a:r>
              <a:rPr lang="ko-KR" altLang="en-US" baseline="0" dirty="0" smtClean="0"/>
              <a:t> 작가님의 책들은 항상 그저 밝지만은 않고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어두운 면이 많은데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세상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삶 자체가 그러하니 있는 그대로 보여주기 위해서 그러했다고 합니다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밀짚잠자리가 하루살이를 잡아먹는 장면은 생명에 대한 이야기를 하고 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잡아먹고 후회하고 충격을 받으면서도 어쩔 수 없이 먹어야만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아이들과 자연의 이치에 대해서 생각해봅니다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그리고 먹고 후회하고 고민하는 밀짚잠자리의 모습을 </a:t>
            </a:r>
            <a:r>
              <a:rPr lang="ko-KR" altLang="en-US" baseline="0" dirty="0" err="1" smtClean="0"/>
              <a:t>닮아보자고도</a:t>
            </a:r>
            <a:r>
              <a:rPr lang="ko-KR" altLang="en-US" baseline="0" dirty="0" smtClean="0"/>
              <a:t> 말해봅니다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우리는 너무 생명을 존중하지 않고 마음대로 죽이고 잡아먹습니다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이 장면은 </a:t>
            </a:r>
            <a:r>
              <a:rPr lang="ko-KR" altLang="en-US" baseline="0" dirty="0" err="1" smtClean="0"/>
              <a:t>권정생</a:t>
            </a:r>
            <a:r>
              <a:rPr lang="ko-KR" altLang="en-US" baseline="0" dirty="0" smtClean="0"/>
              <a:t> 작가님이 하고 싶은 이야기가 담겨있는 장면 같습니다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우리의 하루는 항상 즐겁고 행복하지만은 않다는 것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힘들고 어렵고 나쁘고 슬픈 일도 함께 있다는 것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그 속에서 우리에게 필요한 것이 무엇일지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우리는 어떻게 하루하루를 살아가야 하는지에 대해 생각해봅니다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아이들마다 느끼는 지점이 다르리라 생각합니다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모든 반응을 받아주고 이해해줍니다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단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이때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가만히 생각해볼 시간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을 꼭 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그리고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우리에게 필요한 것은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가만히 생각해 볼 시간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이라는 것도 알려주세요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항상 무슨 일이 생기면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우리는 잠깐 가만히 생각해 볼 시간을 가지도록 하자고 말이에요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준비물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포스트잇</a:t>
            </a:r>
            <a:r>
              <a:rPr lang="ko-KR" altLang="en-US" dirty="0" smtClean="0"/>
              <a:t> 혹은 편지지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smtClean="0"/>
              <a:t>밀짚잠자리</a:t>
            </a:r>
            <a:r>
              <a:rPr lang="en-US" altLang="ko-KR" dirty="0" smtClean="0"/>
              <a:t>&gt;</a:t>
            </a:r>
            <a:r>
              <a:rPr lang="ko-KR" altLang="en-US" dirty="0" smtClean="0"/>
              <a:t>라는 책 자체가 다양하게 해석이 될 수 있고 아이들에게는 조금 어렵게 느껴질 수도 있기에 활동</a:t>
            </a:r>
            <a:r>
              <a:rPr lang="en-US" altLang="ko-KR" dirty="0" smtClean="0"/>
              <a:t>3</a:t>
            </a:r>
            <a:r>
              <a:rPr lang="ko-KR" altLang="en-US" dirty="0" smtClean="0"/>
              <a:t>은 간단한 </a:t>
            </a:r>
            <a:r>
              <a:rPr lang="ko-KR" altLang="en-US" dirty="0" err="1" smtClean="0"/>
              <a:t>포스트잇</a:t>
            </a:r>
            <a:r>
              <a:rPr lang="ko-KR" altLang="en-US" dirty="0" smtClean="0"/>
              <a:t> 붙이기 활동으로 정리를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학급에 따라서는 </a:t>
            </a:r>
            <a:r>
              <a:rPr lang="ko-KR" altLang="en-US" dirty="0" err="1" smtClean="0"/>
              <a:t>권정생</a:t>
            </a:r>
            <a:r>
              <a:rPr lang="ko-KR" altLang="en-US" dirty="0" smtClean="0"/>
              <a:t> 선생님께 편지쓰기 활동을 해도 좋을 것 같아요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작가의 삶에 대해 알아본 후라 아마 쓸 말도 많고 궁금한 점도 있을 것 같아요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작가님께서 이미 하늘로 떠나셨기에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답장을 받을 수 없으니 출판사 등으로 보내는 것도 추천해봅니다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4085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작가님에 대해서는 책의 가장 뒤쪽에 잘 나와있습니다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먼저 선생님이 읽어본 후에 아이들과 이야기를 나누시면 더 좋을 것 같아요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권정생</a:t>
            </a:r>
            <a:r>
              <a:rPr lang="ko-KR" altLang="en-US" dirty="0" smtClean="0"/>
              <a:t> 작가님에 대해 아이들과 이야기를 나누어 보는 페이지입니다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아이들이 잘 알고 있을 </a:t>
            </a:r>
            <a:r>
              <a:rPr lang="ko-KR" altLang="en-US" dirty="0" err="1" smtClean="0"/>
              <a:t>강아지똥부터</a:t>
            </a:r>
            <a:r>
              <a:rPr lang="ko-KR" altLang="en-US" dirty="0" smtClean="0"/>
              <a:t> 작가님이 쓴 책들을</a:t>
            </a:r>
            <a:r>
              <a:rPr lang="ko-KR" altLang="en-US" baseline="0" dirty="0" smtClean="0"/>
              <a:t> 소개해줍니다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시간이 된다면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모둠별로</a:t>
            </a:r>
            <a:r>
              <a:rPr lang="ko-KR" altLang="en-US" baseline="0" dirty="0" smtClean="0"/>
              <a:t> 책을 나누어주고 읽게 하여</a:t>
            </a:r>
            <a:r>
              <a:rPr lang="en-US" altLang="ko-KR" baseline="0" dirty="0" smtClean="0"/>
              <a:t>, </a:t>
            </a:r>
            <a:endParaRPr lang="en-US" altLang="ko-KR" dirty="0" smtClean="0"/>
          </a:p>
          <a:p>
            <a:r>
              <a:rPr lang="ko-KR" altLang="en-US" dirty="0" smtClean="0"/>
              <a:t>작가님이 아이들에게 하고 싶은 이야기가 무엇인지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전체를 관통하는 이야기에 대해 생각해보면 좋을 것이고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시간이 어렵다면 선생님이 먼저 읽고 아이들에게 간단하게 어떤 이야기인지 줄거리를 이야기해주면 좋을 것 같습니다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과제로 읽어보고 오게 해도 좋습니다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더불어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책읽기를</a:t>
            </a:r>
            <a:r>
              <a:rPr lang="ko-KR" altLang="en-US" dirty="0" smtClean="0"/>
              <a:t> 할 때 작가를 골라 읽는 방법에 대해서도 배울 수 있을 것입니다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권정생</a:t>
            </a:r>
            <a:r>
              <a:rPr lang="ko-KR" altLang="en-US" dirty="0" smtClean="0"/>
              <a:t> 작가님에 대한 이야기를 들려주세요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혹시 힘들면 그냥 영상을 보여주시면 됩니다 </a:t>
            </a:r>
            <a:r>
              <a:rPr lang="en-US" altLang="ko-KR" dirty="0" smtClean="0"/>
              <a:t>(10~11</a:t>
            </a:r>
            <a:r>
              <a:rPr lang="ko-KR" altLang="en-US" dirty="0" smtClean="0"/>
              <a:t>쪽</a:t>
            </a:r>
            <a:r>
              <a:rPr lang="en-US" altLang="ko-KR" dirty="0" smtClean="0"/>
              <a:t>)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 출처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지식채널 </a:t>
            </a:r>
            <a:r>
              <a:rPr lang="en-US" altLang="ko-KR" dirty="0" smtClean="0"/>
              <a:t>e : </a:t>
            </a:r>
            <a:r>
              <a:rPr lang="ko-KR" altLang="en-US" dirty="0" err="1" smtClean="0"/>
              <a:t>正生</a:t>
            </a:r>
            <a:r>
              <a:rPr lang="ko-KR" altLang="en-US" dirty="0" smtClean="0"/>
              <a:t> 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https://www.youtube.com/watch?v=9qkvD572Jyg</a:t>
            </a:r>
            <a:r>
              <a:rPr lang="en-US" altLang="ko-KR" dirty="0" smtClean="0"/>
              <a:t>) 6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29</a:t>
            </a:r>
            <a:r>
              <a:rPr lang="ko-KR" altLang="en-US" dirty="0" smtClean="0"/>
              <a:t>초</a:t>
            </a:r>
            <a:r>
              <a:rPr lang="en-US" altLang="ko-KR" dirty="0" smtClean="0"/>
              <a:t>. </a:t>
            </a:r>
          </a:p>
          <a:p>
            <a:pPr marL="171450" indent="-171450">
              <a:buFontTx/>
              <a:buChar char="-"/>
            </a:pPr>
            <a:endParaRPr lang="en-US" altLang="ko-KR" dirty="0" smtClean="0"/>
          </a:p>
          <a:p>
            <a:pPr marL="171450" indent="-171450">
              <a:buFontTx/>
              <a:buChar char="-"/>
            </a:pPr>
            <a:endParaRPr lang="en-US" altLang="ko-KR" dirty="0" smtClean="0"/>
          </a:p>
          <a:p>
            <a:pPr marL="0" indent="0">
              <a:buFontTx/>
              <a:buNone/>
            </a:pPr>
            <a:r>
              <a:rPr lang="ko-KR" altLang="en-US" dirty="0" smtClean="0"/>
              <a:t>보충영상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숨은</a:t>
            </a:r>
            <a:r>
              <a:rPr lang="ko-KR" altLang="en-US" baseline="0" dirty="0" smtClean="0"/>
              <a:t> 지식 찾기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제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회 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아름다운 사람 </a:t>
            </a:r>
            <a:r>
              <a:rPr lang="ko-KR" altLang="en-US" baseline="0" dirty="0" err="1" smtClean="0"/>
              <a:t>권정생</a:t>
            </a:r>
            <a:r>
              <a:rPr lang="en-US" altLang="ko-KR" baseline="0" dirty="0" smtClean="0"/>
              <a:t>) (</a:t>
            </a:r>
            <a:r>
              <a:rPr lang="en-US" altLang="ko-KR" dirty="0" smtClean="0">
                <a:hlinkClick r:id="rId4"/>
              </a:rPr>
              <a:t>https://www.youtube.com/watch?v=y7TD3ubdU6c</a:t>
            </a:r>
            <a:r>
              <a:rPr lang="en-US" altLang="ko-KR" dirty="0" smtClean="0"/>
              <a:t>) 14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4</a:t>
            </a:r>
            <a:r>
              <a:rPr lang="ko-KR" altLang="en-US" dirty="0" smtClean="0"/>
              <a:t>초</a:t>
            </a:r>
            <a:endParaRPr lang="en-US" altLang="ko-KR" dirty="0" smtClean="0"/>
          </a:p>
          <a:p>
            <a:pPr marL="0" indent="0">
              <a:buFontTx/>
              <a:buNone/>
            </a:pPr>
            <a:r>
              <a:rPr lang="ko-KR" altLang="en-US" dirty="0" smtClean="0"/>
              <a:t>수업 운영에 따라 위의 영상으로 보여주거나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학급 홈페이지에 주소를 남겨 미리 학생들이 보고 오도록 해도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 출처 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3"/>
              </a:rPr>
              <a:t>https://www.youtube.com/watch?v=Fy71p6yZ-0c</a:t>
            </a:r>
            <a:r>
              <a:rPr lang="en-US" altLang="ko-KR" dirty="0" smtClean="0"/>
              <a:t> (SBS)</a:t>
            </a:r>
          </a:p>
          <a:p>
            <a:r>
              <a:rPr lang="ko-KR" altLang="en-US" dirty="0" smtClean="0"/>
              <a:t>작가님의 기일을 맞아 만든 </a:t>
            </a:r>
            <a:r>
              <a:rPr lang="en-US" altLang="ko-KR" dirty="0" smtClean="0"/>
              <a:t>2</a:t>
            </a:r>
            <a:r>
              <a:rPr lang="ko-KR" altLang="en-US" dirty="0" smtClean="0"/>
              <a:t>분짜리 영상입니다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추가 보충 영상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지식채널 </a:t>
            </a:r>
            <a:r>
              <a:rPr lang="en-US" altLang="ko-KR" dirty="0" smtClean="0"/>
              <a:t>e : </a:t>
            </a:r>
            <a:r>
              <a:rPr lang="ko-KR" altLang="en-US" dirty="0" err="1" smtClean="0"/>
              <a:t>正生</a:t>
            </a:r>
            <a:r>
              <a:rPr lang="ko-KR" altLang="en-US" dirty="0" smtClean="0"/>
              <a:t> 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4"/>
              </a:rPr>
              <a:t>https://www.youtube.com/watch?v=9qkvD572Jyg</a:t>
            </a:r>
            <a:r>
              <a:rPr lang="en-US" altLang="ko-KR" dirty="0" smtClean="0"/>
              <a:t>) 6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29</a:t>
            </a:r>
            <a:r>
              <a:rPr lang="ko-KR" altLang="en-US" dirty="0" smtClean="0"/>
              <a:t>초</a:t>
            </a:r>
            <a:r>
              <a:rPr lang="en-US" altLang="ko-KR" dirty="0" smtClean="0"/>
              <a:t>. </a:t>
            </a:r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숨은</a:t>
            </a:r>
            <a:r>
              <a:rPr lang="ko-KR" altLang="en-US" baseline="0" dirty="0" smtClean="0"/>
              <a:t> 지식 찾기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제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회 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아름다운 사람 </a:t>
            </a:r>
            <a:r>
              <a:rPr lang="ko-KR" altLang="en-US" baseline="0" dirty="0" err="1" smtClean="0"/>
              <a:t>권정생</a:t>
            </a:r>
            <a:r>
              <a:rPr lang="en-US" altLang="ko-KR" baseline="0" dirty="0" smtClean="0"/>
              <a:t>) (</a:t>
            </a:r>
            <a:r>
              <a:rPr lang="en-US" altLang="ko-KR" dirty="0" smtClean="0">
                <a:hlinkClick r:id="rId5"/>
              </a:rPr>
              <a:t>https://www.youtube.com/watch?v=y7TD3ubdU6c</a:t>
            </a:r>
            <a:r>
              <a:rPr lang="en-US" altLang="ko-KR" dirty="0" smtClean="0"/>
              <a:t>) 14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4</a:t>
            </a:r>
            <a:r>
              <a:rPr lang="ko-KR" altLang="en-US" dirty="0" smtClean="0"/>
              <a:t>초</a:t>
            </a:r>
            <a:endParaRPr lang="en-US" altLang="ko-KR" dirty="0" smtClean="0"/>
          </a:p>
          <a:p>
            <a:pPr marL="0" indent="0">
              <a:buFontTx/>
              <a:buNone/>
            </a:pPr>
            <a:r>
              <a:rPr lang="ko-KR" altLang="en-US" dirty="0" smtClean="0"/>
              <a:t>수업 운영에 따라 위의 영상으로 보여주거나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학급 홈페이지에 주소를 남겨 미리 학생들이 보고 오도록 해도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3.png"/><Relationship Id="rId4" Type="http://schemas.openxmlformats.org/officeDocument/2006/relationships/hyperlink" Target="https://www.youtube.com/watch?v=9qkvD572Jy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4.png"/><Relationship Id="rId4" Type="http://schemas.openxmlformats.org/officeDocument/2006/relationships/hyperlink" Target="https://www.youtube.com/watch?v=Fy71p6yZ-0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openxmlformats.org/officeDocument/2006/relationships/image" Target="../media/image40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0" Type="http://schemas.openxmlformats.org/officeDocument/2006/relationships/image" Target="../media/image29.jpeg"/><Relationship Id="rId4" Type="http://schemas.openxmlformats.org/officeDocument/2006/relationships/image" Target="../media/image24.png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4991">
            <a:off x="4550747" y="278549"/>
            <a:ext cx="4615350" cy="33249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5240" y="1152149"/>
            <a:ext cx="25619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밀짚잠자리</a:t>
            </a:r>
            <a:endParaRPr lang="ko-KR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527" y="502981"/>
            <a:ext cx="1298336" cy="1298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21145" y="2063758"/>
            <a:ext cx="2982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atin typeface="UhBee MiMi" pitchFamily="66" charset="-127"/>
                <a:ea typeface="UhBee MiMi" pitchFamily="66" charset="-127"/>
              </a:rPr>
              <a:t>“</a:t>
            </a:r>
            <a:r>
              <a:rPr lang="ko-KR" altLang="en-US" sz="3600" dirty="0" smtClean="0">
                <a:latin typeface="UhBee MiMi" pitchFamily="66" charset="-127"/>
                <a:ea typeface="UhBee MiMi" pitchFamily="66" charset="-127"/>
              </a:rPr>
              <a:t>이야기를 </a:t>
            </a:r>
            <a:r>
              <a:rPr lang="ko-KR" altLang="en-US" sz="3600" dirty="0" err="1" smtClean="0">
                <a:latin typeface="UhBee MiMi" pitchFamily="66" charset="-127"/>
                <a:ea typeface="UhBee MiMi" pitchFamily="66" charset="-127"/>
              </a:rPr>
              <a:t>톺아</a:t>
            </a:r>
            <a:r>
              <a:rPr lang="ko-KR" altLang="en-US" sz="3600" dirty="0" smtClean="0">
                <a:latin typeface="UhBee MiMi" pitchFamily="66" charset="-127"/>
                <a:ea typeface="UhBee MiMi" pitchFamily="66" charset="-127"/>
              </a:rPr>
              <a:t> 봐요</a:t>
            </a:r>
            <a:r>
              <a:rPr lang="en-US" altLang="ko-KR" sz="3600" dirty="0" smtClean="0">
                <a:latin typeface="UhBee MiMi" pitchFamily="66" charset="-127"/>
                <a:ea typeface="UhBee MiMi" pitchFamily="66" charset="-127"/>
              </a:rPr>
              <a:t>”</a:t>
            </a:r>
            <a:endParaRPr lang="ko-KR" altLang="en-US" sz="3600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51848"/>
            <a:ext cx="1622840" cy="345343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40" l="0" r="99348">
                        <a14:foregroundMark x1="88261" y1="54062" x2="88261" y2="54062"/>
                        <a14:foregroundMark x1="85000" y1="51821" x2="85000" y2="51821"/>
                        <a14:foregroundMark x1="84130" y1="56863" x2="89783" y2="54342"/>
                        <a14:foregroundMark x1="84348" y1="59384" x2="86957" y2="63866"/>
                        <a14:foregroundMark x1="90870" y1="56583" x2="90870" y2="56583"/>
                        <a14:foregroundMark x1="85870" y1="50420" x2="85870" y2="50420"/>
                        <a14:foregroundMark x1="84130" y1="52101" x2="81957" y2="55742"/>
                        <a14:foregroundMark x1="81739" y1="65826" x2="81739" y2="65826"/>
                        <a14:foregroundMark x1="81304" y1="61905" x2="81739" y2="67507"/>
                        <a14:foregroundMark x1="88261" y1="60504" x2="85870" y2="64146"/>
                        <a14:foregroundMark x1="84130" y1="63866" x2="86739" y2="65266"/>
                        <a14:foregroundMark x1="88043" y1="64706" x2="88043" y2="64706"/>
                        <a14:foregroundMark x1="87609" y1="73950" x2="87609" y2="73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433852">
            <a:off x="18473" y="4017163"/>
            <a:ext cx="1909391" cy="148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95327E-6 L 0.02066 -0.41661 L 0.05851 -0.47768 L 0.12292 -0.52834 L 0.21024 -0.5022 L 0.31493 -0.55586 L 0.34931 -0.52533 L 0.39427 -0.50682 " pathEditMode="relative" ptsTypes="AAA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작가에 대해 알아봅시다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6147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568" y="1533524"/>
            <a:ext cx="8009468" cy="450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작가에 대해 알아봅시다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102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099" y="1892300"/>
            <a:ext cx="7095673" cy="399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7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작가에 대해 알아봅시다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107476" y="2804176"/>
            <a:ext cx="62092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작가님의 삶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작가님의 책을 떠올리며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삶을 살았고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책을 쓰고 싶었는지를 생각해봅시다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168" y="2598057"/>
            <a:ext cx="1862938" cy="215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9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234023" y="618619"/>
            <a:ext cx="4107658" cy="399765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4936696" y="1455214"/>
            <a:ext cx="31332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활동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2.</a:t>
            </a:r>
          </a:p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어떤 이야기가     </a:t>
            </a:r>
            <a:endParaRPr lang="en-US" altLang="ko-KR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en-US" altLang="ko-K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담겨있나요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1764" y="2844774"/>
            <a:ext cx="2440708" cy="232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8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다시 읽기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560619" y="2772141"/>
            <a:ext cx="5553697" cy="2628856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="" xmlns:a16="http://schemas.microsoft.com/office/drawing/2014/main" id="{C0E2505E-3FBD-48A0-9293-BFFDF4F3333E}"/>
              </a:ext>
            </a:extLst>
          </p:cNvPr>
          <p:cNvGrpSpPr/>
          <p:nvPr/>
        </p:nvGrpSpPr>
        <p:grpSpPr>
          <a:xfrm>
            <a:off x="545708" y="4290204"/>
            <a:ext cx="3341041" cy="2515073"/>
            <a:chOff x="1474733" y="4332652"/>
            <a:chExt cx="3341041" cy="2515073"/>
          </a:xfrm>
        </p:grpSpPr>
        <p:pic>
          <p:nvPicPr>
            <p:cNvPr id="16" name="그림 15">
              <a:extLst>
                <a:ext uri="{FF2B5EF4-FFF2-40B4-BE49-F238E27FC236}">
                  <a16:creationId xmlns="" xmlns:a16="http://schemas.microsoft.com/office/drawing/2014/main" id="{52D3CAAD-F759-48AD-BAC2-644FBBF0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4733" y="4332652"/>
              <a:ext cx="3341041" cy="2515073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ED9F2CDD-550E-4617-8B2F-28147F8DA09A}"/>
                </a:ext>
              </a:extLst>
            </p:cNvPr>
            <p:cNvSpPr/>
            <p:nvPr/>
          </p:nvSpPr>
          <p:spPr>
            <a:xfrm>
              <a:off x="3308426" y="4990394"/>
              <a:ext cx="13736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endParaRPr lang="en-US" altLang="ko-KR" dirty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="" xmlns:a16="http://schemas.microsoft.com/office/drawing/2014/main" id="{33583A7E-C338-4FB8-9694-E482ADD5D9B9}"/>
              </a:ext>
            </a:extLst>
          </p:cNvPr>
          <p:cNvGrpSpPr/>
          <p:nvPr/>
        </p:nvGrpSpPr>
        <p:grpSpPr>
          <a:xfrm>
            <a:off x="3262580" y="1150537"/>
            <a:ext cx="5524068" cy="4725772"/>
            <a:chOff x="4422544" y="1969246"/>
            <a:chExt cx="4892586" cy="4190777"/>
          </a:xfrm>
        </p:grpSpPr>
        <p:pic>
          <p:nvPicPr>
            <p:cNvPr id="19" name="그림 18">
              <a:extLst>
                <a:ext uri="{FF2B5EF4-FFF2-40B4-BE49-F238E27FC236}">
                  <a16:creationId xmlns="" xmlns:a16="http://schemas.microsoft.com/office/drawing/2014/main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41EE6852-013B-4C59-9FA9-0D46B58EC633}"/>
                </a:ext>
              </a:extLst>
            </p:cNvPr>
            <p:cNvSpPr/>
            <p:nvPr/>
          </p:nvSpPr>
          <p:spPr>
            <a:xfrm>
              <a:off x="5113632" y="2922879"/>
              <a:ext cx="3510409" cy="20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작가님의 삶을 생각하며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&lt;</a:t>
              </a:r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&gt;</a:t>
              </a:r>
              <a:r>
                <a:rPr lang="ko-KR" altLang="en-US" sz="3600" dirty="0"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이야기를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다시 읽어봅시다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732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4281" y="1561672"/>
            <a:ext cx="9215919" cy="559148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159464" y="381308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주인공이 닮았어요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322" y="3753476"/>
            <a:ext cx="3828480" cy="3828480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 rot="492435">
            <a:off x="4506006" y="1327830"/>
            <a:ext cx="4769066" cy="4476406"/>
            <a:chOff x="5455712" y="1354379"/>
            <a:chExt cx="4892586" cy="4190777"/>
          </a:xfrm>
        </p:grpSpPr>
        <p:pic>
          <p:nvPicPr>
            <p:cNvPr id="9" name="그림 8">
              <a:extLst>
                <a:ext uri="{FF2B5EF4-FFF2-40B4-BE49-F238E27FC236}">
                  <a16:creationId xmlns="" xmlns:a16="http://schemas.microsoft.com/office/drawing/2014/main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455712" y="1354379"/>
              <a:ext cx="4892586" cy="419077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="" xmlns:a16="http://schemas.microsoft.com/office/drawing/2014/main" id="{551339E9-C49F-4242-B2DF-28EA6FB76E50}"/>
                </a:ext>
              </a:extLst>
            </p:cNvPr>
            <p:cNvSpPr/>
            <p:nvPr/>
          </p:nvSpPr>
          <p:spPr>
            <a:xfrm>
              <a:off x="6255616" y="2727787"/>
              <a:ext cx="3530125" cy="1642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&lt;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&gt;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의 주인공도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아기 밀짚잠자리로 </a:t>
              </a:r>
              <a:endParaRPr lang="en-US" altLang="ko-KR" sz="3600" dirty="0" smtClean="0">
                <a:solidFill>
                  <a:prstClr val="black"/>
                </a:solidFill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연약하고 작은 존재야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1803" y="4695655"/>
            <a:ext cx="1680437" cy="194412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grpSp>
        <p:nvGrpSpPr>
          <p:cNvPr id="15" name="그룹 14"/>
          <p:cNvGrpSpPr/>
          <p:nvPr/>
        </p:nvGrpSpPr>
        <p:grpSpPr>
          <a:xfrm flipH="1">
            <a:off x="-18929" y="1191504"/>
            <a:ext cx="5097540" cy="4730401"/>
            <a:chOff x="4250323" y="1904585"/>
            <a:chExt cx="5522579" cy="4730401"/>
          </a:xfrm>
        </p:grpSpPr>
        <p:pic>
          <p:nvPicPr>
            <p:cNvPr id="16" name="그림 15">
              <a:extLst>
                <a:ext uri="{FF2B5EF4-FFF2-40B4-BE49-F238E27FC236}">
                  <a16:creationId xmlns="" xmlns:a16="http://schemas.microsoft.com/office/drawing/2014/main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250323" y="1904585"/>
              <a:ext cx="5522579" cy="473040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551339E9-C49F-4242-B2DF-28EA6FB76E50}"/>
                </a:ext>
              </a:extLst>
            </p:cNvPr>
            <p:cNvSpPr/>
            <p:nvPr/>
          </p:nvSpPr>
          <p:spPr>
            <a:xfrm>
              <a:off x="5246549" y="3296777"/>
              <a:ext cx="353012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등장하는 다른 동물들도 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아기동물들이야</a:t>
              </a:r>
              <a:r>
                <a:rPr lang="en-US" altLang="ko-KR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모두 작고 연약한 존재들이지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70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159464" y="381308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장면 살펴보기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50" t="24273" r="18542" b="8543"/>
          <a:stretch/>
        </p:blipFill>
        <p:spPr bwMode="auto">
          <a:xfrm>
            <a:off x="-2" y="1519691"/>
            <a:ext cx="9132603" cy="524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383978" y="5392576"/>
            <a:ext cx="3251268" cy="1538996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41EE6852-013B-4C59-9FA9-0D46B58EC633}"/>
              </a:ext>
            </a:extLst>
          </p:cNvPr>
          <p:cNvSpPr/>
          <p:nvPr/>
        </p:nvSpPr>
        <p:spPr>
          <a:xfrm>
            <a:off x="320178" y="2990014"/>
            <a:ext cx="3190277" cy="230832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시끄러운 소리를 내며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달려가는 경운기는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아기밀짚잠자리에게 어떤 존재일까요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41EE6852-013B-4C59-9FA9-0D46B58EC633}"/>
              </a:ext>
            </a:extLst>
          </p:cNvPr>
          <p:cNvSpPr/>
          <p:nvPr/>
        </p:nvSpPr>
        <p:spPr>
          <a:xfrm>
            <a:off x="3773859" y="2990014"/>
            <a:ext cx="2993263" cy="1200329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아기 밀짚잠자리의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표정을 살펴보세요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428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434295"/>
            <a:ext cx="9176521" cy="513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159464" y="381308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장면 살펴보기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81495" y="5319004"/>
            <a:ext cx="3251268" cy="1538996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41EE6852-013B-4C59-9FA9-0D46B58EC633}"/>
              </a:ext>
            </a:extLst>
          </p:cNvPr>
          <p:cNvSpPr/>
          <p:nvPr/>
        </p:nvSpPr>
        <p:spPr>
          <a:xfrm>
            <a:off x="4351281" y="3256901"/>
            <a:ext cx="4540469" cy="2062103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밀짚잠자리는 하루살이를 잡아먹고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도깨비라는 말을 듣습니다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하루살이를 잡아먹는 밀짚잠자리의 마음은 어떠했을까요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1842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282" t="24175" r="18281" b="7088"/>
          <a:stretch/>
        </p:blipFill>
        <p:spPr bwMode="auto">
          <a:xfrm>
            <a:off x="-110608" y="1405721"/>
            <a:ext cx="9379768" cy="545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159464" y="381308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장면 살펴보기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67122" y="5411625"/>
            <a:ext cx="3251268" cy="1538996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41EE6852-013B-4C59-9FA9-0D46B58EC633}"/>
              </a:ext>
            </a:extLst>
          </p:cNvPr>
          <p:cNvSpPr/>
          <p:nvPr/>
        </p:nvSpPr>
        <p:spPr>
          <a:xfrm>
            <a:off x="3971595" y="2977699"/>
            <a:ext cx="4977305" cy="34163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아기 밀짚잠자리의 하루는 이러했어요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여러분의 오늘 하루는 어떠했나요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예쁜 것도 있고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미운 것도 있고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재밌는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것도 있고 무서운 것도 있었나요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여러분은 누구에게 이런 이야기를 하나요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9876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524000"/>
            <a:ext cx="9144000" cy="535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159464" y="381308"/>
            <a:ext cx="9729627" cy="93868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장면 살펴보기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005"/>
            <a:ext cx="1327697" cy="1266990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67122" y="5411625"/>
            <a:ext cx="3251268" cy="1538996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="" xmlns:a16="http://schemas.microsoft.com/office/drawing/2014/main" id="{41EE6852-013B-4C59-9FA9-0D46B58EC633}"/>
              </a:ext>
            </a:extLst>
          </p:cNvPr>
          <p:cNvSpPr/>
          <p:nvPr/>
        </p:nvSpPr>
        <p:spPr>
          <a:xfrm>
            <a:off x="2083346" y="4729659"/>
            <a:ext cx="4977305" cy="175432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작가님은 이 책을 통해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무엇을 이야기하고 싶었을까요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여러분도 가만히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생각해보세요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2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62736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840099" y="3286309"/>
            <a:ext cx="7505115" cy="22865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685800" marR="0" indent="-68580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도</a:t>
            </a: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04-01] </a:t>
            </a:r>
            <a:r>
              <a:rPr lang="ko-KR" altLang="en-US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생명의 소중함을 이해하고 인간 생명과 환경 문제에 관심을 가지며 인간 생명과 자연을 보호하려는 태도를 가진다</a:t>
            </a: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85800" marR="0" indent="-68580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국</a:t>
            </a: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05-04] </a:t>
            </a:r>
            <a:r>
              <a:rPr lang="ko-KR" altLang="en-US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작품을 듣거나 읽거나 보고 떠오른 느낌과 생각을 다양하게 표현한다</a:t>
            </a:r>
            <a:r>
              <a:rPr lang="en-US" altLang="ko-KR" sz="2800" kern="0" spc="-6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 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727646" y="2701534"/>
            <a:ext cx="20281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016" y="1851094"/>
            <a:ext cx="948999" cy="759443"/>
          </a:xfrm>
          <a:prstGeom prst="rect">
            <a:avLst/>
          </a:prstGeom>
          <a:ln>
            <a:noFill/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015" y="1811817"/>
            <a:ext cx="1105001" cy="837999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4749833" y="1911263"/>
            <a:ext cx="17780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561527" y="1963619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0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0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0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MiMi</a:t>
            </a:r>
            <a:endParaRPr lang="en-US" altLang="ko-KR" sz="20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79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rgbClr val="FFFECA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258962" y="468985"/>
            <a:ext cx="4107658" cy="399765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67029" y="1565113"/>
            <a:ext cx="2560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활동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3.</a:t>
            </a:r>
          </a:p>
          <a:p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</a:t>
            </a:r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작가님께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8179" y="3107803"/>
            <a:ext cx="1615089" cy="174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6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8">
            <a:extLst>
              <a:ext uri="{FF2B5EF4-FFF2-40B4-BE49-F238E27FC236}">
                <a16:creationId xmlns:a16="http://schemas.microsoft.com/office/drawing/2014/main" xmlns="" id="{C975F324-AAA0-4B7C-87EF-070B0AEBDEB5}"/>
              </a:ext>
            </a:extLst>
          </p:cNvPr>
          <p:cNvSpPr/>
          <p:nvPr/>
        </p:nvSpPr>
        <p:spPr>
          <a:xfrm>
            <a:off x="1" y="1556534"/>
            <a:ext cx="9143999" cy="5645649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작가님께 한마디씩 써 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943715" y="1910971"/>
            <a:ext cx="7401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준비물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: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포스트잇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또는 편지지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47814" y="1467784"/>
            <a:ext cx="595901" cy="12226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96115" y="3153655"/>
            <a:ext cx="7619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작가님께 개인적으로 쓰고 싶은 이야기를 써도 좋고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&lt;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를 읽은 느낌이나 생각을 써도 좋고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궁금한 점을 질문해도 좋아요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en-US" altLang="ko-KR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E6B11ADC-28EE-43D0-9467-78827CC8C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7817">
            <a:off x="365896" y="2870685"/>
            <a:ext cx="595901" cy="122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8">
            <a:extLst>
              <a:ext uri="{FF2B5EF4-FFF2-40B4-BE49-F238E27FC236}">
                <a16:creationId xmlns:a16="http://schemas.microsoft.com/office/drawing/2014/main" xmlns="" id="{C975F324-AAA0-4B7C-87EF-070B0AEBDEB5}"/>
              </a:ext>
            </a:extLst>
          </p:cNvPr>
          <p:cNvSpPr/>
          <p:nvPr/>
        </p:nvSpPr>
        <p:spPr>
          <a:xfrm>
            <a:off x="1" y="1556534"/>
            <a:ext cx="9143999" cy="5645649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작가님께 한 마디씩 써 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10" y="221507"/>
            <a:ext cx="870306" cy="938687"/>
          </a:xfrm>
          <a:prstGeom prst="rect">
            <a:avLst/>
          </a:prstGeom>
        </p:spPr>
      </p:pic>
      <p:sp>
        <p:nvSpPr>
          <p:cNvPr id="3" name="AutoShape 2" descr="ê´ë ¨ ì´ë¯¸ì§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AutoShape 4" descr="ê´ë ¨ ì´ë¯¸ì§"/>
          <p:cNvSpPr>
            <a:spLocks noChangeAspect="1" noChangeArrowheads="1"/>
          </p:cNvSpPr>
          <p:nvPr/>
        </p:nvSpPr>
        <p:spPr bwMode="auto">
          <a:xfrm>
            <a:off x="3206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AutoShape 6" descr="ê´ë ¨ ì´ë¯¸ì§"/>
          <p:cNvSpPr>
            <a:spLocks noChangeAspect="1" noChangeArrowheads="1"/>
          </p:cNvSpPr>
          <p:nvPr/>
        </p:nvSpPr>
        <p:spPr bwMode="auto">
          <a:xfrm>
            <a:off x="4730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0374" y="4548723"/>
            <a:ext cx="2783252" cy="1745055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 rot="492435">
            <a:off x="4372656" y="1379964"/>
            <a:ext cx="4769066" cy="4476406"/>
            <a:chOff x="5455712" y="1354379"/>
            <a:chExt cx="4892586" cy="4190777"/>
          </a:xfrm>
        </p:grpSpPr>
        <p:pic>
          <p:nvPicPr>
            <p:cNvPr id="21" name="그림 20">
              <a:extLst>
                <a:ext uri="{FF2B5EF4-FFF2-40B4-BE49-F238E27FC236}">
                  <a16:creationId xmlns="" xmlns:a16="http://schemas.microsoft.com/office/drawing/2014/main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5455712" y="1354379"/>
              <a:ext cx="4892586" cy="4190777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551339E9-C49F-4242-B2DF-28EA6FB76E50}"/>
                </a:ext>
              </a:extLst>
            </p:cNvPr>
            <p:cNvSpPr/>
            <p:nvPr/>
          </p:nvSpPr>
          <p:spPr>
            <a:xfrm>
              <a:off x="6255616" y="2727787"/>
              <a:ext cx="3530125" cy="1642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나는 밀짚잠자리가 만난 아이랑 조금 큰 아이가 왜 등장했는지 궁금해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 flipH="1">
            <a:off x="0" y="712185"/>
            <a:ext cx="5734050" cy="5090030"/>
            <a:chOff x="4250323" y="1904585"/>
            <a:chExt cx="5522579" cy="4730401"/>
          </a:xfrm>
        </p:grpSpPr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250323" y="1904585"/>
              <a:ext cx="5522579" cy="4730401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551339E9-C49F-4242-B2DF-28EA6FB76E50}"/>
                </a:ext>
              </a:extLst>
            </p:cNvPr>
            <p:cNvSpPr/>
            <p:nvPr/>
          </p:nvSpPr>
          <p:spPr>
            <a:xfrm>
              <a:off x="5400042" y="2885986"/>
              <a:ext cx="3530125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작가님께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감사하다는 말을 </a:t>
              </a:r>
              <a:endParaRPr lang="en-US" altLang="ko-KR" sz="3600" dirty="0" smtClean="0">
                <a:solidFill>
                  <a:prstClr val="black"/>
                </a:solidFill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꼭 하고 싶어</a:t>
              </a:r>
              <a:r>
                <a:rPr kumimoji="0" lang="en-US" altLang="ko-KR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600" noProof="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하늘나라에서는 편안하게 안 아프셨으면 좋겠어</a:t>
              </a:r>
              <a:r>
                <a:rPr lang="en-US" altLang="ko-KR" sz="3600" noProof="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  <a:endPara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061832" y="1522176"/>
            <a:ext cx="1280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나는 본다</a:t>
            </a:r>
            <a:r>
              <a:rPr lang="en-US" altLang="ko-KR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?</a:t>
            </a:r>
            <a:endParaRPr lang="ko-KR" altLang="en-US" sz="4000" dirty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" b="99081" l="247" r="100000">
                        <a14:foregroundMark x1="14815" y1="48239" x2="14815" y2="48239"/>
                        <a14:foregroundMark x1="13169" y1="11792" x2="13169" y2="11792"/>
                        <a14:foregroundMark x1="9053" y1="94028" x2="9053" y2="94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009618"/>
            <a:ext cx="9245600" cy="4969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16820" y="705841"/>
            <a:ext cx="15128111" cy="4421756"/>
          </a:xfrm>
          <a:prstGeom prst="roundRect">
            <a:avLst/>
          </a:prstGeom>
          <a:solidFill>
            <a:schemeClr val="tx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작가님에 대해 알아보고</a:t>
            </a:r>
            <a:endParaRPr lang="en-US" altLang="ko-KR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작품을 다시 읽어보았어요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다음 시간에는 작품 속에 등장하는 </a:t>
            </a:r>
            <a:endParaRPr lang="en-US" altLang="ko-KR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등장인물들을 살펴본 후에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책의 장면을 표현해보도록 할 거예요</a:t>
            </a:r>
            <a:r>
              <a:rPr lang="en-US" altLang="ko-KR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35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885904"/>
            <a:ext cx="1489510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 err="1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01526" y="2470679"/>
            <a:ext cx="7859969" cy="3258303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just"/>
            <a:r>
              <a:rPr lang="ko-KR" altLang="en-US" sz="28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‘</a:t>
            </a:r>
            <a:r>
              <a:rPr lang="ko-KR" altLang="en-US" sz="26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톺아본다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’</a:t>
            </a:r>
            <a:r>
              <a:rPr lang="ko-KR" altLang="en-US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는 표현은 샅샅이 살펴본다는 의미입니다</a:t>
            </a:r>
            <a:r>
              <a:rPr lang="en-US" altLang="ko-KR" sz="26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이번 </a:t>
            </a:r>
            <a:r>
              <a:rPr lang="ko-KR" altLang="en-US" sz="2600" dirty="0">
                <a:latin typeface="UhBee MiMi" panose="03000600000000000000" pitchFamily="66" charset="-127"/>
                <a:ea typeface="UhBee MiMi" panose="03000600000000000000" pitchFamily="66" charset="-127"/>
              </a:rPr>
              <a:t>차시는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 책의 작가인 </a:t>
            </a:r>
            <a:r>
              <a:rPr lang="ko-KR" altLang="en-US" sz="2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작가님에 대해 살펴보고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이야기에 담겨있는 생각과 의미를 더 깊이 있게 살펴보는 </a:t>
            </a:r>
            <a:r>
              <a:rPr lang="ko-KR" altLang="en-US" sz="2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차시입니다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도덕 </a:t>
            </a:r>
            <a:r>
              <a:rPr lang="en-US" altLang="ko-KR" sz="2600" dirty="0">
                <a:latin typeface="UhBee MiMi" panose="03000600000000000000" pitchFamily="66" charset="-127"/>
                <a:ea typeface="UhBee MiMi" panose="03000600000000000000" pitchFamily="66" charset="-127"/>
              </a:rPr>
              <a:t>‘</a:t>
            </a:r>
            <a:r>
              <a:rPr lang="ko-KR" altLang="en-US" sz="2600" dirty="0">
                <a:latin typeface="UhBee MiMi" panose="03000600000000000000" pitchFamily="66" charset="-127"/>
                <a:ea typeface="UhBee MiMi" panose="03000600000000000000" pitchFamily="66" charset="-127"/>
              </a:rPr>
              <a:t>생명존중</a:t>
            </a:r>
            <a:r>
              <a:rPr lang="en-US" altLang="ko-KR" sz="2600" dirty="0">
                <a:latin typeface="UhBee MiMi" panose="03000600000000000000" pitchFamily="66" charset="-127"/>
                <a:ea typeface="UhBee MiMi" panose="03000600000000000000" pitchFamily="66" charset="-127"/>
              </a:rPr>
              <a:t>’</a:t>
            </a:r>
            <a:r>
              <a:rPr lang="ko-KR" altLang="en-US" sz="2600" dirty="0">
                <a:latin typeface="UhBee MiMi" panose="03000600000000000000" pitchFamily="66" charset="-127"/>
                <a:ea typeface="UhBee MiMi" panose="03000600000000000000" pitchFamily="66" charset="-127"/>
              </a:rPr>
              <a:t>과 연결하여 책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속에 담겨 있는 생명과 삶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자연에 대한 생각을 살펴보도록 하며 이를 통해 느낀 점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궁금한 점을 표현하도록 하였습니다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&lt;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 뒤쪽에는 </a:t>
            </a:r>
            <a:r>
              <a:rPr lang="ko-KR" altLang="en-US" sz="2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작가님의 생애와 이야기 속 의미에 대해 잘 설명되어 있으니 참고해주세요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just"/>
            <a:r>
              <a:rPr lang="ko-KR" altLang="en-US" sz="2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작가님의 다른 책을 함께 곁들이면 더더욱 깊이 있는 책 읽기를 할 수 있을 거예요</a:t>
            </a:r>
            <a:r>
              <a:rPr lang="en-US" altLang="ko-KR" sz="2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2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endParaRPr lang="ko-KR" altLang="en-US" sz="28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모서리가 둥근 직사각형 32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811215" y="1770294"/>
            <a:ext cx="17780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104118" y="5060031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909756" y="4435123"/>
            <a:ext cx="1965434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활동 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1~3 </a:t>
            </a:r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아이콘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2999977" y="4350763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과목 아이콘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581" y="2522271"/>
            <a:ext cx="943715" cy="852755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2948" y="2500397"/>
            <a:ext cx="831192" cy="896501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5737" y="3345779"/>
            <a:ext cx="983939" cy="93895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489444" y="4350763"/>
            <a:ext cx="149700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8292" y="1709655"/>
            <a:ext cx="2694565" cy="269456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028" y="3332192"/>
            <a:ext cx="948999" cy="759443"/>
          </a:xfrm>
          <a:prstGeom prst="rect">
            <a:avLst/>
          </a:prstGeom>
          <a:ln>
            <a:noFill/>
          </a:ln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0027" y="2396667"/>
            <a:ext cx="1105001" cy="837999"/>
          </a:xfrm>
          <a:prstGeom prst="rect">
            <a:avLst/>
          </a:prstGeom>
        </p:spPr>
      </p:pic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4728242" y="4389811"/>
            <a:ext cx="137001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교사 발문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8479" y="2725651"/>
            <a:ext cx="3009288" cy="1388919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4649" y="2264769"/>
            <a:ext cx="1141655" cy="1320797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3324" y="3145093"/>
            <a:ext cx="1985247" cy="12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6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1027916" y="806491"/>
            <a:ext cx="7306056" cy="161477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밀짚잠자리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&gt; 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속에 담긴 </a:t>
            </a:r>
            <a:endParaRPr lang="en-US" altLang="ko-KR" sz="4800" dirty="0" smtClean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생각과 의미를 찾아봅시다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835877" y="2769537"/>
            <a:ext cx="3570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작가는 누구일까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ko-KR" altLang="en-US" sz="36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873980" y="3735979"/>
            <a:ext cx="50770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2. </a:t>
            </a:r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이야기가 담겨있나요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ko-KR" altLang="en-US" sz="36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2162" y="2604769"/>
            <a:ext cx="943715" cy="8527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875" y="3364094"/>
            <a:ext cx="1327697" cy="126699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59629E6D-0CBD-4B7A-A36C-B862E8E140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6498" y="4588381"/>
            <a:ext cx="831192" cy="8965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919862" y="4641146"/>
            <a:ext cx="2736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활동 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3. </a:t>
            </a:r>
            <a:r>
              <a:rPr lang="ko-KR" altLang="en-US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작가님께</a:t>
            </a:r>
            <a:r>
              <a:rPr lang="en-US" altLang="ko-KR" sz="3600" b="1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ko-KR" altLang="en-US" sz="3600" b="1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70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718093" y="683132"/>
            <a:ext cx="3629320" cy="353213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0218" y="2861773"/>
            <a:ext cx="1971752" cy="178170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814820" y="1405719"/>
            <a:ext cx="2560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활동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1. </a:t>
            </a:r>
          </a:p>
          <a:p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작가는 </a:t>
            </a:r>
            <a:endParaRPr lang="en-US" altLang="ko-K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r>
              <a:rPr lang="ko-KR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누구일까요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ko-KR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작가님은 누구신가요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? 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6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2501" y="1913854"/>
            <a:ext cx="3584511" cy="424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2970" y="5167981"/>
            <a:ext cx="3780968" cy="1745083"/>
          </a:xfrm>
          <a:prstGeom prst="rect">
            <a:avLst/>
          </a:prstGeom>
        </p:spPr>
      </p:pic>
      <p:pic>
        <p:nvPicPr>
          <p:cNvPr id="1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6324" y="1810221"/>
            <a:ext cx="1064601" cy="4746172"/>
          </a:xfrm>
          <a:prstGeom prst="borderCallout1">
            <a:avLst>
              <a:gd name="adj1" fmla="val 20585"/>
              <a:gd name="adj2" fmla="val 3937"/>
              <a:gd name="adj3" fmla="val 54703"/>
              <a:gd name="adj4" fmla="val -87414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29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작가에 대해 알아봅시다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2454922" y="1060527"/>
            <a:ext cx="6807719" cy="5678277"/>
            <a:chOff x="2092065" y="998100"/>
            <a:chExt cx="6807719" cy="5678277"/>
          </a:xfrm>
        </p:grpSpPr>
        <p:pic>
          <p:nvPicPr>
            <p:cNvPr id="7" name="그림 6">
              <a:extLst>
                <a:ext uri="{FF2B5EF4-FFF2-40B4-BE49-F238E27FC236}">
                  <a16:creationId xmlns="" xmlns:a16="http://schemas.microsoft.com/office/drawing/2014/main" id="{E017B86A-B9A3-4B23-8D9E-0C49EEFF1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092065" y="3530147"/>
              <a:ext cx="3146230" cy="3146230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7C15DCE0-6E10-4C8B-9C5C-3F5B4BBBC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3665180" y="998100"/>
              <a:ext cx="5234604" cy="5064095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6849C3CA-4239-4123-AC5F-647DF5658CCA}"/>
                </a:ext>
              </a:extLst>
            </p:cNvPr>
            <p:cNvSpPr/>
            <p:nvPr/>
          </p:nvSpPr>
          <p:spPr>
            <a:xfrm>
              <a:off x="4680901" y="2468318"/>
              <a:ext cx="3522476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4400" dirty="0" err="1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권정생</a:t>
              </a:r>
              <a:r>
                <a:rPr lang="ko-KR" altLang="en-US" sz="44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 </a:t>
              </a:r>
              <a:endParaRPr lang="en-US" altLang="ko-KR" sz="44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작가님에 대해 </a:t>
              </a:r>
              <a:endParaRPr lang="en-US" altLang="ko-KR" sz="44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44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알고 있나요</a:t>
              </a:r>
              <a:r>
                <a:rPr lang="en-US" altLang="ko-KR" sz="44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  <a:endParaRPr lang="en-US" altLang="ko-KR" sz="4400" dirty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pic>
        <p:nvPicPr>
          <p:cNvPr id="2052" name="Picture 4" descr="http://bimage.interpark.com/goods_image/8/8/0/8/128808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7691" y="1442100"/>
            <a:ext cx="2660198" cy="263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bimage.interpark.com/goods_image/8/7/8/7/128787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139" y="4376874"/>
            <a:ext cx="1839334" cy="197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bimage.interpark.com/goods_image/0/5/4/4/660544g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4174" y="4356198"/>
            <a:ext cx="1762891" cy="201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bimage.interpark.com/goods_image/0/4/5/3/269540453g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4778" y="4378908"/>
            <a:ext cx="2058693" cy="204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bimage.interpark.com/goods_image/4/9/9/4/1074994g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365" y="4378908"/>
            <a:ext cx="2466244" cy="203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89924" l="9747" r="897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6623" y="1313376"/>
            <a:ext cx="2835101" cy="335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42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DA85BA-9207-4727-B318-1E538DF71FFD}"/>
              </a:ext>
            </a:extLst>
          </p:cNvPr>
          <p:cNvSpPr/>
          <p:nvPr/>
        </p:nvSpPr>
        <p:spPr>
          <a:xfrm>
            <a:off x="-292814" y="242841"/>
            <a:ext cx="9729627" cy="93868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         </a:t>
            </a:r>
            <a:r>
              <a:rPr lang="ko-KR" altLang="en-US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 작가에 대해 알아봅시다</a:t>
            </a:r>
            <a:r>
              <a:rPr lang="en-US" altLang="ko-K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92"/>
            <a:ext cx="1330637" cy="120238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13" l="274" r="99726">
                        <a14:foregroundMark x1="10465" y1="25061" x2="10465" y2="25061"/>
                        <a14:foregroundMark x1="48632" y1="54988" x2="48632" y2="54988"/>
                        <a14:foregroundMark x1="40971" y1="62409" x2="40971" y2="62409"/>
                        <a14:foregroundMark x1="33789" y1="41119" x2="63133" y2="33455"/>
                        <a14:foregroundMark x1="3283" y1="21168" x2="42408" y2="21776"/>
                        <a14:foregroundMark x1="28933" y1="32725" x2="28933" y2="32725"/>
                        <a14:foregroundMark x1="18536" y1="56813" x2="18536" y2="56813"/>
                        <a14:foregroundMark x1="3625" y1="22019" x2="3283" y2="69830"/>
                        <a14:foregroundMark x1="3283" y1="69830" x2="36115" y2="70073"/>
                        <a14:foregroundMark x1="30780" y1="45985" x2="30780" y2="45985"/>
                        <a14:foregroundMark x1="19562" y1="27616" x2="28933" y2="42214"/>
                        <a14:foregroundMark x1="16963" y1="35523" x2="28591" y2="54258"/>
                        <a14:foregroundMark x1="45896" y1="49635" x2="47332" y2="76521"/>
                        <a14:foregroundMark x1="58071" y1="48540" x2="60807" y2="91849"/>
                        <a14:foregroundMark x1="35499" y1="71046" x2="37073" y2="96715"/>
                        <a14:foregroundMark x1="37073" y1="96959" x2="60807" y2="92336"/>
                        <a14:foregroundMark x1="58824" y1="49878" x2="93434" y2="52676"/>
                        <a14:foregroundMark x1="95486" y1="13504" x2="95486" y2="13504"/>
                        <a14:foregroundMark x1="95622" y1="7908" x2="94323" y2="49635"/>
                        <a14:foregroundMark x1="56498" y1="4380" x2="55198" y2="38929"/>
                        <a14:foregroundMark x1="56772" y1="2068" x2="56772" y2="2068"/>
                        <a14:foregroundMark x1="56772" y1="2311" x2="55677" y2="5353"/>
                        <a14:foregroundMark x1="57250" y1="2555" x2="94596" y2="5109"/>
                        <a14:foregroundMark x1="94870" y1="5109" x2="94870" y2="5109"/>
                        <a14:foregroundMark x1="94870" y1="5109" x2="95622" y2="7421"/>
                        <a14:foregroundMark x1="41997" y1="24818" x2="41997" y2="24818"/>
                        <a14:foregroundMark x1="58071" y1="52190" x2="93912" y2="54745"/>
                        <a14:backgroundMark x1="74761" y1="54988" x2="74761" y2="549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342" y="1523082"/>
            <a:ext cx="8937313" cy="5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-71919" y="1561673"/>
            <a:ext cx="9215919" cy="4947006"/>
          </a:xfrm>
          <a:prstGeom prst="round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54876" y="2061910"/>
            <a:ext cx="83890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여러분은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&lt;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강아지똥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&gt;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을 아나요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똥 중에 가장 더러운 개똥이라며 쓸모 없다 했지만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어여쁜 민들레를 피워낸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강아지똥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그 이야기를 만든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작가님은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길바닥의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강아지똥에도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사랑하는 마음을 담아 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글을 쓰는 따뜻한 분이셨어요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41503" y="1754133"/>
            <a:ext cx="83890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가난하게 태어나 내내 많이 아팠던 작가님이었지만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많은 사람들이 작가님을 사랑했어요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왜냐하면 작가님은 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늘 힘없고 약한 것을 사랑하여 그들을 주인공으로 글을 썼기 때문이지요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그 중 특히 아이들을 사랑했답니다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책으로 번 돈을 자신보다 더 힘든 사람을 위해 써달라며 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당신은 사람 하나 겨우 눕는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흙집에서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평생을 사셨어요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103342" y="1795299"/>
            <a:ext cx="83890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작은 흙 집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외로운 그 방에 찾아온 개구리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생쥐도 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쫓지 않고 함께 지냈다고 해요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아무리 작고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보잘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것 없더라도 생명이 있는 것들은 모두 사랑하고 존중했기 때문이지요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돌아가시며 남긴 유언에도 남은 돈을 어린이들을 위해 써달라며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그만 미워하고 그만 싸웠으면 좋겠다는 마음을 남겼던 </a:t>
            </a:r>
            <a:r>
              <a:rPr lang="ko-KR" altLang="en-US" sz="40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권정생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작가님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377461" y="2118142"/>
            <a:ext cx="83890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평생 </a:t>
            </a:r>
            <a:r>
              <a:rPr lang="ko-KR" altLang="en-US" sz="400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생명을 사랑하고 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어린이를 걱정하며</a:t>
            </a:r>
            <a:endParaRPr lang="en-US" altLang="ko-KR" sz="40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스스로는 늘 가난했던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온 힘을 다 해 민들레 꽃을 피워냈던 강아지 똥처럼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추운 겨울 생쥐에게 자신의 것을 내어준 황소아저씨처럼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꼭 자신의 글과 같은 삶을 살았던 작가님이었어요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358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7" grpId="0" uiExpand="1" build="allAtOnce"/>
      <p:bldP spid="19" grpId="0" build="allAtOnce"/>
      <p:bldP spid="20" grpId="0" uiExpand="1" build="allAtOnce"/>
      <p:bldP spid="21" grpId="0" build="allAtOnce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1125</TotalTime>
  <Words>1264</Words>
  <Application>Microsoft Office PowerPoint</Application>
  <PresentationFormat>화면 슬라이드 쇼(4:3)</PresentationFormat>
  <Paragraphs>179</Paragraphs>
  <Slides>23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1" baseType="lpstr">
      <vt:lpstr>굴림</vt:lpstr>
      <vt:lpstr>Arial</vt:lpstr>
      <vt:lpstr>Calibri</vt:lpstr>
      <vt:lpstr>UhBee MiMi</vt:lpstr>
      <vt:lpstr>Calibri Light</vt:lpstr>
      <vt:lpstr>맑은 고딕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Jihyun Ahn</cp:lastModifiedBy>
  <cp:revision>67</cp:revision>
  <dcterms:created xsi:type="dcterms:W3CDTF">2019-05-01T12:57:46Z</dcterms:created>
  <dcterms:modified xsi:type="dcterms:W3CDTF">2019-08-27T15:29:37Z</dcterms:modified>
</cp:coreProperties>
</file>