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4"/>
  </p:notesMasterIdLst>
  <p:sldIdLst>
    <p:sldId id="256" r:id="rId2"/>
    <p:sldId id="306" r:id="rId3"/>
    <p:sldId id="307" r:id="rId4"/>
    <p:sldId id="308" r:id="rId5"/>
    <p:sldId id="271" r:id="rId6"/>
    <p:sldId id="272" r:id="rId7"/>
    <p:sldId id="279" r:id="rId8"/>
    <p:sldId id="323" r:id="rId9"/>
    <p:sldId id="324" r:id="rId10"/>
    <p:sldId id="325" r:id="rId11"/>
    <p:sldId id="296" r:id="rId12"/>
    <p:sldId id="326" r:id="rId13"/>
    <p:sldId id="331" r:id="rId14"/>
    <p:sldId id="327" r:id="rId15"/>
    <p:sldId id="328" r:id="rId16"/>
    <p:sldId id="330" r:id="rId17"/>
    <p:sldId id="332" r:id="rId18"/>
    <p:sldId id="275" r:id="rId19"/>
    <p:sldId id="278" r:id="rId20"/>
    <p:sldId id="329" r:id="rId21"/>
    <p:sldId id="284" r:id="rId22"/>
    <p:sldId id="289" r:id="rId23"/>
  </p:sldIdLst>
  <p:sldSz cx="9144000" cy="6858000" type="screen4x3"/>
  <p:notesSz cx="6858000" cy="9144000"/>
  <p:embeddedFontLst>
    <p:embeddedFont>
      <p:font typeface="Calibri" pitchFamily="34" charset="0"/>
      <p:regular r:id="rId25"/>
      <p:bold r:id="rId26"/>
      <p:italic r:id="rId27"/>
      <p:boldItalic r:id="rId28"/>
    </p:embeddedFont>
    <p:embeddedFont>
      <p:font typeface="UhBee MiMi" pitchFamily="66" charset="-127"/>
      <p:regular r:id="rId29"/>
      <p:bold r:id="rId30"/>
    </p:embeddedFont>
    <p:embeddedFont>
      <p:font typeface="Calibri Light" pitchFamily="34" charset="0"/>
      <p:regular r:id="rId31"/>
      <p:italic r:id="rId32"/>
    </p:embeddedFont>
    <p:embeddedFont>
      <p:font typeface="맑은 고딕" pitchFamily="50" charset="-127"/>
      <p:regular r:id="rId33"/>
      <p:bold r:id="rId34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ECA"/>
    <a:srgbClr val="D9FFDE"/>
    <a:srgbClr val="B7FFDB"/>
    <a:srgbClr val="FFE7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871" autoAdjust="0"/>
    <p:restoredTop sz="79119" autoAdjust="0"/>
  </p:normalViewPr>
  <p:slideViewPr>
    <p:cSldViewPr snapToGrid="0">
      <p:cViewPr>
        <p:scale>
          <a:sx n="75" d="100"/>
          <a:sy n="75" d="100"/>
        </p:scale>
        <p:origin x="-2664" y="-4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9740EE-7762-4C35-9DA8-A691C788CE32}" type="datetimeFigureOut">
              <a:rPr lang="ko-KR" altLang="en-US" smtClean="0"/>
              <a:t>2019-08-28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43BED7-A979-4BE3-B008-10E55B5354B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4689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활동</a:t>
            </a:r>
            <a:r>
              <a:rPr lang="en-US" altLang="ko-KR" dirty="0" smtClean="0"/>
              <a:t>2</a:t>
            </a:r>
            <a:r>
              <a:rPr lang="ko-KR" altLang="en-US" dirty="0" smtClean="0"/>
              <a:t>는 </a:t>
            </a:r>
            <a:r>
              <a:rPr lang="ko-KR" altLang="en-US" dirty="0" err="1" smtClean="0"/>
              <a:t>모둠</a:t>
            </a:r>
            <a:r>
              <a:rPr lang="ko-KR" altLang="en-US" dirty="0" smtClean="0"/>
              <a:t> 활동으로 각각의 장면을 표현해봅니다</a:t>
            </a:r>
            <a:r>
              <a:rPr lang="en-US" altLang="ko-KR" dirty="0" smtClean="0"/>
              <a:t>. </a:t>
            </a:r>
          </a:p>
          <a:p>
            <a:r>
              <a:rPr lang="ko-KR" altLang="en-US" dirty="0" smtClean="0"/>
              <a:t>학급에 따라서는 활동</a:t>
            </a:r>
            <a:r>
              <a:rPr lang="en-US" altLang="ko-KR" dirty="0" smtClean="0"/>
              <a:t>3. </a:t>
            </a:r>
            <a:r>
              <a:rPr lang="ko-KR" altLang="en-US" dirty="0" smtClean="0"/>
              <a:t>연극활동을 넣어 실제 연극을 진행해도 좋습니다</a:t>
            </a:r>
            <a:r>
              <a:rPr lang="en-US" altLang="ko-KR" dirty="0" smtClean="0"/>
              <a:t>. (</a:t>
            </a:r>
            <a:r>
              <a:rPr lang="ko-KR" altLang="en-US" dirty="0" smtClean="0"/>
              <a:t>학급 특색 활동으로 연극</a:t>
            </a:r>
            <a:r>
              <a:rPr lang="en-US" altLang="ko-KR" dirty="0" smtClean="0"/>
              <a:t>, </a:t>
            </a:r>
            <a:r>
              <a:rPr lang="ko-KR" altLang="en-US" dirty="0" smtClean="0"/>
              <a:t>교육연극을 하는 경우</a:t>
            </a:r>
            <a:r>
              <a:rPr lang="en-US" altLang="ko-KR" dirty="0" smtClean="0"/>
              <a:t>)</a:t>
            </a:r>
          </a:p>
          <a:p>
            <a:r>
              <a:rPr lang="ko-KR" altLang="en-US" dirty="0" smtClean="0"/>
              <a:t>단</a:t>
            </a:r>
            <a:r>
              <a:rPr lang="en-US" altLang="ko-KR" dirty="0" smtClean="0"/>
              <a:t>, </a:t>
            </a:r>
            <a:r>
              <a:rPr lang="ko-KR" altLang="en-US" dirty="0" smtClean="0"/>
              <a:t>이때는 </a:t>
            </a:r>
            <a:r>
              <a:rPr lang="en-US" altLang="ko-KR" dirty="0" smtClean="0"/>
              <a:t>5~6</a:t>
            </a:r>
            <a:r>
              <a:rPr lang="ko-KR" altLang="en-US" dirty="0" err="1" smtClean="0"/>
              <a:t>차시</a:t>
            </a:r>
            <a:r>
              <a:rPr lang="ko-KR" altLang="en-US" dirty="0" smtClean="0"/>
              <a:t> 이야기 속 세상</a:t>
            </a:r>
            <a:r>
              <a:rPr lang="ko-KR" altLang="en-US" baseline="0" dirty="0" smtClean="0"/>
              <a:t> 만들기를 먼저 하여 연극 배경을 두고 </a:t>
            </a:r>
            <a:r>
              <a:rPr lang="en-US" altLang="ko-KR" baseline="0" dirty="0" smtClean="0"/>
              <a:t>3~4</a:t>
            </a:r>
            <a:r>
              <a:rPr lang="ko-KR" altLang="en-US" baseline="0" dirty="0" err="1" smtClean="0"/>
              <a:t>차시</a:t>
            </a:r>
            <a:r>
              <a:rPr lang="ko-KR" altLang="en-US" baseline="0" dirty="0" smtClean="0"/>
              <a:t> 연극 연습 후 연극을 진행하면 좋습니다</a:t>
            </a:r>
            <a:r>
              <a:rPr lang="en-US" altLang="ko-KR" baseline="0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33997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스스로 정한 기준에 따라 분류해봅니다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이 때</a:t>
            </a:r>
            <a:r>
              <a:rPr lang="en-US" altLang="ko-KR" dirty="0" smtClean="0"/>
              <a:t>, </a:t>
            </a:r>
            <a:r>
              <a:rPr lang="ko-KR" altLang="en-US" dirty="0" smtClean="0"/>
              <a:t>분류 기준에 따라 표의 칸은 스스로 나눌 수 있도록 안내합니다</a:t>
            </a:r>
            <a:r>
              <a:rPr lang="en-US" altLang="ko-KR" dirty="0" smtClean="0"/>
              <a:t>. 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17477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이때 관계는 명확하지 않은 것도 있으므로 완벽하게 나누기 보다는</a:t>
            </a:r>
            <a:r>
              <a:rPr lang="en-US" altLang="ko-KR" dirty="0" smtClean="0"/>
              <a:t>, </a:t>
            </a:r>
            <a:r>
              <a:rPr lang="ko-KR" altLang="en-US" dirty="0" smtClean="0"/>
              <a:t>확실한 것들을 먼저 분류하도록 </a:t>
            </a:r>
            <a:r>
              <a:rPr lang="ko-KR" altLang="en-US" dirty="0" smtClean="0"/>
              <a:t>합니다</a:t>
            </a:r>
            <a:r>
              <a:rPr lang="en-US" altLang="ko-KR" dirty="0" smtClean="0"/>
              <a:t>.</a:t>
            </a:r>
            <a:endParaRPr lang="en-US" altLang="ko-KR" dirty="0" smtClean="0"/>
          </a:p>
          <a:p>
            <a:r>
              <a:rPr lang="ko-KR" altLang="en-US" dirty="0" smtClean="0"/>
              <a:t>과학으로만 접근할 경우에 이 차시는 활동</a:t>
            </a:r>
            <a:r>
              <a:rPr lang="en-US" altLang="ko-KR" dirty="0" smtClean="0"/>
              <a:t>2</a:t>
            </a:r>
            <a:r>
              <a:rPr lang="ko-KR" altLang="en-US" dirty="0" smtClean="0"/>
              <a:t>로 넘겨서 해도 </a:t>
            </a:r>
            <a:r>
              <a:rPr lang="ko-KR" altLang="en-US" dirty="0" smtClean="0"/>
              <a:t>좋습니다</a:t>
            </a:r>
            <a:r>
              <a:rPr lang="en-US" altLang="ko-KR" dirty="0" smtClean="0"/>
              <a:t>.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17477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분류한 관계를 살펴보며</a:t>
            </a:r>
            <a:r>
              <a:rPr lang="en-US" altLang="ko-KR" dirty="0" smtClean="0"/>
              <a:t>, </a:t>
            </a:r>
            <a:r>
              <a:rPr lang="ko-KR" altLang="en-US" dirty="0" smtClean="0"/>
              <a:t>이야기를 상상해봅니다</a:t>
            </a:r>
            <a:r>
              <a:rPr lang="en-US" altLang="ko-KR" dirty="0" smtClean="0"/>
              <a:t>. 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17477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17477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82704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방법은 총 </a:t>
            </a:r>
            <a:r>
              <a:rPr lang="en-US" altLang="ko-KR" dirty="0" smtClean="0"/>
              <a:t>3</a:t>
            </a:r>
            <a:r>
              <a:rPr lang="ko-KR" altLang="en-US" dirty="0" smtClean="0"/>
              <a:t>가지가 있습니다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이 중 학급에 맞는 방법으로 해도 좋고 모두 진행해도 좋습니다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방법 </a:t>
            </a:r>
            <a:r>
              <a:rPr lang="en-US" altLang="ko-KR" dirty="0" smtClean="0"/>
              <a:t>1. </a:t>
            </a:r>
            <a:r>
              <a:rPr lang="ko-KR" altLang="en-US" dirty="0" smtClean="0"/>
              <a:t>장면을 말하지 않고 정지장면을 보고 맞추기입니다</a:t>
            </a:r>
            <a:r>
              <a:rPr lang="en-US" altLang="ko-KR" dirty="0" smtClean="0"/>
              <a:t>. </a:t>
            </a:r>
          </a:p>
          <a:p>
            <a:r>
              <a:rPr lang="ko-KR" altLang="en-US" dirty="0" smtClean="0"/>
              <a:t>이 경우 </a:t>
            </a:r>
            <a:r>
              <a:rPr lang="ko-KR" altLang="en-US" dirty="0" err="1" smtClean="0"/>
              <a:t>모둠에서</a:t>
            </a:r>
            <a:r>
              <a:rPr lang="ko-KR" altLang="en-US" dirty="0" smtClean="0"/>
              <a:t> 상의하여 그림책 장면 중 하나를 정해 연습하고 보여준 후</a:t>
            </a:r>
            <a:r>
              <a:rPr lang="en-US" altLang="ko-KR" dirty="0" smtClean="0"/>
              <a:t>, </a:t>
            </a:r>
            <a:r>
              <a:rPr lang="ko-KR" altLang="en-US" dirty="0" smtClean="0"/>
              <a:t>다른 </a:t>
            </a:r>
            <a:r>
              <a:rPr lang="ko-KR" altLang="en-US" dirty="0" err="1" smtClean="0"/>
              <a:t>모둠은</a:t>
            </a:r>
            <a:r>
              <a:rPr lang="ko-KR" altLang="en-US" dirty="0" smtClean="0"/>
              <a:t> 어떤 장면인지 맞추도록 합니다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방법 </a:t>
            </a:r>
            <a:r>
              <a:rPr lang="en-US" altLang="ko-KR" dirty="0" smtClean="0"/>
              <a:t>2. </a:t>
            </a:r>
            <a:r>
              <a:rPr lang="ko-KR" altLang="en-US" dirty="0" smtClean="0"/>
              <a:t>장면을 정하여 순서대로 보여주기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이 경우 따로 연극 연습 없이도 그림책 하나를 연극으로 보여줄 수 있습니다</a:t>
            </a:r>
            <a:r>
              <a:rPr lang="en-US" altLang="ko-KR" dirty="0" smtClean="0"/>
              <a:t>. </a:t>
            </a:r>
            <a:r>
              <a:rPr lang="ko-KR" altLang="en-US" dirty="0" err="1" smtClean="0"/>
              <a:t>모둠에게</a:t>
            </a:r>
            <a:r>
              <a:rPr lang="ko-KR" altLang="en-US" dirty="0" smtClean="0"/>
              <a:t> 주요 장면을 나누어 준 후 순서대로 정지장면을 보여주면 한 편의 연극이 됩니다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방법 </a:t>
            </a:r>
            <a:r>
              <a:rPr lang="en-US" altLang="ko-KR" dirty="0" smtClean="0"/>
              <a:t>3. </a:t>
            </a:r>
            <a:r>
              <a:rPr lang="ko-KR" altLang="en-US" dirty="0" err="1" smtClean="0"/>
              <a:t>모둠끼리</a:t>
            </a:r>
            <a:r>
              <a:rPr lang="ko-KR" altLang="en-US" dirty="0" smtClean="0"/>
              <a:t> 의논하여 </a:t>
            </a:r>
            <a:r>
              <a:rPr lang="ko-KR" altLang="en-US" dirty="0" err="1" smtClean="0"/>
              <a:t>책표지</a:t>
            </a:r>
            <a:r>
              <a:rPr lang="ko-KR" altLang="en-US" dirty="0" smtClean="0"/>
              <a:t> 다시 만들기를 합니다</a:t>
            </a:r>
            <a:r>
              <a:rPr lang="en-US" altLang="ko-KR" dirty="0" smtClean="0"/>
              <a:t>. </a:t>
            </a:r>
            <a:r>
              <a:rPr lang="ko-KR" altLang="en-US" dirty="0" err="1" smtClean="0"/>
              <a:t>모둠이</a:t>
            </a:r>
            <a:r>
              <a:rPr lang="ko-KR" altLang="en-US" dirty="0" smtClean="0"/>
              <a:t> 생각할 때 가장 잘 나타낼 수 있는 책 표지장면을 만든 후 정지장면으로 보여줍니다</a:t>
            </a:r>
            <a:r>
              <a:rPr lang="en-US" altLang="ko-KR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17477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baseline="0" dirty="0" smtClean="0"/>
              <a:t>정지 장면 만들기의 공통적인 방법입니다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학급에서 선택한 방법에 따라 규칙을 추가해주시면 됩니다</a:t>
            </a:r>
            <a:r>
              <a:rPr lang="en-US" altLang="ko-KR" baseline="0" dirty="0" smtClean="0"/>
              <a:t>.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17477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baseline="0" dirty="0" smtClean="0"/>
              <a:t>정지 장면 만들기의 공통적인 방법입니다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학급에서 선택한 방법에 따라 규칙을 추가해주시면 됩니다</a:t>
            </a:r>
            <a:r>
              <a:rPr lang="en-US" altLang="ko-KR" baseline="0" dirty="0" smtClean="0"/>
              <a:t>.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17477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82704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3</a:t>
            </a:r>
            <a:r>
              <a:rPr lang="ko-KR" altLang="en-US" dirty="0" err="1" smtClean="0"/>
              <a:t>차시</a:t>
            </a:r>
            <a:r>
              <a:rPr lang="ko-KR" altLang="en-US" dirty="0" smtClean="0"/>
              <a:t> 학습지를 확인해주세요</a:t>
            </a:r>
            <a:r>
              <a:rPr lang="en-US" altLang="ko-KR" dirty="0" smtClean="0"/>
              <a:t>. </a:t>
            </a:r>
          </a:p>
          <a:p>
            <a:r>
              <a:rPr lang="ko-KR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더불어 원래는 과학 </a:t>
            </a:r>
            <a:r>
              <a:rPr lang="en-US" altLang="ko-K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r>
              <a:rPr lang="ko-KR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동물의 특징에 따라 분류하기 </a:t>
            </a:r>
            <a:r>
              <a:rPr lang="ko-KR" alt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차시이므로</a:t>
            </a:r>
            <a:r>
              <a:rPr lang="en-US" altLang="ko-K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ko-KR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이 중 동물이 아닌 </a:t>
            </a:r>
            <a:r>
              <a:rPr lang="en-US" altLang="ko-K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‘</a:t>
            </a:r>
            <a:r>
              <a:rPr lang="ko-KR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달</a:t>
            </a:r>
            <a:r>
              <a:rPr lang="en-US" altLang="ko-K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</a:t>
            </a:r>
            <a:r>
              <a:rPr lang="ko-KR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은 빼도 좋습니다</a:t>
            </a:r>
            <a:r>
              <a:rPr lang="en-US" altLang="ko-K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  <a:p>
            <a:r>
              <a:rPr lang="ko-KR" altLang="en-US" b="1" u="sng" dirty="0" smtClean="0"/>
              <a:t>학급에 따라 </a:t>
            </a:r>
            <a:r>
              <a:rPr lang="en-US" altLang="ko-KR" b="1" u="sng" dirty="0" smtClean="0"/>
              <a:t>‘</a:t>
            </a:r>
            <a:r>
              <a:rPr lang="ko-KR" altLang="en-US" b="1" u="sng" dirty="0" smtClean="0"/>
              <a:t>사람</a:t>
            </a:r>
            <a:r>
              <a:rPr lang="en-US" altLang="ko-KR" b="1" u="sng" dirty="0" smtClean="0"/>
              <a:t>’</a:t>
            </a:r>
            <a:r>
              <a:rPr lang="ko-KR" altLang="en-US" b="1" u="sng" dirty="0" smtClean="0"/>
              <a:t>도 빼도 좋아요</a:t>
            </a:r>
            <a:r>
              <a:rPr lang="en-US" altLang="ko-KR" b="1" u="sng" dirty="0" smtClean="0"/>
              <a:t>. 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82704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이야기에 나오는 등장인물을 살펴봅니다</a:t>
            </a:r>
            <a:r>
              <a:rPr lang="en-US" altLang="ko-KR" dirty="0" smtClean="0"/>
              <a:t>. </a:t>
            </a:r>
          </a:p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17477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[</a:t>
            </a:r>
            <a:r>
              <a:rPr lang="ko-KR" altLang="en-US" dirty="0" smtClean="0"/>
              <a:t>선생님을 위한 설명 페이지입니다</a:t>
            </a:r>
            <a:r>
              <a:rPr lang="en-US" altLang="ko-KR" dirty="0" smtClean="0"/>
              <a:t>.] </a:t>
            </a:r>
          </a:p>
          <a:p>
            <a:r>
              <a:rPr lang="ko-KR" altLang="en-US" dirty="0" smtClean="0"/>
              <a:t>우리는 늘 제대로 보고 있다고 생각하지만</a:t>
            </a:r>
            <a:r>
              <a:rPr lang="en-US" altLang="ko-KR" dirty="0" smtClean="0"/>
              <a:t>, </a:t>
            </a:r>
            <a:r>
              <a:rPr lang="ko-KR" altLang="en-US" dirty="0" smtClean="0"/>
              <a:t>생각보다 우리의 눈은 제대로 보지 못 하는 경우가 많습니다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눈의 착각</a:t>
            </a:r>
            <a:r>
              <a:rPr lang="en-US" altLang="ko-KR" dirty="0" smtClean="0"/>
              <a:t>. </a:t>
            </a:r>
            <a:r>
              <a:rPr lang="ko-KR" altLang="en-US" dirty="0" smtClean="0"/>
              <a:t>사물이나 현상을 있는 그대로 바라보지 못 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시각 자극을 인지하는 과정에서 주변의 다른 정보의 영향으로 인해 원래 사물에 대한 시각적인 착각을 일으키는 것</a:t>
            </a:r>
            <a:r>
              <a:rPr lang="en-US" altLang="ko-KR" dirty="0" smtClean="0"/>
              <a:t>, </a:t>
            </a:r>
            <a:r>
              <a:rPr lang="ko-KR" altLang="en-US" dirty="0" smtClean="0"/>
              <a:t>그것이 착시입니다</a:t>
            </a:r>
            <a:r>
              <a:rPr lang="en-US" altLang="ko-KR" dirty="0" smtClean="0"/>
              <a:t>.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17477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[</a:t>
            </a:r>
            <a:r>
              <a:rPr lang="ko-KR" altLang="en-US" dirty="0" smtClean="0"/>
              <a:t>선생님을 위한 설명 페이지입니다</a:t>
            </a:r>
            <a:r>
              <a:rPr lang="en-US" altLang="ko-KR" dirty="0" smtClean="0"/>
              <a:t>.] </a:t>
            </a:r>
          </a:p>
          <a:p>
            <a:r>
              <a:rPr lang="ko-KR" altLang="en-US" dirty="0" smtClean="0"/>
              <a:t>우리는 늘 제대로 보고 있다고 생각하지만</a:t>
            </a:r>
            <a:r>
              <a:rPr lang="en-US" altLang="ko-KR" dirty="0" smtClean="0"/>
              <a:t>, </a:t>
            </a:r>
            <a:r>
              <a:rPr lang="ko-KR" altLang="en-US" dirty="0" smtClean="0"/>
              <a:t>생각보다 우리의 눈은 제대로 보지 못 하는 경우가 많습니다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눈의 착각</a:t>
            </a:r>
            <a:r>
              <a:rPr lang="en-US" altLang="ko-KR" dirty="0" smtClean="0"/>
              <a:t>. </a:t>
            </a:r>
            <a:r>
              <a:rPr lang="ko-KR" altLang="en-US" dirty="0" smtClean="0"/>
              <a:t>사물이나 현상을 있는 그대로 바라보지 못 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시각 자극을 인지하는 과정에서 주변의 다른 정보의 영향으로 인해 원래 사물에 대한 시각적인 착각을 일으키는 것</a:t>
            </a:r>
            <a:r>
              <a:rPr lang="en-US" altLang="ko-KR" dirty="0" smtClean="0"/>
              <a:t>, </a:t>
            </a:r>
            <a:r>
              <a:rPr lang="ko-KR" altLang="en-US" dirty="0" smtClean="0"/>
              <a:t>그것이 착시입니다</a:t>
            </a:r>
            <a:r>
              <a:rPr lang="en-US" altLang="ko-KR" dirty="0" smtClean="0"/>
              <a:t>.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17477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[</a:t>
            </a:r>
            <a:r>
              <a:rPr lang="ko-KR" altLang="en-US" dirty="0" smtClean="0"/>
              <a:t>선생님을 위한 설명 페이지입니다</a:t>
            </a:r>
            <a:r>
              <a:rPr lang="en-US" altLang="ko-KR" dirty="0" smtClean="0"/>
              <a:t>.] </a:t>
            </a:r>
          </a:p>
          <a:p>
            <a:r>
              <a:rPr lang="ko-KR" altLang="en-US" dirty="0" smtClean="0"/>
              <a:t>우리는 늘 제대로 보고 있다고 생각하지만</a:t>
            </a:r>
            <a:r>
              <a:rPr lang="en-US" altLang="ko-KR" dirty="0" smtClean="0"/>
              <a:t>, </a:t>
            </a:r>
            <a:r>
              <a:rPr lang="ko-KR" altLang="en-US" dirty="0" smtClean="0"/>
              <a:t>생각보다 우리의 눈은 제대로 보지 못 하는 경우가 많습니다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눈의 착각</a:t>
            </a:r>
            <a:r>
              <a:rPr lang="en-US" altLang="ko-KR" dirty="0" smtClean="0"/>
              <a:t>. </a:t>
            </a:r>
            <a:r>
              <a:rPr lang="ko-KR" altLang="en-US" dirty="0" smtClean="0"/>
              <a:t>사물이나 현상을 있는 그대로 바라보지 못 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시각 자극을 인지하는 과정에서 주변의 다른 정보의 영향으로 인해 원래 사물에 대한 시각적인 착각을 일으키는 것</a:t>
            </a:r>
            <a:r>
              <a:rPr lang="en-US" altLang="ko-KR" dirty="0" smtClean="0"/>
              <a:t>, </a:t>
            </a:r>
            <a:r>
              <a:rPr lang="ko-KR" altLang="en-US" dirty="0" smtClean="0"/>
              <a:t>그것이 착시입니다</a:t>
            </a:r>
            <a:r>
              <a:rPr lang="en-US" altLang="ko-KR" dirty="0" smtClean="0"/>
              <a:t>.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17477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17477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17477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정해진 기준에 따라 분류해봅니다</a:t>
            </a:r>
            <a:r>
              <a:rPr lang="en-US" altLang="ko-KR" dirty="0" smtClean="0"/>
              <a:t>. 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17477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2293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3799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8144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497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4731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2019-08-28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553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2019-08-28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2959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2019-08-28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8401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2019-08-28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22732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2019-08-28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3573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2019-08-28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671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94A0C-4D76-4898-9A6E-79FFA8C5FFD6}" type="datetimeFigureOut">
              <a:rPr lang="ko-KR" altLang="en-US" smtClean="0"/>
              <a:t>2019-08-28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2918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20.png"/><Relationship Id="rId7" Type="http://schemas.microsoft.com/office/2007/relationships/hdphoto" Target="../media/hdphoto3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35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20.png"/><Relationship Id="rId4" Type="http://schemas.microsoft.com/office/2007/relationships/hdphoto" Target="../media/hdphoto3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35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20.png"/><Relationship Id="rId4" Type="http://schemas.microsoft.com/office/2007/relationships/hdphoto" Target="../media/hdphoto3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35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20.png"/><Relationship Id="rId4" Type="http://schemas.microsoft.com/office/2007/relationships/hdphoto" Target="../media/hdphoto3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35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20.png"/><Relationship Id="rId4" Type="http://schemas.microsoft.com/office/2007/relationships/hdphoto" Target="../media/hdphoto3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36.png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microsoft.com/office/2007/relationships/hdphoto" Target="../media/hdphoto4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openxmlformats.org/officeDocument/2006/relationships/image" Target="../media/image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0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25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20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19B03083-3BB2-4883-9AD5-7F8DAD057BF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73"/>
            <a:ext cx="9144000" cy="6854653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F6E1BE83-9126-41BE-A6C9-171C96B0C7B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74991">
            <a:off x="4550747" y="278549"/>
            <a:ext cx="4615350" cy="332496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315240" y="1152149"/>
            <a:ext cx="256192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itchFamily="66" charset="-127"/>
                <a:ea typeface="UhBee MiMi" pitchFamily="66" charset="-127"/>
              </a:rPr>
              <a:t>밀짚잠자리</a:t>
            </a:r>
            <a:endParaRPr lang="ko-KR" altLang="en-US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itchFamily="66" charset="-127"/>
              <a:ea typeface="UhBee MiMi" pitchFamily="66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3009" y="107454"/>
            <a:ext cx="1298336" cy="129833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78335" y="2063758"/>
            <a:ext cx="31430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dirty="0" smtClean="0">
                <a:latin typeface="UhBee MiMi" pitchFamily="66" charset="-127"/>
                <a:ea typeface="UhBee MiMi" pitchFamily="66" charset="-127"/>
              </a:rPr>
              <a:t>“</a:t>
            </a:r>
            <a:r>
              <a:rPr lang="ko-KR" altLang="en-US" sz="4000" dirty="0" smtClean="0">
                <a:latin typeface="UhBee MiMi" pitchFamily="66" charset="-127"/>
                <a:ea typeface="UhBee MiMi" pitchFamily="66" charset="-127"/>
              </a:rPr>
              <a:t>이야기를 표현해</a:t>
            </a:r>
            <a:r>
              <a:rPr lang="ko-KR" altLang="en-US" sz="4000" dirty="0">
                <a:latin typeface="UhBee MiMi" pitchFamily="66" charset="-127"/>
                <a:ea typeface="UhBee MiMi" pitchFamily="66" charset="-127"/>
              </a:rPr>
              <a:t>요</a:t>
            </a:r>
            <a:r>
              <a:rPr lang="en-US" altLang="ko-KR" sz="4000" dirty="0" smtClean="0">
                <a:latin typeface="UhBee MiMi" pitchFamily="66" charset="-127"/>
                <a:ea typeface="UhBee MiMi" pitchFamily="66" charset="-127"/>
              </a:rPr>
              <a:t>”</a:t>
            </a:r>
            <a:endParaRPr lang="ko-KR" altLang="en-US" sz="4000" dirty="0">
              <a:latin typeface="UhBee MiMi" pitchFamily="66" charset="-127"/>
              <a:ea typeface="UhBee MiMi" pitchFamily="66" charset="-127"/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9859" y="6351848"/>
            <a:ext cx="1622840" cy="345343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3016" y="642696"/>
            <a:ext cx="1298336" cy="1298336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6250" b="78077" l="51771" r="94323">
                        <a14:foregroundMark x1="89583" y1="50192" x2="89583" y2="50192"/>
                        <a14:foregroundMark x1="88125" y1="48942" x2="88125" y2="48942"/>
                        <a14:foregroundMark x1="87760" y1="51923" x2="90156" y2="50481"/>
                        <a14:foregroundMark x1="87865" y1="53558" x2="89010" y2="56154"/>
                        <a14:foregroundMark x1="90677" y1="51827" x2="90677" y2="51827"/>
                        <a14:foregroundMark x1="88490" y1="47981" x2="88490" y2="47981"/>
                        <a14:foregroundMark x1="87760" y1="49038" x2="86823" y2="51346"/>
                        <a14:foregroundMark x1="86771" y1="57404" x2="86771" y2="57404"/>
                        <a14:foregroundMark x1="86563" y1="55000" x2="86771" y2="58462"/>
                        <a14:foregroundMark x1="89583" y1="54135" x2="88542" y2="56442"/>
                        <a14:foregroundMark x1="87760" y1="56250" x2="88906" y2="57019"/>
                        <a14:foregroundMark x1="89479" y1="56827" x2="89479" y2="56827"/>
                        <a14:foregroundMark x1="89219" y1="62308" x2="89219" y2="623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981" t="17290" r="5473" b="21789"/>
          <a:stretch/>
        </p:blipFill>
        <p:spPr bwMode="auto">
          <a:xfrm rot="21276604">
            <a:off x="2522579" y="3279431"/>
            <a:ext cx="1909391" cy="1480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43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32 -0.07356 L 0.09219 0.0044 C 0.10798 0.02129 0.13368 0.03863 0.1618 0.05182 C 0.19392 0.06686 0.22066 0.07426 0.2408 0.07403 L 0.3368 0.07657 " pathEditMode="relative" rAng="1163277" ptsTypes="FffFF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47" y="100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71919" y="1561673"/>
            <a:ext cx="9215919" cy="4947006"/>
          </a:xfrm>
          <a:prstGeom prst="roundRect">
            <a:avLst/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242841"/>
            <a:ext cx="9729627" cy="938687"/>
          </a:xfrm>
          <a:prstGeom prst="roundRect">
            <a:avLst/>
          </a:prstGeom>
          <a:solidFill>
            <a:schemeClr val="accent4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         누가 나오나요</a:t>
            </a:r>
            <a:r>
              <a:rPr lang="en-US" altLang="ko-KR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? _ </a:t>
            </a:r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등장인물 살펴보기</a:t>
            </a:r>
            <a:endParaRPr lang="ko-KR" altLang="en-US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10992"/>
            <a:ext cx="1330637" cy="1202384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294598"/>
            <a:ext cx="9144000" cy="2746236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33" t="63996" r="55345" b="20182"/>
          <a:stretch/>
        </p:blipFill>
        <p:spPr bwMode="auto">
          <a:xfrm>
            <a:off x="427353" y="2958685"/>
            <a:ext cx="2947285" cy="1173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68" t="18791" r="50774" b="69465"/>
          <a:stretch/>
        </p:blipFill>
        <p:spPr bwMode="auto">
          <a:xfrm>
            <a:off x="3579961" y="2847745"/>
            <a:ext cx="1602120" cy="1562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41" t="34758" r="23750" b="8737"/>
          <a:stretch/>
        </p:blipFill>
        <p:spPr bwMode="auto">
          <a:xfrm>
            <a:off x="5668390" y="2411078"/>
            <a:ext cx="2427860" cy="2436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5443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242841"/>
            <a:ext cx="9729627" cy="938687"/>
          </a:xfrm>
          <a:prstGeom prst="roundRect">
            <a:avLst/>
          </a:prstGeom>
          <a:solidFill>
            <a:schemeClr val="accent4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      </a:t>
            </a:r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 등장인물 분류하기</a:t>
            </a:r>
            <a:endParaRPr lang="ko-KR" altLang="en-US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10992"/>
            <a:ext cx="1330637" cy="1202384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33583A7E-C338-4FB8-9694-E482ADD5D9B9}"/>
              </a:ext>
            </a:extLst>
          </p:cNvPr>
          <p:cNvGrpSpPr/>
          <p:nvPr/>
        </p:nvGrpSpPr>
        <p:grpSpPr>
          <a:xfrm>
            <a:off x="3187419" y="986614"/>
            <a:ext cx="5524068" cy="4725772"/>
            <a:chOff x="4422544" y="1969246"/>
            <a:chExt cx="4892586" cy="4190777"/>
          </a:xfrm>
        </p:grpSpPr>
        <p:pic>
          <p:nvPicPr>
            <p:cNvPr id="12" name="그림 11">
              <a:extLst>
                <a:ext uri="{FF2B5EF4-FFF2-40B4-BE49-F238E27FC236}">
                  <a16:creationId xmlns:a16="http://schemas.microsoft.com/office/drawing/2014/main" xmlns="" id="{09ABC5E5-EE44-4918-9555-EAFFC17EEE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4422544" y="1969246"/>
              <a:ext cx="4892586" cy="4190777"/>
            </a:xfrm>
            <a:prstGeom prst="rect">
              <a:avLst/>
            </a:prstGeom>
          </p:spPr>
        </p:pic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xmlns="" id="{41EE6852-013B-4C59-9FA9-0D46B58EC633}"/>
                </a:ext>
              </a:extLst>
            </p:cNvPr>
            <p:cNvSpPr/>
            <p:nvPr/>
          </p:nvSpPr>
          <p:spPr>
            <a:xfrm>
              <a:off x="5113632" y="2807211"/>
              <a:ext cx="3510409" cy="22107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  <a:p>
              <a:pPr algn="ctr"/>
              <a:r>
                <a:rPr lang="ko-KR" altLang="en-US" sz="40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다양한 등장인물을</a:t>
              </a:r>
              <a:endPara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  <a:p>
              <a:pPr algn="ctr"/>
              <a:r>
                <a:rPr lang="ko-KR" altLang="en-US" sz="40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어떻게 분류하면 </a:t>
              </a:r>
              <a:endPara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  <a:p>
              <a:pPr algn="ctr"/>
              <a:r>
                <a:rPr lang="ko-KR" altLang="en-US" sz="40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좋을까요</a:t>
              </a:r>
              <a:r>
                <a:rPr lang="en-US" altLang="ko-KR" sz="40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?</a:t>
              </a:r>
            </a:p>
          </p:txBody>
        </p:sp>
      </p:grpSp>
      <p:pic>
        <p:nvPicPr>
          <p:cNvPr id="16" name="그림 15">
            <a:extLst>
              <a:ext uri="{FF2B5EF4-FFF2-40B4-BE49-F238E27FC236}">
                <a16:creationId xmlns="" xmlns:a16="http://schemas.microsoft.com/office/drawing/2014/main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330637" y="3349500"/>
            <a:ext cx="3713564" cy="3713564"/>
          </a:xfrm>
          <a:prstGeom prst="rect">
            <a:avLst/>
          </a:prstGeom>
        </p:spPr>
      </p:pic>
      <p:grpSp>
        <p:nvGrpSpPr>
          <p:cNvPr id="17" name="그룹 16">
            <a:extLst>
              <a:ext uri="{FF2B5EF4-FFF2-40B4-BE49-F238E27FC236}">
                <a16:creationId xmlns:a16="http://schemas.microsoft.com/office/drawing/2014/main" xmlns="" id="{3F1C7A98-F736-4EA6-96CA-E7EBC60B11E2}"/>
              </a:ext>
            </a:extLst>
          </p:cNvPr>
          <p:cNvGrpSpPr/>
          <p:nvPr/>
        </p:nvGrpSpPr>
        <p:grpSpPr>
          <a:xfrm>
            <a:off x="5559712" y="242841"/>
            <a:ext cx="3416727" cy="1205344"/>
            <a:chOff x="436417" y="1485901"/>
            <a:chExt cx="3416727" cy="1205344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D80C08D6-91EF-43E0-8FBF-AFD8A21C551C}"/>
                </a:ext>
              </a:extLst>
            </p:cNvPr>
            <p:cNvSpPr txBox="1"/>
            <p:nvPr/>
          </p:nvSpPr>
          <p:spPr>
            <a:xfrm>
              <a:off x="1320078" y="1819749"/>
              <a:ext cx="253306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400" dirty="0" smtClean="0">
                  <a:latin typeface="UhBee MiMi" pitchFamily="66" charset="-127"/>
                  <a:ea typeface="UhBee MiMi" pitchFamily="66" charset="-127"/>
                </a:rPr>
                <a:t>3.4</a:t>
              </a:r>
              <a:r>
                <a:rPr lang="ko-KR" altLang="en-US" sz="2400" dirty="0" err="1" smtClean="0">
                  <a:latin typeface="UhBee MiMi" pitchFamily="66" charset="-127"/>
                  <a:ea typeface="UhBee MiMi" pitchFamily="66" charset="-127"/>
                </a:rPr>
                <a:t>차시</a:t>
              </a:r>
              <a:r>
                <a:rPr lang="en-US" altLang="ko-KR" sz="2400" dirty="0" smtClean="0">
                  <a:latin typeface="UhBee MiMi" pitchFamily="66" charset="-127"/>
                  <a:ea typeface="UhBee MiMi" pitchFamily="66" charset="-127"/>
                </a:rPr>
                <a:t>-2</a:t>
              </a:r>
              <a:r>
                <a:rPr lang="ko-KR" altLang="en-US" sz="2400" dirty="0" smtClean="0">
                  <a:latin typeface="UhBee MiMi" pitchFamily="66" charset="-127"/>
                  <a:ea typeface="UhBee MiMi" pitchFamily="66" charset="-127"/>
                </a:rPr>
                <a:t>쪽</a:t>
              </a:r>
              <a:r>
                <a:rPr lang="en-US" altLang="ko-KR" sz="2400" dirty="0" smtClean="0">
                  <a:latin typeface="UhBee MiMi" pitchFamily="66" charset="-127"/>
                  <a:ea typeface="UhBee MiMi" pitchFamily="66" charset="-127"/>
                </a:rPr>
                <a:t> </a:t>
              </a:r>
              <a:r>
                <a:rPr lang="ko-KR" altLang="en-US" sz="2400" dirty="0" smtClean="0">
                  <a:latin typeface="UhBee MiMi" pitchFamily="66" charset="-127"/>
                  <a:ea typeface="UhBee MiMi" pitchFamily="66" charset="-127"/>
                </a:rPr>
                <a:t>학습지 </a:t>
              </a:r>
              <a:r>
                <a:rPr lang="ko-KR" altLang="en-US" sz="2400" dirty="0" smtClean="0">
                  <a:solidFill>
                    <a:srgbClr val="7030A0"/>
                  </a:solidFill>
                  <a:latin typeface="UhBee MiMi" pitchFamily="66" charset="-127"/>
                  <a:ea typeface="UhBee MiMi" pitchFamily="66" charset="-127"/>
                </a:rPr>
                <a:t>활</a:t>
              </a:r>
              <a:r>
                <a:rPr lang="ko-KR" altLang="en-US" sz="2400" dirty="0">
                  <a:solidFill>
                    <a:srgbClr val="7030A0"/>
                  </a:solidFill>
                  <a:latin typeface="UhBee MiMi" pitchFamily="66" charset="-127"/>
                  <a:ea typeface="UhBee MiMi" pitchFamily="66" charset="-127"/>
                </a:rPr>
                <a:t>용</a:t>
              </a:r>
              <a:endParaRPr lang="en-US" altLang="ko-KR" sz="2400" dirty="0" smtClean="0">
                <a:latin typeface="UhBee MiMi" pitchFamily="66" charset="-127"/>
                <a:ea typeface="UhBee MiMi" pitchFamily="66" charset="-127"/>
              </a:endParaRPr>
            </a:p>
          </p:txBody>
        </p:sp>
        <p:pic>
          <p:nvPicPr>
            <p:cNvPr id="19" name="그림 18">
              <a:extLst>
                <a:ext uri="{FF2B5EF4-FFF2-40B4-BE49-F238E27FC236}">
                  <a16:creationId xmlns:a16="http://schemas.microsoft.com/office/drawing/2014/main" xmlns="" id="{40EF3CE3-3010-444F-9CEB-81583058204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6417" y="1485901"/>
              <a:ext cx="1205344" cy="12053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13766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242841"/>
            <a:ext cx="9729627" cy="938687"/>
          </a:xfrm>
          <a:prstGeom prst="roundRect">
            <a:avLst/>
          </a:prstGeom>
          <a:solidFill>
            <a:schemeClr val="accent4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      </a:t>
            </a:r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   등장인물 분류하기</a:t>
            </a:r>
            <a:endParaRPr lang="ko-KR" altLang="en-US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10992"/>
            <a:ext cx="1330637" cy="1202384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6" name="그림 15">
            <a:extLst>
              <a:ext uri="{FF2B5EF4-FFF2-40B4-BE49-F238E27FC236}">
                <a16:creationId xmlns="" xmlns:a16="http://schemas.microsoft.com/office/drawing/2014/main" id="{80D70822-F7AA-4229-935D-D1E6612D66E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80373" y="4795188"/>
            <a:ext cx="2783252" cy="1745055"/>
          </a:xfrm>
          <a:prstGeom prst="rect">
            <a:avLst/>
          </a:prstGeom>
        </p:spPr>
      </p:pic>
      <p:grpSp>
        <p:nvGrpSpPr>
          <p:cNvPr id="17" name="그룹 16"/>
          <p:cNvGrpSpPr/>
          <p:nvPr/>
        </p:nvGrpSpPr>
        <p:grpSpPr>
          <a:xfrm flipH="1">
            <a:off x="-235194" y="1459281"/>
            <a:ext cx="5097540" cy="4730401"/>
            <a:chOff x="4250323" y="1904585"/>
            <a:chExt cx="5522579" cy="4730401"/>
          </a:xfrm>
        </p:grpSpPr>
        <p:pic>
          <p:nvPicPr>
            <p:cNvPr id="18" name="그림 17">
              <a:extLst>
                <a:ext uri="{FF2B5EF4-FFF2-40B4-BE49-F238E27FC236}">
                  <a16:creationId xmlns:a16="http://schemas.microsoft.com/office/drawing/2014/main" xmlns="" id="{A25C3565-463D-40B0-9426-EC0435B9E9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4250323" y="1904585"/>
              <a:ext cx="5522579" cy="4730401"/>
            </a:xfrm>
            <a:prstGeom prst="rect">
              <a:avLst/>
            </a:prstGeom>
          </p:spPr>
        </p:pic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xmlns="" id="{551339E9-C49F-4242-B2DF-28EA6FB76E50}"/>
                </a:ext>
              </a:extLst>
            </p:cNvPr>
            <p:cNvSpPr/>
            <p:nvPr/>
          </p:nvSpPr>
          <p:spPr>
            <a:xfrm>
              <a:off x="5101778" y="2806936"/>
              <a:ext cx="3819666" cy="32932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hBee MiMi" panose="03000600000000000000" pitchFamily="66" charset="-127"/>
                  <a:ea typeface="UhBee MiMi" panose="03000600000000000000" pitchFamily="66" charset="-127"/>
                </a:rPr>
                <a:t>나는 </a:t>
              </a:r>
              <a:endParaRPr kumimoji="0" lang="en-US" altLang="ko-KR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UhBee MiMi" panose="03000600000000000000" pitchFamily="66" charset="-127"/>
                  <a:ea typeface="UhBee MiMi" panose="03000600000000000000" pitchFamily="66" charset="-127"/>
                </a:rPr>
                <a:t>주로 활동하는 </a:t>
              </a:r>
              <a:endParaRPr kumimoji="0" lang="en-US" altLang="ko-KR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UhBee MiMi" panose="03000600000000000000" pitchFamily="66" charset="-127"/>
                  <a:ea typeface="UhBee MiMi" panose="03000600000000000000" pitchFamily="66" charset="-127"/>
                </a:rPr>
                <a:t>장소</a:t>
              </a:r>
              <a:r>
                <a:rPr kumimoji="0" lang="ko-KR" alt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hBee MiMi" panose="03000600000000000000" pitchFamily="66" charset="-127"/>
                  <a:ea typeface="UhBee MiMi" panose="03000600000000000000" pitchFamily="66" charset="-127"/>
                </a:rPr>
                <a:t>에 따라</a:t>
              </a:r>
              <a:endParaRPr kumimoji="0" lang="en-US" altLang="ko-KR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dirty="0" smtClean="0">
                  <a:solidFill>
                    <a:prstClr val="black"/>
                  </a:solidFill>
                  <a:latin typeface="UhBee MiMi" panose="03000600000000000000" pitchFamily="66" charset="-127"/>
                  <a:ea typeface="UhBee MiMi" panose="03000600000000000000" pitchFamily="66" charset="-127"/>
                </a:rPr>
                <a:t>분류하고 싶어</a:t>
              </a:r>
              <a:r>
                <a:rPr lang="en-US" altLang="ko-KR" sz="3600" dirty="0" smtClean="0">
                  <a:solidFill>
                    <a:prstClr val="black"/>
                  </a:solidFill>
                  <a:latin typeface="UhBee MiMi" panose="03000600000000000000" pitchFamily="66" charset="-127"/>
                  <a:ea typeface="UhBee MiMi" panose="03000600000000000000" pitchFamily="66" charset="-127"/>
                </a:rPr>
                <a:t>.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dirty="0" smtClean="0">
                  <a:solidFill>
                    <a:prstClr val="black"/>
                  </a:solidFill>
                  <a:latin typeface="UhBee MiMi" panose="03000600000000000000" pitchFamily="66" charset="-127"/>
                  <a:ea typeface="UhBee MiMi" panose="03000600000000000000" pitchFamily="66" charset="-127"/>
                </a:rPr>
                <a:t>하늘</a:t>
              </a:r>
              <a:r>
                <a:rPr lang="en-US" altLang="ko-KR" sz="3600" dirty="0" smtClean="0">
                  <a:solidFill>
                    <a:prstClr val="black"/>
                  </a:solidFill>
                  <a:latin typeface="UhBee MiMi" panose="03000600000000000000" pitchFamily="66" charset="-127"/>
                  <a:ea typeface="UhBee MiMi" panose="03000600000000000000" pitchFamily="66" charset="-127"/>
                </a:rPr>
                <a:t>, </a:t>
              </a:r>
              <a:r>
                <a:rPr lang="ko-KR" altLang="en-US" sz="3600" dirty="0" smtClean="0">
                  <a:solidFill>
                    <a:prstClr val="black"/>
                  </a:solidFill>
                  <a:latin typeface="UhBee MiMi" panose="03000600000000000000" pitchFamily="66" charset="-127"/>
                  <a:ea typeface="UhBee MiMi" panose="03000600000000000000" pitchFamily="66" charset="-127"/>
                </a:rPr>
                <a:t>땅</a:t>
              </a:r>
              <a:r>
                <a:rPr lang="en-US" altLang="ko-KR" sz="3600" dirty="0" smtClean="0">
                  <a:solidFill>
                    <a:prstClr val="black"/>
                  </a:solidFill>
                  <a:latin typeface="UhBee MiMi" panose="03000600000000000000" pitchFamily="66" charset="-127"/>
                  <a:ea typeface="UhBee MiMi" panose="03000600000000000000" pitchFamily="66" charset="-127"/>
                </a:rPr>
                <a:t>, </a:t>
              </a:r>
              <a:r>
                <a:rPr lang="ko-KR" altLang="en-US" sz="3600" dirty="0" smtClean="0">
                  <a:solidFill>
                    <a:prstClr val="black"/>
                  </a:solidFill>
                  <a:latin typeface="UhBee MiMi" panose="03000600000000000000" pitchFamily="66" charset="-127"/>
                  <a:ea typeface="UhBee MiMi" panose="03000600000000000000" pitchFamily="66" charset="-127"/>
                </a:rPr>
                <a:t>물가</a:t>
              </a:r>
              <a:r>
                <a:rPr lang="en-US" altLang="ko-KR" sz="3600" dirty="0" smtClean="0">
                  <a:solidFill>
                    <a:prstClr val="black"/>
                  </a:solidFill>
                  <a:latin typeface="UhBee MiMi" panose="03000600000000000000" pitchFamily="66" charset="-127"/>
                  <a:ea typeface="UhBee MiMi" panose="03000600000000000000" pitchFamily="66" charset="-127"/>
                </a:rPr>
                <a:t>, …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hBee MiMi" panose="03000600000000000000" pitchFamily="66" charset="-127"/>
                <a:ea typeface="UhBee MiMi" panose="03000600000000000000" pitchFamily="66" charset="-127"/>
                <a:cs typeface="+mn-cs"/>
              </a:endParaRPr>
            </a:p>
          </p:txBody>
        </p:sp>
      </p:grpSp>
      <p:grpSp>
        <p:nvGrpSpPr>
          <p:cNvPr id="20" name="그룹 19"/>
          <p:cNvGrpSpPr/>
          <p:nvPr/>
        </p:nvGrpSpPr>
        <p:grpSpPr>
          <a:xfrm rot="492435">
            <a:off x="3689623" y="1149344"/>
            <a:ext cx="5447127" cy="4594723"/>
            <a:chOff x="4356236" y="1900092"/>
            <a:chExt cx="4892586" cy="4190777"/>
          </a:xfrm>
        </p:grpSpPr>
        <p:pic>
          <p:nvPicPr>
            <p:cNvPr id="21" name="그림 20">
              <a:extLst>
                <a:ext uri="{FF2B5EF4-FFF2-40B4-BE49-F238E27FC236}">
                  <a16:creationId xmlns:a16="http://schemas.microsoft.com/office/drawing/2014/main" xmlns="" id="{A25C3565-463D-40B0-9426-EC0435B9E9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4356236" y="1900092"/>
              <a:ext cx="4892586" cy="4190777"/>
            </a:xfrm>
            <a:prstGeom prst="rect">
              <a:avLst/>
            </a:prstGeom>
          </p:spPr>
        </p:pic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xmlns="" id="{551339E9-C49F-4242-B2DF-28EA6FB76E50}"/>
                </a:ext>
              </a:extLst>
            </p:cNvPr>
            <p:cNvSpPr/>
            <p:nvPr/>
          </p:nvSpPr>
          <p:spPr>
            <a:xfrm>
              <a:off x="5048045" y="3097144"/>
              <a:ext cx="3530125" cy="19305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200" b="1" dirty="0" smtClean="0">
                  <a:solidFill>
                    <a:srgbClr val="FF0000"/>
                  </a:solidFill>
                  <a:latin typeface="UhBee MiMi" panose="03000600000000000000" pitchFamily="66" charset="-127"/>
                  <a:ea typeface="UhBee MiMi" panose="03000600000000000000" pitchFamily="66" charset="-127"/>
                </a:rPr>
                <a:t>날 수 있는 것과 아닌 것</a:t>
              </a:r>
              <a:r>
                <a:rPr lang="en-US" altLang="ko-KR" sz="3200" b="1" dirty="0" smtClean="0">
                  <a:solidFill>
                    <a:srgbClr val="FF0000"/>
                  </a:solidFill>
                  <a:latin typeface="UhBee MiMi" panose="03000600000000000000" pitchFamily="66" charset="-127"/>
                  <a:ea typeface="UhBee MiMi" panose="03000600000000000000" pitchFamily="66" charset="-127"/>
                </a:rPr>
                <a:t>,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UhBee MiMi" panose="03000600000000000000" pitchFamily="66" charset="-127"/>
                  <a:ea typeface="UhBee MiMi" panose="03000600000000000000" pitchFamily="66" charset="-127"/>
                </a:rPr>
                <a:t>곤충인 것과 곤충이 아닌 것</a:t>
              </a:r>
              <a:r>
                <a:rPr lang="en-US" altLang="ko-KR" sz="3200" b="1" noProof="0" dirty="0" smtClean="0">
                  <a:solidFill>
                    <a:srgbClr val="FF0000"/>
                  </a:solidFill>
                  <a:latin typeface="UhBee MiMi" panose="03000600000000000000" pitchFamily="66" charset="-127"/>
                  <a:ea typeface="UhBee MiMi" panose="03000600000000000000" pitchFamily="66" charset="-127"/>
                </a:rPr>
                <a:t>,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200" b="1" dirty="0" smtClean="0">
                  <a:solidFill>
                    <a:srgbClr val="FF0000"/>
                  </a:solidFill>
                  <a:latin typeface="UhBee MiMi" panose="03000600000000000000" pitchFamily="66" charset="-127"/>
                  <a:ea typeface="UhBee MiMi" panose="03000600000000000000" pitchFamily="66" charset="-127"/>
                </a:rPr>
                <a:t>먹</a:t>
              </a:r>
              <a:r>
                <a:rPr lang="ko-KR" altLang="en-US" sz="3200" b="1" dirty="0">
                  <a:solidFill>
                    <a:srgbClr val="FF0000"/>
                  </a:solidFill>
                  <a:latin typeface="UhBee MiMi" panose="03000600000000000000" pitchFamily="66" charset="-127"/>
                  <a:ea typeface="UhBee MiMi" panose="03000600000000000000" pitchFamily="66" charset="-127"/>
                </a:rPr>
                <a:t>이</a:t>
              </a:r>
              <a:r>
                <a:rPr lang="ko-KR" altLang="en-US" sz="3200" b="1" noProof="0" dirty="0" smtClean="0">
                  <a:solidFill>
                    <a:srgbClr val="FF0000"/>
                  </a:solidFill>
                  <a:latin typeface="UhBee MiMi" panose="03000600000000000000" pitchFamily="66" charset="-127"/>
                  <a:ea typeface="UhBee MiMi" panose="03000600000000000000" pitchFamily="66" charset="-127"/>
                </a:rPr>
                <a:t>나 다리 개수</a:t>
              </a:r>
              <a:r>
                <a:rPr lang="ko-KR" altLang="en-US" sz="3200" noProof="0" dirty="0" smtClean="0">
                  <a:solidFill>
                    <a:prstClr val="black"/>
                  </a:solidFill>
                  <a:latin typeface="UhBee MiMi" panose="03000600000000000000" pitchFamily="66" charset="-127"/>
                  <a:ea typeface="UhBee MiMi" panose="03000600000000000000" pitchFamily="66" charset="-127"/>
                </a:rPr>
                <a:t>로도</a:t>
              </a:r>
              <a:endParaRPr lang="en-US" altLang="ko-KR" sz="3200" noProof="0" dirty="0" smtClean="0">
                <a:solidFill>
                  <a:prstClr val="black"/>
                </a:solidFill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200" b="0" i="0" u="none" strike="noStrike" kern="1200" cap="none" spc="0" normalizeH="0" baseline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hBee MiMi" panose="03000600000000000000" pitchFamily="66" charset="-127"/>
                  <a:ea typeface="UhBee MiMi" panose="03000600000000000000" pitchFamily="66" charset="-127"/>
                </a:rPr>
                <a:t>분류할 수 있어</a:t>
              </a:r>
              <a:r>
                <a:rPr kumimoji="0" lang="en-US" altLang="ko-KR" sz="3200" b="0" i="0" u="none" strike="noStrike" kern="1200" cap="none" spc="0" normalizeH="0" baseline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hBee MiMi" panose="03000600000000000000" pitchFamily="66" charset="-127"/>
                  <a:ea typeface="UhBee MiMi" panose="03000600000000000000" pitchFamily="66" charset="-127"/>
                </a:rPr>
                <a:t>.</a:t>
              </a:r>
              <a:r>
                <a:rPr kumimoji="0" lang="ko-KR" alt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hBee MiMi" panose="03000600000000000000" pitchFamily="66" charset="-127"/>
                  <a:ea typeface="UhBee MiMi" panose="03000600000000000000" pitchFamily="66" charset="-127"/>
                </a:rPr>
                <a:t> </a:t>
              </a:r>
              <a:endParaRPr kumimoji="0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</p:txBody>
        </p:sp>
      </p:grpSp>
      <p:grpSp>
        <p:nvGrpSpPr>
          <p:cNvPr id="23" name="그룹 22">
            <a:extLst>
              <a:ext uri="{FF2B5EF4-FFF2-40B4-BE49-F238E27FC236}">
                <a16:creationId xmlns:a16="http://schemas.microsoft.com/office/drawing/2014/main" xmlns="" id="{3F1C7A98-F736-4EA6-96CA-E7EBC60B11E2}"/>
              </a:ext>
            </a:extLst>
          </p:cNvPr>
          <p:cNvGrpSpPr/>
          <p:nvPr/>
        </p:nvGrpSpPr>
        <p:grpSpPr>
          <a:xfrm>
            <a:off x="5559712" y="242841"/>
            <a:ext cx="3416727" cy="1205344"/>
            <a:chOff x="436417" y="1485901"/>
            <a:chExt cx="3416727" cy="1205344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xmlns="" id="{D80C08D6-91EF-43E0-8FBF-AFD8A21C551C}"/>
                </a:ext>
              </a:extLst>
            </p:cNvPr>
            <p:cNvSpPr txBox="1"/>
            <p:nvPr/>
          </p:nvSpPr>
          <p:spPr>
            <a:xfrm>
              <a:off x="1320078" y="1819749"/>
              <a:ext cx="253306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400" dirty="0" smtClean="0">
                  <a:latin typeface="UhBee MiMi" pitchFamily="66" charset="-127"/>
                  <a:ea typeface="UhBee MiMi" pitchFamily="66" charset="-127"/>
                </a:rPr>
                <a:t>3.4</a:t>
              </a:r>
              <a:r>
                <a:rPr lang="ko-KR" altLang="en-US" sz="2400" dirty="0" err="1" smtClean="0">
                  <a:latin typeface="UhBee MiMi" pitchFamily="66" charset="-127"/>
                  <a:ea typeface="UhBee MiMi" pitchFamily="66" charset="-127"/>
                </a:rPr>
                <a:t>차시</a:t>
              </a:r>
              <a:r>
                <a:rPr lang="en-US" altLang="ko-KR" sz="2400" dirty="0" smtClean="0">
                  <a:latin typeface="UhBee MiMi" pitchFamily="66" charset="-127"/>
                  <a:ea typeface="UhBee MiMi" pitchFamily="66" charset="-127"/>
                </a:rPr>
                <a:t>-2</a:t>
              </a:r>
              <a:r>
                <a:rPr lang="ko-KR" altLang="en-US" sz="2400" dirty="0" smtClean="0">
                  <a:latin typeface="UhBee MiMi" pitchFamily="66" charset="-127"/>
                  <a:ea typeface="UhBee MiMi" pitchFamily="66" charset="-127"/>
                </a:rPr>
                <a:t>쪽</a:t>
              </a:r>
              <a:r>
                <a:rPr lang="en-US" altLang="ko-KR" sz="2400" dirty="0" smtClean="0">
                  <a:latin typeface="UhBee MiMi" pitchFamily="66" charset="-127"/>
                  <a:ea typeface="UhBee MiMi" pitchFamily="66" charset="-127"/>
                </a:rPr>
                <a:t> </a:t>
              </a:r>
              <a:r>
                <a:rPr lang="ko-KR" altLang="en-US" sz="2400" dirty="0" smtClean="0">
                  <a:latin typeface="UhBee MiMi" pitchFamily="66" charset="-127"/>
                  <a:ea typeface="UhBee MiMi" pitchFamily="66" charset="-127"/>
                </a:rPr>
                <a:t>학습지 </a:t>
              </a:r>
              <a:r>
                <a:rPr lang="ko-KR" altLang="en-US" sz="2400" dirty="0" smtClean="0">
                  <a:solidFill>
                    <a:srgbClr val="7030A0"/>
                  </a:solidFill>
                  <a:latin typeface="UhBee MiMi" pitchFamily="66" charset="-127"/>
                  <a:ea typeface="UhBee MiMi" pitchFamily="66" charset="-127"/>
                </a:rPr>
                <a:t>활</a:t>
              </a:r>
              <a:r>
                <a:rPr lang="ko-KR" altLang="en-US" sz="2400" dirty="0">
                  <a:solidFill>
                    <a:srgbClr val="7030A0"/>
                  </a:solidFill>
                  <a:latin typeface="UhBee MiMi" pitchFamily="66" charset="-127"/>
                  <a:ea typeface="UhBee MiMi" pitchFamily="66" charset="-127"/>
                </a:rPr>
                <a:t>용</a:t>
              </a:r>
              <a:endParaRPr lang="en-US" altLang="ko-KR" sz="2400" dirty="0" smtClean="0">
                <a:latin typeface="UhBee MiMi" pitchFamily="66" charset="-127"/>
                <a:ea typeface="UhBee MiMi" pitchFamily="66" charset="-127"/>
              </a:endParaRPr>
            </a:p>
          </p:txBody>
        </p:sp>
        <p:pic>
          <p:nvPicPr>
            <p:cNvPr id="25" name="그림 24">
              <a:extLst>
                <a:ext uri="{FF2B5EF4-FFF2-40B4-BE49-F238E27FC236}">
                  <a16:creationId xmlns:a16="http://schemas.microsoft.com/office/drawing/2014/main" xmlns="" id="{40EF3CE3-3010-444F-9CEB-81583058204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6417" y="1485901"/>
              <a:ext cx="1205344" cy="12053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45489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7C15DCE0-6E10-4C8B-9C5C-3F5B4BBBC7F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2053"/>
          <a:stretch/>
        </p:blipFill>
        <p:spPr>
          <a:xfrm>
            <a:off x="4372874" y="712184"/>
            <a:ext cx="5234604" cy="5064095"/>
          </a:xfrm>
          <a:prstGeom prst="rect">
            <a:avLst/>
          </a:prstGeom>
        </p:spPr>
      </p:pic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242841"/>
            <a:ext cx="9729627" cy="938687"/>
          </a:xfrm>
          <a:prstGeom prst="roundRect">
            <a:avLst/>
          </a:prstGeom>
          <a:solidFill>
            <a:schemeClr val="accent4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      </a:t>
            </a:r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 등장인물 분류하기</a:t>
            </a:r>
            <a:endParaRPr lang="ko-KR" altLang="en-US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10992"/>
            <a:ext cx="1330637" cy="1202384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33583A7E-C338-4FB8-9694-E482ADD5D9B9}"/>
              </a:ext>
            </a:extLst>
          </p:cNvPr>
          <p:cNvGrpSpPr/>
          <p:nvPr/>
        </p:nvGrpSpPr>
        <p:grpSpPr>
          <a:xfrm flipH="1">
            <a:off x="0" y="986614"/>
            <a:ext cx="5682969" cy="4725772"/>
            <a:chOff x="4422544" y="1969246"/>
            <a:chExt cx="4892586" cy="4190777"/>
          </a:xfrm>
        </p:grpSpPr>
        <p:pic>
          <p:nvPicPr>
            <p:cNvPr id="12" name="그림 11">
              <a:extLst>
                <a:ext uri="{FF2B5EF4-FFF2-40B4-BE49-F238E27FC236}">
                  <a16:creationId xmlns:a16="http://schemas.microsoft.com/office/drawing/2014/main" xmlns="" id="{09ABC5E5-EE44-4918-9555-EAFFC17EEE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4422544" y="1969246"/>
              <a:ext cx="4892586" cy="4190777"/>
            </a:xfrm>
            <a:prstGeom prst="rect">
              <a:avLst/>
            </a:prstGeom>
          </p:spPr>
        </p:pic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xmlns="" id="{41EE6852-013B-4C59-9FA9-0D46B58EC633}"/>
                </a:ext>
              </a:extLst>
            </p:cNvPr>
            <p:cNvSpPr/>
            <p:nvPr/>
          </p:nvSpPr>
          <p:spPr>
            <a:xfrm>
              <a:off x="5231935" y="3286773"/>
              <a:ext cx="3510409" cy="1555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36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곤충인 것과 </a:t>
              </a:r>
              <a:endPara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  <a:p>
              <a:pPr algn="ctr"/>
              <a:r>
                <a:rPr lang="ko-KR" altLang="en-US" sz="36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아닌 것으로</a:t>
              </a:r>
              <a:endPara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  <a:p>
              <a:pPr algn="ctr"/>
              <a:r>
                <a:rPr lang="ko-KR" altLang="en-US" sz="36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분류해 봅시다</a:t>
              </a:r>
              <a:r>
                <a:rPr lang="en-US" altLang="ko-KR" sz="36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.</a:t>
              </a:r>
            </a:p>
          </p:txBody>
        </p:sp>
      </p:grpSp>
      <p:pic>
        <p:nvPicPr>
          <p:cNvPr id="16" name="그림 15">
            <a:extLst>
              <a:ext uri="{FF2B5EF4-FFF2-40B4-BE49-F238E27FC236}">
                <a16:creationId xmlns="" xmlns:a16="http://schemas.microsoft.com/office/drawing/2014/main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139955" y="3244231"/>
            <a:ext cx="3713564" cy="3713564"/>
          </a:xfrm>
          <a:prstGeom prst="rect">
            <a:avLst/>
          </a:prstGeom>
        </p:spPr>
      </p:pic>
      <p:sp>
        <p:nvSpPr>
          <p:cNvPr id="17" name="직사각형 16">
            <a:extLst>
              <a:ext uri="{FF2B5EF4-FFF2-40B4-BE49-F238E27FC236}">
                <a16:creationId xmlns:a16="http://schemas.microsoft.com/office/drawing/2014/main" xmlns="" id="{6849C3CA-4239-4123-AC5F-647DF5658CCA}"/>
              </a:ext>
            </a:extLst>
          </p:cNvPr>
          <p:cNvSpPr/>
          <p:nvPr/>
        </p:nvSpPr>
        <p:spPr>
          <a:xfrm>
            <a:off x="5228938" y="2195338"/>
            <a:ext cx="35224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짝과 비교하여</a:t>
            </a:r>
            <a:endParaRPr lang="en-US" altLang="ko-KR" sz="3600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알맞게 하였는지</a:t>
            </a:r>
            <a:endParaRPr lang="en-US" altLang="ko-KR" sz="3600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살펴봅시다</a:t>
            </a:r>
            <a:r>
              <a: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</a:t>
            </a:r>
          </a:p>
        </p:txBody>
      </p:sp>
      <p:grpSp>
        <p:nvGrpSpPr>
          <p:cNvPr id="18" name="그룹 17">
            <a:extLst>
              <a:ext uri="{FF2B5EF4-FFF2-40B4-BE49-F238E27FC236}">
                <a16:creationId xmlns:a16="http://schemas.microsoft.com/office/drawing/2014/main" xmlns="" id="{3F1C7A98-F736-4EA6-96CA-E7EBC60B11E2}"/>
              </a:ext>
            </a:extLst>
          </p:cNvPr>
          <p:cNvGrpSpPr/>
          <p:nvPr/>
        </p:nvGrpSpPr>
        <p:grpSpPr>
          <a:xfrm>
            <a:off x="5559712" y="242841"/>
            <a:ext cx="3416727" cy="1205344"/>
            <a:chOff x="436417" y="1485901"/>
            <a:chExt cx="3416727" cy="1205344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D80C08D6-91EF-43E0-8FBF-AFD8A21C551C}"/>
                </a:ext>
              </a:extLst>
            </p:cNvPr>
            <p:cNvSpPr txBox="1"/>
            <p:nvPr/>
          </p:nvSpPr>
          <p:spPr>
            <a:xfrm>
              <a:off x="1320078" y="1819749"/>
              <a:ext cx="253306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400" dirty="0" smtClean="0">
                  <a:latin typeface="UhBee MiMi" pitchFamily="66" charset="-127"/>
                  <a:ea typeface="UhBee MiMi" pitchFamily="66" charset="-127"/>
                </a:rPr>
                <a:t>3.4</a:t>
              </a:r>
              <a:r>
                <a:rPr lang="ko-KR" altLang="en-US" sz="2400" dirty="0" err="1" smtClean="0">
                  <a:latin typeface="UhBee MiMi" pitchFamily="66" charset="-127"/>
                  <a:ea typeface="UhBee MiMi" pitchFamily="66" charset="-127"/>
                </a:rPr>
                <a:t>차시</a:t>
              </a:r>
              <a:r>
                <a:rPr lang="en-US" altLang="ko-KR" sz="2400" dirty="0" smtClean="0">
                  <a:latin typeface="UhBee MiMi" pitchFamily="66" charset="-127"/>
                  <a:ea typeface="UhBee MiMi" pitchFamily="66" charset="-127"/>
                </a:rPr>
                <a:t>-2</a:t>
              </a:r>
              <a:r>
                <a:rPr lang="ko-KR" altLang="en-US" sz="2400" dirty="0" smtClean="0">
                  <a:latin typeface="UhBee MiMi" pitchFamily="66" charset="-127"/>
                  <a:ea typeface="UhBee MiMi" pitchFamily="66" charset="-127"/>
                </a:rPr>
                <a:t>쪽</a:t>
              </a:r>
              <a:r>
                <a:rPr lang="en-US" altLang="ko-KR" sz="2400" dirty="0" smtClean="0">
                  <a:latin typeface="UhBee MiMi" pitchFamily="66" charset="-127"/>
                  <a:ea typeface="UhBee MiMi" pitchFamily="66" charset="-127"/>
                </a:rPr>
                <a:t> </a:t>
              </a:r>
              <a:r>
                <a:rPr lang="ko-KR" altLang="en-US" sz="2400" dirty="0" smtClean="0">
                  <a:latin typeface="UhBee MiMi" pitchFamily="66" charset="-127"/>
                  <a:ea typeface="UhBee MiMi" pitchFamily="66" charset="-127"/>
                </a:rPr>
                <a:t>학습지 </a:t>
              </a:r>
              <a:r>
                <a:rPr lang="ko-KR" altLang="en-US" sz="2400" dirty="0" smtClean="0">
                  <a:solidFill>
                    <a:srgbClr val="7030A0"/>
                  </a:solidFill>
                  <a:latin typeface="UhBee MiMi" pitchFamily="66" charset="-127"/>
                  <a:ea typeface="UhBee MiMi" pitchFamily="66" charset="-127"/>
                </a:rPr>
                <a:t>활</a:t>
              </a:r>
              <a:r>
                <a:rPr lang="ko-KR" altLang="en-US" sz="2400" dirty="0">
                  <a:solidFill>
                    <a:srgbClr val="7030A0"/>
                  </a:solidFill>
                  <a:latin typeface="UhBee MiMi" pitchFamily="66" charset="-127"/>
                  <a:ea typeface="UhBee MiMi" pitchFamily="66" charset="-127"/>
                </a:rPr>
                <a:t>용</a:t>
              </a:r>
              <a:endParaRPr lang="en-US" altLang="ko-KR" sz="2400" dirty="0" smtClean="0">
                <a:latin typeface="UhBee MiMi" pitchFamily="66" charset="-127"/>
                <a:ea typeface="UhBee MiMi" pitchFamily="66" charset="-127"/>
              </a:endParaRPr>
            </a:p>
          </p:txBody>
        </p:sp>
        <p:pic>
          <p:nvPicPr>
            <p:cNvPr id="20" name="그림 19">
              <a:extLst>
                <a:ext uri="{FF2B5EF4-FFF2-40B4-BE49-F238E27FC236}">
                  <a16:creationId xmlns:a16="http://schemas.microsoft.com/office/drawing/2014/main" xmlns="" id="{40EF3CE3-3010-444F-9CEB-81583058204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6417" y="1485901"/>
              <a:ext cx="1205344" cy="12053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7118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7C15DCE0-6E10-4C8B-9C5C-3F5B4BBBC7F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2053"/>
          <a:stretch/>
        </p:blipFill>
        <p:spPr>
          <a:xfrm>
            <a:off x="4372874" y="712184"/>
            <a:ext cx="5234604" cy="5064095"/>
          </a:xfrm>
          <a:prstGeom prst="rect">
            <a:avLst/>
          </a:prstGeom>
        </p:spPr>
      </p:pic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242841"/>
            <a:ext cx="9729627" cy="938687"/>
          </a:xfrm>
          <a:prstGeom prst="roundRect">
            <a:avLst/>
          </a:prstGeom>
          <a:solidFill>
            <a:schemeClr val="accent4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      </a:t>
            </a:r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 등장인물 분류하기</a:t>
            </a:r>
            <a:endParaRPr lang="ko-KR" altLang="en-US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10992"/>
            <a:ext cx="1330637" cy="1202384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33583A7E-C338-4FB8-9694-E482ADD5D9B9}"/>
              </a:ext>
            </a:extLst>
          </p:cNvPr>
          <p:cNvGrpSpPr/>
          <p:nvPr/>
        </p:nvGrpSpPr>
        <p:grpSpPr>
          <a:xfrm flipH="1">
            <a:off x="0" y="986614"/>
            <a:ext cx="5682969" cy="4725772"/>
            <a:chOff x="4422544" y="1969246"/>
            <a:chExt cx="4892586" cy="4190777"/>
          </a:xfrm>
        </p:grpSpPr>
        <p:pic>
          <p:nvPicPr>
            <p:cNvPr id="12" name="그림 11">
              <a:extLst>
                <a:ext uri="{FF2B5EF4-FFF2-40B4-BE49-F238E27FC236}">
                  <a16:creationId xmlns:a16="http://schemas.microsoft.com/office/drawing/2014/main" xmlns="" id="{09ABC5E5-EE44-4918-9555-EAFFC17EEE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4422544" y="1969246"/>
              <a:ext cx="4892586" cy="4190777"/>
            </a:xfrm>
            <a:prstGeom prst="rect">
              <a:avLst/>
            </a:prstGeom>
          </p:spPr>
        </p:pic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xmlns="" id="{41EE6852-013B-4C59-9FA9-0D46B58EC633}"/>
                </a:ext>
              </a:extLst>
            </p:cNvPr>
            <p:cNvSpPr/>
            <p:nvPr/>
          </p:nvSpPr>
          <p:spPr>
            <a:xfrm>
              <a:off x="5231935" y="3286773"/>
              <a:ext cx="3510409" cy="1555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36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자신이 정한 </a:t>
              </a:r>
              <a:endPara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  <a:p>
              <a:pPr algn="ctr"/>
              <a:r>
                <a:rPr lang="ko-KR" altLang="en-US" sz="36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분류 기준에 맞춰</a:t>
              </a:r>
              <a:endPara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  <a:p>
              <a:pPr algn="ctr"/>
              <a:r>
                <a:rPr lang="ko-KR" altLang="en-US" sz="36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등장인물을 분류해봅시다</a:t>
              </a:r>
              <a:r>
                <a:rPr lang="en-US" altLang="ko-KR" sz="36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.</a:t>
              </a:r>
            </a:p>
          </p:txBody>
        </p:sp>
      </p:grpSp>
      <p:pic>
        <p:nvPicPr>
          <p:cNvPr id="16" name="그림 15">
            <a:extLst>
              <a:ext uri="{FF2B5EF4-FFF2-40B4-BE49-F238E27FC236}">
                <a16:creationId xmlns="" xmlns:a16="http://schemas.microsoft.com/office/drawing/2014/main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139955" y="3244231"/>
            <a:ext cx="3713564" cy="3713564"/>
          </a:xfrm>
          <a:prstGeom prst="rect">
            <a:avLst/>
          </a:prstGeom>
        </p:spPr>
      </p:pic>
      <p:sp>
        <p:nvSpPr>
          <p:cNvPr id="17" name="직사각형 16">
            <a:extLst>
              <a:ext uri="{FF2B5EF4-FFF2-40B4-BE49-F238E27FC236}">
                <a16:creationId xmlns:a16="http://schemas.microsoft.com/office/drawing/2014/main" xmlns="" id="{6849C3CA-4239-4123-AC5F-647DF5658CCA}"/>
              </a:ext>
            </a:extLst>
          </p:cNvPr>
          <p:cNvSpPr/>
          <p:nvPr/>
        </p:nvSpPr>
        <p:spPr>
          <a:xfrm>
            <a:off x="5228938" y="2195338"/>
            <a:ext cx="35224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‘</a:t>
            </a:r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달</a:t>
            </a:r>
            <a:r>
              <a: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’</a:t>
            </a:r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과 </a:t>
            </a:r>
            <a:r>
              <a: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‘</a:t>
            </a:r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사람</a:t>
            </a:r>
            <a:r>
              <a: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’</a:t>
            </a:r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의 경우</a:t>
            </a:r>
            <a:endParaRPr lang="en-US" altLang="ko-KR" sz="3600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원하는 학생들은</a:t>
            </a:r>
            <a:endParaRPr lang="en-US" altLang="ko-KR" sz="3600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빼고 진행해도 </a:t>
            </a:r>
            <a:endParaRPr lang="en-US" altLang="ko-KR" sz="3600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좋습니다</a:t>
            </a:r>
            <a:r>
              <a: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</a:t>
            </a:r>
          </a:p>
        </p:txBody>
      </p:sp>
      <p:grpSp>
        <p:nvGrpSpPr>
          <p:cNvPr id="18" name="그룹 17">
            <a:extLst>
              <a:ext uri="{FF2B5EF4-FFF2-40B4-BE49-F238E27FC236}">
                <a16:creationId xmlns:a16="http://schemas.microsoft.com/office/drawing/2014/main" xmlns="" id="{3F1C7A98-F736-4EA6-96CA-E7EBC60B11E2}"/>
              </a:ext>
            </a:extLst>
          </p:cNvPr>
          <p:cNvGrpSpPr/>
          <p:nvPr/>
        </p:nvGrpSpPr>
        <p:grpSpPr>
          <a:xfrm>
            <a:off x="5559712" y="242841"/>
            <a:ext cx="3416727" cy="1205344"/>
            <a:chOff x="436417" y="1485901"/>
            <a:chExt cx="3416727" cy="1205344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D80C08D6-91EF-43E0-8FBF-AFD8A21C551C}"/>
                </a:ext>
              </a:extLst>
            </p:cNvPr>
            <p:cNvSpPr txBox="1"/>
            <p:nvPr/>
          </p:nvSpPr>
          <p:spPr>
            <a:xfrm>
              <a:off x="1320078" y="1819749"/>
              <a:ext cx="253306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400" dirty="0" smtClean="0">
                  <a:latin typeface="UhBee MiMi" pitchFamily="66" charset="-127"/>
                  <a:ea typeface="UhBee MiMi" pitchFamily="66" charset="-127"/>
                </a:rPr>
                <a:t>3.4</a:t>
              </a:r>
              <a:r>
                <a:rPr lang="ko-KR" altLang="en-US" sz="2400" dirty="0" err="1" smtClean="0">
                  <a:latin typeface="UhBee MiMi" pitchFamily="66" charset="-127"/>
                  <a:ea typeface="UhBee MiMi" pitchFamily="66" charset="-127"/>
                </a:rPr>
                <a:t>차시</a:t>
              </a:r>
              <a:r>
                <a:rPr lang="en-US" altLang="ko-KR" sz="2400" dirty="0" smtClean="0">
                  <a:latin typeface="UhBee MiMi" pitchFamily="66" charset="-127"/>
                  <a:ea typeface="UhBee MiMi" pitchFamily="66" charset="-127"/>
                </a:rPr>
                <a:t>-2</a:t>
              </a:r>
              <a:r>
                <a:rPr lang="ko-KR" altLang="en-US" sz="2400" dirty="0" smtClean="0">
                  <a:latin typeface="UhBee MiMi" pitchFamily="66" charset="-127"/>
                  <a:ea typeface="UhBee MiMi" pitchFamily="66" charset="-127"/>
                </a:rPr>
                <a:t>쪽</a:t>
              </a:r>
              <a:r>
                <a:rPr lang="en-US" altLang="ko-KR" sz="2400" dirty="0" smtClean="0">
                  <a:latin typeface="UhBee MiMi" pitchFamily="66" charset="-127"/>
                  <a:ea typeface="UhBee MiMi" pitchFamily="66" charset="-127"/>
                </a:rPr>
                <a:t> </a:t>
              </a:r>
              <a:r>
                <a:rPr lang="ko-KR" altLang="en-US" sz="2400" dirty="0" smtClean="0">
                  <a:latin typeface="UhBee MiMi" pitchFamily="66" charset="-127"/>
                  <a:ea typeface="UhBee MiMi" pitchFamily="66" charset="-127"/>
                </a:rPr>
                <a:t>학습지 </a:t>
              </a:r>
              <a:r>
                <a:rPr lang="ko-KR" altLang="en-US" sz="2400" dirty="0" smtClean="0">
                  <a:solidFill>
                    <a:srgbClr val="7030A0"/>
                  </a:solidFill>
                  <a:latin typeface="UhBee MiMi" pitchFamily="66" charset="-127"/>
                  <a:ea typeface="UhBee MiMi" pitchFamily="66" charset="-127"/>
                </a:rPr>
                <a:t>활</a:t>
              </a:r>
              <a:r>
                <a:rPr lang="ko-KR" altLang="en-US" sz="2400" dirty="0">
                  <a:solidFill>
                    <a:srgbClr val="7030A0"/>
                  </a:solidFill>
                  <a:latin typeface="UhBee MiMi" pitchFamily="66" charset="-127"/>
                  <a:ea typeface="UhBee MiMi" pitchFamily="66" charset="-127"/>
                </a:rPr>
                <a:t>용</a:t>
              </a:r>
              <a:endParaRPr lang="en-US" altLang="ko-KR" sz="2400" dirty="0" smtClean="0">
                <a:latin typeface="UhBee MiMi" pitchFamily="66" charset="-127"/>
                <a:ea typeface="UhBee MiMi" pitchFamily="66" charset="-127"/>
              </a:endParaRPr>
            </a:p>
          </p:txBody>
        </p:sp>
        <p:pic>
          <p:nvPicPr>
            <p:cNvPr id="20" name="그림 19">
              <a:extLst>
                <a:ext uri="{FF2B5EF4-FFF2-40B4-BE49-F238E27FC236}">
                  <a16:creationId xmlns:a16="http://schemas.microsoft.com/office/drawing/2014/main" xmlns="" id="{40EF3CE3-3010-444F-9CEB-81583058204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6417" y="1485901"/>
              <a:ext cx="1205344" cy="12053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362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7C15DCE0-6E10-4C8B-9C5C-3F5B4BBBC7F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2053"/>
          <a:stretch/>
        </p:blipFill>
        <p:spPr>
          <a:xfrm>
            <a:off x="4372874" y="712184"/>
            <a:ext cx="5234604" cy="5064095"/>
          </a:xfrm>
          <a:prstGeom prst="rect">
            <a:avLst/>
          </a:prstGeom>
        </p:spPr>
      </p:pic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242841"/>
            <a:ext cx="9729627" cy="938687"/>
          </a:xfrm>
          <a:prstGeom prst="roundRect">
            <a:avLst/>
          </a:prstGeom>
          <a:solidFill>
            <a:schemeClr val="accent4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      </a:t>
            </a:r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 등장인물 분류하기</a:t>
            </a:r>
            <a:endParaRPr lang="ko-KR" altLang="en-US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10992"/>
            <a:ext cx="1330637" cy="1202384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33583A7E-C338-4FB8-9694-E482ADD5D9B9}"/>
              </a:ext>
            </a:extLst>
          </p:cNvPr>
          <p:cNvGrpSpPr/>
          <p:nvPr/>
        </p:nvGrpSpPr>
        <p:grpSpPr>
          <a:xfrm flipH="1">
            <a:off x="0" y="986614"/>
            <a:ext cx="5682969" cy="4725772"/>
            <a:chOff x="4422544" y="1969246"/>
            <a:chExt cx="4892586" cy="4190777"/>
          </a:xfrm>
        </p:grpSpPr>
        <p:pic>
          <p:nvPicPr>
            <p:cNvPr id="12" name="그림 11">
              <a:extLst>
                <a:ext uri="{FF2B5EF4-FFF2-40B4-BE49-F238E27FC236}">
                  <a16:creationId xmlns:a16="http://schemas.microsoft.com/office/drawing/2014/main" xmlns="" id="{09ABC5E5-EE44-4918-9555-EAFFC17EEE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4422544" y="1969246"/>
              <a:ext cx="4892586" cy="4190777"/>
            </a:xfrm>
            <a:prstGeom prst="rect">
              <a:avLst/>
            </a:prstGeom>
          </p:spPr>
        </p:pic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xmlns="" id="{41EE6852-013B-4C59-9FA9-0D46B58EC633}"/>
                </a:ext>
              </a:extLst>
            </p:cNvPr>
            <p:cNvSpPr/>
            <p:nvPr/>
          </p:nvSpPr>
          <p:spPr>
            <a:xfrm>
              <a:off x="5231935" y="3286773"/>
              <a:ext cx="3510409" cy="1555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36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이번에는 </a:t>
              </a:r>
              <a:endPara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  <a:p>
              <a:pPr algn="ctr"/>
              <a:r>
                <a:rPr lang="ko-KR" altLang="en-US" sz="36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이야기의 흐름에 맞춰</a:t>
              </a:r>
              <a:endPara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  <a:p>
              <a:pPr algn="ctr"/>
              <a:r>
                <a:rPr lang="ko-KR" altLang="en-US" sz="36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등장인물을 분류해봅시다</a:t>
              </a:r>
              <a:r>
                <a:rPr lang="en-US" altLang="ko-KR" sz="36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.</a:t>
              </a:r>
            </a:p>
          </p:txBody>
        </p:sp>
      </p:grpSp>
      <p:pic>
        <p:nvPicPr>
          <p:cNvPr id="16" name="그림 15">
            <a:extLst>
              <a:ext uri="{FF2B5EF4-FFF2-40B4-BE49-F238E27FC236}">
                <a16:creationId xmlns="" xmlns:a16="http://schemas.microsoft.com/office/drawing/2014/main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139955" y="3244231"/>
            <a:ext cx="3713564" cy="3713564"/>
          </a:xfrm>
          <a:prstGeom prst="rect">
            <a:avLst/>
          </a:prstGeom>
        </p:spPr>
      </p:pic>
      <p:sp>
        <p:nvSpPr>
          <p:cNvPr id="17" name="직사각형 16">
            <a:extLst>
              <a:ext uri="{FF2B5EF4-FFF2-40B4-BE49-F238E27FC236}">
                <a16:creationId xmlns:a16="http://schemas.microsoft.com/office/drawing/2014/main" xmlns="" id="{6849C3CA-4239-4123-AC5F-647DF5658CCA}"/>
              </a:ext>
            </a:extLst>
          </p:cNvPr>
          <p:cNvSpPr/>
          <p:nvPr/>
        </p:nvSpPr>
        <p:spPr>
          <a:xfrm>
            <a:off x="5232748" y="2367068"/>
            <a:ext cx="35224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밀짚잠자리와의 </a:t>
            </a:r>
            <a:endParaRPr lang="en-US" altLang="ko-KR" sz="3600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관계를 기준으로</a:t>
            </a:r>
            <a:endParaRPr lang="en-US" altLang="ko-KR" sz="3600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나누어 봅시다</a:t>
            </a:r>
            <a:r>
              <a: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</a:t>
            </a:r>
          </a:p>
        </p:txBody>
      </p:sp>
      <p:grpSp>
        <p:nvGrpSpPr>
          <p:cNvPr id="18" name="그룹 17">
            <a:extLst>
              <a:ext uri="{FF2B5EF4-FFF2-40B4-BE49-F238E27FC236}">
                <a16:creationId xmlns:a16="http://schemas.microsoft.com/office/drawing/2014/main" xmlns="" id="{3F1C7A98-F736-4EA6-96CA-E7EBC60B11E2}"/>
              </a:ext>
            </a:extLst>
          </p:cNvPr>
          <p:cNvGrpSpPr/>
          <p:nvPr/>
        </p:nvGrpSpPr>
        <p:grpSpPr>
          <a:xfrm>
            <a:off x="5559712" y="242841"/>
            <a:ext cx="3391079" cy="1205344"/>
            <a:chOff x="436417" y="1485901"/>
            <a:chExt cx="3391079" cy="1205344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D80C08D6-91EF-43E0-8FBF-AFD8A21C551C}"/>
                </a:ext>
              </a:extLst>
            </p:cNvPr>
            <p:cNvSpPr txBox="1"/>
            <p:nvPr/>
          </p:nvSpPr>
          <p:spPr>
            <a:xfrm>
              <a:off x="1320078" y="1819749"/>
              <a:ext cx="250741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400" dirty="0" smtClean="0">
                  <a:latin typeface="UhBee MiMi" pitchFamily="66" charset="-127"/>
                  <a:ea typeface="UhBee MiMi" pitchFamily="66" charset="-127"/>
                </a:rPr>
                <a:t>3.4</a:t>
              </a:r>
              <a:r>
                <a:rPr lang="ko-KR" altLang="en-US" sz="2400" dirty="0" err="1" smtClean="0">
                  <a:latin typeface="UhBee MiMi" pitchFamily="66" charset="-127"/>
                  <a:ea typeface="UhBee MiMi" pitchFamily="66" charset="-127"/>
                </a:rPr>
                <a:t>차시</a:t>
              </a:r>
              <a:r>
                <a:rPr lang="en-US" altLang="ko-KR" sz="2400" dirty="0" smtClean="0">
                  <a:latin typeface="UhBee MiMi" pitchFamily="66" charset="-127"/>
                  <a:ea typeface="UhBee MiMi" pitchFamily="66" charset="-127"/>
                </a:rPr>
                <a:t>-3</a:t>
              </a:r>
              <a:r>
                <a:rPr lang="ko-KR" altLang="en-US" sz="2400" dirty="0" smtClean="0">
                  <a:latin typeface="UhBee MiMi" pitchFamily="66" charset="-127"/>
                  <a:ea typeface="UhBee MiMi" pitchFamily="66" charset="-127"/>
                </a:rPr>
                <a:t>쪽</a:t>
              </a:r>
              <a:r>
                <a:rPr lang="en-US" altLang="ko-KR" sz="2400" dirty="0" smtClean="0">
                  <a:latin typeface="UhBee MiMi" pitchFamily="66" charset="-127"/>
                  <a:ea typeface="UhBee MiMi" pitchFamily="66" charset="-127"/>
                </a:rPr>
                <a:t> </a:t>
              </a:r>
              <a:r>
                <a:rPr lang="ko-KR" altLang="en-US" sz="2400" dirty="0" smtClean="0">
                  <a:latin typeface="UhBee MiMi" pitchFamily="66" charset="-127"/>
                  <a:ea typeface="UhBee MiMi" pitchFamily="66" charset="-127"/>
                </a:rPr>
                <a:t>학습지 </a:t>
              </a:r>
              <a:r>
                <a:rPr lang="ko-KR" altLang="en-US" sz="2400" dirty="0" smtClean="0">
                  <a:solidFill>
                    <a:srgbClr val="7030A0"/>
                  </a:solidFill>
                  <a:latin typeface="UhBee MiMi" pitchFamily="66" charset="-127"/>
                  <a:ea typeface="UhBee MiMi" pitchFamily="66" charset="-127"/>
                </a:rPr>
                <a:t>활</a:t>
              </a:r>
              <a:r>
                <a:rPr lang="ko-KR" altLang="en-US" sz="2400" dirty="0">
                  <a:solidFill>
                    <a:srgbClr val="7030A0"/>
                  </a:solidFill>
                  <a:latin typeface="UhBee MiMi" pitchFamily="66" charset="-127"/>
                  <a:ea typeface="UhBee MiMi" pitchFamily="66" charset="-127"/>
                </a:rPr>
                <a:t>용</a:t>
              </a:r>
              <a:endParaRPr lang="en-US" altLang="ko-KR" sz="2400" dirty="0" smtClean="0">
                <a:latin typeface="UhBee MiMi" pitchFamily="66" charset="-127"/>
                <a:ea typeface="UhBee MiMi" pitchFamily="66" charset="-127"/>
              </a:endParaRPr>
            </a:p>
          </p:txBody>
        </p:sp>
        <p:pic>
          <p:nvPicPr>
            <p:cNvPr id="20" name="그림 19">
              <a:extLst>
                <a:ext uri="{FF2B5EF4-FFF2-40B4-BE49-F238E27FC236}">
                  <a16:creationId xmlns:a16="http://schemas.microsoft.com/office/drawing/2014/main" xmlns="" id="{40EF3CE3-3010-444F-9CEB-81583058204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6417" y="1485901"/>
              <a:ext cx="1205344" cy="12053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99186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242841"/>
            <a:ext cx="9729627" cy="938687"/>
          </a:xfrm>
          <a:prstGeom prst="roundRect">
            <a:avLst/>
          </a:prstGeom>
          <a:solidFill>
            <a:schemeClr val="accent4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      </a:t>
            </a:r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 등장인물 분석하기</a:t>
            </a:r>
            <a:endParaRPr lang="ko-KR" altLang="en-US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10992"/>
            <a:ext cx="1330637" cy="1202384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33583A7E-C338-4FB8-9694-E482ADD5D9B9}"/>
              </a:ext>
            </a:extLst>
          </p:cNvPr>
          <p:cNvGrpSpPr/>
          <p:nvPr/>
        </p:nvGrpSpPr>
        <p:grpSpPr>
          <a:xfrm>
            <a:off x="2755900" y="576689"/>
            <a:ext cx="6607840" cy="5760611"/>
            <a:chOff x="1190782" y="1694064"/>
            <a:chExt cx="4892586" cy="4947195"/>
          </a:xfrm>
        </p:grpSpPr>
        <p:pic>
          <p:nvPicPr>
            <p:cNvPr id="12" name="그림 11">
              <a:extLst>
                <a:ext uri="{FF2B5EF4-FFF2-40B4-BE49-F238E27FC236}">
                  <a16:creationId xmlns:a16="http://schemas.microsoft.com/office/drawing/2014/main" xmlns="" id="{09ABC5E5-EE44-4918-9555-EAFFC17EEE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1190782" y="1694064"/>
              <a:ext cx="4892586" cy="4947195"/>
            </a:xfrm>
            <a:prstGeom prst="rect">
              <a:avLst/>
            </a:prstGeom>
          </p:spPr>
        </p:pic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xmlns="" id="{41EE6852-013B-4C59-9FA9-0D46B58EC633}"/>
                </a:ext>
              </a:extLst>
            </p:cNvPr>
            <p:cNvSpPr/>
            <p:nvPr/>
          </p:nvSpPr>
          <p:spPr>
            <a:xfrm>
              <a:off x="1957811" y="3041256"/>
              <a:ext cx="3510409" cy="25382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36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관계로 분류한 내용을 </a:t>
              </a:r>
              <a:endPara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  <a:p>
              <a:pPr algn="ctr"/>
              <a:r>
                <a:rPr lang="ko-KR" altLang="en-US" sz="36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참고하여</a:t>
              </a:r>
              <a:r>
                <a:rPr lang="en-US" altLang="ko-KR" sz="36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,</a:t>
              </a:r>
              <a:r>
                <a:rPr lang="ko-KR" altLang="en-US" sz="36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 각 등장인물이 밀짚잠자리에게 어떤 표정</a:t>
              </a:r>
              <a:r>
                <a:rPr lang="en-US" altLang="ko-KR" sz="36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, </a:t>
              </a:r>
            </a:p>
            <a:p>
              <a:pPr algn="ctr"/>
              <a:r>
                <a:rPr lang="ko-KR" altLang="en-US" sz="36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어떤 태도를 보였을지 상상해봅시다</a:t>
              </a:r>
              <a:r>
                <a:rPr lang="en-US" altLang="ko-KR" sz="36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.</a:t>
              </a:r>
            </a:p>
          </p:txBody>
        </p:sp>
      </p:grpSp>
      <p:pic>
        <p:nvPicPr>
          <p:cNvPr id="16" name="그림 15">
            <a:extLst>
              <a:ext uri="{FF2B5EF4-FFF2-40B4-BE49-F238E27FC236}">
                <a16:creationId xmlns="" xmlns:a16="http://schemas.microsoft.com/office/drawing/2014/main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330637" y="3244231"/>
            <a:ext cx="3713564" cy="3713564"/>
          </a:xfrm>
          <a:prstGeom prst="rect">
            <a:avLst/>
          </a:prstGeom>
        </p:spPr>
      </p:pic>
      <p:grpSp>
        <p:nvGrpSpPr>
          <p:cNvPr id="18" name="그룹 17">
            <a:extLst>
              <a:ext uri="{FF2B5EF4-FFF2-40B4-BE49-F238E27FC236}">
                <a16:creationId xmlns:a16="http://schemas.microsoft.com/office/drawing/2014/main" xmlns="" id="{3F1C7A98-F736-4EA6-96CA-E7EBC60B11E2}"/>
              </a:ext>
            </a:extLst>
          </p:cNvPr>
          <p:cNvGrpSpPr/>
          <p:nvPr/>
        </p:nvGrpSpPr>
        <p:grpSpPr>
          <a:xfrm>
            <a:off x="5559712" y="242841"/>
            <a:ext cx="3391079" cy="1205344"/>
            <a:chOff x="436417" y="1485901"/>
            <a:chExt cx="3391079" cy="1205344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D80C08D6-91EF-43E0-8FBF-AFD8A21C551C}"/>
                </a:ext>
              </a:extLst>
            </p:cNvPr>
            <p:cNvSpPr txBox="1"/>
            <p:nvPr/>
          </p:nvSpPr>
          <p:spPr>
            <a:xfrm>
              <a:off x="1320078" y="1819749"/>
              <a:ext cx="250741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400" dirty="0" smtClean="0">
                  <a:latin typeface="UhBee MiMi" pitchFamily="66" charset="-127"/>
                  <a:ea typeface="UhBee MiMi" pitchFamily="66" charset="-127"/>
                </a:rPr>
                <a:t>3.4</a:t>
              </a:r>
              <a:r>
                <a:rPr lang="ko-KR" altLang="en-US" sz="2400" dirty="0" err="1" smtClean="0">
                  <a:latin typeface="UhBee MiMi" pitchFamily="66" charset="-127"/>
                  <a:ea typeface="UhBee MiMi" pitchFamily="66" charset="-127"/>
                </a:rPr>
                <a:t>차시</a:t>
              </a:r>
              <a:r>
                <a:rPr lang="en-US" altLang="ko-KR" sz="2400" dirty="0" smtClean="0">
                  <a:latin typeface="UhBee MiMi" pitchFamily="66" charset="-127"/>
                  <a:ea typeface="UhBee MiMi" pitchFamily="66" charset="-127"/>
                </a:rPr>
                <a:t>-3</a:t>
              </a:r>
              <a:r>
                <a:rPr lang="ko-KR" altLang="en-US" sz="2400" dirty="0" smtClean="0">
                  <a:latin typeface="UhBee MiMi" pitchFamily="66" charset="-127"/>
                  <a:ea typeface="UhBee MiMi" pitchFamily="66" charset="-127"/>
                </a:rPr>
                <a:t>쪽</a:t>
              </a:r>
              <a:r>
                <a:rPr lang="en-US" altLang="ko-KR" sz="2400" dirty="0" smtClean="0">
                  <a:latin typeface="UhBee MiMi" pitchFamily="66" charset="-127"/>
                  <a:ea typeface="UhBee MiMi" pitchFamily="66" charset="-127"/>
                </a:rPr>
                <a:t> </a:t>
              </a:r>
              <a:r>
                <a:rPr lang="ko-KR" altLang="en-US" sz="2400" dirty="0" smtClean="0">
                  <a:latin typeface="UhBee MiMi" pitchFamily="66" charset="-127"/>
                  <a:ea typeface="UhBee MiMi" pitchFamily="66" charset="-127"/>
                </a:rPr>
                <a:t>학습지 </a:t>
              </a:r>
              <a:r>
                <a:rPr lang="ko-KR" altLang="en-US" sz="2400" dirty="0" smtClean="0">
                  <a:solidFill>
                    <a:srgbClr val="7030A0"/>
                  </a:solidFill>
                  <a:latin typeface="UhBee MiMi" pitchFamily="66" charset="-127"/>
                  <a:ea typeface="UhBee MiMi" pitchFamily="66" charset="-127"/>
                </a:rPr>
                <a:t>활</a:t>
              </a:r>
              <a:r>
                <a:rPr lang="ko-KR" altLang="en-US" sz="2400" dirty="0">
                  <a:solidFill>
                    <a:srgbClr val="7030A0"/>
                  </a:solidFill>
                  <a:latin typeface="UhBee MiMi" pitchFamily="66" charset="-127"/>
                  <a:ea typeface="UhBee MiMi" pitchFamily="66" charset="-127"/>
                </a:rPr>
                <a:t>용</a:t>
              </a:r>
              <a:endParaRPr lang="en-US" altLang="ko-KR" sz="2400" dirty="0" smtClean="0">
                <a:latin typeface="UhBee MiMi" pitchFamily="66" charset="-127"/>
                <a:ea typeface="UhBee MiMi" pitchFamily="66" charset="-127"/>
              </a:endParaRPr>
            </a:p>
          </p:txBody>
        </p:sp>
        <p:pic>
          <p:nvPicPr>
            <p:cNvPr id="20" name="그림 19">
              <a:extLst>
                <a:ext uri="{FF2B5EF4-FFF2-40B4-BE49-F238E27FC236}">
                  <a16:creationId xmlns:a16="http://schemas.microsoft.com/office/drawing/2014/main" xmlns="" id="{40EF3CE3-3010-444F-9CEB-81583058204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6417" y="1485901"/>
              <a:ext cx="1205344" cy="12053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07572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7C15DCE0-6E10-4C8B-9C5C-3F5B4BBBC7F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2053"/>
          <a:stretch/>
        </p:blipFill>
        <p:spPr>
          <a:xfrm>
            <a:off x="4372874" y="712184"/>
            <a:ext cx="5234604" cy="5064095"/>
          </a:xfrm>
          <a:prstGeom prst="rect">
            <a:avLst/>
          </a:prstGeom>
        </p:spPr>
      </p:pic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242841"/>
            <a:ext cx="9729627" cy="938687"/>
          </a:xfrm>
          <a:prstGeom prst="roundRect">
            <a:avLst/>
          </a:prstGeom>
          <a:solidFill>
            <a:schemeClr val="accent4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      </a:t>
            </a:r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 등장인물 </a:t>
            </a:r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분석하기</a:t>
            </a:r>
            <a:endParaRPr lang="ko-KR" altLang="en-US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10992"/>
            <a:ext cx="1330637" cy="1202384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33583A7E-C338-4FB8-9694-E482ADD5D9B9}"/>
              </a:ext>
            </a:extLst>
          </p:cNvPr>
          <p:cNvGrpSpPr/>
          <p:nvPr/>
        </p:nvGrpSpPr>
        <p:grpSpPr>
          <a:xfrm flipH="1">
            <a:off x="0" y="986614"/>
            <a:ext cx="5682969" cy="4725772"/>
            <a:chOff x="4422544" y="1969246"/>
            <a:chExt cx="4892586" cy="4190777"/>
          </a:xfrm>
        </p:grpSpPr>
        <p:pic>
          <p:nvPicPr>
            <p:cNvPr id="12" name="그림 11">
              <a:extLst>
                <a:ext uri="{FF2B5EF4-FFF2-40B4-BE49-F238E27FC236}">
                  <a16:creationId xmlns:a16="http://schemas.microsoft.com/office/drawing/2014/main" xmlns="" id="{09ABC5E5-EE44-4918-9555-EAFFC17EEE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4422544" y="1969246"/>
              <a:ext cx="4892586" cy="4190777"/>
            </a:xfrm>
            <a:prstGeom prst="rect">
              <a:avLst/>
            </a:prstGeom>
          </p:spPr>
        </p:pic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xmlns="" id="{41EE6852-013B-4C59-9FA9-0D46B58EC633}"/>
                </a:ext>
              </a:extLst>
            </p:cNvPr>
            <p:cNvSpPr/>
            <p:nvPr/>
          </p:nvSpPr>
          <p:spPr>
            <a:xfrm>
              <a:off x="5231935" y="3286773"/>
              <a:ext cx="3510409" cy="1555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36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밀짚잠자리와 가장</a:t>
              </a:r>
              <a:endPara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  <a:p>
              <a:pPr algn="ctr"/>
              <a:r>
                <a:rPr lang="ko-KR" altLang="en-US" sz="36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가까운 관계는 누구일까요</a:t>
              </a:r>
              <a:r>
                <a:rPr lang="en-US" altLang="ko-KR" sz="36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?</a:t>
              </a:r>
            </a:p>
            <a:p>
              <a:pPr algn="ctr"/>
              <a:r>
                <a:rPr lang="ko-KR" altLang="en-US" sz="36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왜 그렇게 생각하나요</a:t>
              </a:r>
              <a:r>
                <a:rPr lang="en-US" altLang="ko-KR" sz="36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?</a:t>
              </a:r>
              <a:endPara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</p:txBody>
        </p:sp>
      </p:grpSp>
      <p:pic>
        <p:nvPicPr>
          <p:cNvPr id="16" name="그림 15">
            <a:extLst>
              <a:ext uri="{FF2B5EF4-FFF2-40B4-BE49-F238E27FC236}">
                <a16:creationId xmlns="" xmlns:a16="http://schemas.microsoft.com/office/drawing/2014/main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139955" y="3244231"/>
            <a:ext cx="3713564" cy="3713564"/>
          </a:xfrm>
          <a:prstGeom prst="rect">
            <a:avLst/>
          </a:prstGeom>
        </p:spPr>
      </p:pic>
      <p:sp>
        <p:nvSpPr>
          <p:cNvPr id="17" name="직사각형 16">
            <a:extLst>
              <a:ext uri="{FF2B5EF4-FFF2-40B4-BE49-F238E27FC236}">
                <a16:creationId xmlns:a16="http://schemas.microsoft.com/office/drawing/2014/main" xmlns="" id="{6849C3CA-4239-4123-AC5F-647DF5658CCA}"/>
              </a:ext>
            </a:extLst>
          </p:cNvPr>
          <p:cNvSpPr/>
          <p:nvPr/>
        </p:nvSpPr>
        <p:spPr>
          <a:xfrm>
            <a:off x="5232748" y="2367068"/>
            <a:ext cx="35224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가장 부정적인 관계는</a:t>
            </a:r>
            <a:endParaRPr lang="en-US" altLang="ko-KR" sz="3600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누구일까요</a:t>
            </a:r>
            <a:r>
              <a: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?</a:t>
            </a:r>
          </a:p>
          <a:p>
            <a:pPr algn="ctr"/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왜 그렇게 생각하나요</a:t>
            </a:r>
            <a:r>
              <a: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?</a:t>
            </a:r>
            <a:endParaRPr lang="en-US" altLang="ko-KR" sz="3600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grpSp>
        <p:nvGrpSpPr>
          <p:cNvPr id="18" name="그룹 17">
            <a:extLst>
              <a:ext uri="{FF2B5EF4-FFF2-40B4-BE49-F238E27FC236}">
                <a16:creationId xmlns:a16="http://schemas.microsoft.com/office/drawing/2014/main" xmlns="" id="{3F1C7A98-F736-4EA6-96CA-E7EBC60B11E2}"/>
              </a:ext>
            </a:extLst>
          </p:cNvPr>
          <p:cNvGrpSpPr/>
          <p:nvPr/>
        </p:nvGrpSpPr>
        <p:grpSpPr>
          <a:xfrm>
            <a:off x="5559712" y="242841"/>
            <a:ext cx="3391079" cy="1205344"/>
            <a:chOff x="436417" y="1485901"/>
            <a:chExt cx="3391079" cy="1205344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D80C08D6-91EF-43E0-8FBF-AFD8A21C551C}"/>
                </a:ext>
              </a:extLst>
            </p:cNvPr>
            <p:cNvSpPr txBox="1"/>
            <p:nvPr/>
          </p:nvSpPr>
          <p:spPr>
            <a:xfrm>
              <a:off x="1320078" y="1819749"/>
              <a:ext cx="250741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400" dirty="0" smtClean="0">
                  <a:latin typeface="UhBee MiMi" pitchFamily="66" charset="-127"/>
                  <a:ea typeface="UhBee MiMi" pitchFamily="66" charset="-127"/>
                </a:rPr>
                <a:t>3.4</a:t>
              </a:r>
              <a:r>
                <a:rPr lang="ko-KR" altLang="en-US" sz="2400" dirty="0" err="1" smtClean="0">
                  <a:latin typeface="UhBee MiMi" pitchFamily="66" charset="-127"/>
                  <a:ea typeface="UhBee MiMi" pitchFamily="66" charset="-127"/>
                </a:rPr>
                <a:t>차시</a:t>
              </a:r>
              <a:r>
                <a:rPr lang="en-US" altLang="ko-KR" sz="2400" dirty="0" smtClean="0">
                  <a:latin typeface="UhBee MiMi" pitchFamily="66" charset="-127"/>
                  <a:ea typeface="UhBee MiMi" pitchFamily="66" charset="-127"/>
                </a:rPr>
                <a:t>-3</a:t>
              </a:r>
              <a:r>
                <a:rPr lang="ko-KR" altLang="en-US" sz="2400" dirty="0" smtClean="0">
                  <a:latin typeface="UhBee MiMi" pitchFamily="66" charset="-127"/>
                  <a:ea typeface="UhBee MiMi" pitchFamily="66" charset="-127"/>
                </a:rPr>
                <a:t>쪽</a:t>
              </a:r>
              <a:r>
                <a:rPr lang="en-US" altLang="ko-KR" sz="2400" dirty="0" smtClean="0">
                  <a:latin typeface="UhBee MiMi" pitchFamily="66" charset="-127"/>
                  <a:ea typeface="UhBee MiMi" pitchFamily="66" charset="-127"/>
                </a:rPr>
                <a:t> </a:t>
              </a:r>
              <a:r>
                <a:rPr lang="ko-KR" altLang="en-US" sz="2400" dirty="0" smtClean="0">
                  <a:latin typeface="UhBee MiMi" pitchFamily="66" charset="-127"/>
                  <a:ea typeface="UhBee MiMi" pitchFamily="66" charset="-127"/>
                </a:rPr>
                <a:t>학습지 </a:t>
              </a:r>
              <a:r>
                <a:rPr lang="ko-KR" altLang="en-US" sz="2400" dirty="0" smtClean="0">
                  <a:solidFill>
                    <a:srgbClr val="7030A0"/>
                  </a:solidFill>
                  <a:latin typeface="UhBee MiMi" pitchFamily="66" charset="-127"/>
                  <a:ea typeface="UhBee MiMi" pitchFamily="66" charset="-127"/>
                </a:rPr>
                <a:t>활</a:t>
              </a:r>
              <a:r>
                <a:rPr lang="ko-KR" altLang="en-US" sz="2400" dirty="0">
                  <a:solidFill>
                    <a:srgbClr val="7030A0"/>
                  </a:solidFill>
                  <a:latin typeface="UhBee MiMi" pitchFamily="66" charset="-127"/>
                  <a:ea typeface="UhBee MiMi" pitchFamily="66" charset="-127"/>
                </a:rPr>
                <a:t>용</a:t>
              </a:r>
              <a:endParaRPr lang="en-US" altLang="ko-KR" sz="2400" dirty="0" smtClean="0">
                <a:latin typeface="UhBee MiMi" pitchFamily="66" charset="-127"/>
                <a:ea typeface="UhBee MiMi" pitchFamily="66" charset="-127"/>
              </a:endParaRPr>
            </a:p>
          </p:txBody>
        </p:sp>
        <p:pic>
          <p:nvPicPr>
            <p:cNvPr id="20" name="그림 19">
              <a:extLst>
                <a:ext uri="{FF2B5EF4-FFF2-40B4-BE49-F238E27FC236}">
                  <a16:creationId xmlns:a16="http://schemas.microsoft.com/office/drawing/2014/main" xmlns="" id="{40EF3CE3-3010-444F-9CEB-81583058204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6417" y="1485901"/>
              <a:ext cx="1205344" cy="12053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61931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578733" y="-1006997"/>
            <a:ext cx="10602410" cy="8229600"/>
          </a:xfrm>
          <a:prstGeom prst="roundRect">
            <a:avLst/>
          </a:prstGeom>
          <a:solidFill>
            <a:schemeClr val="accent5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xmlns="" id="{2B6D565C-D9F6-4D10-A748-4C46A83DC24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368826">
            <a:off x="4234023" y="618619"/>
            <a:ext cx="4107658" cy="3997658"/>
          </a:xfrm>
          <a:prstGeom prst="rect">
            <a:avLst/>
          </a:prstGeom>
        </p:spPr>
      </p:pic>
      <p:sp>
        <p:nvSpPr>
          <p:cNvPr id="8" name="직사각형 7"/>
          <p:cNvSpPr/>
          <p:nvPr/>
        </p:nvSpPr>
        <p:spPr>
          <a:xfrm>
            <a:off x="5226982" y="1455214"/>
            <a:ext cx="25603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활동</a:t>
            </a:r>
            <a:r>
              <a:rPr lang="en-US" altLang="ko-KR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2.</a:t>
            </a:r>
          </a:p>
          <a:p>
            <a:r>
              <a:rPr lang="ko-KR" alt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정지장면</a:t>
            </a:r>
            <a:endParaRPr lang="en-US" altLang="ko-KR" sz="4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r>
              <a:rPr lang="en-US" altLang="ko-KR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</a:t>
            </a:r>
            <a:r>
              <a:rPr lang="en-US" altLang="ko-KR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</a:t>
            </a:r>
            <a:r>
              <a:rPr lang="ko-KR" alt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만들기</a:t>
            </a:r>
            <a:endParaRPr lang="en-US" altLang="ko-KR" sz="4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111764"/>
            <a:ext cx="9144000" cy="2746236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838C6D44-3974-4C9F-847D-C0AD0725D15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1764" y="2844774"/>
            <a:ext cx="2440708" cy="2329110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2030" y="950264"/>
            <a:ext cx="1293280" cy="1238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488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242841"/>
            <a:ext cx="9729627" cy="938687"/>
          </a:xfrm>
          <a:prstGeom prst="roundRect">
            <a:avLst/>
          </a:prstGeom>
          <a:solidFill>
            <a:schemeClr val="accent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      </a:t>
            </a:r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 정지장면 만들기 </a:t>
            </a:r>
            <a:r>
              <a:rPr lang="en-US" altLang="ko-KR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(</a:t>
            </a:r>
            <a:r>
              <a:rPr lang="ko-KR" altLang="en-US" sz="4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타블로</a:t>
            </a:r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기법</a:t>
            </a:r>
            <a:r>
              <a:rPr lang="en-US" altLang="ko-KR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)</a:t>
            </a:r>
            <a:endParaRPr lang="ko-KR" altLang="en-US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71919" y="1561672"/>
            <a:ext cx="9215919" cy="5591481"/>
          </a:xfrm>
          <a:prstGeom prst="roundRect">
            <a:avLst/>
          </a:prstGeom>
          <a:solidFill>
            <a:schemeClr val="accent1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294598"/>
            <a:ext cx="9144000" cy="2746236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838C6D44-3974-4C9F-847D-C0AD0725D15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3005"/>
            <a:ext cx="1327697" cy="126699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1096115" y="2089591"/>
            <a:ext cx="76196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준비물 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:</a:t>
            </a:r>
            <a:r>
              <a:rPr lang="ko-KR" altLang="en-US" sz="4000" dirty="0">
                <a:latin typeface="UhBee MiMi" panose="03000600000000000000" pitchFamily="66" charset="-127"/>
                <a:ea typeface="UhBee MiMi" panose="03000600000000000000" pitchFamily="66" charset="-127"/>
              </a:rPr>
              <a:t> </a:t>
            </a:r>
            <a:r>
              <a:rPr lang="ko-KR" altLang="en-US" sz="4000" dirty="0" err="1" smtClean="0">
                <a:latin typeface="UhBee MiMi" panose="03000600000000000000" pitchFamily="66" charset="-127"/>
                <a:ea typeface="UhBee MiMi" panose="03000600000000000000" pitchFamily="66" charset="-127"/>
              </a:rPr>
              <a:t>모둠판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, </a:t>
            </a:r>
            <a:r>
              <a:rPr lang="ko-KR" altLang="en-US" sz="4000" dirty="0" err="1" smtClean="0">
                <a:latin typeface="UhBee MiMi" panose="03000600000000000000" pitchFamily="66" charset="-127"/>
                <a:ea typeface="UhBee MiMi" panose="03000600000000000000" pitchFamily="66" charset="-127"/>
              </a:rPr>
              <a:t>보드마카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 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(+&lt;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밀짚잠자리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&gt; 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책</a:t>
            </a:r>
            <a:r>
              <a:rPr lang="en-US" altLang="ko-KR" sz="4000" smtClean="0">
                <a:latin typeface="UhBee MiMi" panose="03000600000000000000" pitchFamily="66" charset="-127"/>
                <a:ea typeface="UhBee MiMi" panose="03000600000000000000" pitchFamily="66" charset="-127"/>
              </a:rPr>
              <a:t>)</a:t>
            </a:r>
            <a:endParaRPr lang="en-US" altLang="ko-KR" sz="4000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E6B11ADC-28EE-43D0-9467-78827CC8C7F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567817">
            <a:off x="358046" y="1622446"/>
            <a:ext cx="595901" cy="122262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1162423" y="2799631"/>
            <a:ext cx="761962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dirty="0" err="1" smtClean="0">
                <a:latin typeface="UhBee MiMi" panose="03000600000000000000" pitchFamily="66" charset="-127"/>
                <a:ea typeface="UhBee MiMi" panose="03000600000000000000" pitchFamily="66" charset="-127"/>
              </a:rPr>
              <a:t>모둠끼리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 한 장면을 정해 나타냅니다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 </a:t>
            </a:r>
            <a:endParaRPr lang="en-US" altLang="ko-KR" sz="4000" dirty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방법 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1. 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장면을 말하지 않고 정지장면 보고 맞추기</a:t>
            </a:r>
            <a:endParaRPr lang="en-US" altLang="ko-KR" sz="4000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방법 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2. 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장면을 정하여 순서대로 보여주기</a:t>
            </a:r>
            <a:endParaRPr lang="en-US" altLang="ko-KR" sz="4000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방법 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3. 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우리 </a:t>
            </a:r>
            <a:r>
              <a:rPr lang="ko-KR" altLang="en-US" sz="4000" dirty="0" err="1" smtClean="0">
                <a:latin typeface="UhBee MiMi" panose="03000600000000000000" pitchFamily="66" charset="-127"/>
                <a:ea typeface="UhBee MiMi" panose="03000600000000000000" pitchFamily="66" charset="-127"/>
              </a:rPr>
              <a:t>모둠이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 생각하는 이 책의 표지 나타내기</a:t>
            </a:r>
            <a:endParaRPr lang="en-US" altLang="ko-KR" sz="4000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xmlns="" id="{E6B11ADC-28EE-43D0-9467-78827CC8C7F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567817">
            <a:off x="430115" y="2671934"/>
            <a:ext cx="595901" cy="1222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321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418118" y="1513617"/>
            <a:ext cx="8352928" cy="4507671"/>
          </a:xfrm>
          <a:prstGeom prst="roundRect">
            <a:avLst/>
          </a:prstGeom>
          <a:noFill/>
          <a:ln>
            <a:solidFill>
              <a:schemeClr val="accent6">
                <a:lumMod val="20000"/>
                <a:lumOff val="8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UhBee MiMi" pitchFamily="66" charset="-127"/>
              <a:ea typeface="UhBee MiMi" pitchFamily="66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727646" y="1969984"/>
            <a:ext cx="1627369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0" i="0" u="none" strike="noStrike" kern="1200" cap="none" spc="0" normalizeH="0" baseline="0" noProof="0" dirty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관련 교과</a:t>
            </a:r>
            <a:r>
              <a:rPr kumimoji="0" lang="en-US" altLang="ko-KR" sz="3200" b="0" i="0" u="none" strike="noStrike" kern="1200" cap="none" spc="0" normalizeH="0" baseline="0" noProof="0" dirty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3200" b="0" i="0" u="none" strike="noStrike" kern="1200" cap="none" spc="0" normalizeH="0" baseline="0" noProof="0" dirty="0">
              <a:solidFill>
                <a:prstClr val="black"/>
              </a:solidFill>
              <a:highlight>
                <a:srgbClr val="FFFF9F"/>
              </a:highlight>
              <a:uLnTx/>
              <a:uFillTx/>
              <a:latin typeface="UhBee MiMi" pitchFamily="66" charset="-127"/>
              <a:ea typeface="UhBee MiMi" pitchFamily="66" charset="-127"/>
              <a:cs typeface="다온 청춘고딕(B)" panose="0202060302010102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840099" y="3286309"/>
            <a:ext cx="7320675" cy="193899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628650" marR="0" indent="-628650" algn="just" fontAlgn="base" latinLnBrk="1">
              <a:spcBef>
                <a:spcPts val="0"/>
              </a:spcBef>
              <a:spcAft>
                <a:spcPts val="0"/>
              </a:spcAft>
            </a:pPr>
            <a:r>
              <a:rPr lang="en-US" altLang="ko-KR" sz="2400" kern="0" spc="-60" dirty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[4</a:t>
            </a:r>
            <a:r>
              <a:rPr lang="ko-KR" altLang="en-US" sz="2400" kern="0" spc="-60" dirty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과</a:t>
            </a:r>
            <a:r>
              <a:rPr lang="en-US" altLang="ko-KR" sz="2400" kern="0" spc="-60" dirty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03-01] </a:t>
            </a:r>
            <a:r>
              <a:rPr lang="ko-KR" altLang="en-US" sz="2400" kern="0" spc="-60" dirty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여러 가지 동물을 관찰하여 특징에 따라 동물을 분류할 수 있다</a:t>
            </a:r>
            <a:r>
              <a:rPr lang="en-US" altLang="ko-KR" sz="2400" kern="0" spc="-60" dirty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.</a:t>
            </a:r>
            <a:endParaRPr lang="ko-KR" altLang="en-US" sz="2400" kern="0" spc="-20" dirty="0">
              <a:solidFill>
                <a:srgbClr val="000000"/>
              </a:solidFill>
              <a:latin typeface="UhBee MiMi" pitchFamily="66" charset="-127"/>
              <a:ea typeface="UhBee MiMi" pitchFamily="66" charset="-127"/>
            </a:endParaRPr>
          </a:p>
          <a:p>
            <a:pPr marL="628650" marR="0" indent="-628650" algn="just" fontAlgn="base" latinLnBrk="1">
              <a:spcBef>
                <a:spcPts val="0"/>
              </a:spcBef>
              <a:spcAft>
                <a:spcPts val="0"/>
              </a:spcAft>
            </a:pPr>
            <a:r>
              <a:rPr lang="en-US" altLang="ko-KR" sz="2400" kern="0" spc="-60" dirty="0" smtClean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[</a:t>
            </a:r>
            <a:r>
              <a:rPr lang="en-US" altLang="ko-KR" sz="2400" kern="0" spc="-60" dirty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4</a:t>
            </a:r>
            <a:r>
              <a:rPr lang="ko-KR" altLang="en-US" sz="2400" kern="0" spc="-60" dirty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체</a:t>
            </a:r>
            <a:r>
              <a:rPr lang="en-US" altLang="ko-KR" sz="2400" kern="0" spc="-60" dirty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04-02] </a:t>
            </a:r>
            <a:r>
              <a:rPr lang="ko-KR" altLang="en-US" sz="2400" kern="0" spc="-60" dirty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느낌이나 생각을 창의적인 움직임으로 표현하는 데 적합한 기본 동작을 다양한 표현 상황에 적용한다</a:t>
            </a:r>
            <a:r>
              <a:rPr lang="en-US" altLang="ko-KR" sz="2400" kern="0" spc="-60" dirty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. </a:t>
            </a:r>
            <a:endParaRPr lang="ko-KR" altLang="en-US" sz="2400" kern="0" spc="-20" dirty="0">
              <a:solidFill>
                <a:srgbClr val="000000"/>
              </a:solidFill>
              <a:latin typeface="UhBee MiMi" pitchFamily="66" charset="-127"/>
              <a:ea typeface="UhBee MiMi" pitchFamily="66" charset="-127"/>
            </a:endParaRPr>
          </a:p>
          <a:p>
            <a:pPr marL="628650" marR="0" indent="-628650" algn="just" fontAlgn="base" latinLnBrk="1">
              <a:spcBef>
                <a:spcPts val="0"/>
              </a:spcBef>
              <a:spcAft>
                <a:spcPts val="0"/>
              </a:spcAft>
            </a:pPr>
            <a:r>
              <a:rPr lang="en-US" altLang="ko-KR" sz="2400" kern="0" spc="-60" dirty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[4</a:t>
            </a:r>
            <a:r>
              <a:rPr lang="ko-KR" altLang="en-US" sz="2400" kern="0" spc="-60" dirty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체</a:t>
            </a:r>
            <a:r>
              <a:rPr lang="en-US" altLang="ko-KR" sz="2400" kern="0" spc="-60" dirty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04-03] </a:t>
            </a:r>
            <a:r>
              <a:rPr lang="ko-KR" altLang="en-US" sz="2400" kern="0" spc="-60" dirty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개인 또는 </a:t>
            </a:r>
            <a:r>
              <a:rPr lang="ko-KR" altLang="en-US" sz="2400" kern="0" spc="-60" dirty="0" err="1" smtClean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모둠</a:t>
            </a:r>
            <a:r>
              <a:rPr lang="ko-KR" altLang="en-US" sz="2400" kern="0" spc="-60" dirty="0" smtClean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 별로 </a:t>
            </a:r>
            <a:r>
              <a:rPr lang="ko-KR" altLang="en-US" sz="2400" kern="0" spc="-60" dirty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움직임 언어나 표현 요소를 활용하여 구성한 작품을 발표하고 이를 감상한다</a:t>
            </a:r>
            <a:r>
              <a:rPr lang="en-US" altLang="ko-KR" sz="2400" kern="0" spc="-60" dirty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. </a:t>
            </a:r>
            <a:endParaRPr lang="ko-KR" altLang="en-US" sz="2400" kern="0" spc="-20" dirty="0">
              <a:solidFill>
                <a:srgbClr val="000000"/>
              </a:solidFill>
              <a:latin typeface="UhBee MiMi" pitchFamily="66" charset="-127"/>
              <a:ea typeface="UhBee MiMi" pitchFamily="66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xmlns="" id="{2D0D08BA-8FBB-41F8-ABA3-8C329CD6578B}"/>
              </a:ext>
            </a:extLst>
          </p:cNvPr>
          <p:cNvSpPr/>
          <p:nvPr/>
        </p:nvSpPr>
        <p:spPr>
          <a:xfrm>
            <a:off x="727646" y="2701534"/>
            <a:ext cx="2028119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관련 성취기준</a:t>
            </a:r>
            <a:r>
              <a:rPr kumimoji="0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UhBee MiMi" pitchFamily="66" charset="-127"/>
              <a:ea typeface="UhBee MiMi" pitchFamily="66" charset="-127"/>
              <a:cs typeface="다온 청춘고딕(B)" panose="02020603020101020101" pitchFamily="18" charset="-127"/>
            </a:endParaRPr>
          </a:p>
        </p:txBody>
      </p:sp>
      <p:pic>
        <p:nvPicPr>
          <p:cNvPr id="21" name="_x419759864" descr="EMB000029603430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6422" y="130594"/>
            <a:ext cx="5249882" cy="168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2355015" y="971205"/>
            <a:ext cx="47464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선생님들께 드리는 안내서 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1</a:t>
            </a:r>
            <a:endParaRPr lang="ko-KR" altLang="en-US" sz="4000" dirty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="" xmlns:a16="http://schemas.microsoft.com/office/drawing/2014/main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111764"/>
            <a:ext cx="9144000" cy="2746236"/>
          </a:xfrm>
          <a:prstGeom prst="rect">
            <a:avLst/>
          </a:prstGeom>
        </p:spPr>
      </p:pic>
      <p:pic>
        <p:nvPicPr>
          <p:cNvPr id="14" name="Picture 7" descr="E:\000. 참쌤스쿨 (2018-2019)\030. 길벗어린이 프로젝트\학습지소스\과목\KakaoTalk_20190430_012726792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55015" y="1820254"/>
            <a:ext cx="1060340" cy="880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5355" y="1831588"/>
            <a:ext cx="893886" cy="856145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4651659" y="1902885"/>
            <a:ext cx="1827744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사용한 글꼴</a:t>
            </a:r>
            <a:r>
              <a:rPr kumimoji="0" lang="en-US" altLang="ko-KR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3200" b="0" i="0" u="none" strike="noStrike" kern="1200" cap="none" spc="0" normalizeH="0" baseline="0" noProof="0" dirty="0">
              <a:solidFill>
                <a:prstClr val="black"/>
              </a:solidFill>
              <a:highlight>
                <a:srgbClr val="FFFF9F"/>
              </a:highlight>
              <a:uLnTx/>
              <a:uFillTx/>
              <a:latin typeface="UhBee MiMi" pitchFamily="66" charset="-127"/>
              <a:ea typeface="UhBee MiMi" pitchFamily="66" charset="-127"/>
              <a:cs typeface="다온 청춘고딕(B)" panose="02020603020101020101" pitchFamily="18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6479403" y="1993192"/>
            <a:ext cx="4583285" cy="534391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r>
              <a:rPr lang="en-US" altLang="ko-KR" sz="2400" dirty="0" err="1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UhBee</a:t>
            </a:r>
            <a:r>
              <a:rPr lang="en-US" altLang="ko-KR" sz="24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 </a:t>
            </a:r>
            <a:r>
              <a:rPr lang="en-US" altLang="ko-KR" sz="2400" dirty="0" err="1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MiMi</a:t>
            </a:r>
            <a:endParaRPr lang="en-US" altLang="ko-KR" sz="2400" dirty="0" smtClean="0">
              <a:latin typeface="UhBee MiMi" pitchFamily="66" charset="-127"/>
              <a:ea typeface="UhBee MiMi" pitchFamily="66" charset="-127"/>
              <a:cs typeface="다온 청춘고딕(B)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72223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242841"/>
            <a:ext cx="9729627" cy="938687"/>
          </a:xfrm>
          <a:prstGeom prst="roundRect">
            <a:avLst/>
          </a:prstGeom>
          <a:solidFill>
            <a:schemeClr val="accent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      </a:t>
            </a:r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 정지장면 만들기 방법 안내</a:t>
            </a:r>
            <a:endParaRPr lang="ko-KR" altLang="en-US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838C6D44-3974-4C9F-847D-C0AD0725D1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3005"/>
            <a:ext cx="1327697" cy="126699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438150" y="1262126"/>
            <a:ext cx="821055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AutoNum type="arabicPeriod"/>
            </a:pPr>
            <a:r>
              <a:rPr lang="ko-KR" altLang="en-US" sz="4000" dirty="0" err="1" smtClean="0">
                <a:latin typeface="UhBee MiMi" panose="03000600000000000000" pitchFamily="66" charset="-127"/>
                <a:ea typeface="UhBee MiMi" panose="03000600000000000000" pitchFamily="66" charset="-127"/>
              </a:rPr>
              <a:t>모둠이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 한 팀이 됩니다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</a:t>
            </a:r>
          </a:p>
          <a:p>
            <a:pPr marL="742950" indent="-742950">
              <a:buAutoNum type="arabicPeriod"/>
            </a:pP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&lt;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밀짚잠자리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&gt; 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중 하나의 정지 장면을 정하고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, </a:t>
            </a:r>
            <a:b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</a:b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각 </a:t>
            </a:r>
            <a:r>
              <a:rPr lang="ko-KR" altLang="en-US" sz="4000" dirty="0" err="1" smtClean="0">
                <a:latin typeface="UhBee MiMi" panose="03000600000000000000" pitchFamily="66" charset="-127"/>
                <a:ea typeface="UhBee MiMi" panose="03000600000000000000" pitchFamily="66" charset="-127"/>
              </a:rPr>
              <a:t>모둠원이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 맡을 역할을 정합니다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</a:t>
            </a:r>
            <a:b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</a:b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- 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이 때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, </a:t>
            </a:r>
            <a:r>
              <a:rPr lang="ko-KR" altLang="en-US" sz="4000" dirty="0" smtClean="0">
                <a:solidFill>
                  <a:srgbClr val="FF0000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반드시 살아있는 인물을 연기하지 않아도 좋습니다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 (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예</a:t>
            </a:r>
            <a:r>
              <a:rPr lang="en-US" altLang="ko-KR" sz="4000" dirty="0">
                <a:latin typeface="UhBee MiMi" panose="03000600000000000000" pitchFamily="66" charset="-127"/>
                <a:ea typeface="UhBee MiMi" panose="03000600000000000000" pitchFamily="66" charset="-127"/>
              </a:rPr>
              <a:t> 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: 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나무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, 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바람 등 연기 가능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)</a:t>
            </a:r>
            <a:b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</a:b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- 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소품은 최소화합니다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</a:t>
            </a:r>
          </a:p>
          <a:p>
            <a:pPr marL="742950" indent="-742950">
              <a:buAutoNum type="arabicPeriod"/>
            </a:pP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무대에 나와 신호에 맞춰 정지 장면을 표현합니다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</a:t>
            </a:r>
          </a:p>
          <a:p>
            <a:pPr marL="742950" indent="-742950">
              <a:buAutoNum type="arabicPeriod"/>
            </a:pP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관객들은 어떤 장면일지 상상해봅니다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58300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242841"/>
            <a:ext cx="9729627" cy="938687"/>
          </a:xfrm>
          <a:prstGeom prst="roundRect">
            <a:avLst/>
          </a:prstGeom>
          <a:solidFill>
            <a:schemeClr val="accent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      </a:t>
            </a:r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 정지장면 만들기 방법 안내</a:t>
            </a:r>
            <a:endParaRPr lang="ko-KR" altLang="en-US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838C6D44-3974-4C9F-847D-C0AD0725D1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3005"/>
            <a:ext cx="1327697" cy="126699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438150" y="1814576"/>
            <a:ext cx="821055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5. 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사회자가 한 명씩 정지한 </a:t>
            </a:r>
            <a:r>
              <a:rPr lang="ko-KR" altLang="en-US" sz="4000" dirty="0" err="1" smtClean="0">
                <a:latin typeface="UhBee MiMi" panose="03000600000000000000" pitchFamily="66" charset="-127"/>
                <a:ea typeface="UhBee MiMi" panose="03000600000000000000" pitchFamily="66" charset="-127"/>
              </a:rPr>
              <a:t>모둠원을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 건드리면 간단한 말이나 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2~3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초 정도의 움직임으로 힌트를 줍니다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 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이 때 간단한 인터뷰를 해도 좋습니다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 </a:t>
            </a:r>
          </a:p>
          <a:p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6. 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모두의 행동을 본 후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, 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전체가 함께 레디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~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액션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! 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하며 사인을 주면 다 같이 동시에 그 순간을 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2~3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초 정도 움직임으로 표현하여 하나의 장면을 완성합니다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071704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2061832" y="1522176"/>
            <a:ext cx="12801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4000" dirty="0" smtClean="0">
                <a:solidFill>
                  <a:schemeClr val="bg1"/>
                </a:solidFill>
                <a:latin typeface="UhBee MiMi" pitchFamily="66" charset="-127"/>
                <a:ea typeface="UhBee MiMi" pitchFamily="66" charset="-127"/>
              </a:rPr>
              <a:t>나는 본다</a:t>
            </a:r>
            <a:r>
              <a:rPr lang="en-US" altLang="ko-KR" sz="4000" dirty="0" smtClean="0">
                <a:solidFill>
                  <a:schemeClr val="bg1"/>
                </a:solidFill>
                <a:latin typeface="UhBee MiMi" pitchFamily="66" charset="-127"/>
                <a:ea typeface="UhBee MiMi" pitchFamily="66" charset="-127"/>
              </a:rPr>
              <a:t>?</a:t>
            </a:r>
            <a:endParaRPr lang="ko-KR" altLang="en-US" sz="4000" dirty="0">
              <a:solidFill>
                <a:schemeClr val="bg1"/>
              </a:solidFill>
              <a:latin typeface="UhBee MiMi" pitchFamily="66" charset="-127"/>
              <a:ea typeface="UhBee MiMi" pitchFamily="66" charset="-127"/>
            </a:endParaRPr>
          </a:p>
        </p:txBody>
      </p:sp>
      <p:sp>
        <p:nvSpPr>
          <p:cNvPr id="13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16820" y="705841"/>
            <a:ext cx="15128111" cy="4421756"/>
          </a:xfrm>
          <a:prstGeom prst="roundRect">
            <a:avLst/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등장인물들을 살펴보고</a:t>
            </a:r>
            <a:endParaRPr lang="en-US" altLang="ko-KR" sz="5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장면을 표현해보았습니다</a:t>
            </a:r>
            <a:r>
              <a:rPr lang="en-US" altLang="ko-KR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. </a:t>
            </a:r>
          </a:p>
          <a:p>
            <a:pPr algn="ctr"/>
            <a:r>
              <a:rPr lang="ko-KR" altLang="en-US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다음 시간에는 </a:t>
            </a:r>
            <a:r>
              <a:rPr lang="en-US" altLang="ko-KR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&lt;</a:t>
            </a:r>
            <a:r>
              <a:rPr lang="ko-KR" altLang="en-US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밀짚잠자리</a:t>
            </a:r>
            <a:r>
              <a:rPr lang="en-US" altLang="ko-KR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&gt; </a:t>
            </a:r>
            <a:r>
              <a:rPr lang="ko-KR" altLang="en-US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책 속</a:t>
            </a:r>
            <a:endParaRPr lang="en-US" altLang="ko-KR" sz="5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세상을 표현해보도록 하겠습니다</a:t>
            </a:r>
            <a:r>
              <a:rPr lang="en-US" altLang="ko-KR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.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2136" b="69903" l="53906" r="7921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219" t="22137" r="21719" b="31553"/>
          <a:stretch/>
        </p:blipFill>
        <p:spPr bwMode="auto">
          <a:xfrm>
            <a:off x="6616700" y="4455607"/>
            <a:ext cx="2200275" cy="2271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3558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모서리가 둥근 직사각형 6"/>
          <p:cNvSpPr/>
          <p:nvPr/>
        </p:nvSpPr>
        <p:spPr>
          <a:xfrm>
            <a:off x="418118" y="1513617"/>
            <a:ext cx="8352928" cy="4507671"/>
          </a:xfrm>
          <a:prstGeom prst="roundRect">
            <a:avLst/>
          </a:prstGeom>
          <a:noFill/>
          <a:ln>
            <a:solidFill>
              <a:schemeClr val="accent6">
                <a:lumMod val="20000"/>
                <a:lumOff val="8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UhBee MiMi" pitchFamily="66" charset="-127"/>
              <a:ea typeface="UhBee MiMi" pitchFamily="66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727646" y="1969984"/>
            <a:ext cx="1489510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ko-KR" sz="3200" dirty="0">
                <a:solidFill>
                  <a:prstClr val="black"/>
                </a:solidFill>
                <a:highlight>
                  <a:srgbClr val="FFFF9F"/>
                </a:highlight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[</a:t>
            </a:r>
            <a:r>
              <a:rPr lang="ko-KR" altLang="en-US" sz="3200" dirty="0" err="1">
                <a:solidFill>
                  <a:prstClr val="black"/>
                </a:solidFill>
                <a:highlight>
                  <a:srgbClr val="FFFF9F"/>
                </a:highlight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차시안내</a:t>
            </a:r>
            <a:r>
              <a:rPr lang="en-US" altLang="ko-KR" sz="3200" dirty="0">
                <a:solidFill>
                  <a:prstClr val="black"/>
                </a:solidFill>
                <a:highlight>
                  <a:srgbClr val="FFFF9F"/>
                </a:highlight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]</a:t>
            </a:r>
          </a:p>
        </p:txBody>
      </p:sp>
      <p:pic>
        <p:nvPicPr>
          <p:cNvPr id="21" name="_x419759864" descr="EMB000029603430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6422" y="130594"/>
            <a:ext cx="5249882" cy="168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2355015" y="971205"/>
            <a:ext cx="47464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선생님들께 드리는 안내서 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2</a:t>
            </a:r>
            <a:endParaRPr lang="ko-KR" altLang="en-US" sz="4000" dirty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706542" y="2376084"/>
            <a:ext cx="8043400" cy="3258303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r>
              <a:rPr lang="ko-KR" altLang="en-US" sz="24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 </a:t>
            </a:r>
            <a:r>
              <a:rPr lang="ko-KR" altLang="en-US" sz="26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이야기에 등장하는 다양한 등장인물</a:t>
            </a:r>
            <a:r>
              <a:rPr lang="en-US" altLang="ko-KR" sz="26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(</a:t>
            </a:r>
            <a:r>
              <a:rPr lang="ko-KR" altLang="en-US" sz="26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동물</a:t>
            </a:r>
            <a:r>
              <a:rPr lang="en-US" altLang="ko-KR" sz="26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)</a:t>
            </a:r>
            <a:r>
              <a:rPr lang="ko-KR" altLang="en-US" sz="26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들을 살펴본 후에 장면을 표현해봅니다</a:t>
            </a:r>
            <a:r>
              <a:rPr lang="en-US" altLang="ko-KR" sz="26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. </a:t>
            </a:r>
            <a:r>
              <a:rPr lang="ko-KR" altLang="en-US" sz="26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과학 </a:t>
            </a:r>
            <a:r>
              <a:rPr lang="en-US" altLang="ko-KR" sz="26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2.</a:t>
            </a:r>
            <a:r>
              <a:rPr lang="ko-KR" altLang="en-US" sz="26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동물의 생활</a:t>
            </a:r>
            <a:r>
              <a:rPr lang="en-US" altLang="ko-KR" sz="26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,</a:t>
            </a:r>
            <a:r>
              <a:rPr lang="ko-KR" altLang="en-US" sz="26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 체육 움직임 표현과 연관되는 </a:t>
            </a:r>
            <a:r>
              <a:rPr lang="ko-KR" altLang="en-US" sz="2600" dirty="0" err="1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차시입니다</a:t>
            </a:r>
            <a:r>
              <a:rPr lang="en-US" altLang="ko-KR" sz="26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. </a:t>
            </a:r>
            <a:r>
              <a:rPr lang="ko-KR" altLang="en-US" sz="26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등장인물들의 특징을 살펴본 후에 그를 바탕으로 장면 표현하기를 하기에 </a:t>
            </a:r>
            <a:r>
              <a:rPr lang="ko-KR" altLang="en-US" sz="2600" dirty="0" err="1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연차시로</a:t>
            </a:r>
            <a:r>
              <a:rPr lang="ko-KR" altLang="en-US" sz="26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 엮어두었으나</a:t>
            </a:r>
            <a:r>
              <a:rPr lang="en-US" altLang="ko-KR" sz="26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, </a:t>
            </a:r>
            <a:r>
              <a:rPr lang="ko-KR" altLang="en-US" sz="26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학급 사정에 따라 각각의 </a:t>
            </a:r>
            <a:r>
              <a:rPr lang="ko-KR" altLang="en-US" sz="2600" dirty="0" err="1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차시로</a:t>
            </a:r>
            <a:r>
              <a:rPr lang="ko-KR" altLang="en-US" sz="26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 진행해도 괜찮습니다</a:t>
            </a:r>
            <a:r>
              <a:rPr lang="en-US" altLang="ko-KR" sz="26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. </a:t>
            </a:r>
            <a:r>
              <a:rPr lang="ko-KR" altLang="en-US" sz="26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등장인물을 분석할 때는 동물의 특징을 살펴보고 </a:t>
            </a:r>
            <a:r>
              <a:rPr lang="en-US" altLang="ko-KR" sz="26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(</a:t>
            </a:r>
            <a:r>
              <a:rPr lang="ko-KR" altLang="en-US" sz="26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사는 장소에 따라</a:t>
            </a:r>
            <a:r>
              <a:rPr lang="en-US" altLang="ko-KR" sz="26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) </a:t>
            </a:r>
            <a:r>
              <a:rPr lang="ko-KR" altLang="en-US" sz="26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분류해본 후에</a:t>
            </a:r>
            <a:r>
              <a:rPr lang="en-US" altLang="ko-KR" sz="26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, </a:t>
            </a:r>
            <a:r>
              <a:rPr lang="ko-KR" altLang="en-US" sz="26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각 인물의 말과 행동 마음 등을 살펴봅니다</a:t>
            </a:r>
            <a:r>
              <a:rPr lang="en-US" altLang="ko-KR" sz="26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. </a:t>
            </a:r>
            <a:r>
              <a:rPr lang="ko-KR" altLang="en-US" sz="26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그 후 </a:t>
            </a:r>
            <a:r>
              <a:rPr lang="ko-KR" altLang="en-US" sz="2600" dirty="0" err="1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모둠</a:t>
            </a:r>
            <a:r>
              <a:rPr lang="ko-KR" altLang="en-US" sz="26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 별로 정지장면 만들기</a:t>
            </a:r>
            <a:r>
              <a:rPr lang="en-US" altLang="ko-KR" sz="2600" dirty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 </a:t>
            </a:r>
            <a:r>
              <a:rPr lang="ko-KR" altLang="en-US" sz="26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활동을 통해 등장인물을 표현합니다</a:t>
            </a:r>
            <a:r>
              <a:rPr lang="en-US" altLang="ko-KR" sz="26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. </a:t>
            </a:r>
          </a:p>
          <a:p>
            <a:r>
              <a:rPr lang="en-US" altLang="ko-KR" sz="2600" dirty="0">
                <a:latin typeface="UhBee MiMi" pitchFamily="66" charset="-127"/>
                <a:ea typeface="UhBee MiMi" pitchFamily="66" charset="-127"/>
              </a:rPr>
              <a:t> </a:t>
            </a:r>
            <a:r>
              <a:rPr lang="ko-KR" altLang="en-US" sz="2600" b="1" u="sng" dirty="0" smtClean="0">
                <a:latin typeface="UhBee MiMi" pitchFamily="66" charset="-127"/>
                <a:ea typeface="UhBee MiMi" pitchFamily="66" charset="-127"/>
              </a:rPr>
              <a:t>후속 </a:t>
            </a:r>
            <a:r>
              <a:rPr lang="en-US" altLang="ko-KR" sz="2600" b="1" u="sng" dirty="0" smtClean="0">
                <a:latin typeface="UhBee MiMi" pitchFamily="66" charset="-127"/>
                <a:ea typeface="UhBee MiMi" pitchFamily="66" charset="-127"/>
              </a:rPr>
              <a:t>5, 6</a:t>
            </a:r>
            <a:r>
              <a:rPr lang="ko-KR" altLang="en-US" sz="2600" b="1" u="sng" dirty="0" smtClean="0">
                <a:latin typeface="UhBee MiMi" pitchFamily="66" charset="-127"/>
                <a:ea typeface="UhBee MiMi" pitchFamily="66" charset="-127"/>
              </a:rPr>
              <a:t>차시는 이야기 속 세상을 표현하는 </a:t>
            </a:r>
            <a:r>
              <a:rPr lang="ko-KR" altLang="en-US" sz="2600" b="1" u="sng" dirty="0" err="1" smtClean="0">
                <a:latin typeface="UhBee MiMi" pitchFamily="66" charset="-127"/>
                <a:ea typeface="UhBee MiMi" pitchFamily="66" charset="-127"/>
              </a:rPr>
              <a:t>차시입니다</a:t>
            </a:r>
            <a:r>
              <a:rPr lang="en-US" altLang="ko-KR" sz="2600" b="1" u="sng" dirty="0" smtClean="0">
                <a:latin typeface="UhBee MiMi" pitchFamily="66" charset="-127"/>
                <a:ea typeface="UhBee MiMi" pitchFamily="66" charset="-127"/>
              </a:rPr>
              <a:t>. 5~6</a:t>
            </a:r>
            <a:r>
              <a:rPr lang="ko-KR" altLang="en-US" sz="2600" b="1" u="sng" dirty="0" err="1" smtClean="0">
                <a:latin typeface="UhBee MiMi" pitchFamily="66" charset="-127"/>
                <a:ea typeface="UhBee MiMi" pitchFamily="66" charset="-127"/>
              </a:rPr>
              <a:t>차시를</a:t>
            </a:r>
            <a:r>
              <a:rPr lang="ko-KR" altLang="en-US" sz="2600" b="1" u="sng" dirty="0" smtClean="0">
                <a:latin typeface="UhBee MiMi" pitchFamily="66" charset="-127"/>
                <a:ea typeface="UhBee MiMi" pitchFamily="66" charset="-127"/>
              </a:rPr>
              <a:t> 먼저 하여 연극의 배경을 만든 후에 </a:t>
            </a:r>
            <a:r>
              <a:rPr lang="en-US" altLang="ko-KR" sz="2600" b="1" u="sng" dirty="0" smtClean="0">
                <a:latin typeface="UhBee MiMi" pitchFamily="66" charset="-127"/>
                <a:ea typeface="UhBee MiMi" pitchFamily="66" charset="-127"/>
              </a:rPr>
              <a:t>3~4</a:t>
            </a:r>
            <a:r>
              <a:rPr lang="ko-KR" altLang="en-US" sz="2600" b="1" u="sng" dirty="0" err="1" smtClean="0">
                <a:latin typeface="UhBee MiMi" pitchFamily="66" charset="-127"/>
                <a:ea typeface="UhBee MiMi" pitchFamily="66" charset="-127"/>
              </a:rPr>
              <a:t>차시를</a:t>
            </a:r>
            <a:r>
              <a:rPr lang="ko-KR" altLang="en-US" sz="2600" b="1" u="sng" dirty="0" smtClean="0">
                <a:latin typeface="UhBee MiMi" pitchFamily="66" charset="-127"/>
                <a:ea typeface="UhBee MiMi" pitchFamily="66" charset="-127"/>
              </a:rPr>
              <a:t> 진행하여 연극을 진행하셔도 좋습니다</a:t>
            </a:r>
            <a:r>
              <a:rPr lang="en-US" altLang="ko-KR" sz="2600" b="1" u="sng" dirty="0" smtClean="0">
                <a:latin typeface="UhBee MiMi" pitchFamily="66" charset="-127"/>
                <a:ea typeface="UhBee MiMi" pitchFamily="66" charset="-127"/>
              </a:rPr>
              <a:t>. </a:t>
            </a:r>
            <a:endParaRPr lang="en-US" altLang="ko-KR" sz="2600" b="1" u="sng" dirty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="" xmlns:a16="http://schemas.microsoft.com/office/drawing/2014/main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111764"/>
            <a:ext cx="9144000" cy="2746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972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모서리가 둥근 직사각형 32"/>
          <p:cNvSpPr/>
          <p:nvPr/>
        </p:nvSpPr>
        <p:spPr>
          <a:xfrm>
            <a:off x="418118" y="1513617"/>
            <a:ext cx="8352928" cy="4507671"/>
          </a:xfrm>
          <a:prstGeom prst="roundRect">
            <a:avLst/>
          </a:prstGeom>
          <a:noFill/>
          <a:ln>
            <a:solidFill>
              <a:schemeClr val="accent6">
                <a:lumMod val="20000"/>
                <a:lumOff val="8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UhBee MiMi" pitchFamily="66" charset="-127"/>
              <a:ea typeface="UhBee MiMi" pitchFamily="66" charset="-127"/>
            </a:endParaRPr>
          </a:p>
        </p:txBody>
      </p:sp>
      <p:pic>
        <p:nvPicPr>
          <p:cNvPr id="34" name="그림 33">
            <a:extLst>
              <a:ext uri="{FF2B5EF4-FFF2-40B4-BE49-F238E27FC236}">
                <a16:creationId xmlns="" xmlns:a16="http://schemas.microsoft.com/office/drawing/2014/main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111764"/>
            <a:ext cx="9144000" cy="2746236"/>
          </a:xfrm>
          <a:prstGeom prst="rect">
            <a:avLst/>
          </a:prstGeom>
        </p:spPr>
      </p:pic>
      <p:pic>
        <p:nvPicPr>
          <p:cNvPr id="21" name="_x419759864" descr="EMB000029603430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6422" y="130594"/>
            <a:ext cx="5249882" cy="168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811215" y="1770294"/>
            <a:ext cx="1778051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아이콘 설명</a:t>
            </a:r>
            <a:r>
              <a:rPr kumimoji="0" lang="en-US" altLang="ko-KR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3200" b="0" i="0" u="none" strike="noStrike" kern="1200" cap="none" spc="0" normalizeH="0" baseline="0" noProof="0" dirty="0">
              <a:solidFill>
                <a:prstClr val="black"/>
              </a:solidFill>
              <a:highlight>
                <a:srgbClr val="FFFF9F"/>
              </a:highlight>
              <a:uLnTx/>
              <a:uFillTx/>
              <a:latin typeface="UhBee MiMi" pitchFamily="66" charset="-127"/>
              <a:ea typeface="UhBee MiMi" pitchFamily="66" charset="-127"/>
              <a:cs typeface="다온 청춘고딕(B)" panose="02020603020101020101" pitchFamily="18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1104118" y="5060031"/>
            <a:ext cx="6798623" cy="534391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r>
              <a:rPr lang="en-US" altLang="ko-KR" sz="24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* </a:t>
            </a:r>
            <a:r>
              <a:rPr lang="ko-KR" altLang="en-US" sz="24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슬라이드 노트를 꼭 확인해주세요</a:t>
            </a:r>
            <a:r>
              <a:rPr lang="en-US" altLang="ko-KR" sz="24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. </a:t>
            </a: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3814142" y="4338794"/>
            <a:ext cx="1497005" cy="534391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pPr algn="ctr"/>
            <a:r>
              <a:rPr lang="ko-KR" altLang="en-US" sz="24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과목 아이콘</a:t>
            </a:r>
            <a:endParaRPr lang="en-US" altLang="ko-KR" sz="2400" dirty="0" smtClean="0">
              <a:latin typeface="UhBee MiMi" pitchFamily="66" charset="-127"/>
              <a:ea typeface="UhBee MiMi" pitchFamily="66" charset="-127"/>
              <a:cs typeface="다온 청춘고딕(B)" panose="02020603020101020101" pitchFamily="18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2355015" y="971205"/>
            <a:ext cx="47464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선생님들께 드리는 안내서 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3</a:t>
            </a:r>
            <a:endParaRPr lang="ko-KR" altLang="en-US" sz="4000" dirty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6262449" y="4338795"/>
            <a:ext cx="1497005" cy="534391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pPr algn="ctr"/>
            <a:r>
              <a:rPr lang="ko-KR" altLang="en-US" sz="24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학생 활동</a:t>
            </a:r>
            <a:endParaRPr lang="en-US" altLang="ko-KR" sz="2400" dirty="0" smtClean="0">
              <a:latin typeface="UhBee MiMi" pitchFamily="66" charset="-127"/>
              <a:ea typeface="UhBee MiMi" pitchFamily="66" charset="-127"/>
              <a:cs typeface="다온 청춘고딕(B)" panose="02020603020101020101" pitchFamily="18" charset="-127"/>
            </a:endParaRPr>
          </a:p>
        </p:txBody>
      </p:sp>
      <p:pic>
        <p:nvPicPr>
          <p:cNvPr id="32" name="Picture 7" descr="E:\000. 참쌤스쿨 (2018-2019)\030. 길벗어린이 프로젝트\학습지소스\과목\KakaoTalk_20190430_012726792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57044" y="3213016"/>
            <a:ext cx="1037538" cy="861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그림 34">
            <a:extLst>
              <a:ext uri="{FF2B5EF4-FFF2-40B4-BE49-F238E27FC236}">
                <a16:creationId xmlns="" xmlns:a16="http://schemas.microsoft.com/office/drawing/2014/main" id="{80D70822-F7AA-4229-935D-D1E6612D66E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52578" y="2892113"/>
            <a:ext cx="2516749" cy="1577962"/>
          </a:xfrm>
          <a:prstGeom prst="rect">
            <a:avLst/>
          </a:prstGeom>
        </p:spPr>
      </p:pic>
      <p:pic>
        <p:nvPicPr>
          <p:cNvPr id="25" name="그림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5724" y="3175662"/>
            <a:ext cx="893886" cy="856145"/>
          </a:xfrm>
          <a:prstGeom prst="rect">
            <a:avLst/>
          </a:prstGeom>
        </p:spPr>
      </p:pic>
      <p:sp>
        <p:nvSpPr>
          <p:cNvPr id="30" name="직사각형 29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1205476" y="4402412"/>
            <a:ext cx="1370015" cy="534391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r>
              <a:rPr lang="ko-KR" altLang="en-US" sz="240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교사 발문</a:t>
            </a:r>
            <a:endParaRPr lang="en-US" altLang="ko-KR" sz="2400" dirty="0" smtClean="0">
              <a:latin typeface="UhBee MiMi" pitchFamily="66" charset="-127"/>
              <a:ea typeface="UhBee MiMi" pitchFamily="66" charset="-127"/>
              <a:cs typeface="다온 청춘고딕(B)" panose="02020603020101020101" pitchFamily="18" charset="-127"/>
            </a:endParaRPr>
          </a:p>
        </p:txBody>
      </p:sp>
      <p:pic>
        <p:nvPicPr>
          <p:cNvPr id="31" name="그림 30">
            <a:extLst>
              <a:ext uri="{FF2B5EF4-FFF2-40B4-BE49-F238E27FC236}">
                <a16:creationId xmlns:a16="http://schemas.microsoft.com/office/drawing/2014/main" xmlns="" id="{FB96AC59-8931-4DA7-90D1-87BACA8C7A1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3775" y="2690698"/>
            <a:ext cx="3340100" cy="1541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269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891228" y="680374"/>
            <a:ext cx="7306056" cy="1614770"/>
          </a:xfrm>
          <a:prstGeom prst="roundRect">
            <a:avLst/>
          </a:prstGeom>
          <a:solidFill>
            <a:srgbClr val="FFE7F4">
              <a:alpha val="28627"/>
            </a:srgb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이야기 속 등장인물을 살펴보고 </a:t>
            </a:r>
            <a:endParaRPr lang="en-US" altLang="ko-KR" sz="4800" dirty="0" smtClean="0">
              <a:solidFill>
                <a:schemeClr val="tx1"/>
              </a:solidFill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48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장면을 표현해봅시다</a:t>
            </a:r>
            <a:r>
              <a:rPr lang="en-US" altLang="ko-KR" sz="48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.</a:t>
            </a:r>
            <a:endParaRPr lang="ko-KR" altLang="en-US" sz="4800" dirty="0">
              <a:solidFill>
                <a:schemeClr val="tx1"/>
              </a:solidFill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3140667" y="2832597"/>
            <a:ext cx="32928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6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활동 </a:t>
            </a:r>
            <a:r>
              <a:rPr lang="en-US" altLang="ko-KR" sz="36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1. </a:t>
            </a:r>
            <a:r>
              <a:rPr lang="ko-KR" altLang="en-US" sz="36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누가 나오나요</a:t>
            </a:r>
            <a:r>
              <a:rPr lang="en-US" altLang="ko-KR" sz="36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?</a:t>
            </a:r>
            <a:endParaRPr lang="ko-KR" altLang="en-US" sz="3600" b="1" dirty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111764"/>
            <a:ext cx="9144000" cy="274623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3178770" y="3799039"/>
            <a:ext cx="29674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6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활동 </a:t>
            </a:r>
            <a:r>
              <a:rPr lang="en-US" altLang="ko-KR" sz="36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2. </a:t>
            </a:r>
            <a:r>
              <a:rPr lang="ko-KR" altLang="en-US" sz="36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장면 만들기</a:t>
            </a:r>
            <a:endParaRPr lang="ko-KR" altLang="en-US" sz="3600" b="1" dirty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96952" y="2667829"/>
            <a:ext cx="943715" cy="852755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xmlns="" id="{838C6D44-3974-4C9F-847D-C0AD0725D15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41665" y="3427154"/>
            <a:ext cx="1327697" cy="1266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051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578733" y="-1006997"/>
            <a:ext cx="10602410" cy="8229600"/>
          </a:xfrm>
          <a:prstGeom prst="roundRect">
            <a:avLst/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xmlns="" id="{2B6D565C-D9F6-4D10-A748-4C46A83DC24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368826">
            <a:off x="4718093" y="683132"/>
            <a:ext cx="3629320" cy="3532130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00218" y="2861773"/>
            <a:ext cx="1971752" cy="1781705"/>
          </a:xfrm>
          <a:prstGeom prst="rect">
            <a:avLst/>
          </a:prstGeom>
        </p:spPr>
      </p:pic>
      <p:sp>
        <p:nvSpPr>
          <p:cNvPr id="8" name="직사각형 7"/>
          <p:cNvSpPr/>
          <p:nvPr/>
        </p:nvSpPr>
        <p:spPr>
          <a:xfrm>
            <a:off x="5252593" y="1479701"/>
            <a:ext cx="25603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활동</a:t>
            </a:r>
            <a:r>
              <a:rPr lang="en-US" altLang="ko-KR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1. </a:t>
            </a:r>
          </a:p>
          <a:p>
            <a:pPr algn="ctr"/>
            <a:r>
              <a:rPr lang="ko-KR" altLang="en-US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누가 </a:t>
            </a:r>
            <a:endParaRPr lang="en-US" altLang="ko-KR" sz="4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나오나요</a:t>
            </a:r>
            <a:r>
              <a:rPr lang="en-US" altLang="ko-KR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?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111764"/>
            <a:ext cx="9144000" cy="2746236"/>
          </a:xfrm>
          <a:prstGeom prst="rect">
            <a:avLst/>
          </a:prstGeom>
        </p:spPr>
      </p:pic>
      <p:sp>
        <p:nvSpPr>
          <p:cNvPr id="12" name="직사각형 11"/>
          <p:cNvSpPr/>
          <p:nvPr/>
        </p:nvSpPr>
        <p:spPr>
          <a:xfrm>
            <a:off x="1331835" y="1784555"/>
            <a:ext cx="25603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3200" smtClean="0">
                <a:latin typeface="UhBee MiMi" pitchFamily="66" charset="-127"/>
                <a:ea typeface="UhBee MiMi" pitchFamily="66" charset="-127"/>
              </a:rPr>
              <a:t>사는 장소에 따라 분류하기</a:t>
            </a:r>
            <a:endParaRPr lang="ko-KR" altLang="en-US" sz="3200" dirty="0">
              <a:latin typeface="UhBee MiMi" pitchFamily="66" charset="-127"/>
              <a:ea typeface="UhBee MiMi" pitchFamily="66" charset="-127"/>
            </a:endParaRPr>
          </a:p>
        </p:txBody>
      </p:sp>
      <p:pic>
        <p:nvPicPr>
          <p:cNvPr id="10" name="Picture 7" descr="E:\000. 참쌤스쿨 (2018-2019)\030. 길벗어린이 프로젝트\학습지소스\과목\KakaoTalk_20190430_012726792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9067" y="989584"/>
            <a:ext cx="1002521" cy="832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xmlns="" id="{3F1C7A98-F736-4EA6-96CA-E7EBC60B11E2}"/>
              </a:ext>
            </a:extLst>
          </p:cNvPr>
          <p:cNvGrpSpPr/>
          <p:nvPr/>
        </p:nvGrpSpPr>
        <p:grpSpPr>
          <a:xfrm>
            <a:off x="4945770" y="3418693"/>
            <a:ext cx="2939032" cy="1205344"/>
            <a:chOff x="436417" y="1485901"/>
            <a:chExt cx="2939032" cy="1205344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D80C08D6-91EF-43E0-8FBF-AFD8A21C551C}"/>
                </a:ext>
              </a:extLst>
            </p:cNvPr>
            <p:cNvSpPr txBox="1"/>
            <p:nvPr/>
          </p:nvSpPr>
          <p:spPr>
            <a:xfrm>
              <a:off x="1320078" y="1819749"/>
              <a:ext cx="205537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400" dirty="0" smtClean="0">
                  <a:latin typeface="UhBee MiMi" pitchFamily="66" charset="-127"/>
                  <a:ea typeface="UhBee MiMi" pitchFamily="66" charset="-127"/>
                </a:rPr>
                <a:t>3.4</a:t>
              </a:r>
              <a:r>
                <a:rPr lang="ko-KR" altLang="en-US" sz="2400" dirty="0" err="1" smtClean="0">
                  <a:latin typeface="UhBee MiMi" pitchFamily="66" charset="-127"/>
                  <a:ea typeface="UhBee MiMi" pitchFamily="66" charset="-127"/>
                </a:rPr>
                <a:t>차시</a:t>
              </a:r>
              <a:r>
                <a:rPr lang="en-US" altLang="ko-KR" sz="2400" dirty="0" smtClean="0">
                  <a:latin typeface="UhBee MiMi" pitchFamily="66" charset="-127"/>
                  <a:ea typeface="UhBee MiMi" pitchFamily="66" charset="-127"/>
                </a:rPr>
                <a:t>-1</a:t>
              </a:r>
              <a:r>
                <a:rPr lang="ko-KR" altLang="en-US" sz="2400" dirty="0">
                  <a:latin typeface="UhBee MiMi" pitchFamily="66" charset="-127"/>
                  <a:ea typeface="UhBee MiMi" pitchFamily="66" charset="-127"/>
                </a:rPr>
                <a:t>쪽</a:t>
              </a:r>
              <a:r>
                <a:rPr lang="en-US" altLang="ko-KR" sz="2400" dirty="0" smtClean="0">
                  <a:latin typeface="UhBee MiMi" pitchFamily="66" charset="-127"/>
                  <a:ea typeface="UhBee MiMi" pitchFamily="66" charset="-127"/>
                </a:rPr>
                <a:t> </a:t>
              </a:r>
              <a:r>
                <a:rPr lang="ko-KR" altLang="en-US" sz="2400" dirty="0" smtClean="0">
                  <a:latin typeface="UhBee MiMi" pitchFamily="66" charset="-127"/>
                  <a:ea typeface="UhBee MiMi" pitchFamily="66" charset="-127"/>
                </a:rPr>
                <a:t>학습지 </a:t>
              </a:r>
              <a:endParaRPr lang="en-US" altLang="ko-KR" sz="2400" dirty="0" smtClean="0">
                <a:latin typeface="UhBee MiMi" pitchFamily="66" charset="-127"/>
                <a:ea typeface="UhBee MiMi" pitchFamily="66" charset="-127"/>
              </a:endParaRPr>
            </a:p>
            <a:p>
              <a:r>
                <a:rPr lang="ko-KR" altLang="en-US" sz="2400" dirty="0" smtClean="0">
                  <a:latin typeface="UhBee MiMi" pitchFamily="66" charset="-127"/>
                  <a:ea typeface="UhBee MiMi" pitchFamily="66" charset="-127"/>
                </a:rPr>
                <a:t>등장인물 카드 활용</a:t>
              </a:r>
              <a:endParaRPr lang="ko-KR" altLang="en-US" sz="2400" dirty="0">
                <a:solidFill>
                  <a:srgbClr val="7030A0"/>
                </a:solidFill>
                <a:latin typeface="UhBee MiMi" pitchFamily="66" charset="-127"/>
                <a:ea typeface="UhBee MiMi" pitchFamily="66" charset="-127"/>
              </a:endParaRPr>
            </a:p>
          </p:txBody>
        </p:sp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xmlns="" id="{40EF3CE3-3010-444F-9CEB-81583058204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6417" y="1485901"/>
              <a:ext cx="1205344" cy="12053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519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71919" y="1561673"/>
            <a:ext cx="9215919" cy="4947006"/>
          </a:xfrm>
          <a:prstGeom prst="roundRect">
            <a:avLst/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242841"/>
            <a:ext cx="9729627" cy="938687"/>
          </a:xfrm>
          <a:prstGeom prst="roundRect">
            <a:avLst/>
          </a:prstGeom>
          <a:solidFill>
            <a:schemeClr val="accent4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         누가 나오나요</a:t>
            </a:r>
            <a:r>
              <a:rPr lang="en-US" altLang="ko-KR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? _ </a:t>
            </a:r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등장인물 살펴보기</a:t>
            </a:r>
            <a:endParaRPr lang="ko-KR" altLang="en-US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10992"/>
            <a:ext cx="1330637" cy="1202384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6250" b="78077" l="51771" r="94323">
                        <a14:foregroundMark x1="89583" y1="50192" x2="89583" y2="50192"/>
                        <a14:foregroundMark x1="88125" y1="48942" x2="88125" y2="48942"/>
                        <a14:foregroundMark x1="87760" y1="51923" x2="90156" y2="50481"/>
                        <a14:foregroundMark x1="87865" y1="53558" x2="89010" y2="56154"/>
                        <a14:foregroundMark x1="90677" y1="51827" x2="90677" y2="51827"/>
                        <a14:foregroundMark x1="88490" y1="47981" x2="88490" y2="47981"/>
                        <a14:foregroundMark x1="87760" y1="49038" x2="86823" y2="51346"/>
                        <a14:foregroundMark x1="86771" y1="57404" x2="86771" y2="57404"/>
                        <a14:foregroundMark x1="86563" y1="55000" x2="86771" y2="58462"/>
                        <a14:foregroundMark x1="89583" y1="54135" x2="88542" y2="56442"/>
                        <a14:foregroundMark x1="87760" y1="56250" x2="88906" y2="57019"/>
                        <a14:foregroundMark x1="89479" y1="56827" x2="89479" y2="56827"/>
                        <a14:foregroundMark x1="89219" y1="62308" x2="89219" y2="623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981" t="17290" r="5473" b="21789"/>
          <a:stretch/>
        </p:blipFill>
        <p:spPr bwMode="auto">
          <a:xfrm rot="779049">
            <a:off x="3124124" y="1757243"/>
            <a:ext cx="1909391" cy="1480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57" t="27369" r="17605" b="25630"/>
          <a:stretch/>
        </p:blipFill>
        <p:spPr bwMode="auto">
          <a:xfrm>
            <a:off x="538319" y="3505858"/>
            <a:ext cx="2009572" cy="2161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66" t="42418" r="21667" b="32524"/>
          <a:stretch/>
        </p:blipFill>
        <p:spPr bwMode="auto">
          <a:xfrm>
            <a:off x="2886967" y="3505858"/>
            <a:ext cx="3116066" cy="2185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62" t="66505" r="15364" b="19653"/>
          <a:stretch/>
        </p:blipFill>
        <p:spPr bwMode="auto">
          <a:xfrm>
            <a:off x="6353173" y="3502707"/>
            <a:ext cx="2295525" cy="2165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294598"/>
            <a:ext cx="9144000" cy="2746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173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12" t="28436" r="20469" b="7184"/>
          <a:stretch/>
        </p:blipFill>
        <p:spPr bwMode="auto">
          <a:xfrm>
            <a:off x="512533" y="1561673"/>
            <a:ext cx="8057825" cy="4699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242841"/>
            <a:ext cx="9729627" cy="938687"/>
          </a:xfrm>
          <a:prstGeom prst="roundRect">
            <a:avLst/>
          </a:prstGeom>
          <a:solidFill>
            <a:schemeClr val="accent4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         누가 나오나요</a:t>
            </a:r>
            <a:r>
              <a:rPr lang="en-US" altLang="ko-KR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? _ </a:t>
            </a:r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등장인물 살펴보기</a:t>
            </a:r>
            <a:endParaRPr lang="ko-KR" altLang="en-US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10992"/>
            <a:ext cx="1330637" cy="1202384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250" b="78077" l="51771" r="94323">
                        <a14:foregroundMark x1="89583" y1="50192" x2="89583" y2="50192"/>
                        <a14:foregroundMark x1="88125" y1="48942" x2="88125" y2="48942"/>
                        <a14:foregroundMark x1="87760" y1="51923" x2="90156" y2="50481"/>
                        <a14:foregroundMark x1="87865" y1="53558" x2="89010" y2="56154"/>
                        <a14:foregroundMark x1="90677" y1="51827" x2="90677" y2="51827"/>
                        <a14:foregroundMark x1="88490" y1="47981" x2="88490" y2="47981"/>
                        <a14:foregroundMark x1="87760" y1="49038" x2="86823" y2="51346"/>
                        <a14:foregroundMark x1="86771" y1="57404" x2="86771" y2="57404"/>
                        <a14:foregroundMark x1="86563" y1="55000" x2="86771" y2="58462"/>
                        <a14:foregroundMark x1="89583" y1="54135" x2="88542" y2="56442"/>
                        <a14:foregroundMark x1="87760" y1="56250" x2="88906" y2="57019"/>
                        <a14:foregroundMark x1="89479" y1="56827" x2="89479" y2="56827"/>
                        <a14:foregroundMark x1="89219" y1="62308" x2="89219" y2="623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981" t="17290" r="5473" b="21789"/>
          <a:stretch/>
        </p:blipFill>
        <p:spPr bwMode="auto">
          <a:xfrm rot="21276604" flipH="1">
            <a:off x="7548900" y="274964"/>
            <a:ext cx="1381426" cy="1023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294598"/>
            <a:ext cx="9144000" cy="2746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598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00717E-6 C -0.00364 -0.00324 -0.00729 -0.00439 -0.01145 -0.00624 C -0.01753 -0.00578 -0.02378 -0.00555 -0.02986 -0.00463 C -0.03507 -0.00393 -0.03836 0.00393 -0.04375 0.00602 C -0.04861 0.00995 -0.05191 0.01365 -0.05746 0.01527 C -0.06232 0.01943 -0.06597 0.02313 -0.07135 0.02614 C -0.07673 0.03331 -0.08368 0.03794 -0.08854 0.04603 C -0.09513 0.05714 -0.0993 0.07055 -0.10468 0.08258 C -0.1052 0.08374 -0.10642 0.08443 -0.10694 0.08582 C -0.10868 0.08975 -0.10989 0.09392 -0.11145 0.09808 C -0.11284 0.10155 -0.11579 0.10363 -0.11718 0.1071 C -0.121 0.11728 -0.12395 0.12838 -0.12882 0.13787 C -0.13003 0.14342 -0.13055 0.15036 -0.13454 0.15314 " pathEditMode="relative" ptsTypes="ffffffffffffA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455 0.15314 C -0.12448 0.15545 -0.11892 0.15869 -0.10937 0.16216 C -0.10642 0.16633 -0.09653 0.17026 -0.09201 0.17142 C -0.08802 0.17512 -0.08385 0.17512 -0.07951 0.17766 C -0.07361 0.1809 -0.07101 0.18506 -0.06458 0.18668 C -0.05694 0.19061 -0.04896 0.19455 -0.04149 0.19894 C -0.03872 0.20056 -0.03594 0.20473 -0.03351 0.20658 C -0.0309 0.20866 -0.02795 0.20958 -0.02535 0.2112 C -0.02083 0.21745 -0.01684 0.22485 -0.01163 0.22971 C -0.01094 0.23179 -0.01024 0.23387 -0.00937 0.23572 C -0.00833 0.23804 -0.00677 0.23965 -0.0059 0.24197 C -0.0033 0.24845 -0.00069 0.26047 0.00208 0.26649 C 0.00365 0.26996 0.00625 0.27227 0.00799 0.27551 C 0.01215 0.28361 0.01424 0.28869 0.01944 0.2954 C 0.02066 0.30281 0.02222 0.30674 0.02622 0.31229 C 0.02882 0.32201 0.02865 0.3183 0.02865 0.32293 " pathEditMode="relative" ptsTypes="fffffffffffffffA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864 0.32293 C 0.01927 0.31321 0.00121 0.30674 -0.01042 0.30628 C -0.08403 0.30396 -0.15747 0.30327 -0.23108 0.30165 C -0.25747 0.29957 -0.2816 0.2991 -0.30816 0.30165 C -0.33594 0.32108 -0.35955 0.33912 -0.38976 0.35208 C -0.4007 0.3567 -0.40868 0.36665 -0.41962 0.37058 C -0.44028 0.38839 -0.46389 0.39903 -0.48525 0.415 C -0.49167 0.41985 -0.49861 0.42332 -0.50469 0.42864 C -0.53351 0.45432 -0.49323 0.42355 -0.52084 0.44391 C -0.5257 0.45224 -0.53125 0.45501 -0.53681 0.46242 C -0.54341 0.47121 -0.5474 0.48324 -0.55295 0.49295 C -0.55434 0.49966 -0.55521 0.50521 -0.55764 0.51146 C -0.55799 0.51493 -0.55816 0.51863 -0.55868 0.5221 C -0.55938 0.52672 -0.56094 0.53598 -0.56094 0.53598 C -0.56181 0.57345 -0.56163 0.58826 -0.5691 0.61856 C -0.56945 0.62157 -0.56945 0.6248 -0.57014 0.62781 C -0.57275 0.63938 -0.57257 0.63036 -0.57257 0.63544 " pathEditMode="relative" ptsTypes="ffffffffffffffffA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7257 0.63544 C -0.56996 0.63313 -0.56475 0.63336 -0.56458 0.6292 C -0.56354 0.6093 -0.56458 0.58941 -0.56562 0.56951 C -0.5658 0.56628 -0.56649 0.56281 -0.56805 0.56049 C -0.57014 0.55749 -0.571 0.55656 -0.57257 0.55263 C -0.575 0.54615 -0.57708 0.53875 -0.58177 0.53435 C -0.58559 0.53065 -0.59114 0.52765 -0.59548 0.5251 C -0.59844 0.51955 -0.6033 0.51677 -0.60816 0.51446 C -0.61267 0.50891 -0.61962 0.50983 -0.62552 0.50821 C -0.67569 0.50914 -0.69705 0.50706 -0.73576 0.51284 C -0.74114 0.51469 -0.73889 0.51446 -0.74271 0.51446 " pathEditMode="relative" ptsTypes="ffffffffffA">
                                      <p:cBhvr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4271 0.51446 C -0.74045 0.5059 -0.7375 0.49711 -0.73577 0.48832 C -0.73264 0.47236 -0.73611 0.47815 -0.73108 0.47144 C -0.72847 0.45941 -0.72465 0.44831 -0.72188 0.43628 C -0.72014 0.42841 -0.72084 0.41916 -0.71615 0.41338 C -0.71459 0.40343 -0.71406 0.39302 -0.71042 0.38423 C -0.71007 0.38169 -0.71007 0.37914 -0.70938 0.3766 C -0.70886 0.37428 -0.70747 0.37266 -0.70695 0.37035 C -0.70486 0.36133 -0.70486 0.35184 -0.70243 0.34282 C -0.70209 0.33773 -0.70209 0.33265 -0.70122 0.32756 C -0.70087 0.32571 -0.69896 0.32478 -0.69896 0.32293 C -0.69844 0.29031 -0.69514 0.27042 -0.70695 0.24636 C -0.70972 0.22878 -0.71927 0.21236 -0.73004 0.20195 C -0.73681 0.19547 -0.73924 0.19432 -0.74618 0.19131 C -0.74844 0.19038 -0.75295 0.18807 -0.75295 0.18807 " pathEditMode="relative" ptsTypes="ffffffffffffffA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5295 0.1883 C -0.74809 0.19478 -0.73247 0.19941 -0.72535 0.20218 C -0.71927 0.2082 -0.71285 0.21028 -0.70573 0.21282 C -0.69705 0.21583 -0.68941 0.22161 -0.68056 0.22369 C -0.67344 0.22832 -0.66528 0.22948 -0.65747 0.23133 C -0.64844 0.23595 -0.6408 0.23757 -0.63108 0.23896 C -0.5934 0.23711 -0.60434 0.24798 -0.59549 0.22046 " pathEditMode="relative" ptsTypes="ffffffA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71919" y="1561673"/>
            <a:ext cx="9215919" cy="4947006"/>
          </a:xfrm>
          <a:prstGeom prst="roundRect">
            <a:avLst/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242841"/>
            <a:ext cx="9729627" cy="938687"/>
          </a:xfrm>
          <a:prstGeom prst="roundRect">
            <a:avLst/>
          </a:prstGeom>
          <a:solidFill>
            <a:schemeClr val="accent4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         누가 나오나요</a:t>
            </a:r>
            <a:r>
              <a:rPr lang="en-US" altLang="ko-KR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? _ </a:t>
            </a:r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등장인물 살펴보기</a:t>
            </a:r>
            <a:endParaRPr lang="ko-KR" altLang="en-US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10992"/>
            <a:ext cx="1330637" cy="1202384"/>
          </a:xfrm>
          <a:prstGeom prst="rect">
            <a:avLst/>
          </a:prstGeom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09" t="38571" r="22540" b="37610"/>
          <a:stretch/>
        </p:blipFill>
        <p:spPr bwMode="auto">
          <a:xfrm>
            <a:off x="1169814" y="2631802"/>
            <a:ext cx="2477275" cy="2318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68" t="30967" r="44376" b="29473"/>
          <a:stretch/>
        </p:blipFill>
        <p:spPr bwMode="auto">
          <a:xfrm>
            <a:off x="4302203" y="2631802"/>
            <a:ext cx="3937410" cy="2376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294598"/>
            <a:ext cx="9144000" cy="2746236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6250" b="78077" l="51771" r="94323">
                        <a14:foregroundMark x1="89583" y1="50192" x2="89583" y2="50192"/>
                        <a14:foregroundMark x1="88125" y1="48942" x2="88125" y2="48942"/>
                        <a14:foregroundMark x1="87760" y1="51923" x2="90156" y2="50481"/>
                        <a14:foregroundMark x1="87865" y1="53558" x2="89010" y2="56154"/>
                        <a14:foregroundMark x1="90677" y1="51827" x2="90677" y2="51827"/>
                        <a14:foregroundMark x1="88490" y1="47981" x2="88490" y2="47981"/>
                        <a14:foregroundMark x1="87760" y1="49038" x2="86823" y2="51346"/>
                        <a14:foregroundMark x1="86771" y1="57404" x2="86771" y2="57404"/>
                        <a14:foregroundMark x1="86563" y1="55000" x2="86771" y2="58462"/>
                        <a14:foregroundMark x1="89583" y1="54135" x2="88542" y2="56442"/>
                        <a14:foregroundMark x1="87760" y1="56250" x2="88906" y2="57019"/>
                        <a14:foregroundMark x1="89479" y1="56827" x2="89479" y2="56827"/>
                        <a14:foregroundMark x1="89219" y1="62308" x2="89219" y2="623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981" t="17290" r="5473" b="21789"/>
          <a:stretch/>
        </p:blipFill>
        <p:spPr bwMode="auto">
          <a:xfrm rot="21276604" flipH="1">
            <a:off x="7548900" y="274964"/>
            <a:ext cx="1381426" cy="1023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6245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8.66065E-6 C -0.0066 -0.00647 -0.01389 -0.00855 -0.02188 -0.01064 C -0.04636 -0.00971 -0.07014 -0.01017 -0.09427 -0.00601 C -0.10486 0.00371 -0.12118 0.00024 -0.13333 0.00625 C -0.14184 0.01065 -0.15 0.01735 -0.15851 0.02152 C -0.16806 0.02614 -0.17899 0.02684 -0.18854 0.03216 C -0.19965 0.0384 -0.20729 0.04372 -0.2184 0.04766 C -0.22448 0.05298 -0.2316 0.05506 -0.23785 0.05992 C -0.24601 0.06616 -0.25139 0.07033 -0.26094 0.07357 C -0.26545 0.07727 -0.26962 0.0805 -0.27465 0.08282 C -0.28056 0.0886 -0.28663 0.09068 -0.29306 0.09508 C -0.30035 0.09994 -0.29983 0.10364 -0.30799 0.10572 C -0.3132 0.11035 -0.3191 0.11289 -0.32517 0.11497 C -0.33264 0.12237 -0.34097 0.12538 -0.34931 0.13024 C -0.35087 0.13116 -0.35261 0.13209 -0.35399 0.13325 C -0.35556 0.13463 -0.35677 0.13672 -0.35851 0.13787 C -0.3625 0.14019 -0.36701 0.14065 -0.37118 0.1425 C -0.3816 0.15221 -0.39167 0.15939 -0.40347 0.1654 C -0.40903 0.17303 -0.41476 0.1765 -0.42188 0.1809 C -0.425 0.18275 -0.4309 0.18691 -0.4309 0.18691 C -0.43299 0.19478 -0.44045 0.19709 -0.44601 0.20079 C -0.45504 0.20704 -0.46163 0.21629 -0.47118 0.22069 C -0.47969 0.22901 -0.48889 0.23595 -0.49757 0.24359 C -0.49844 0.24428 -0.49913 0.24567 -0.5 0.24659 C -0.50104 0.24775 -0.50226 0.24891 -0.50347 0.24983 C -0.50729 0.25284 -0.51181 0.25446 -0.51493 0.25885 C -0.51563 0.26001 -0.51719 0.26209 -0.51719 0.26209 " pathEditMode="relative" ptsTypes="ffffffffffffffffffffffffff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1823 0.35878 C -0.51597 0.35832 -0.51337 0.35901 -0.51146 0.35716 C -0.5033 0.3493 -0.50069 0.32663 -0.4941 0.31576 C -0.49149 0.30512 -0.48559 0.29864 -0.47916 0.29124 C -0.47708 0.28892 -0.47569 0.28545 -0.47344 0.2836 C -0.47135 0.28198 -0.46875 0.28175 -0.46649 0.2806 C -0.44028 0.24382 -0.39757 0.27111 -0.36649 0.2836 C -0.36059 0.29193 -0.35364 0.29933 -0.34705 0.30674 C -0.34323 0.31113 -0.34132 0.31738 -0.33785 0.322 C -0.33646 0.32385 -0.33455 0.32478 -0.33316 0.32663 " pathEditMode="relative" ptsTypes="fffffffff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1678</TotalTime>
  <Words>1093</Words>
  <Application>Microsoft Office PowerPoint</Application>
  <PresentationFormat>화면 슬라이드 쇼(4:3)</PresentationFormat>
  <Paragraphs>161</Paragraphs>
  <Slides>22</Slides>
  <Notes>18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22</vt:i4>
      </vt:variant>
    </vt:vector>
  </HeadingPairs>
  <TitlesOfParts>
    <vt:vector size="30" baseType="lpstr">
      <vt:lpstr>굴림</vt:lpstr>
      <vt:lpstr>Arial</vt:lpstr>
      <vt:lpstr>Calibri</vt:lpstr>
      <vt:lpstr>UhBee MiMi</vt:lpstr>
      <vt:lpstr>Calibri Light</vt:lpstr>
      <vt:lpstr>맑은 고딕</vt:lpstr>
      <vt:lpstr>다온 청춘고딕(B)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한지현</dc:creator>
  <cp:lastModifiedBy>Jihyun Ahn</cp:lastModifiedBy>
  <cp:revision>77</cp:revision>
  <dcterms:created xsi:type="dcterms:W3CDTF">2019-05-01T12:57:46Z</dcterms:created>
  <dcterms:modified xsi:type="dcterms:W3CDTF">2019-08-27T15:38:13Z</dcterms:modified>
</cp:coreProperties>
</file>