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7"/>
  </p:notesMasterIdLst>
  <p:sldIdLst>
    <p:sldId id="256" r:id="rId2"/>
    <p:sldId id="306" r:id="rId3"/>
    <p:sldId id="307" r:id="rId4"/>
    <p:sldId id="308" r:id="rId5"/>
    <p:sldId id="271" r:id="rId6"/>
    <p:sldId id="272" r:id="rId7"/>
    <p:sldId id="279" r:id="rId8"/>
    <p:sldId id="309" r:id="rId9"/>
    <p:sldId id="280" r:id="rId10"/>
    <p:sldId id="275" r:id="rId11"/>
    <p:sldId id="298" r:id="rId12"/>
    <p:sldId id="310" r:id="rId13"/>
    <p:sldId id="278" r:id="rId14"/>
    <p:sldId id="311" r:id="rId15"/>
    <p:sldId id="302" r:id="rId16"/>
  </p:sldIdLst>
  <p:sldSz cx="9144000" cy="6858000" type="screen4x3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UhBee MiMi" pitchFamily="66" charset="-127"/>
      <p:regular r:id="rId22"/>
      <p:bold r:id="rId23"/>
    </p:embeddedFont>
    <p:embeddedFont>
      <p:font typeface="Calibri Light" pitchFamily="34" charset="0"/>
      <p:regular r:id="rId24"/>
      <p:italic r:id="rId25"/>
    </p:embeddedFont>
    <p:embeddedFont>
      <p:font typeface="맑은 고딕" pitchFamily="50" charset="-127"/>
      <p:regular r:id="rId26"/>
      <p:bold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7F4"/>
    <a:srgbClr val="FFFECA"/>
    <a:srgbClr val="D9FFDE"/>
    <a:srgbClr val="B7FF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71" autoAdjust="0"/>
    <p:restoredTop sz="79119" autoAdjust="0"/>
  </p:normalViewPr>
  <p:slideViewPr>
    <p:cSldViewPr snapToGrid="0">
      <p:cViewPr varScale="1">
        <p:scale>
          <a:sx n="89" d="100"/>
          <a:sy n="89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9740EE-7762-4C35-9DA8-A691C788CE32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43BED7-A979-4BE3-B008-10E55B535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4689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ko-KR" altLang="en-US" baseline="0" dirty="0" smtClean="0"/>
              <a:t>미술 활동이라 시간이 걸릴 것으로 예상하여 선택 활동으로 </a:t>
            </a:r>
            <a:r>
              <a:rPr lang="en-US" altLang="ko-KR" baseline="0" dirty="0" smtClean="0"/>
              <a:t>PPT</a:t>
            </a:r>
            <a:r>
              <a:rPr lang="ko-KR" altLang="en-US" baseline="0" dirty="0" smtClean="0"/>
              <a:t>를 구성하였습니다</a:t>
            </a:r>
            <a:r>
              <a:rPr lang="en-US" altLang="ko-KR" baseline="0" dirty="0" smtClean="0"/>
              <a:t>.</a:t>
            </a:r>
          </a:p>
          <a:p>
            <a:pPr marL="0" indent="0">
              <a:buFont typeface="Arial" charset="0"/>
              <a:buNone/>
            </a:pPr>
            <a:r>
              <a:rPr lang="ko-KR" altLang="en-US" baseline="0" dirty="0" smtClean="0"/>
              <a:t>학급의 사정에 따라 개별활동을 원하는 학생은 선택</a:t>
            </a:r>
            <a:r>
              <a:rPr lang="en-US" altLang="ko-KR" baseline="0" dirty="0" smtClean="0"/>
              <a:t>1</a:t>
            </a:r>
            <a:r>
              <a:rPr lang="ko-KR" altLang="en-US" baseline="0" dirty="0" smtClean="0"/>
              <a:t>로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모둠활동을</a:t>
            </a:r>
            <a:r>
              <a:rPr lang="ko-KR" altLang="en-US" baseline="0" dirty="0" smtClean="0"/>
              <a:t> 원하는 학생은 선택</a:t>
            </a:r>
            <a:r>
              <a:rPr lang="en-US" altLang="ko-KR" baseline="0" dirty="0" smtClean="0"/>
              <a:t>2</a:t>
            </a:r>
            <a:r>
              <a:rPr lang="ko-KR" altLang="en-US" baseline="0" dirty="0" smtClean="0"/>
              <a:t>로 진행해도 좋고</a:t>
            </a:r>
            <a:r>
              <a:rPr lang="en-US" altLang="ko-KR" baseline="0" dirty="0" smtClean="0"/>
              <a:t>.</a:t>
            </a:r>
          </a:p>
          <a:p>
            <a:pPr marL="0" indent="0">
              <a:buFont typeface="Arial" charset="0"/>
              <a:buNone/>
            </a:pPr>
            <a:r>
              <a:rPr lang="ko-KR" altLang="en-US" baseline="0" dirty="0" err="1" smtClean="0"/>
              <a:t>차시를</a:t>
            </a:r>
            <a:r>
              <a:rPr lang="ko-KR" altLang="en-US" baseline="0" dirty="0" smtClean="0"/>
              <a:t> 늘려 활동 </a:t>
            </a:r>
            <a:r>
              <a:rPr lang="en-US" altLang="ko-KR" baseline="0" dirty="0" smtClean="0"/>
              <a:t>1, </a:t>
            </a:r>
            <a:r>
              <a:rPr lang="ko-KR" altLang="en-US" baseline="0" dirty="0" smtClean="0"/>
              <a:t>활동</a:t>
            </a:r>
            <a:r>
              <a:rPr lang="en-US" altLang="ko-KR" baseline="0" dirty="0" smtClean="0"/>
              <a:t>2</a:t>
            </a:r>
            <a:r>
              <a:rPr lang="ko-KR" altLang="en-US" baseline="0" dirty="0" smtClean="0"/>
              <a:t>로 진행해도 좋습니다</a:t>
            </a:r>
            <a:r>
              <a:rPr lang="en-US" altLang="ko-KR" baseline="0" dirty="0" smtClean="0"/>
              <a:t>. </a:t>
            </a:r>
          </a:p>
          <a:p>
            <a:pPr marL="0" indent="0">
              <a:buFont typeface="Arial" charset="0"/>
              <a:buNone/>
            </a:pPr>
            <a:endParaRPr lang="en-US" altLang="ko-KR" baseline="0" dirty="0" smtClean="0"/>
          </a:p>
          <a:p>
            <a:pPr marL="0" indent="0">
              <a:buFont typeface="Arial" charset="0"/>
              <a:buNone/>
            </a:pPr>
            <a:r>
              <a:rPr lang="ko-KR" altLang="en-US" baseline="0" dirty="0" smtClean="0"/>
              <a:t>학습준비물에 </a:t>
            </a:r>
            <a:r>
              <a:rPr lang="en-US" altLang="ko-KR" baseline="0" dirty="0" smtClean="0"/>
              <a:t>‘</a:t>
            </a:r>
            <a:r>
              <a:rPr lang="ko-KR" altLang="en-US" baseline="0" dirty="0" err="1" smtClean="0"/>
              <a:t>롤</a:t>
            </a:r>
            <a:r>
              <a:rPr lang="ko-KR" altLang="en-US" baseline="0" dirty="0" smtClean="0"/>
              <a:t> 스케치북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이 있다면 이를 활용하여 반 전체가 함께 협동화 그리기를 해도 좋습니다</a:t>
            </a:r>
            <a:r>
              <a:rPr lang="en-US" altLang="ko-KR" baseline="0" dirty="0" smtClean="0"/>
              <a:t>. 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80174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 만든 작품은 복도 등을 활용해 길게 전시합니다</a:t>
            </a:r>
            <a:r>
              <a:rPr lang="en-US" altLang="ko-KR" dirty="0" smtClean="0"/>
              <a:t>. </a:t>
            </a:r>
          </a:p>
          <a:p>
            <a:r>
              <a:rPr lang="en-US" altLang="ko-KR" dirty="0" smtClean="0"/>
              <a:t>*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등장인물을 만드는 역할을 따로 주어도 좋아요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70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70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준비물 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8</a:t>
            </a:r>
            <a:r>
              <a:rPr lang="ko-KR" altLang="en-US" baseline="0" dirty="0" smtClean="0"/>
              <a:t>절지 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또는 개별활동이니 </a:t>
            </a:r>
            <a:r>
              <a:rPr lang="en-US" altLang="ko-KR" baseline="0" dirty="0" smtClean="0"/>
              <a:t>16</a:t>
            </a:r>
            <a:r>
              <a:rPr lang="ko-KR" altLang="en-US" baseline="0" dirty="0" smtClean="0"/>
              <a:t>절지</a:t>
            </a:r>
            <a:r>
              <a:rPr lang="en-US" altLang="ko-KR" baseline="0" dirty="0" smtClean="0"/>
              <a:t>, A4</a:t>
            </a:r>
            <a:r>
              <a:rPr lang="ko-KR" altLang="en-US" baseline="0" dirty="0" smtClean="0"/>
              <a:t>용지도 좋아요</a:t>
            </a:r>
            <a:r>
              <a:rPr lang="en-US" altLang="ko-KR" baseline="0" dirty="0" smtClean="0"/>
              <a:t>.)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어떤 장면을 그리고 싶은지 먼저 이야기를 나눠본 후 그림을 그리도록 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모둠별로</a:t>
            </a:r>
            <a:r>
              <a:rPr lang="ko-KR" altLang="en-US" dirty="0" smtClean="0"/>
              <a:t> 나누어 진행해도 좋고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롤스케치북이</a:t>
            </a:r>
            <a:r>
              <a:rPr lang="ko-KR" altLang="en-US" dirty="0" smtClean="0"/>
              <a:t> 있으면 전체가 함께 해도 좋습니다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그림 대신 만들기로 진행해도 좋아요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70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r>
              <a:rPr lang="ko-KR" altLang="en-US" dirty="0" err="1" smtClean="0"/>
              <a:t>차시에서</a:t>
            </a:r>
            <a:r>
              <a:rPr lang="ko-KR" altLang="en-US" dirty="0" smtClean="0"/>
              <a:t> 글의 흐름으로 정리했던 </a:t>
            </a:r>
            <a:r>
              <a:rPr lang="ko-KR" altLang="en-US" dirty="0" err="1" smtClean="0"/>
              <a:t>활동지를</a:t>
            </a:r>
            <a:r>
              <a:rPr lang="ko-KR" altLang="en-US" dirty="0" smtClean="0"/>
              <a:t> 활용하면 편하게 진행할 수 있습니다</a:t>
            </a:r>
            <a:r>
              <a:rPr lang="en-US" altLang="ko-KR" dirty="0" smtClean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r>
              <a:rPr lang="ko-KR" altLang="en-US" dirty="0" err="1" smtClean="0"/>
              <a:t>차시에서</a:t>
            </a:r>
            <a:r>
              <a:rPr lang="ko-KR" altLang="en-US" dirty="0" smtClean="0"/>
              <a:t> 글의 흐름으로 정리했던 </a:t>
            </a:r>
            <a:r>
              <a:rPr lang="ko-KR" altLang="en-US" dirty="0" err="1" smtClean="0"/>
              <a:t>활동지를</a:t>
            </a:r>
            <a:r>
              <a:rPr lang="ko-KR" altLang="en-US" dirty="0" smtClean="0"/>
              <a:t> 활용하면 편하게 진행할 수 있습니다</a:t>
            </a:r>
            <a:r>
              <a:rPr lang="en-US" altLang="ko-KR" dirty="0" smtClean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도화지의 크기는 학급에서 적절히 정합니다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8</a:t>
            </a:r>
            <a:r>
              <a:rPr lang="ko-KR" altLang="en-US" dirty="0" err="1" smtClean="0"/>
              <a:t>절지로</a:t>
            </a:r>
            <a:r>
              <a:rPr lang="ko-KR" altLang="en-US" dirty="0" smtClean="0"/>
              <a:t> 하면 좋고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혹시 연극의 배경으로 만들 경우에는 </a:t>
            </a:r>
            <a:r>
              <a:rPr lang="en-US" altLang="ko-KR" dirty="0" smtClean="0"/>
              <a:t>4</a:t>
            </a:r>
            <a:r>
              <a:rPr lang="ko-KR" altLang="en-US" dirty="0" smtClean="0"/>
              <a:t>절이나 </a:t>
            </a:r>
            <a:r>
              <a:rPr lang="en-US" altLang="ko-KR" dirty="0" smtClean="0"/>
              <a:t>2</a:t>
            </a:r>
            <a:r>
              <a:rPr lang="ko-KR" altLang="en-US" dirty="0" smtClean="0"/>
              <a:t>절로 진행합니다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19B03083-3BB2-4883-9AD5-7F8DAD057BF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74991">
            <a:off x="4550747" y="278549"/>
            <a:ext cx="4615350" cy="33249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12603" y="1012649"/>
            <a:ext cx="25619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밀짚잠자리</a:t>
            </a:r>
            <a:endParaRPr lang="ko-KR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6380" y="131243"/>
            <a:ext cx="1298336" cy="12983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52699" y="1917882"/>
            <a:ext cx="29495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 smtClean="0">
                <a:latin typeface="UhBee MiMi" pitchFamily="66" charset="-127"/>
                <a:ea typeface="UhBee MiMi" pitchFamily="66" charset="-127"/>
              </a:rPr>
              <a:t>“</a:t>
            </a:r>
            <a:r>
              <a:rPr lang="ko-KR" altLang="en-US" sz="3600" dirty="0" smtClean="0">
                <a:latin typeface="UhBee MiMi" pitchFamily="66" charset="-127"/>
                <a:ea typeface="UhBee MiMi" pitchFamily="66" charset="-127"/>
              </a:rPr>
              <a:t>이야기 속 세상을 표현해요</a:t>
            </a:r>
            <a:r>
              <a:rPr lang="en-US" altLang="ko-KR" sz="3600" dirty="0" smtClean="0">
                <a:latin typeface="UhBee MiMi" pitchFamily="66" charset="-127"/>
                <a:ea typeface="UhBee MiMi" pitchFamily="66" charset="-127"/>
              </a:rPr>
              <a:t>”</a:t>
            </a:r>
            <a:endParaRPr lang="ko-KR" altLang="en-US" sz="3600" dirty="0"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859" y="6351848"/>
            <a:ext cx="1622840" cy="345343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4535" y="889353"/>
            <a:ext cx="1298336" cy="1298336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250" b="78077" l="51771" r="94323">
                        <a14:foregroundMark x1="89583" y1="50192" x2="89583" y2="50192"/>
                        <a14:foregroundMark x1="88125" y1="48942" x2="88125" y2="48942"/>
                        <a14:foregroundMark x1="87760" y1="51923" x2="90156" y2="50481"/>
                        <a14:foregroundMark x1="87865" y1="53558" x2="89010" y2="56154"/>
                        <a14:foregroundMark x1="90677" y1="51827" x2="90677" y2="51827"/>
                        <a14:foregroundMark x1="88490" y1="47981" x2="88490" y2="47981"/>
                        <a14:foregroundMark x1="87760" y1="49038" x2="86823" y2="51346"/>
                        <a14:foregroundMark x1="86771" y1="57404" x2="86771" y2="57404"/>
                        <a14:foregroundMark x1="86563" y1="55000" x2="86771" y2="58462"/>
                        <a14:foregroundMark x1="89583" y1="54135" x2="88542" y2="56442"/>
                        <a14:foregroundMark x1="87760" y1="56250" x2="88906" y2="57019"/>
                        <a14:foregroundMark x1="89479" y1="56827" x2="89479" y2="56827"/>
                        <a14:foregroundMark x1="89219" y1="62308" x2="89219" y2="62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81" t="17290" r="5473" b="21789"/>
          <a:stretch/>
        </p:blipFill>
        <p:spPr bwMode="auto">
          <a:xfrm rot="1014288" flipH="1">
            <a:off x="5808182" y="3750487"/>
            <a:ext cx="2431262" cy="1480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4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60600" decel="394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22 0.04024 C 0.07829 0.03815 0.08715 0.03677 0.09687 0.03399 C 0.10225 0.03237 0.11267 0.02775 0.11267 0.02798 C 0.11458 0.02382 0.11753 0.02128 0.11909 0.01711 C 0.12656 -0.00231 0.11684 0.00972 0.12847 -0.00185 C 0.1375 -0.04647 0.15781 -0.12716 0.12066 -0.14358 C 0.10642 -0.16138 0.08229 -0.1593 0.0651 -0.16046 C 0.05399 -0.17456 0.05416 -0.19537 0.05069 -0.21341 C 0.04965 -0.21896 0.04757 -0.23028 0.04757 -0.23005 C 0.04739 -0.23468 0.04947 -0.26381 0.04132 -0.27052 C 0.03611 -0.27468 0.02621 -0.27653 0.02066 -0.27884 C 0.01909 -0.27953 0.01579 -0.28092 0.01579 -0.28069 C 0.01232 -0.28069 -0.02379 -0.27768 -0.02865 -0.27676 C -0.04254 -0.27445 -0.06233 -0.26404 -0.07622 -0.2578 C -0.08716 -0.24254 -0.0698 -0.26612 -0.08421 -0.24924 C -0.0941 -0.23768 -0.09983 -0.22566 -0.11112 -0.21549 C -0.11667 -0.2178 -0.1198 -0.22057 -0.12379 -0.22612 C -0.12639 -0.2689 -0.12518 -0.32023 -0.13021 -0.36138 C -0.13125 -0.37017 -0.13073 -0.3926 -0.13976 -0.39722 C -0.15417 -0.40462 -0.17049 -0.40971 -0.18577 -0.41202 C -0.18785 -0.41341 -0.18976 -0.41595 -0.19202 -0.41618 C -0.20139 -0.41734 -0.22136 -0.40739 -0.23178 -0.40578 C -0.23386 -0.40439 -0.23594 -0.40254 -0.2382 -0.40138 C -0.24028 -0.40046 -0.24254 -0.40046 -0.24445 -0.3993 C -0.25348 -0.39422 -0.25434 -0.39121 -0.26511 -0.3889 C -0.26823 -0.38728 -0.27171 -0.38682 -0.27466 -0.3845 C -0.27848 -0.3815 -0.28577 -0.3741 -0.28577 -0.37387 C -0.2941 -0.35676 -0.30469 -0.35676 -0.3191 -0.35491 C -0.33125 -0.3556 -0.34358 -0.35468 -0.35556 -0.35699 C -0.35678 -0.35722 -0.37553 -0.37387 -0.37622 -0.3741 C -0.38143 -0.37641 -0.38525 -0.38219 -0.39046 -0.3845 C -0.39775 -0.38774 -0.40539 -0.38982 -0.41268 -0.39306 C -0.43733 -0.39098 -0.46112 -0.38612 -0.48577 -0.3845 C -0.50434 -0.38127 -0.52118 -0.37618 -0.53976 -0.3741 C -0.54723 -0.3704 -0.55417 -0.36763 -0.56198 -0.36555 C -0.55747 -0.38335 -0.56164 -0.42659 -0.57622 -0.43953 C -0.58282 -0.45757 -0.57518 -0.44046 -0.58421 -0.45225 C -0.58612 -0.45456 -0.58698 -0.45803 -0.58889 -0.46057 " pathEditMode="relative" rAng="0" ptsTypes="fffffffffffffffffffffffffffffffffffffA"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85" y="-250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2B6D565C-D9F6-4D10-A748-4C46A83DC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68826">
            <a:off x="4234023" y="618619"/>
            <a:ext cx="4107658" cy="3997658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5100858" y="1455214"/>
            <a:ext cx="25603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선</a:t>
            </a:r>
            <a:r>
              <a:rPr lang="ko-KR" altLang="en-US" sz="4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택</a:t>
            </a:r>
            <a:r>
              <a:rPr lang="en-US" altLang="ko-KR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2</a:t>
            </a:r>
            <a:r>
              <a:rPr lang="en-US" altLang="ko-KR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pPr algn="ctr"/>
            <a:r>
              <a:rPr lang="ko-KR" altLang="en-US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협동화로 표현해요</a:t>
            </a:r>
            <a:endParaRPr lang="en-US" altLang="ko-KR" sz="4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4220" y="2947209"/>
            <a:ext cx="2440708" cy="232911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211089" y="1924950"/>
            <a:ext cx="25603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atin typeface="UhBee MiMi" pitchFamily="66" charset="-127"/>
                <a:ea typeface="UhBee MiMi" pitchFamily="66" charset="-127"/>
              </a:rPr>
              <a:t>함께 밀짚잠자리 이야기 속 세상을 만들어요</a:t>
            </a:r>
            <a:r>
              <a:rPr lang="en-US" altLang="ko-KR" sz="2800" dirty="0" smtClean="0">
                <a:latin typeface="UhBee MiMi" pitchFamily="66" charset="-127"/>
                <a:ea typeface="UhBee MiMi" pitchFamily="66" charset="-127"/>
              </a:rPr>
              <a:t>.</a:t>
            </a:r>
            <a:endParaRPr lang="ko-KR" altLang="en-US" sz="2800" dirty="0">
              <a:latin typeface="UhBee MiMi" pitchFamily="66" charset="-127"/>
              <a:ea typeface="UhBee MiMi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948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2"/>
            <a:ext cx="9215919" cy="5591481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&lt;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밀짚잠자리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&gt;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세상을 만들어봐요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86593" y="3591005"/>
            <a:ext cx="3146230" cy="314623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>
            <a:off x="3027479" y="744694"/>
            <a:ext cx="5884292" cy="5692621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4318165" y="2233864"/>
            <a:ext cx="35224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&lt;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밀짚잠자리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&gt;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에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나오는 공간들을 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모두 살펴봅시다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pPr algn="ctr"/>
            <a:r>
              <a:rPr lang="en-US" altLang="ko-KR" sz="3600" dirty="0">
                <a:latin typeface="UhBee MiMi" panose="03000600000000000000" pitchFamily="66" charset="-127"/>
                <a:ea typeface="UhBee MiMi" panose="03000600000000000000" pitchFamily="66" charset="-127"/>
              </a:rPr>
              <a:t>(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*1</a:t>
            </a:r>
            <a:r>
              <a:rPr lang="ko-KR" altLang="en-US" sz="36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차시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흐름 분석 활용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404382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&lt;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밀짚잠자리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&gt;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에 등장하는 공간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440001" y="1665540"/>
            <a:ext cx="2666056" cy="1266343"/>
          </a:xfrm>
          <a:prstGeom prst="roundRect">
            <a:avLst/>
          </a:prstGeom>
          <a:solidFill>
            <a:srgbClr val="FFE7F4">
              <a:alpha val="28627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냇가 버드나무 가지</a:t>
            </a:r>
            <a:endParaRPr lang="en-US" altLang="ko-KR" sz="3200" dirty="0" smtClean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- </a:t>
            </a:r>
            <a:r>
              <a:rPr lang="ko-KR" altLang="en-US" sz="3200" dirty="0" err="1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무종다리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 만남</a:t>
            </a:r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3348233" y="1665540"/>
            <a:ext cx="2666056" cy="1266343"/>
          </a:xfrm>
          <a:prstGeom prst="roundRect">
            <a:avLst/>
          </a:prstGeom>
          <a:solidFill>
            <a:srgbClr val="FFE7F4">
              <a:alpha val="28627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방천둑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 잔디밭</a:t>
            </a:r>
            <a:endParaRPr lang="en-US" altLang="ko-KR" sz="3200" dirty="0" smtClean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- 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방아깨비 만남</a:t>
            </a:r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4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6204859" y="1665540"/>
            <a:ext cx="2387598" cy="1266343"/>
          </a:xfrm>
          <a:prstGeom prst="roundRect">
            <a:avLst/>
          </a:prstGeom>
          <a:solidFill>
            <a:srgbClr val="FFE7F4">
              <a:alpha val="28627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고추밭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ko-KR" altLang="en-US" sz="3200" dirty="0" err="1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울바자</a:t>
            </a:r>
            <a:endParaRPr lang="en-US" altLang="ko-KR" sz="3200" dirty="0" smtClean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- 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무당벌레 만남</a:t>
            </a:r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6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440001" y="3280228"/>
            <a:ext cx="2666056" cy="1266343"/>
          </a:xfrm>
          <a:prstGeom prst="roundRect">
            <a:avLst/>
          </a:prstGeom>
          <a:solidFill>
            <a:srgbClr val="FFE7F4">
              <a:alpha val="28627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미루나무 꼭대기</a:t>
            </a:r>
            <a:endParaRPr lang="en-US" altLang="ko-KR" sz="3200" dirty="0" smtClean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(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멀리 있는 곳</a:t>
            </a:r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)</a:t>
            </a:r>
            <a:endParaRPr lang="ko-KR" altLang="en-US" sz="3200" dirty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7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3362747" y="3243941"/>
            <a:ext cx="5229709" cy="1266343"/>
          </a:xfrm>
          <a:prstGeom prst="roundRect">
            <a:avLst/>
          </a:prstGeom>
          <a:solidFill>
            <a:srgbClr val="FFE7F4">
              <a:alpha val="28627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어느 시골집 담장</a:t>
            </a:r>
            <a:endParaRPr lang="en-US" altLang="ko-KR" sz="3200" dirty="0" smtClean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- 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황소</a:t>
            </a:r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강아지</a:t>
            </a:r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닭</a:t>
            </a:r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토끼</a:t>
            </a:r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매미</a:t>
            </a:r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고양이</a:t>
            </a:r>
            <a:endParaRPr lang="ko-KR" altLang="en-US" sz="3200" dirty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8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440001" y="4851426"/>
            <a:ext cx="3275656" cy="1636460"/>
          </a:xfrm>
          <a:prstGeom prst="roundRect">
            <a:avLst/>
          </a:prstGeom>
          <a:solidFill>
            <a:srgbClr val="FFE7F4">
              <a:alpha val="28627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골목길</a:t>
            </a:r>
            <a:endParaRPr lang="en-US" altLang="ko-KR" sz="3200" dirty="0" smtClean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-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아가</a:t>
            </a:r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아이</a:t>
            </a:r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경운기</a:t>
            </a:r>
            <a:endParaRPr lang="en-US" altLang="ko-KR" sz="3200" dirty="0" smtClean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-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개미</a:t>
            </a:r>
            <a:endParaRPr lang="ko-KR" altLang="en-US" sz="3200" dirty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9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3887144" y="4851426"/>
            <a:ext cx="4705312" cy="1636460"/>
          </a:xfrm>
          <a:prstGeom prst="roundRect">
            <a:avLst/>
          </a:prstGeom>
          <a:solidFill>
            <a:srgbClr val="FFE7F4">
              <a:alpha val="28627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냇가 버드나무 가지</a:t>
            </a:r>
            <a:endParaRPr lang="en-US" altLang="ko-KR" sz="3200" dirty="0" smtClean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-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하루살이 잡아먹음</a:t>
            </a:r>
            <a:endParaRPr lang="en-US" altLang="ko-KR" sz="3200" dirty="0" smtClean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-</a:t>
            </a:r>
            <a:r>
              <a:rPr lang="ko-KR" altLang="en-US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달님 만남</a:t>
            </a:r>
            <a:r>
              <a:rPr lang="en-US" altLang="ko-KR" sz="32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7088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</a:t>
            </a:r>
            <a:r>
              <a:rPr lang="ko-KR" altLang="en-US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모둠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별로 한 장소씩 표현해봅시다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2"/>
            <a:ext cx="9215919" cy="5591481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943715" y="1979992"/>
            <a:ext cx="7401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준비물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: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도화지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(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혹은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롤스케치북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),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색칠도구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67817">
            <a:off x="347814" y="1536805"/>
            <a:ext cx="595901" cy="1222623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096115" y="2840278"/>
            <a:ext cx="761962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1.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모둠이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표현할 공간 정하기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2.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스케치하기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(3. [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선택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]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종이 가위로 잘라 나누기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/>
            </a:r>
            <a:b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</a:b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  -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나누지 않고 함께 색칠해도 좋습니다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.)</a:t>
            </a:r>
            <a:endParaRPr lang="en-US" altLang="ko-KR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4.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자신이 맡은 부분 꼼꼼하게 색칠하기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67817">
            <a:off x="365896" y="2557308"/>
            <a:ext cx="595901" cy="122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32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만든 공간을 하나로 이어 봅시다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2"/>
            <a:ext cx="9215919" cy="5591481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096115" y="2317774"/>
            <a:ext cx="761962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1.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각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모둠이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만든 공간을 순서대로 연결하기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2.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전체를 이어 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&lt;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밀짚잠자리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&gt;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의 세상 표현하기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3.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등장인물들을 자르고 그려 붙이기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/>
            </a:r>
            <a:b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</a:b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  (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공간을 그릴 때 미리 그려도 좋아요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.)</a:t>
            </a:r>
          </a:p>
          <a:p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4.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밀짚잠자리의 하루를 떠올려 보기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67817">
            <a:off x="365896" y="2034804"/>
            <a:ext cx="595901" cy="122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96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2061832" y="1522176"/>
            <a:ext cx="12801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나는 본다</a:t>
            </a:r>
            <a:r>
              <a:rPr lang="en-US" altLang="ko-KR" sz="4000" dirty="0" smtClean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?</a:t>
            </a:r>
            <a:endParaRPr lang="ko-KR" altLang="en-US" sz="4000" dirty="0">
              <a:solidFill>
                <a:schemeClr val="bg1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16820" y="705841"/>
            <a:ext cx="15128111" cy="4421756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&lt;</a:t>
            </a:r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밀짚잠자리</a:t>
            </a:r>
            <a:r>
              <a:rPr lang="en-US" altLang="ko-K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&gt;</a:t>
            </a:r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에서 했던 활동을</a:t>
            </a:r>
            <a:endParaRPr lang="en-US" altLang="ko-KR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가만히 생각해봅시다</a:t>
            </a:r>
            <a:r>
              <a:rPr lang="en-US" altLang="ko-K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572" b="78699" l="17235" r="463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594" t="18932" r="50000" b="14660"/>
          <a:stretch/>
        </p:blipFill>
        <p:spPr bwMode="auto">
          <a:xfrm>
            <a:off x="206229" y="2183895"/>
            <a:ext cx="4991366" cy="488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871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418118" y="1513617"/>
            <a:ext cx="8352928" cy="4507671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727646" y="1969984"/>
            <a:ext cx="162736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840099" y="3286309"/>
            <a:ext cx="7505115" cy="233294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685800" marR="0" indent="-68580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[4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미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02-03] 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연상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, 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상상하거나 대상을 관찰하여 주제를 탐색할 수 있다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.</a:t>
            </a:r>
          </a:p>
          <a:p>
            <a:pPr marL="685800" marR="0" indent="-68580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[4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미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02-05] 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조형 요소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(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점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, 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선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, 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면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, 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형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. 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형태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, 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색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, 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질감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, 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양감 등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)</a:t>
            </a:r>
            <a:r>
              <a:rPr lang="ko-KR" altLang="en-US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의 특징을 탐색하고 표현 의도에 적합하게 적용할 수 있다</a:t>
            </a:r>
            <a:r>
              <a:rPr lang="en-US" altLang="ko-KR" sz="2800" kern="0" spc="-2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.</a:t>
            </a:r>
            <a:endParaRPr lang="ko-KR" altLang="en-US" sz="2800" kern="0" spc="-20" dirty="0">
              <a:solidFill>
                <a:srgbClr val="000000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727646" y="2701534"/>
            <a:ext cx="202811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관련 성취기준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pic>
        <p:nvPicPr>
          <p:cNvPr id="21" name="_x419759864" descr="EMB00002960343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422" y="130594"/>
            <a:ext cx="5249882" cy="168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355015" y="971205"/>
            <a:ext cx="4746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선생님들께 드리는 안내서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1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9678" y="1843268"/>
            <a:ext cx="916212" cy="838206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3913759" y="1931613"/>
            <a:ext cx="1827744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741503" y="2021920"/>
            <a:ext cx="458328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400" dirty="0" err="1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UhBee</a:t>
            </a:r>
            <a:r>
              <a:rPr lang="en-US" altLang="ko-KR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 err="1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MiMi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921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418118" y="1513617"/>
            <a:ext cx="8352928" cy="4507671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727646" y="1969984"/>
            <a:ext cx="1489510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 err="1">
                <a:solidFill>
                  <a:prstClr val="black"/>
                </a:solidFill>
                <a:highlight>
                  <a:srgbClr val="FFFF9F"/>
                </a:highlight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차시안내</a:t>
            </a: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</a:p>
        </p:txBody>
      </p:sp>
      <p:pic>
        <p:nvPicPr>
          <p:cNvPr id="21" name="_x419759864" descr="EMB00002960343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422" y="130594"/>
            <a:ext cx="5249882" cy="168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355015" y="971205"/>
            <a:ext cx="4746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선생님들께 드리는 안내서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2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727646" y="2554759"/>
            <a:ext cx="8043400" cy="3258303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800" dirty="0">
                <a:latin typeface="UhBee MiMi" panose="03000600000000000000" pitchFamily="66" charset="-127"/>
                <a:ea typeface="UhBee MiMi" panose="03000600000000000000" pitchFamily="66" charset="-127"/>
              </a:rPr>
              <a:t>이번 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차시는 프로젝트의 마지막 </a:t>
            </a:r>
            <a:r>
              <a:rPr lang="ko-KR" altLang="en-US" sz="28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차시로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밀짚잠자리의 세상을 미술활동으로 표현해보는 </a:t>
            </a:r>
            <a:r>
              <a:rPr lang="ko-KR" altLang="en-US" sz="28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차시입니다</a:t>
            </a:r>
            <a:r>
              <a:rPr lang="en-US" altLang="ko-KR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단지 책의 삽화를 따라 그리는 것이 아니라 직접 느끼고 생각한 것을 그림으로 표현해내는 </a:t>
            </a:r>
            <a:r>
              <a:rPr lang="en-US" altLang="ko-KR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‘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독서감상화</a:t>
            </a:r>
            <a:r>
              <a:rPr lang="en-US" altLang="ko-KR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’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로 볼 수 있습니다</a:t>
            </a:r>
            <a:r>
              <a:rPr lang="en-US" altLang="ko-KR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r>
              <a:rPr lang="en-US" altLang="ko-KR" sz="2800" dirty="0"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책을 읽으며 마음 속에 생겨난 느낌을 표현하는 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활동 혹은 </a:t>
            </a:r>
            <a:r>
              <a:rPr lang="ko-KR" altLang="en-US" sz="28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모둠이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함께 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아기 밀짚잠자리가 날아다닌 세상을 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협동화를 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만드는 활동 중 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선택을 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하도록 구성하였습니다</a:t>
            </a:r>
            <a:r>
              <a:rPr lang="en-US" altLang="ko-KR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학급 </a:t>
            </a:r>
            <a:r>
              <a:rPr lang="ko-KR" altLang="en-US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사정에 따라 두 활동을 모두 해도 좋습니다</a:t>
            </a:r>
            <a:r>
              <a:rPr lang="en-US" altLang="ko-KR" sz="28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28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4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모서리가 둥근 직사각형 32"/>
          <p:cNvSpPr/>
          <p:nvPr/>
        </p:nvSpPr>
        <p:spPr>
          <a:xfrm>
            <a:off x="418118" y="1513617"/>
            <a:ext cx="8352928" cy="4507671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34" name="그림 3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pic>
        <p:nvPicPr>
          <p:cNvPr id="21" name="_x419759864" descr="EMB00002960343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422" y="130594"/>
            <a:ext cx="5249882" cy="168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811215" y="1770294"/>
            <a:ext cx="17780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아이콘 설명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1104118" y="5060031"/>
            <a:ext cx="6798623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* </a:t>
            </a:r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. 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909756" y="4435123"/>
            <a:ext cx="1965434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교사 발문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3658732" y="4504428"/>
            <a:ext cx="149700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algn="ctr"/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과목 아이콘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355015" y="971205"/>
            <a:ext cx="4746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선생님들께 드리는 안내서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3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909299" y="4435122"/>
            <a:ext cx="149700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algn="ctr"/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학생 활동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129" y="3265051"/>
            <a:ext cx="916212" cy="838206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26022" y="2851018"/>
            <a:ext cx="2118496" cy="2118496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="" xmlns:a16="http://schemas.microsoft.com/office/drawing/2014/main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4307" y="2759373"/>
            <a:ext cx="2783252" cy="174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6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918972" y="910800"/>
            <a:ext cx="7306056" cy="1614770"/>
          </a:xfrm>
          <a:prstGeom prst="roundRect">
            <a:avLst/>
          </a:prstGeom>
          <a:solidFill>
            <a:srgbClr val="FFE7F4">
              <a:alpha val="28627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&lt;</a:t>
            </a:r>
            <a:r>
              <a:rPr lang="ko-KR" altLang="en-US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밀짚잠자리</a:t>
            </a:r>
            <a:r>
              <a:rPr lang="en-US" altLang="ko-KR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&gt; </a:t>
            </a:r>
            <a:r>
              <a:rPr lang="ko-KR" altLang="en-US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이야기 속</a:t>
            </a:r>
            <a:r>
              <a:rPr lang="en-US" altLang="ko-KR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</a:p>
          <a:p>
            <a:pPr algn="ctr"/>
            <a:r>
              <a:rPr lang="ko-KR" altLang="en-US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세상을 </a:t>
            </a:r>
            <a:r>
              <a:rPr lang="ko-KR" altLang="en-US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표현해봅시다</a:t>
            </a:r>
            <a:r>
              <a:rPr lang="en-US" altLang="ko-KR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4800" dirty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3256779" y="3082339"/>
            <a:ext cx="44598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[</a:t>
            </a:r>
            <a:r>
              <a:rPr lang="ko-KR" altLang="en-US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선택 </a:t>
            </a:r>
            <a:r>
              <a:rPr lang="en-US" altLang="ko-KR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1 - </a:t>
            </a:r>
            <a:r>
              <a:rPr lang="ko-KR" altLang="en-US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개별</a:t>
            </a:r>
            <a:r>
              <a:rPr lang="en-US" altLang="ko-KR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] </a:t>
            </a:r>
            <a:r>
              <a:rPr lang="ko-KR" altLang="en-US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독서감상화로 표현해요</a:t>
            </a:r>
            <a:r>
              <a:rPr lang="en-US" altLang="ko-KR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2800" b="1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3294882" y="4048781"/>
            <a:ext cx="4387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[</a:t>
            </a:r>
            <a:r>
              <a:rPr lang="ko-KR" altLang="en-US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선택 </a:t>
            </a:r>
            <a:r>
              <a:rPr lang="en-US" altLang="ko-KR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2 – </a:t>
            </a:r>
            <a:r>
              <a:rPr lang="ko-KR" altLang="en-US" sz="2800" b="1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모둠</a:t>
            </a:r>
            <a:r>
              <a:rPr lang="en-US" altLang="ko-KR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/</a:t>
            </a:r>
            <a:r>
              <a:rPr lang="ko-KR" altLang="en-US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전체</a:t>
            </a:r>
            <a:r>
              <a:rPr lang="en-US" altLang="ko-KR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] </a:t>
            </a:r>
            <a:r>
              <a:rPr lang="ko-KR" altLang="en-US" sz="28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협동화로 표현해요</a:t>
            </a:r>
            <a:endParaRPr lang="ko-KR" altLang="en-US" sz="2800" b="1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3064" y="2917571"/>
            <a:ext cx="943715" cy="85275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57777" y="3676896"/>
            <a:ext cx="1327697" cy="126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5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2B6D565C-D9F6-4D10-A748-4C46A83DC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68826">
            <a:off x="4666320" y="732825"/>
            <a:ext cx="3629320" cy="353213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3374" y="2600821"/>
            <a:ext cx="1971752" cy="1781705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5295126" y="1372553"/>
            <a:ext cx="256032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선택</a:t>
            </a:r>
            <a:r>
              <a:rPr lang="en-US" altLang="ko-KR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1</a:t>
            </a:r>
            <a:r>
              <a:rPr lang="en-US" altLang="ko-KR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  <a:p>
            <a:pPr algn="ctr"/>
            <a:r>
              <a:rPr lang="ko-KR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독서감상화로</a:t>
            </a:r>
            <a:endParaRPr lang="en-US" altLang="ko-KR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표현해</a:t>
            </a:r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요</a:t>
            </a:r>
            <a:r>
              <a:rPr lang="en-US" altLang="ko-KR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en-US" altLang="ko-KR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endParaRPr lang="ko-KR" altLang="en-US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1349829" y="1875846"/>
            <a:ext cx="29658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dirty="0" smtClean="0">
                <a:latin typeface="UhBee MiMi" pitchFamily="66" charset="-127"/>
                <a:ea typeface="UhBee MiMi" pitchFamily="66" charset="-127"/>
              </a:rPr>
              <a:t>책을 읽은 </a:t>
            </a:r>
            <a:r>
              <a:rPr lang="ko-KR" altLang="en-US" sz="2800" dirty="0" smtClean="0">
                <a:latin typeface="UhBee MiMi" pitchFamily="66" charset="-127"/>
                <a:ea typeface="UhBee MiMi" pitchFamily="66" charset="-127"/>
              </a:rPr>
              <a:t>느낌을 표현해요</a:t>
            </a:r>
            <a:endParaRPr lang="ko-KR" altLang="en-US" sz="2800" dirty="0">
              <a:latin typeface="UhBee MiMi" pitchFamily="66" charset="-127"/>
              <a:ea typeface="UhBee MiMi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5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35687" y="1600200"/>
            <a:ext cx="9108314" cy="5297657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독서감상화로 표현하기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62250" y="3793984"/>
            <a:ext cx="3146230" cy="314623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>
            <a:off x="4728178" y="1313376"/>
            <a:ext cx="4708635" cy="4555259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5493822" y="2436843"/>
            <a:ext cx="35224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독서감상화란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책을 읽고 느낀 </a:t>
            </a:r>
            <a:endParaRPr lang="en-US" altLang="ko-KR" sz="36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감정과 생각을 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그리는 그림입니다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784728" y="2224324"/>
            <a:ext cx="431720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9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독서감상화</a:t>
            </a:r>
            <a:endParaRPr lang="ko-KR" altLang="en-US" sz="96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432101" y="5799365"/>
            <a:ext cx="6223178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“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여러분은 어떤 장면을 그리고 싶나요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?” </a:t>
            </a:r>
            <a:endParaRPr lang="en-US" altLang="ko-KR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8817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35687" y="1600200"/>
            <a:ext cx="9108314" cy="5297657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독서감상화로 표현하기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0373" y="4795188"/>
            <a:ext cx="2783252" cy="1745055"/>
          </a:xfrm>
          <a:prstGeom prst="rect">
            <a:avLst/>
          </a:prstGeom>
        </p:spPr>
      </p:pic>
      <p:grpSp>
        <p:nvGrpSpPr>
          <p:cNvPr id="15" name="그룹 14"/>
          <p:cNvGrpSpPr/>
          <p:nvPr/>
        </p:nvGrpSpPr>
        <p:grpSpPr>
          <a:xfrm flipH="1">
            <a:off x="-235194" y="1459281"/>
            <a:ext cx="5097540" cy="4730401"/>
            <a:chOff x="4250323" y="1904585"/>
            <a:chExt cx="5522579" cy="4730401"/>
          </a:xfrm>
        </p:grpSpPr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xmlns="" id="{A25C3565-463D-40B0-9426-EC0435B9E9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250323" y="1904585"/>
              <a:ext cx="5522579" cy="4730401"/>
            </a:xfrm>
            <a:prstGeom prst="rect">
              <a:avLst/>
            </a:prstGeom>
          </p:spPr>
        </p:pic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xmlns="" id="{551339E9-C49F-4242-B2DF-28EA6FB76E50}"/>
                </a:ext>
              </a:extLst>
            </p:cNvPr>
            <p:cNvSpPr/>
            <p:nvPr/>
          </p:nvSpPr>
          <p:spPr>
            <a:xfrm>
              <a:off x="5246549" y="3296777"/>
              <a:ext cx="3530125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&lt;</a:t>
              </a: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밀짚잠자리</a:t>
              </a:r>
              <a:r>
                <a:rPr kumimoji="0" lang="en-US" altLang="ko-K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&gt;</a:t>
              </a: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에서</a:t>
              </a:r>
              <a:endPara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가장 인상 </a:t>
              </a:r>
              <a:endParaRPr lang="en-US" altLang="ko-KR" sz="3600" dirty="0" smtClean="0">
                <a:solidFill>
                  <a:prstClr val="black"/>
                </a:solidFill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깊었던 장면을</a:t>
              </a:r>
              <a:endParaRPr lang="en-US" altLang="ko-KR" sz="3600" dirty="0" smtClean="0">
                <a:solidFill>
                  <a:prstClr val="black"/>
                </a:solidFill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표현해볼래</a:t>
              </a:r>
              <a:r>
                <a:rPr kumimoji="0" lang="en-US" altLang="ko-K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. </a:t>
              </a:r>
            </a:p>
          </p:txBody>
        </p:sp>
      </p:grpSp>
      <p:grpSp>
        <p:nvGrpSpPr>
          <p:cNvPr id="18" name="그룹 17"/>
          <p:cNvGrpSpPr/>
          <p:nvPr/>
        </p:nvGrpSpPr>
        <p:grpSpPr>
          <a:xfrm rot="492435">
            <a:off x="3894353" y="835509"/>
            <a:ext cx="5438112" cy="5017143"/>
            <a:chOff x="4130757" y="1524806"/>
            <a:chExt cx="5578961" cy="4697010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A25C3565-463D-40B0-9426-EC0435B9E9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130757" y="1524806"/>
              <a:ext cx="5578961" cy="4697010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xmlns="" id="{551339E9-C49F-4242-B2DF-28EA6FB76E50}"/>
                </a:ext>
              </a:extLst>
            </p:cNvPr>
            <p:cNvSpPr/>
            <p:nvPr/>
          </p:nvSpPr>
          <p:spPr>
            <a:xfrm>
              <a:off x="5198355" y="2909897"/>
              <a:ext cx="3530125" cy="2391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내가 밀짚잠자리와 </a:t>
              </a:r>
              <a:endPara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만나서 같이 노는 장면을 상상해서 그리고 싶어</a:t>
              </a:r>
              <a:r>
                <a:rPr kumimoji="0" lang="en-US" altLang="ko-KR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2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밀짚잠자리를 만나보고 싶거든</a:t>
              </a:r>
              <a:r>
                <a:rPr lang="en-US" altLang="ko-KR" sz="32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  <a:endPara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864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3"/>
            <a:ext cx="9215919" cy="494700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독서감상화 전시를 해 봅시다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86593" y="3591005"/>
            <a:ext cx="3146230" cy="314623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>
            <a:off x="3027479" y="744694"/>
            <a:ext cx="5884292" cy="5692621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4318165" y="2233864"/>
            <a:ext cx="35224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자신의 작품 아래에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책을 읽고 어떤 생각이 들었고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어떤 장면을 표현하였는지 써서 전시해봅시다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7829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3835</TotalTime>
  <Words>630</Words>
  <Application>Microsoft Office PowerPoint</Application>
  <PresentationFormat>화면 슬라이드 쇼(4:3)</PresentationFormat>
  <Paragraphs>110</Paragraphs>
  <Slides>15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3" baseType="lpstr">
      <vt:lpstr>굴림</vt:lpstr>
      <vt:lpstr>Arial</vt:lpstr>
      <vt:lpstr>Calibri</vt:lpstr>
      <vt:lpstr>UhBee MiMi</vt:lpstr>
      <vt:lpstr>Calibri Light</vt:lpstr>
      <vt:lpstr>맑은 고딕</vt:lpstr>
      <vt:lpstr>다온 청춘고딕(B)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Jihyun Ahn</cp:lastModifiedBy>
  <cp:revision>71</cp:revision>
  <dcterms:created xsi:type="dcterms:W3CDTF">2019-05-01T12:57:46Z</dcterms:created>
  <dcterms:modified xsi:type="dcterms:W3CDTF">2019-08-27T15:36:10Z</dcterms:modified>
</cp:coreProperties>
</file>