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81" r:id="rId3"/>
    <p:sldId id="258" r:id="rId4"/>
    <p:sldId id="263" r:id="rId5"/>
    <p:sldId id="265" r:id="rId6"/>
    <p:sldId id="266" r:id="rId7"/>
    <p:sldId id="282" r:id="rId8"/>
    <p:sldId id="292" r:id="rId9"/>
    <p:sldId id="316" r:id="rId10"/>
    <p:sldId id="257" r:id="rId11"/>
    <p:sldId id="297" r:id="rId12"/>
    <p:sldId id="298" r:id="rId13"/>
    <p:sldId id="294" r:id="rId14"/>
    <p:sldId id="293" r:id="rId15"/>
    <p:sldId id="299" r:id="rId16"/>
    <p:sldId id="302" r:id="rId17"/>
    <p:sldId id="300" r:id="rId18"/>
    <p:sldId id="301" r:id="rId19"/>
    <p:sldId id="304" r:id="rId20"/>
    <p:sldId id="306" r:id="rId21"/>
    <p:sldId id="307" r:id="rId22"/>
    <p:sldId id="310" r:id="rId23"/>
    <p:sldId id="311" r:id="rId24"/>
    <p:sldId id="312" r:id="rId25"/>
    <p:sldId id="313" r:id="rId26"/>
    <p:sldId id="314" r:id="rId27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4F00"/>
    <a:srgbClr val="FBF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90" y="5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B998F-9BAD-4395-BB2C-15F568644C26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4792A-3E85-414F-80A5-092B55B910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1856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765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5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7276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8727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9.png"/><Relationship Id="rId7" Type="http://schemas.openxmlformats.org/officeDocument/2006/relationships/image" Target="../media/image2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microsoft.com/office/2007/relationships/hdphoto" Target="../media/hdphoto2.wdp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hyperlink" Target="https://www.youtube.com/watch?v=-yPeNx-9ogM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9E5703A2-EAA5-4547-866C-94B441A11C18}"/>
              </a:ext>
            </a:extLst>
          </p:cNvPr>
          <p:cNvSpPr/>
          <p:nvPr/>
        </p:nvSpPr>
        <p:spPr>
          <a:xfrm>
            <a:off x="-1" y="669077"/>
            <a:ext cx="9144001" cy="1241917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그리기, 옅은이(가) 표시된 사진&#10;&#10;자동 생성된 설명">
            <a:extLst>
              <a:ext uri="{FF2B5EF4-FFF2-40B4-BE49-F238E27FC236}">
                <a16:creationId xmlns:a16="http://schemas.microsoft.com/office/drawing/2014/main" xmlns="" id="{65549737-316A-4AEE-A4C0-66206CDDD2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BE6B8FC1-367C-4B84-A203-85CDDA4317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675" y="4755722"/>
            <a:ext cx="394446" cy="387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B7CBB4D-BD39-4DA6-A093-2D79124C9250}"/>
              </a:ext>
            </a:extLst>
          </p:cNvPr>
          <p:cNvSpPr txBox="1"/>
          <p:nvPr/>
        </p:nvSpPr>
        <p:spPr>
          <a:xfrm>
            <a:off x="7463788" y="4855409"/>
            <a:ext cx="1709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안산 </a:t>
            </a:r>
            <a:r>
              <a:rPr lang="ko-KR" altLang="en-US" sz="1400" dirty="0" err="1">
                <a:solidFill>
                  <a:schemeClr val="bg1"/>
                </a:solidFill>
              </a:rPr>
              <a:t>선부초</a:t>
            </a:r>
            <a:r>
              <a:rPr lang="ko-KR" altLang="en-US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 err="1">
                <a:solidFill>
                  <a:schemeClr val="bg1"/>
                </a:solidFill>
              </a:rPr>
              <a:t>최웅비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ACFB3076-E374-4DF9-A8E5-56E36FCDD962}"/>
              </a:ext>
            </a:extLst>
          </p:cNvPr>
          <p:cNvSpPr/>
          <p:nvPr/>
        </p:nvSpPr>
        <p:spPr>
          <a:xfrm>
            <a:off x="2681921" y="689870"/>
            <a:ext cx="40895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endParaRPr lang="en-US" altLang="ko-KR" sz="2800" dirty="0">
              <a:solidFill>
                <a:schemeClr val="accent6">
                  <a:lumMod val="50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pPr algn="ctr"/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:a16="http://schemas.microsoft.com/office/drawing/2014/main" xmlns="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8" name="그림 7" descr="테이블, 앉아있는, 하얀색, 검은색이(가) 표시된 사진&#10;&#10;자동 생성된 설명">
            <a:extLst>
              <a:ext uri="{FF2B5EF4-FFF2-40B4-BE49-F238E27FC236}">
                <a16:creationId xmlns:a16="http://schemas.microsoft.com/office/drawing/2014/main" xmlns="" id="{D86E24ED-2E8C-4C26-BF96-7459FC09FF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40" y="1515395"/>
            <a:ext cx="2982511" cy="2984500"/>
          </a:xfrm>
          <a:prstGeom prst="rect">
            <a:avLst/>
          </a:prstGeom>
        </p:spPr>
      </p:pic>
      <p:pic>
        <p:nvPicPr>
          <p:cNvPr id="10" name="그림 9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E196F788-EA34-4641-8155-171F982D0C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24669" r="51975" b="28296"/>
          <a:stretch/>
        </p:blipFill>
        <p:spPr>
          <a:xfrm>
            <a:off x="4918937" y="2900767"/>
            <a:ext cx="1346529" cy="159912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65E915F6-52BC-4BEC-B4A0-0E6F83D375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>
            <a:off x="5592202" y="1256198"/>
            <a:ext cx="2342758" cy="265319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A979A8D5-195B-4E53-A6B7-2FA361C33EFD}"/>
              </a:ext>
            </a:extLst>
          </p:cNvPr>
          <p:cNvSpPr/>
          <p:nvPr/>
        </p:nvSpPr>
        <p:spPr>
          <a:xfrm>
            <a:off x="5894085" y="2022895"/>
            <a:ext cx="18527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지구 생김새와 비슷한 물건이 있을까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92D86922-FC04-4A9F-9851-0116162C48B8}"/>
              </a:ext>
            </a:extLst>
          </p:cNvPr>
          <p:cNvSpPr/>
          <p:nvPr/>
        </p:nvSpPr>
        <p:spPr>
          <a:xfrm flipH="1">
            <a:off x="1170381" y="4512556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위키백과</a:t>
            </a:r>
          </a:p>
        </p:txBody>
      </p:sp>
    </p:spTree>
    <p:extLst>
      <p:ext uri="{BB962C8B-B14F-4D97-AF65-F5344CB8AC3E}">
        <p14:creationId xmlns:p14="http://schemas.microsoft.com/office/powerpoint/2010/main" val="86640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:a16="http://schemas.microsoft.com/office/drawing/2014/main" xmlns="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xmlns="" id="{7D938ABB-FE99-4ABD-AC9A-41887DE2E7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081" t="5647" r="817" b="32336"/>
          <a:stretch/>
        </p:blipFill>
        <p:spPr>
          <a:xfrm flipH="1">
            <a:off x="3631684" y="769011"/>
            <a:ext cx="2673770" cy="3028066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348D1960-2AF3-4980-AF3B-5372D069346F}"/>
              </a:ext>
            </a:extLst>
          </p:cNvPr>
          <p:cNvSpPr/>
          <p:nvPr/>
        </p:nvSpPr>
        <p:spPr>
          <a:xfrm>
            <a:off x="3995610" y="1936030"/>
            <a:ext cx="1746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우리가 즐겨 먹는 초콜릿 볼을 반으로 잘라 볼까요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867E5661-2ADD-4915-B7FE-3D43FEAC1A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759" y="1697334"/>
            <a:ext cx="3257804" cy="3257804"/>
          </a:xfrm>
          <a:prstGeom prst="rect">
            <a:avLst/>
          </a:prstGeom>
        </p:spPr>
      </p:pic>
      <p:pic>
        <p:nvPicPr>
          <p:cNvPr id="11" name="그림 10" descr="음식, 곰인형, 곰, 앉아있는이(가) 표시된 사진&#10;&#10;자동 생성된 설명">
            <a:extLst>
              <a:ext uri="{FF2B5EF4-FFF2-40B4-BE49-F238E27FC236}">
                <a16:creationId xmlns:a16="http://schemas.microsoft.com/office/drawing/2014/main" xmlns="" id="{57CD51AD-E4AD-4740-AC1E-FD851C3880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52" y="1365692"/>
            <a:ext cx="2315101" cy="2431385"/>
          </a:xfrm>
          <a:prstGeom prst="rect">
            <a:avLst/>
          </a:prstGeom>
        </p:spPr>
      </p:pic>
      <p:pic>
        <p:nvPicPr>
          <p:cNvPr id="6" name="그림 5" descr="동물, 테이블, 앉아있는, 컵이(가) 표시된 사진&#10;&#10;자동 생성된 설명">
            <a:extLst>
              <a:ext uri="{FF2B5EF4-FFF2-40B4-BE49-F238E27FC236}">
                <a16:creationId xmlns:a16="http://schemas.microsoft.com/office/drawing/2014/main" xmlns="" id="{D877DFAE-BD51-4520-8EF5-0AC23F0958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92" y="2941191"/>
            <a:ext cx="18669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1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:a16="http://schemas.microsoft.com/office/drawing/2014/main" xmlns="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xmlns="" id="{19DAB455-6AC5-428D-9303-DB481D0D3BC2}"/>
              </a:ext>
            </a:extLst>
          </p:cNvPr>
          <p:cNvSpPr/>
          <p:nvPr/>
        </p:nvSpPr>
        <p:spPr>
          <a:xfrm>
            <a:off x="3382414" y="3782028"/>
            <a:ext cx="1922567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xmlns="" id="{EE6D54A6-A6CD-4E59-BFF6-FAC016E4CD23}"/>
              </a:ext>
            </a:extLst>
          </p:cNvPr>
          <p:cNvSpPr/>
          <p:nvPr/>
        </p:nvSpPr>
        <p:spPr>
          <a:xfrm>
            <a:off x="3391113" y="2608761"/>
            <a:ext cx="1922567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xmlns="" id="{B323372C-D78A-4094-9EC3-1345346B01C3}"/>
              </a:ext>
            </a:extLst>
          </p:cNvPr>
          <p:cNvSpPr/>
          <p:nvPr/>
        </p:nvSpPr>
        <p:spPr>
          <a:xfrm>
            <a:off x="3391113" y="1432421"/>
            <a:ext cx="1922567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5" name="그림 4" descr="우산, 앉아있는, 사진, 테이블이(가) 표시된 사진&#10;&#10;자동 생성된 설명">
            <a:extLst>
              <a:ext uri="{FF2B5EF4-FFF2-40B4-BE49-F238E27FC236}">
                <a16:creationId xmlns:a16="http://schemas.microsoft.com/office/drawing/2014/main" xmlns="" id="{69BE825F-113C-4BBA-AC4A-451E8AD333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220" y="1379996"/>
            <a:ext cx="2228850" cy="3448163"/>
          </a:xfrm>
          <a:prstGeom prst="rect">
            <a:avLst/>
          </a:prstGeom>
        </p:spPr>
      </p:pic>
      <p:pic>
        <p:nvPicPr>
          <p:cNvPr id="9" name="그림 8" descr="컵, 커피, 테이블, 작은이(가) 표시된 사진&#10;&#10;자동 생성된 설명">
            <a:extLst>
              <a:ext uri="{FF2B5EF4-FFF2-40B4-BE49-F238E27FC236}">
                <a16:creationId xmlns:a16="http://schemas.microsoft.com/office/drawing/2014/main" xmlns="" id="{574E1088-91ED-4C9F-9D31-0609A31A06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8" t="17443" r="41976" b="56204"/>
          <a:stretch/>
        </p:blipFill>
        <p:spPr>
          <a:xfrm rot="10436621" flipH="1">
            <a:off x="814125" y="2232152"/>
            <a:ext cx="2541257" cy="1942846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99EC08C0-07EC-4329-9038-C6594EF1C9F8}"/>
              </a:ext>
            </a:extLst>
          </p:cNvPr>
          <p:cNvSpPr/>
          <p:nvPr/>
        </p:nvSpPr>
        <p:spPr>
          <a:xfrm>
            <a:off x="3479248" y="1546905"/>
            <a:ext cx="1746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초콜릿 볼의 표면은 어떻게 생겼나요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F73996D5-5617-4C23-86B6-CFD710E69E26}"/>
              </a:ext>
            </a:extLst>
          </p:cNvPr>
          <p:cNvSpPr/>
          <p:nvPr/>
        </p:nvSpPr>
        <p:spPr>
          <a:xfrm>
            <a:off x="3479248" y="2716327"/>
            <a:ext cx="1746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딱딱한 부분 안에는 무엇이 들어있나요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F7DC5627-219D-412A-B77B-C690A7D1E12B}"/>
              </a:ext>
            </a:extLst>
          </p:cNvPr>
          <p:cNvSpPr/>
          <p:nvPr/>
        </p:nvSpPr>
        <p:spPr>
          <a:xfrm>
            <a:off x="3314901" y="3889594"/>
            <a:ext cx="2074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온도가 높아지면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안에 있는 초콜릿은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어떻게 될까요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08489262-7717-4E29-B94C-8D82A74F4D1E}"/>
              </a:ext>
            </a:extLst>
          </p:cNvPr>
          <p:cNvSpPr/>
          <p:nvPr/>
        </p:nvSpPr>
        <p:spPr>
          <a:xfrm flipH="1">
            <a:off x="494741" y="4205968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킨더초콜릿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991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:a16="http://schemas.microsoft.com/office/drawing/2014/main" xmlns="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2" name="그림 11" descr="책, 많은, 덮여있는, 음식이(가) 표시된 사진&#10;&#10;자동 생성된 설명">
            <a:extLst>
              <a:ext uri="{FF2B5EF4-FFF2-40B4-BE49-F238E27FC236}">
                <a16:creationId xmlns:a16="http://schemas.microsoft.com/office/drawing/2014/main" xmlns="" id="{923E269C-286C-420A-A714-B9A922D4DA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4" t="15340" r="76380" b="56257"/>
          <a:stretch/>
        </p:blipFill>
        <p:spPr>
          <a:xfrm>
            <a:off x="4130641" y="1376003"/>
            <a:ext cx="1775103" cy="17279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그림 17" descr="책, 많은, 덮여있는, 음식이(가) 표시된 사진&#10;&#10;자동 생성된 설명">
            <a:extLst>
              <a:ext uri="{FF2B5EF4-FFF2-40B4-BE49-F238E27FC236}">
                <a16:creationId xmlns:a16="http://schemas.microsoft.com/office/drawing/2014/main" xmlns="" id="{607EB765-FE9D-46EA-BF7B-8F1CC1A919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0" t="13987" r="55199" b="55484"/>
          <a:stretch/>
        </p:blipFill>
        <p:spPr>
          <a:xfrm>
            <a:off x="6702989" y="1397146"/>
            <a:ext cx="1772981" cy="17279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910B7106-BFE4-474E-B5F0-2917068280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7826" y="3951989"/>
            <a:ext cx="2128339" cy="98232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241AD4E0-ED52-450A-A947-D0774E8106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081" t="5647" r="817" b="32336"/>
          <a:stretch/>
        </p:blipFill>
        <p:spPr>
          <a:xfrm flipH="1">
            <a:off x="4147697" y="2748110"/>
            <a:ext cx="2017589" cy="2284936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1FDF8A98-411E-4BCA-BDE9-ADCC0CE681AF}"/>
              </a:ext>
            </a:extLst>
          </p:cNvPr>
          <p:cNvSpPr/>
          <p:nvPr/>
        </p:nvSpPr>
        <p:spPr>
          <a:xfrm>
            <a:off x="4195288" y="3697758"/>
            <a:ext cx="1746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안쪽의 초콜릿은  녹아 움직여요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34BC3A58-3DD4-4545-AFB5-D0064A9E52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302" t="5200" r="70200" b="32783"/>
          <a:stretch/>
        </p:blipFill>
        <p:spPr>
          <a:xfrm rot="2444743" flipH="1">
            <a:off x="6387829" y="2881784"/>
            <a:ext cx="2350225" cy="2640529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A019CFAD-8061-4C41-BA6D-735BA0ACA57E}"/>
              </a:ext>
            </a:extLst>
          </p:cNvPr>
          <p:cNvSpPr/>
          <p:nvPr/>
        </p:nvSpPr>
        <p:spPr>
          <a:xfrm>
            <a:off x="6948249" y="3473396"/>
            <a:ext cx="15586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안쪽에 녹은 초콜릿에 따라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바깥쪽 초콜릿 판들이 움직여요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29" name="그림 28" descr="컵, 커피, 테이블, 작은이(가) 표시된 사진&#10;&#10;자동 생성된 설명">
            <a:extLst>
              <a:ext uri="{FF2B5EF4-FFF2-40B4-BE49-F238E27FC236}">
                <a16:creationId xmlns:a16="http://schemas.microsoft.com/office/drawing/2014/main" xmlns="" id="{F1A30FE1-CE18-4B19-BD85-C3298453E33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8" t="17443" r="41976" b="56204"/>
          <a:stretch/>
        </p:blipFill>
        <p:spPr>
          <a:xfrm rot="10436621" flipH="1">
            <a:off x="649974" y="2022472"/>
            <a:ext cx="2969643" cy="2270356"/>
          </a:xfrm>
          <a:prstGeom prst="rect">
            <a:avLst/>
          </a:prstGeom>
        </p:spPr>
      </p:pic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12546BDA-E00E-4746-8F66-9954EFC623B1}"/>
              </a:ext>
            </a:extLst>
          </p:cNvPr>
          <p:cNvSpPr/>
          <p:nvPr/>
        </p:nvSpPr>
        <p:spPr>
          <a:xfrm>
            <a:off x="3566715" y="1471010"/>
            <a:ext cx="8660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>
                <a:solidFill>
                  <a:schemeClr val="accent4">
                    <a:lumMod val="50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속모습</a:t>
            </a:r>
            <a:endParaRPr lang="ko-KR" altLang="en-US" sz="1600" dirty="0">
              <a:solidFill>
                <a:schemeClr val="accent4">
                  <a:lumMod val="50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03D41C7E-8A33-4B5E-8732-7F48079AD41F}"/>
              </a:ext>
            </a:extLst>
          </p:cNvPr>
          <p:cNvSpPr/>
          <p:nvPr/>
        </p:nvSpPr>
        <p:spPr>
          <a:xfrm>
            <a:off x="6186161" y="1471010"/>
            <a:ext cx="8425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>
                <a:solidFill>
                  <a:schemeClr val="accent4">
                    <a:lumMod val="50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겉모습</a:t>
            </a:r>
            <a:endParaRPr lang="ko-KR" altLang="en-US" sz="1600" dirty="0">
              <a:solidFill>
                <a:schemeClr val="accent4">
                  <a:lumMod val="50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D1D50481-9E0A-4989-AB43-3C4F20893209}"/>
              </a:ext>
            </a:extLst>
          </p:cNvPr>
          <p:cNvSpPr/>
          <p:nvPr/>
        </p:nvSpPr>
        <p:spPr>
          <a:xfrm flipH="1">
            <a:off x="637130" y="4202049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킨더초콜릿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0448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95A1B4-AE13-405F-8173-32999166BC43}"/>
              </a:ext>
            </a:extLst>
          </p:cNvPr>
          <p:cNvSpPr txBox="1"/>
          <p:nvPr/>
        </p:nvSpPr>
        <p:spPr>
          <a:xfrm>
            <a:off x="1398565" y="2571750"/>
            <a:ext cx="6345007" cy="995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발생할까요</a:t>
            </a:r>
            <a:r>
              <a:rPr lang="en-US" altLang="ko-KR" sz="4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:a16="http://schemas.microsoft.com/office/drawing/2014/main" xmlns="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10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73525" y="1232910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63144" y="4254681"/>
            <a:ext cx="1191361" cy="99280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58" y="1517026"/>
            <a:ext cx="7519684" cy="3062723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3DB6F393-BFD4-4846-9F0F-02F9FC0E2B15}"/>
              </a:ext>
            </a:extLst>
          </p:cNvPr>
          <p:cNvSpPr/>
          <p:nvPr/>
        </p:nvSpPr>
        <p:spPr>
          <a:xfrm>
            <a:off x="883403" y="1723924"/>
            <a:ext cx="2254919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단단한 초콜릿 판들은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서로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갈라지기도 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5ACD36CA-3846-40F4-A388-7589A2196902}"/>
              </a:ext>
            </a:extLst>
          </p:cNvPr>
          <p:cNvSpPr/>
          <p:nvPr/>
        </p:nvSpPr>
        <p:spPr>
          <a:xfrm>
            <a:off x="3509893" y="1723924"/>
            <a:ext cx="2036736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어떤 판들은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어긋나기도 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44EEE73E-7977-4701-BD03-FE6C6C6916E1}"/>
              </a:ext>
            </a:extLst>
          </p:cNvPr>
          <p:cNvSpPr/>
          <p:nvPr/>
        </p:nvSpPr>
        <p:spPr>
          <a:xfrm>
            <a:off x="5918200" y="1723924"/>
            <a:ext cx="2174240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무거운 판은 다른 판 밑으로 밀려 들어가기도 하며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아래쪽에 물렁물렁한 초콜릿과 섞입니다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652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41B5E486-51C1-4CBB-9FFC-1A6F6987193F}"/>
              </a:ext>
            </a:extLst>
          </p:cNvPr>
          <p:cNvSpPr/>
          <p:nvPr/>
        </p:nvSpPr>
        <p:spPr>
          <a:xfrm flipH="1">
            <a:off x="2362124" y="3874641"/>
            <a:ext cx="1754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네이버 백과사전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65D91618-47C9-445A-A6FE-42C5679B9065}"/>
              </a:ext>
            </a:extLst>
          </p:cNvPr>
          <p:cNvSpPr/>
          <p:nvPr/>
        </p:nvSpPr>
        <p:spPr>
          <a:xfrm>
            <a:off x="6537959" y="1584960"/>
            <a:ext cx="2186416" cy="14579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51CC6A3B-AA61-401F-AFFD-C6D5362879AB}"/>
              </a:ext>
            </a:extLst>
          </p:cNvPr>
          <p:cNvSpPr/>
          <p:nvPr/>
        </p:nvSpPr>
        <p:spPr>
          <a:xfrm flipH="1">
            <a:off x="6537958" y="1655335"/>
            <a:ext cx="21742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우드록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판에 양쪽으로 힘을 주면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 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우드록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판이 휘다가 끊어집니다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이때 우리는 힘을 느낄 수 있습니다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5" name="그림 4" descr="노란색, 서핑, 보드, 남자이(가) 표시된 사진&#10;&#10;자동 생성된 설명">
            <a:extLst>
              <a:ext uri="{FF2B5EF4-FFF2-40B4-BE49-F238E27FC236}">
                <a16:creationId xmlns:a16="http://schemas.microsoft.com/office/drawing/2014/main" xmlns="" id="{9A2F6013-BC62-4B29-B126-30029E46A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985533"/>
            <a:ext cx="2807514" cy="1800471"/>
          </a:xfrm>
          <a:prstGeom prst="rect">
            <a:avLst/>
          </a:prstGeom>
        </p:spPr>
      </p:pic>
      <p:pic>
        <p:nvPicPr>
          <p:cNvPr id="8" name="그림 7" descr="노란색, 상자, 여자, 쥐고있는이(가) 표시된 사진&#10;&#10;자동 생성된 설명">
            <a:extLst>
              <a:ext uri="{FF2B5EF4-FFF2-40B4-BE49-F238E27FC236}">
                <a16:creationId xmlns:a16="http://schemas.microsoft.com/office/drawing/2014/main" xmlns="" id="{3759AAED-198F-482B-9E9C-45F7CB952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833" y="2003155"/>
            <a:ext cx="2807514" cy="1800471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699" y="2765199"/>
            <a:ext cx="2218883" cy="221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2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xmlns="" id="{8E817E74-8D49-4B7E-B8A5-9B369C83B389}"/>
              </a:ext>
            </a:extLst>
          </p:cNvPr>
          <p:cNvSpPr/>
          <p:nvPr/>
        </p:nvSpPr>
        <p:spPr>
          <a:xfrm>
            <a:off x="5696814" y="1605859"/>
            <a:ext cx="3014835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63144" y="4254681"/>
            <a:ext cx="1191361" cy="99280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6" name="그림 15" descr="책, 많은, 덮여있는, 음식이(가) 표시된 사진&#10;&#10;자동 생성된 설명">
            <a:extLst>
              <a:ext uri="{FF2B5EF4-FFF2-40B4-BE49-F238E27FC236}">
                <a16:creationId xmlns:a16="http://schemas.microsoft.com/office/drawing/2014/main" xmlns="" id="{40F5D814-1C9B-4171-BD1C-810139A1E2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" t="75464" r="53554" b="535"/>
          <a:stretch/>
        </p:blipFill>
        <p:spPr>
          <a:xfrm>
            <a:off x="432351" y="1778951"/>
            <a:ext cx="2851665" cy="1120448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7CC14692-110E-4F13-AA90-E67F5405026F}"/>
              </a:ext>
            </a:extLst>
          </p:cNvPr>
          <p:cNvSpPr/>
          <p:nvPr/>
        </p:nvSpPr>
        <p:spPr>
          <a:xfrm flipH="1">
            <a:off x="5696814" y="1732415"/>
            <a:ext cx="3044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초콜릿 판은 어느 순간 끊어집니다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이때 끊어져서 어긋난 부분을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단층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이라고 부릅니다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26" name="그림 25" descr="책, 많은, 덮여있는, 음식이(가) 표시된 사진&#10;&#10;자동 생성된 설명">
            <a:extLst>
              <a:ext uri="{FF2B5EF4-FFF2-40B4-BE49-F238E27FC236}">
                <a16:creationId xmlns:a16="http://schemas.microsoft.com/office/drawing/2014/main" xmlns="" id="{E7AC4B5D-AFB9-4369-AE7F-F0A859050B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84" t="6190" r="4369" b="46787"/>
          <a:stretch/>
        </p:blipFill>
        <p:spPr>
          <a:xfrm>
            <a:off x="3371135" y="1764308"/>
            <a:ext cx="2235200" cy="2425377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F38B7841-0D7F-429E-8254-92A4EAA9AC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172" y="2720414"/>
            <a:ext cx="2218883" cy="2218883"/>
          </a:xfrm>
          <a:prstGeom prst="rect">
            <a:avLst/>
          </a:prstGeom>
        </p:spPr>
      </p:pic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2352DD73-A96A-4EC7-A7AD-0BCADBF1470C}"/>
              </a:ext>
            </a:extLst>
          </p:cNvPr>
          <p:cNvSpPr/>
          <p:nvPr/>
        </p:nvSpPr>
        <p:spPr>
          <a:xfrm flipH="1">
            <a:off x="432351" y="3153630"/>
            <a:ext cx="2783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안쪽에 있는 초콜릿은 강하게 밀고 당기고 겉에 있는 초콜릿판은 힘껏 버틴다고 생각해볼까요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1607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F1028F6-4C22-4E69-9787-2036C1B98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81" y="1927733"/>
            <a:ext cx="4491120" cy="2822990"/>
          </a:xfrm>
          <a:prstGeom prst="rect">
            <a:avLst/>
          </a:prstGeom>
        </p:spPr>
      </p:pic>
      <p:pic>
        <p:nvPicPr>
          <p:cNvPr id="6" name="그림 5" descr="산, 계곡, 협곡, 건물이(가) 표시된 사진&#10;&#10;자동 생성된 설명">
            <a:extLst>
              <a:ext uri="{FF2B5EF4-FFF2-40B4-BE49-F238E27FC236}">
                <a16:creationId xmlns:a16="http://schemas.microsoft.com/office/drawing/2014/main" xmlns="" id="{551EF421-3AC4-475C-AA3F-3632B56BB2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521" y="2698439"/>
            <a:ext cx="2269932" cy="1460499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8EF79184-8445-4CE7-8889-6F12E7B76CD9}"/>
              </a:ext>
            </a:extLst>
          </p:cNvPr>
          <p:cNvSpPr/>
          <p:nvPr/>
        </p:nvSpPr>
        <p:spPr>
          <a:xfrm flipH="1">
            <a:off x="882830" y="4567473"/>
            <a:ext cx="30441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에듀넷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41B5E486-51C1-4CBB-9FFC-1A6F6987193F}"/>
              </a:ext>
            </a:extLst>
          </p:cNvPr>
          <p:cNvSpPr/>
          <p:nvPr/>
        </p:nvSpPr>
        <p:spPr>
          <a:xfrm flipH="1">
            <a:off x="5087838" y="4158938"/>
            <a:ext cx="1754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네이버 백과사전</a:t>
            </a: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394DAC05-6205-4F84-87C3-0C8D367117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14" y="2599635"/>
            <a:ext cx="2218883" cy="2218883"/>
          </a:xfrm>
          <a:prstGeom prst="rect">
            <a:avLst/>
          </a:prstGeom>
        </p:spPr>
      </p:pic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65D91618-47C9-445A-A6FE-42C5679B9065}"/>
              </a:ext>
            </a:extLst>
          </p:cNvPr>
          <p:cNvSpPr/>
          <p:nvPr/>
        </p:nvSpPr>
        <p:spPr>
          <a:xfrm>
            <a:off x="5375439" y="1445124"/>
            <a:ext cx="3014835" cy="10461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51CC6A3B-AA61-401F-AFFD-C6D5362879AB}"/>
              </a:ext>
            </a:extLst>
          </p:cNvPr>
          <p:cNvSpPr/>
          <p:nvPr/>
        </p:nvSpPr>
        <p:spPr>
          <a:xfrm flipH="1">
            <a:off x="5375439" y="1655335"/>
            <a:ext cx="30441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지진은 지구 내부의 힘으로 인해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땅이 휘거나 갈라지면서 생깁니다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687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95A1B4-AE13-405F-8173-32999166BC43}"/>
              </a:ext>
            </a:extLst>
          </p:cNvPr>
          <p:cNvSpPr txBox="1"/>
          <p:nvPr/>
        </p:nvSpPr>
        <p:spPr>
          <a:xfrm>
            <a:off x="2442922" y="2462939"/>
            <a:ext cx="4256293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spc="-15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</a:t>
            </a:r>
            <a:endParaRPr lang="en-US" altLang="ko-KR" sz="5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:a16="http://schemas.microsoft.com/office/drawing/2014/main" xmlns="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3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289F0D36-CF46-4FBE-A803-AEE4D2E8E7F9}"/>
              </a:ext>
            </a:extLst>
          </p:cNvPr>
          <p:cNvSpPr/>
          <p:nvPr/>
        </p:nvSpPr>
        <p:spPr>
          <a:xfrm>
            <a:off x="128956" y="2503357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 놀이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일어났다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sp>
        <p:nvSpPr>
          <p:cNvPr id="26" name="사각형: 둥근 대각선 방향 모서리 25">
            <a:extLst>
              <a:ext uri="{FF2B5EF4-FFF2-40B4-BE49-F238E27FC236}">
                <a16:creationId xmlns:a16="http://schemas.microsoft.com/office/drawing/2014/main" xmlns="" id="{0F6CDB10-0D80-439B-B64C-627240EAC63E}"/>
              </a:ext>
            </a:extLst>
          </p:cNvPr>
          <p:cNvSpPr/>
          <p:nvPr/>
        </p:nvSpPr>
        <p:spPr>
          <a:xfrm>
            <a:off x="128958" y="1733920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7" name="사각형: 둥근 대각선 방향 모서리 26">
            <a:extLst>
              <a:ext uri="{FF2B5EF4-FFF2-40B4-BE49-F238E27FC236}">
                <a16:creationId xmlns:a16="http://schemas.microsoft.com/office/drawing/2014/main" xmlns="" id="{18BD0251-B6AE-4305-A421-699B5E2AF22C}"/>
              </a:ext>
            </a:extLst>
          </p:cNvPr>
          <p:cNvSpPr/>
          <p:nvPr/>
        </p:nvSpPr>
        <p:spPr>
          <a:xfrm>
            <a:off x="5651374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43D2691D-9FAA-4591-843C-821CF176E88F}"/>
              </a:ext>
            </a:extLst>
          </p:cNvPr>
          <p:cNvSpPr/>
          <p:nvPr/>
        </p:nvSpPr>
        <p:spPr>
          <a:xfrm>
            <a:off x="5662317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견디기 위한 방법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설계하기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22587345-9245-48A8-AAF0-2665C7A1909D}"/>
              </a:ext>
            </a:extLst>
          </p:cNvPr>
          <p:cNvSpPr/>
          <p:nvPr/>
        </p:nvSpPr>
        <p:spPr>
          <a:xfrm>
            <a:off x="3125732" y="1605025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훈련하기</a:t>
            </a:r>
          </a:p>
        </p:txBody>
      </p:sp>
      <p:sp>
        <p:nvSpPr>
          <p:cNvPr id="34" name="사각형: 둥근 대각선 방향 모서리 33">
            <a:extLst>
              <a:ext uri="{FF2B5EF4-FFF2-40B4-BE49-F238E27FC236}">
                <a16:creationId xmlns:a16="http://schemas.microsoft.com/office/drawing/2014/main" xmlns="" id="{707A22C3-7E29-48DE-B769-780A1022FCCC}"/>
              </a:ext>
            </a:extLst>
          </p:cNvPr>
          <p:cNvSpPr/>
          <p:nvPr/>
        </p:nvSpPr>
        <p:spPr>
          <a:xfrm>
            <a:off x="3125734" y="835588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8" name="사각형: 둥근 대각선 방향 모서리 37">
            <a:extLst>
              <a:ext uri="{FF2B5EF4-FFF2-40B4-BE49-F238E27FC236}">
                <a16:creationId xmlns:a16="http://schemas.microsoft.com/office/drawing/2014/main" xmlns="" id="{85B175D1-B263-4F78-92C5-1F7651197D3F}"/>
              </a:ext>
            </a:extLst>
          </p:cNvPr>
          <p:cNvSpPr/>
          <p:nvPr/>
        </p:nvSpPr>
        <p:spPr>
          <a:xfrm>
            <a:off x="6122506" y="1707121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0F0B27C0-1703-403D-9AD7-197700932FAB}"/>
              </a:ext>
            </a:extLst>
          </p:cNvPr>
          <p:cNvSpPr/>
          <p:nvPr/>
        </p:nvSpPr>
        <p:spPr>
          <a:xfrm>
            <a:off x="6133449" y="2482694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우리나라 지진 발생 횟수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6B630DF6-16F7-41FB-AE20-CEB8577E0B68}"/>
              </a:ext>
            </a:extLst>
          </p:cNvPr>
          <p:cNvSpPr/>
          <p:nvPr/>
        </p:nvSpPr>
        <p:spPr>
          <a:xfrm>
            <a:off x="234121" y="3666"/>
            <a:ext cx="8145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r>
              <a:rPr lang="en-US" altLang="ko-KR" sz="28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6" name="그림 5" descr="표지판, 음식이(가) 표시된 사진&#10;&#10;자동 생성된 설명">
            <a:extLst>
              <a:ext uri="{FF2B5EF4-FFF2-40B4-BE49-F238E27FC236}">
                <a16:creationId xmlns:a16="http://schemas.microsoft.com/office/drawing/2014/main" xmlns="" id="{612A9ABD-04F7-4E08-A008-446A3D5DD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77" y="2512442"/>
            <a:ext cx="1553366" cy="2126474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869BE59D-B560-4C3A-B8F0-2753885EAE84}"/>
              </a:ext>
            </a:extLst>
          </p:cNvPr>
          <p:cNvSpPr/>
          <p:nvPr/>
        </p:nvSpPr>
        <p:spPr>
          <a:xfrm>
            <a:off x="43711" y="1858029"/>
            <a:ext cx="2994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건물이 무너진 이유는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448A91A6-A6E6-4DE8-BC6F-54CB19CFF143}"/>
              </a:ext>
            </a:extLst>
          </p:cNvPr>
          <p:cNvSpPr/>
          <p:nvPr/>
        </p:nvSpPr>
        <p:spPr>
          <a:xfrm>
            <a:off x="3060593" y="968366"/>
            <a:ext cx="29766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CF3075A8-02A3-446B-905C-0D57BC595EE9}"/>
              </a:ext>
            </a:extLst>
          </p:cNvPr>
          <p:cNvSpPr/>
          <p:nvPr/>
        </p:nvSpPr>
        <p:spPr>
          <a:xfrm>
            <a:off x="5520891" y="363327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02B42137-7235-4305-B000-B345A48F0618}"/>
              </a:ext>
            </a:extLst>
          </p:cNvPr>
          <p:cNvSpPr/>
          <p:nvPr/>
        </p:nvSpPr>
        <p:spPr>
          <a:xfrm>
            <a:off x="5979719" y="1835696"/>
            <a:ext cx="31242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몇 </a:t>
            </a:r>
            <a:r>
              <a:rPr lang="ko-KR" altLang="en-US" sz="160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 발생했을까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9" name="사각형: 둥근 대각선 방향 모서리 28">
            <a:extLst>
              <a:ext uri="{FF2B5EF4-FFF2-40B4-BE49-F238E27FC236}">
                <a16:creationId xmlns:a16="http://schemas.microsoft.com/office/drawing/2014/main" xmlns="" id="{95733EB5-2E13-4F35-AB67-AFDA9E832D9F}"/>
              </a:ext>
            </a:extLst>
          </p:cNvPr>
          <p:cNvSpPr/>
          <p:nvPr/>
        </p:nvSpPr>
        <p:spPr>
          <a:xfrm>
            <a:off x="641976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E4F86435-8DF0-42A3-B0F4-A5386E9DBE21}"/>
              </a:ext>
            </a:extLst>
          </p:cNvPr>
          <p:cNvSpPr/>
          <p:nvPr/>
        </p:nvSpPr>
        <p:spPr>
          <a:xfrm>
            <a:off x="652919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 환경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‘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30E2EEA5-567F-4094-A880-947FA7F0D5E2}"/>
              </a:ext>
            </a:extLst>
          </p:cNvPr>
          <p:cNvSpPr/>
          <p:nvPr/>
        </p:nvSpPr>
        <p:spPr>
          <a:xfrm>
            <a:off x="529117" y="364325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5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xmlns="" id="{D4BBC897-2CB4-447E-8B4D-2950C829D1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2" t="35200" r="27640" b="40369"/>
          <a:stretch/>
        </p:blipFill>
        <p:spPr>
          <a:xfrm rot="19758263">
            <a:off x="-118853" y="-43383"/>
            <a:ext cx="1902467" cy="12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250463"/>
            <a:ext cx="6147837" cy="667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일어났을 때 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‘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평원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은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…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5" name="그림 4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98881E55-7069-4FDA-85A0-B30CEDCD3C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17" t="2847" r="181" b="14691"/>
          <a:stretch/>
        </p:blipFill>
        <p:spPr>
          <a:xfrm>
            <a:off x="1921409" y="1992987"/>
            <a:ext cx="2473836" cy="2820175"/>
          </a:xfrm>
          <a:prstGeom prst="rect">
            <a:avLst/>
          </a:prstGeom>
        </p:spPr>
      </p:pic>
      <p:pic>
        <p:nvPicPr>
          <p:cNvPr id="12" name="그림 11" descr="장난감, 인형, 앉아있는, 전화이(가) 표시된 사진&#10;&#10;자동 생성된 설명">
            <a:extLst>
              <a:ext uri="{FF2B5EF4-FFF2-40B4-BE49-F238E27FC236}">
                <a16:creationId xmlns:a16="http://schemas.microsoft.com/office/drawing/2014/main" xmlns="" id="{DBE29970-444A-41BA-8378-D9B542FEC76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05" t="23488" r="50670" b="2204"/>
          <a:stretch/>
        </p:blipFill>
        <p:spPr>
          <a:xfrm>
            <a:off x="4590813" y="2430164"/>
            <a:ext cx="1691204" cy="238299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C3149BB4-6DB3-485D-87FE-E1D5A77FD3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5899763" y="1877448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E13C24FE-63DA-43AE-840E-123E162FF3E2}"/>
              </a:ext>
            </a:extLst>
          </p:cNvPr>
          <p:cNvSpPr/>
          <p:nvPr/>
        </p:nvSpPr>
        <p:spPr>
          <a:xfrm>
            <a:off x="6066648" y="2557151"/>
            <a:ext cx="17497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독수리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와콘다에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지진의 횟수를 표시했어요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031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288359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250463"/>
            <a:ext cx="6274475" cy="667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일어났을 때 어떻게 해야 할까요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2" name="그림 11" descr="장난감, 인형, 앉아있는, 전화이(가) 표시된 사진&#10;&#10;자동 생성된 설명">
            <a:extLst>
              <a:ext uri="{FF2B5EF4-FFF2-40B4-BE49-F238E27FC236}">
                <a16:creationId xmlns:a16="http://schemas.microsoft.com/office/drawing/2014/main" xmlns="" id="{DBE29970-444A-41BA-8378-D9B542FEC7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05" t="23488" r="50670" b="2204"/>
          <a:stretch/>
        </p:blipFill>
        <p:spPr>
          <a:xfrm>
            <a:off x="4590813" y="2430164"/>
            <a:ext cx="1691204" cy="238299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C3149BB4-6DB3-485D-87FE-E1D5A77FD3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5899763" y="1877448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E13C24FE-63DA-43AE-840E-123E162FF3E2}"/>
              </a:ext>
            </a:extLst>
          </p:cNvPr>
          <p:cNvSpPr/>
          <p:nvPr/>
        </p:nvSpPr>
        <p:spPr>
          <a:xfrm>
            <a:off x="6066648" y="2557151"/>
            <a:ext cx="1749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지진대처요령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영상을 함께 볼까요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3" name="그림 2">
            <a:hlinkClick r:id="rId7"/>
            <a:extLst>
              <a:ext uri="{FF2B5EF4-FFF2-40B4-BE49-F238E27FC236}">
                <a16:creationId xmlns:a16="http://schemas.microsoft.com/office/drawing/2014/main" xmlns="" id="{E825E1B7-37C2-4004-B42B-8CC6A04FEF8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474" t="21042" r="34085" b="24311"/>
          <a:stretch/>
        </p:blipFill>
        <p:spPr>
          <a:xfrm>
            <a:off x="932995" y="2297642"/>
            <a:ext cx="3544508" cy="2144919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017BBBF-D97F-4173-A0C3-319CA358F05D}"/>
              </a:ext>
            </a:extLst>
          </p:cNvPr>
          <p:cNvSpPr/>
          <p:nvPr/>
        </p:nvSpPr>
        <p:spPr>
          <a:xfrm flipH="1">
            <a:off x="1788047" y="4460957"/>
            <a:ext cx="1754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국민안전처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8867" y="1992986"/>
            <a:ext cx="1932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* </a:t>
            </a:r>
            <a:r>
              <a:rPr lang="ko-KR" altLang="en-US" sz="1200" dirty="0">
                <a:solidFill>
                  <a:srgbClr val="FF0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사진을 클릭해 주세요</a:t>
            </a:r>
          </a:p>
        </p:txBody>
      </p:sp>
    </p:spTree>
    <p:extLst>
      <p:ext uri="{BB962C8B-B14F-4D97-AF65-F5344CB8AC3E}">
        <p14:creationId xmlns:p14="http://schemas.microsoft.com/office/powerpoint/2010/main" val="9775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250463"/>
            <a:ext cx="6274475" cy="667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일어났을 때 어떻게 해야 할까요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5" name="그림 4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EE6F5793-26DA-4C64-8DFD-C835229456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64"/>
          <a:stretch/>
        </p:blipFill>
        <p:spPr>
          <a:xfrm>
            <a:off x="1737706" y="2043333"/>
            <a:ext cx="6054572" cy="2640961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FDC756C5-5C56-4D1F-B641-9944FECB9E5C}"/>
              </a:ext>
            </a:extLst>
          </p:cNvPr>
          <p:cNvSpPr/>
          <p:nvPr/>
        </p:nvSpPr>
        <p:spPr>
          <a:xfrm flipH="1">
            <a:off x="1779212" y="4651300"/>
            <a:ext cx="1754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국민안전처</a:t>
            </a:r>
          </a:p>
        </p:txBody>
      </p:sp>
    </p:spTree>
    <p:extLst>
      <p:ext uri="{BB962C8B-B14F-4D97-AF65-F5344CB8AC3E}">
        <p14:creationId xmlns:p14="http://schemas.microsoft.com/office/powerpoint/2010/main" val="217253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250463"/>
            <a:ext cx="6274475" cy="667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일어났을 때 어떻게 해야 할까요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5" name="그림 4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EE6F5793-26DA-4C64-8DFD-C835229456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8" b="33333"/>
          <a:stretch/>
        </p:blipFill>
        <p:spPr>
          <a:xfrm>
            <a:off x="1737706" y="2093844"/>
            <a:ext cx="6054572" cy="25400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561D9F6C-7A38-433C-8057-CBD3F9A1CA47}"/>
              </a:ext>
            </a:extLst>
          </p:cNvPr>
          <p:cNvSpPr/>
          <p:nvPr/>
        </p:nvSpPr>
        <p:spPr>
          <a:xfrm flipH="1">
            <a:off x="1796882" y="4589093"/>
            <a:ext cx="1754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국민안전처</a:t>
            </a:r>
          </a:p>
        </p:txBody>
      </p:sp>
    </p:spTree>
    <p:extLst>
      <p:ext uri="{BB962C8B-B14F-4D97-AF65-F5344CB8AC3E}">
        <p14:creationId xmlns:p14="http://schemas.microsoft.com/office/powerpoint/2010/main" val="415411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250463"/>
            <a:ext cx="6274475" cy="667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일어났을 때 어떻게 해야 할까요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5" name="그림 4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EE6F5793-26DA-4C64-8DFD-C835229456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" t="65765" r="-146" b="41"/>
          <a:stretch/>
        </p:blipFill>
        <p:spPr>
          <a:xfrm>
            <a:off x="1737706" y="2011382"/>
            <a:ext cx="6054572" cy="262246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86D20F8B-BC0F-41EC-81A1-986A70635508}"/>
              </a:ext>
            </a:extLst>
          </p:cNvPr>
          <p:cNvSpPr/>
          <p:nvPr/>
        </p:nvSpPr>
        <p:spPr>
          <a:xfrm flipH="1">
            <a:off x="1796882" y="4589093"/>
            <a:ext cx="1754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국민안전처</a:t>
            </a:r>
          </a:p>
        </p:txBody>
      </p:sp>
    </p:spTree>
    <p:extLst>
      <p:ext uri="{BB962C8B-B14F-4D97-AF65-F5344CB8AC3E}">
        <p14:creationId xmlns:p14="http://schemas.microsoft.com/office/powerpoint/2010/main" val="227948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6CE83FAA-80EE-4FA9-8711-92A68CA31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477" y="1614484"/>
            <a:ext cx="3172421" cy="317242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E0DD3F1-DAE1-47FC-9A95-DE83192C4B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4895568" y="1239326"/>
            <a:ext cx="2553520" cy="289188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CE50535E-2CC0-49AF-94E3-4A4D07CAEEFD}"/>
              </a:ext>
            </a:extLst>
          </p:cNvPr>
          <p:cNvSpPr/>
          <p:nvPr/>
        </p:nvSpPr>
        <p:spPr>
          <a:xfrm>
            <a:off x="5192343" y="2103347"/>
            <a:ext cx="21013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지진이 일어났을 때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대처 방법을 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활동지에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적어 봅시다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4E3BC06-F23E-40F4-B11A-0A6B81C9DD76}"/>
              </a:ext>
            </a:extLst>
          </p:cNvPr>
          <p:cNvSpPr txBox="1"/>
          <p:nvPr/>
        </p:nvSpPr>
        <p:spPr>
          <a:xfrm>
            <a:off x="1006234" y="1448285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  <p:pic>
        <p:nvPicPr>
          <p:cNvPr id="17" name="그림 16" descr="음식이(가) 표시된 사진&#10;&#10;자동 생성된 설명">
            <a:extLst>
              <a:ext uri="{FF2B5EF4-FFF2-40B4-BE49-F238E27FC236}">
                <a16:creationId xmlns:a16="http://schemas.microsoft.com/office/drawing/2014/main" xmlns="" id="{404B3708-DADB-410D-982D-B353DD93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319281" y="1306862"/>
            <a:ext cx="865545" cy="103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95A1B4-AE13-405F-8173-32999166BC43}"/>
              </a:ext>
            </a:extLst>
          </p:cNvPr>
          <p:cNvSpPr txBox="1"/>
          <p:nvPr/>
        </p:nvSpPr>
        <p:spPr>
          <a:xfrm>
            <a:off x="1275134" y="2032852"/>
            <a:ext cx="6591869" cy="1077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몇 번 발생했을까</a:t>
            </a:r>
            <a:r>
              <a:rPr lang="en-US" altLang="ko-KR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:a16="http://schemas.microsoft.com/office/drawing/2014/main" xmlns="" id="{2B727C57-34CD-429C-B7DD-CBCBFEB211E2}"/>
              </a:ext>
            </a:extLst>
          </p:cNvPr>
          <p:cNvSpPr/>
          <p:nvPr/>
        </p:nvSpPr>
        <p:spPr>
          <a:xfrm>
            <a:off x="879989" y="398919"/>
            <a:ext cx="4644206" cy="931403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  </a:t>
            </a:r>
            <a:r>
              <a:rPr lang="ko-KR" altLang="en-US" sz="40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다음 시간에는</a:t>
            </a:r>
            <a:r>
              <a:rPr lang="en-US" altLang="ko-KR" sz="40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...</a:t>
            </a:r>
            <a:endParaRPr lang="en-US" altLang="ko-KR" sz="3600" spc="-150" dirty="0">
              <a:solidFill>
                <a:schemeClr val="tx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7917CB3D-D3A0-4BC3-9582-7515F34879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58" y="183852"/>
            <a:ext cx="1489609" cy="114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48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B18BC09D-82A5-45EA-A5FB-AFA23A7BE2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" t="8589" r="6042" b="12399"/>
          <a:stretch/>
        </p:blipFill>
        <p:spPr>
          <a:xfrm>
            <a:off x="1409148" y="441738"/>
            <a:ext cx="6361043" cy="4064001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17889" y="3909039"/>
            <a:ext cx="1500944" cy="114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0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23813"/>
            <a:ext cx="9144001" cy="1241917"/>
            <a:chOff x="-297951" y="-103198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103198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2132845" y="293861"/>
              <a:ext cx="5052968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선생님께 드리는 안내서</a:t>
              </a:r>
              <a:endParaRPr lang="ko-KR" altLang="en-US" sz="3600" dirty="0">
                <a:solidFill>
                  <a:srgbClr val="7030A0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95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80539" y="1707576"/>
            <a:ext cx="19944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한컴 윤고딕 250" panose="02020603020101020101" pitchFamily="18" charset="-127"/>
              <a:ea typeface="한컴 윤고딕 250" panose="0202060302010102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580539" y="2511194"/>
            <a:ext cx="8093462" cy="1568055"/>
            <a:chOff x="626932" y="3538611"/>
            <a:chExt cx="7673144" cy="1942827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633374" y="4451829"/>
              <a:ext cx="7666702" cy="102960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[4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과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11-04]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 발생 원인을 이해하고 지진이 났을 때 안전하게 대처하는 방법을 토의할 수 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endPara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562610" cy="64827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F18E2F44-0F35-40D6-9B29-B9A28EB5C7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750" y="1315531"/>
            <a:ext cx="1276730" cy="105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74661" y="1330189"/>
            <a:ext cx="8056329" cy="3007967"/>
            <a:chOff x="450126" y="2021981"/>
            <a:chExt cx="8056329" cy="3007967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021981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234729"/>
              <a:ext cx="19944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2800" dirty="0">
                <a:highlight>
                  <a:srgbClr val="FFFF9F"/>
                </a:highlight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818721" y="2821651"/>
              <a:ext cx="7687734" cy="2208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이번 차시는 책을 읽고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지구 내부의 모습을 알아 보며 지진이 발생한 원인을 이해하는 </a:t>
              </a:r>
              <a:r>
                <a:rPr lang="ko-KR" altLang="en-US" sz="2400" dirty="0" err="1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차시입니다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지구 내부의 힘을 느껴 보며 지진이 어떻게 발생되는지 이해하고 학생들이 지진의 피해를 입지 않기 위해서는 어떻게 해야 하는지 알아 보는데 목표가 있습니다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</a:t>
              </a:r>
              <a:endPara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bg1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rPr>
              <a:t>학습목표</a:t>
            </a:r>
            <a:endParaRPr lang="ko-KR" altLang="en-US" sz="1100" dirty="0">
              <a:solidFill>
                <a:schemeClr val="bg1"/>
              </a:solidFill>
              <a:latin typeface="배스킨라빈스 B" panose="02020603020101020101" pitchFamily="18" charset="-127"/>
              <a:ea typeface="배스킨라빈스 B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1257" y="340287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발생하는 원인을 알 수 있다</a:t>
            </a:r>
            <a:r>
              <a:rPr lang="en-US" altLang="ko-KR" sz="3600" dirty="0">
                <a:solidFill>
                  <a:srgbClr val="6A5074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dirty="0">
              <a:solidFill>
                <a:srgbClr val="6A5074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179597F9-6766-40A2-8DD4-6A02697FD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41" y="625381"/>
            <a:ext cx="5228535" cy="204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3754A8C3-21D3-480C-8855-6A0DAD833D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209676"/>
            <a:ext cx="7393261" cy="32505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019725" y="3163998"/>
            <a:ext cx="4923735" cy="769826"/>
            <a:chOff x="1198108" y="4568504"/>
            <a:chExt cx="6564975" cy="102643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6295A1B4-AE13-405F-8173-32999166BC43}"/>
                </a:ext>
              </a:extLst>
            </p:cNvPr>
            <p:cNvSpPr txBox="1"/>
            <p:nvPr/>
          </p:nvSpPr>
          <p:spPr>
            <a:xfrm>
              <a:off x="2000398" y="4568504"/>
              <a:ext cx="5762685" cy="1026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 대피 훈련</a:t>
              </a:r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49DEEFF5-25E2-427A-9266-0E6D1CA3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5" name="그룹 14"/>
          <p:cNvGrpSpPr/>
          <p:nvPr/>
        </p:nvGrpSpPr>
        <p:grpSpPr>
          <a:xfrm>
            <a:off x="1035018" y="1638656"/>
            <a:ext cx="7262088" cy="769826"/>
            <a:chOff x="1218500" y="2534715"/>
            <a:chExt cx="9682788" cy="1026434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072CFCDD-493E-4E00-A9E3-A8A5E612C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6295A1B4-AE13-405F-8173-32999166BC43}"/>
                </a:ext>
              </a:extLst>
            </p:cNvPr>
            <p:cNvSpPr txBox="1"/>
            <p:nvPr/>
          </p:nvSpPr>
          <p:spPr>
            <a:xfrm>
              <a:off x="2033044" y="2534715"/>
              <a:ext cx="8868244" cy="1026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지구 속은 어떻게 생겼을까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?</a:t>
              </a: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1040085" y="2406174"/>
            <a:ext cx="6754842" cy="769826"/>
            <a:chOff x="1225255" y="3558073"/>
            <a:chExt cx="9006463" cy="1026435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xmlns="" id="{D5495F49-DC0C-4905-A34A-2D0F22C9E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6295A1B4-AE13-405F-8173-32999166BC43}"/>
                </a:ext>
              </a:extLst>
            </p:cNvPr>
            <p:cNvSpPr txBox="1"/>
            <p:nvPr/>
          </p:nvSpPr>
          <p:spPr>
            <a:xfrm>
              <a:off x="2000398" y="3558073"/>
              <a:ext cx="8231320" cy="1026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지진은 어떻게 발생할까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?</a:t>
              </a:r>
            </a:p>
          </p:txBody>
        </p:sp>
      </p:grp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:a16="http://schemas.microsoft.com/office/drawing/2014/main" xmlns="" id="{2B727C57-34CD-429C-B7DD-CBCBFEB211E2}"/>
              </a:ext>
            </a:extLst>
          </p:cNvPr>
          <p:cNvSpPr/>
          <p:nvPr/>
        </p:nvSpPr>
        <p:spPr>
          <a:xfrm>
            <a:off x="3142382" y="788414"/>
            <a:ext cx="2685924" cy="70401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r>
              <a:rPr lang="ko-KR" altLang="en-US" sz="2700" dirty="0">
                <a:solidFill>
                  <a:prstClr val="black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공부할 순서 </a:t>
            </a:r>
            <a:r>
              <a:rPr lang="ko-KR" altLang="en-US" sz="3300" dirty="0">
                <a:solidFill>
                  <a:srgbClr val="4472C4">
                    <a:lumMod val="75000"/>
                  </a:srgb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ko-KR" altLang="en-US" sz="3600" dirty="0">
              <a:solidFill>
                <a:prstClr val="black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95A1B4-AE13-405F-8173-32999166BC43}"/>
              </a:ext>
            </a:extLst>
          </p:cNvPr>
          <p:cNvSpPr txBox="1"/>
          <p:nvPr/>
        </p:nvSpPr>
        <p:spPr>
          <a:xfrm>
            <a:off x="1309599" y="2502358"/>
            <a:ext cx="6522940" cy="995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4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:a16="http://schemas.microsoft.com/office/drawing/2014/main" xmlns="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457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649</Words>
  <Application>Microsoft Office PowerPoint</Application>
  <PresentationFormat>화면 슬라이드 쇼(16:9)</PresentationFormat>
  <Paragraphs>130</Paragraphs>
  <Slides>26</Slides>
  <Notes>6</Notes>
  <HiddenSlides>0</HiddenSlides>
  <MMClips>15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6" baseType="lpstr">
      <vt:lpstr>다온 청춘고딕(B)</vt:lpstr>
      <vt:lpstr>맑은 고딕</vt:lpstr>
      <vt:lpstr>배달의민족 주아</vt:lpstr>
      <vt:lpstr>배스킨라빈스 B</vt:lpstr>
      <vt:lpstr>한컴 윤고딕 230</vt:lpstr>
      <vt:lpstr>한컴 윤고딕 250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39</cp:revision>
  <cp:lastPrinted>2020-03-19T02:59:38Z</cp:lastPrinted>
  <dcterms:created xsi:type="dcterms:W3CDTF">2019-09-17T12:33:38Z</dcterms:created>
  <dcterms:modified xsi:type="dcterms:W3CDTF">2020-04-21T09:22:32Z</dcterms:modified>
</cp:coreProperties>
</file>