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81" r:id="rId3"/>
    <p:sldId id="258" r:id="rId4"/>
    <p:sldId id="263" r:id="rId5"/>
    <p:sldId id="265" r:id="rId6"/>
    <p:sldId id="266" r:id="rId7"/>
    <p:sldId id="282" r:id="rId8"/>
    <p:sldId id="292" r:id="rId9"/>
    <p:sldId id="315" r:id="rId10"/>
    <p:sldId id="317" r:id="rId11"/>
    <p:sldId id="283" r:id="rId12"/>
    <p:sldId id="323" r:id="rId13"/>
    <p:sldId id="321" r:id="rId14"/>
    <p:sldId id="322" r:id="rId15"/>
    <p:sldId id="318" r:id="rId16"/>
    <p:sldId id="293" r:id="rId17"/>
    <p:sldId id="301" r:id="rId18"/>
    <p:sldId id="324" r:id="rId19"/>
    <p:sldId id="325" r:id="rId20"/>
    <p:sldId id="326" r:id="rId21"/>
    <p:sldId id="304" r:id="rId22"/>
    <p:sldId id="313" r:id="rId23"/>
    <p:sldId id="327" r:id="rId24"/>
    <p:sldId id="328" r:id="rId25"/>
    <p:sldId id="314" r:id="rId26"/>
  </p:sldIdLst>
  <p:sldSz cx="9144000" cy="5143500" type="screen16x9"/>
  <p:notesSz cx="6802438" cy="99345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2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0" y="5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4B998F-9BAD-4395-BB2C-15F568644C26}" type="datetimeFigureOut">
              <a:rPr lang="ko-KR" altLang="en-US" smtClean="0"/>
              <a:t>2020-04-22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74792A-3E85-414F-80A5-092B55B910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1856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3765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3745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5175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51756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72762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8727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437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975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5169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9272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480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568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1258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086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4685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2815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179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57A4F-0B01-4B65-933E-3B4C852792D2}" type="datetimeFigureOut">
              <a:rPr lang="ko-KR" altLang="en-US" smtClean="0"/>
              <a:t>2020-04-22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4074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g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g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5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5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4.em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8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microsoft.com/office/2007/relationships/hdphoto" Target="../media/hdphoto1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25.png"/><Relationship Id="rId4" Type="http://schemas.openxmlformats.org/officeDocument/2006/relationships/image" Target="../media/image34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9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5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5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9E5703A2-EAA5-4547-866C-94B441A11C18}"/>
              </a:ext>
            </a:extLst>
          </p:cNvPr>
          <p:cNvSpPr/>
          <p:nvPr/>
        </p:nvSpPr>
        <p:spPr>
          <a:xfrm>
            <a:off x="-1" y="669077"/>
            <a:ext cx="9144001" cy="1241917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 descr="그리기, 옅은이(가) 표시된 사진&#10;&#10;자동 생성된 설명">
            <a:extLst>
              <a:ext uri="{FF2B5EF4-FFF2-40B4-BE49-F238E27FC236}">
                <a16:creationId xmlns="" xmlns:a16="http://schemas.microsoft.com/office/drawing/2014/main" id="{65549737-316A-4AEE-A4C0-66206CDDD2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0" y="4623741"/>
            <a:ext cx="2176461" cy="463336"/>
          </a:xfrm>
          <a:prstGeom prst="rect">
            <a:avLst/>
          </a:prstGeom>
        </p:spPr>
      </p:pic>
      <p:pic>
        <p:nvPicPr>
          <p:cNvPr id="3" name="그림 2" descr="그리기이(가) 표시된 사진&#10;&#10;자동 생성된 설명">
            <a:extLst>
              <a:ext uri="{FF2B5EF4-FFF2-40B4-BE49-F238E27FC236}">
                <a16:creationId xmlns="" xmlns:a16="http://schemas.microsoft.com/office/drawing/2014/main" id="{BE6B8FC1-367C-4B84-A203-85CDDA4317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675" y="4755722"/>
            <a:ext cx="394446" cy="3877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B7CBB4D-BD39-4DA6-A093-2D79124C9250}"/>
              </a:ext>
            </a:extLst>
          </p:cNvPr>
          <p:cNvSpPr txBox="1"/>
          <p:nvPr/>
        </p:nvSpPr>
        <p:spPr>
          <a:xfrm>
            <a:off x="7463788" y="4855409"/>
            <a:ext cx="17095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chemeClr val="bg1"/>
                </a:solidFill>
              </a:rPr>
              <a:t>안산 </a:t>
            </a:r>
            <a:r>
              <a:rPr lang="ko-KR" altLang="en-US" sz="1400" dirty="0" err="1">
                <a:solidFill>
                  <a:schemeClr val="bg1"/>
                </a:solidFill>
              </a:rPr>
              <a:t>선부초</a:t>
            </a:r>
            <a:r>
              <a:rPr lang="ko-KR" altLang="en-US" sz="1400" dirty="0">
                <a:solidFill>
                  <a:schemeClr val="bg1"/>
                </a:solidFill>
              </a:rPr>
              <a:t> </a:t>
            </a:r>
            <a:r>
              <a:rPr lang="ko-KR" altLang="en-US" sz="1400" dirty="0" err="1">
                <a:solidFill>
                  <a:schemeClr val="bg1"/>
                </a:solidFill>
              </a:rPr>
              <a:t>최웅비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="" xmlns:a16="http://schemas.microsoft.com/office/drawing/2014/main" id="{ACFB3076-E374-4DF9-A8E5-56E36FCDD962}"/>
              </a:ext>
            </a:extLst>
          </p:cNvPr>
          <p:cNvSpPr/>
          <p:nvPr/>
        </p:nvSpPr>
        <p:spPr>
          <a:xfrm>
            <a:off x="2681921" y="689870"/>
            <a:ext cx="408958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40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2,556,767</a:t>
            </a:r>
            <a:r>
              <a:rPr lang="ko-KR" altLang="en-US" sz="40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</a:t>
            </a:r>
            <a:endParaRPr lang="en-US" altLang="ko-KR" sz="2800" dirty="0">
              <a:solidFill>
                <a:schemeClr val="accent6">
                  <a:lumMod val="50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pPr algn="ctr"/>
            <a:r>
              <a:rPr lang="ko-KR" altLang="en-US" sz="32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났어요</a:t>
            </a:r>
            <a:r>
              <a:rPr lang="en-US" altLang="ko-KR" sz="32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!</a:t>
            </a:r>
            <a:endParaRPr lang="ko-KR" altLang="en-US" sz="2800" dirty="0">
              <a:solidFill>
                <a:srgbClr val="7030A0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407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사각형: 둥근 모서리 12">
            <a:extLst>
              <a:ext uri="{FF2B5EF4-FFF2-40B4-BE49-F238E27FC236}">
                <a16:creationId xmlns="" xmlns:a16="http://schemas.microsoft.com/office/drawing/2014/main" id="{9CFBADF2-4464-48A9-B92E-C3BCA2C05198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방법</a:t>
            </a:r>
            <a:endParaRPr lang="ko-KR" altLang="en-US" sz="3600" dirty="0"/>
          </a:p>
        </p:txBody>
      </p:sp>
      <p:pic>
        <p:nvPicPr>
          <p:cNvPr id="8" name="그림 7" descr="장난감, 인형, 앉아있는, 전화이(가) 표시된 사진&#10;&#10;자동 생성된 설명">
            <a:extLst>
              <a:ext uri="{FF2B5EF4-FFF2-40B4-BE49-F238E27FC236}">
                <a16:creationId xmlns="" xmlns:a16="http://schemas.microsoft.com/office/drawing/2014/main" id="{893A3443-B9FA-4A32-A0AC-DAD91BE9A5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65" t="21722" b="3970"/>
          <a:stretch/>
        </p:blipFill>
        <p:spPr>
          <a:xfrm>
            <a:off x="5354593" y="2770756"/>
            <a:ext cx="1691204" cy="2382998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BF7373A-9091-468D-8459-5C5A7FDC27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35" t="-769" r="31963" b="38752"/>
          <a:stretch/>
        </p:blipFill>
        <p:spPr>
          <a:xfrm>
            <a:off x="6401833" y="2616201"/>
            <a:ext cx="1957822" cy="2217250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10" name="직사각형 9">
            <a:extLst>
              <a:ext uri="{FF2B5EF4-FFF2-40B4-BE49-F238E27FC236}">
                <a16:creationId xmlns="" xmlns:a16="http://schemas.microsoft.com/office/drawing/2014/main" id="{5CBBCF00-6884-44D8-9EEB-9AC687F2B5EC}"/>
              </a:ext>
            </a:extLst>
          </p:cNvPr>
          <p:cNvSpPr/>
          <p:nvPr/>
        </p:nvSpPr>
        <p:spPr>
          <a:xfrm>
            <a:off x="6775639" y="3237458"/>
            <a:ext cx="13375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왜 벽돌이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무너졌을까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="" xmlns:a16="http://schemas.microsoft.com/office/drawing/2014/main" id="{5EE58AC3-375F-4586-97BC-6F9DA1718506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A816D66D-7CE7-4854-887F-3783C7D248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61" y="1167721"/>
            <a:ext cx="4465830" cy="3902623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593" y="1156243"/>
            <a:ext cx="3155303" cy="163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33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4">
            <a:extLst>
              <a:ext uri="{FF2B5EF4-FFF2-40B4-BE49-F238E27FC236}">
                <a16:creationId xmlns="" xmlns:a16="http://schemas.microsoft.com/office/drawing/2014/main" id="{3DC71E29-45C9-4C1D-80CD-0099D334EB80}"/>
              </a:ext>
            </a:extLst>
          </p:cNvPr>
          <p:cNvSpPr/>
          <p:nvPr/>
        </p:nvSpPr>
        <p:spPr>
          <a:xfrm>
            <a:off x="266030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방법</a:t>
            </a:r>
            <a:endParaRPr lang="ko-KR" altLang="en-US" sz="36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pic>
        <p:nvPicPr>
          <p:cNvPr id="6" name="그림 5" descr="시계, 방이(가) 표시된 사진&#10;&#10;자동 생성된 설명">
            <a:extLst>
              <a:ext uri="{FF2B5EF4-FFF2-40B4-BE49-F238E27FC236}">
                <a16:creationId xmlns="" xmlns:a16="http://schemas.microsoft.com/office/drawing/2014/main" id="{8BE5F2C0-CBC6-4A67-BBF9-AA9387793E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31" y="2658021"/>
            <a:ext cx="1828958" cy="2049958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24DFFED9-9AC9-41EB-B2E7-47CAB658FD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904" t="6460" r="994" b="31523"/>
          <a:stretch/>
        </p:blipFill>
        <p:spPr>
          <a:xfrm>
            <a:off x="6083300" y="1101374"/>
            <a:ext cx="2282705" cy="2365726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A1425EBB-2F8B-43FE-8785-327452889D16}"/>
              </a:ext>
            </a:extLst>
          </p:cNvPr>
          <p:cNvSpPr/>
          <p:nvPr/>
        </p:nvSpPr>
        <p:spPr>
          <a:xfrm>
            <a:off x="6516441" y="1745628"/>
            <a:ext cx="17113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맞아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~!</a:t>
            </a: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내가 본 벽돌들은 모두 이렇게 </a:t>
            </a:r>
            <a:r>
              <a:rPr lang="ko-KR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쌓여 있었어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!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26" y="1396958"/>
            <a:ext cx="4054056" cy="341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3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4">
            <a:extLst>
              <a:ext uri="{FF2B5EF4-FFF2-40B4-BE49-F238E27FC236}">
                <a16:creationId xmlns="" xmlns:a16="http://schemas.microsoft.com/office/drawing/2014/main" id="{3DC71E29-45C9-4C1D-80CD-0099D334EB80}"/>
              </a:ext>
            </a:extLst>
          </p:cNvPr>
          <p:cNvSpPr/>
          <p:nvPr/>
        </p:nvSpPr>
        <p:spPr>
          <a:xfrm>
            <a:off x="266030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방법</a:t>
            </a:r>
            <a:endParaRPr lang="ko-KR" altLang="en-US" sz="36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pic>
        <p:nvPicPr>
          <p:cNvPr id="13" name="그림 12" descr="장난감, 인형, 앉아있는, 전화이(가) 표시된 사진&#10;&#10;자동 생성된 설명">
            <a:extLst>
              <a:ext uri="{FF2B5EF4-FFF2-40B4-BE49-F238E27FC236}">
                <a16:creationId xmlns="" xmlns:a16="http://schemas.microsoft.com/office/drawing/2014/main" id="{18A6FA8B-0B7D-4DB3-AF59-BF3B875F13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65" t="21722" b="3970"/>
          <a:stretch/>
        </p:blipFill>
        <p:spPr>
          <a:xfrm>
            <a:off x="6101352" y="2590727"/>
            <a:ext cx="1691204" cy="2382998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="" xmlns:a16="http://schemas.microsoft.com/office/drawing/2014/main" id="{E8F0E8CC-5F6A-4D76-8815-F0C032EE39C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35" t="-769" r="31963" b="38752"/>
          <a:stretch/>
        </p:blipFill>
        <p:spPr>
          <a:xfrm>
            <a:off x="6813645" y="1265829"/>
            <a:ext cx="1957822" cy="2217250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1FF58757-BA1B-4764-87FA-6A93B77ABE3B}"/>
              </a:ext>
            </a:extLst>
          </p:cNvPr>
          <p:cNvSpPr/>
          <p:nvPr/>
        </p:nvSpPr>
        <p:spPr>
          <a:xfrm>
            <a:off x="7191529" y="1971524"/>
            <a:ext cx="13375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왜 또 건물이 무너졌을까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97" y="1265829"/>
            <a:ext cx="5275987" cy="3673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70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4">
            <a:extLst>
              <a:ext uri="{FF2B5EF4-FFF2-40B4-BE49-F238E27FC236}">
                <a16:creationId xmlns="" xmlns:a16="http://schemas.microsoft.com/office/drawing/2014/main" id="{3DC71E29-45C9-4C1D-80CD-0099D334EB80}"/>
              </a:ext>
            </a:extLst>
          </p:cNvPr>
          <p:cNvSpPr/>
          <p:nvPr/>
        </p:nvSpPr>
        <p:spPr>
          <a:xfrm>
            <a:off x="266030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방법</a:t>
            </a:r>
            <a:endParaRPr lang="ko-KR" altLang="en-US" sz="36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sp>
        <p:nvSpPr>
          <p:cNvPr id="9" name="사각형: 둥근 모서리 8">
            <a:extLst>
              <a:ext uri="{FF2B5EF4-FFF2-40B4-BE49-F238E27FC236}">
                <a16:creationId xmlns="" xmlns:a16="http://schemas.microsoft.com/office/drawing/2014/main" id="{CEE9B092-6F5D-42BB-A78B-2C9486C2B5F8}"/>
              </a:ext>
            </a:extLst>
          </p:cNvPr>
          <p:cNvSpPr/>
          <p:nvPr/>
        </p:nvSpPr>
        <p:spPr>
          <a:xfrm>
            <a:off x="408175" y="1605859"/>
            <a:ext cx="3014835" cy="104613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="" xmlns:a16="http://schemas.microsoft.com/office/drawing/2014/main" id="{AA44789F-9708-454C-BBA8-CE730D994FA1}"/>
              </a:ext>
            </a:extLst>
          </p:cNvPr>
          <p:cNvSpPr/>
          <p:nvPr/>
        </p:nvSpPr>
        <p:spPr>
          <a:xfrm flipH="1">
            <a:off x="408175" y="1732415"/>
            <a:ext cx="30441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강한 지진이 발생하면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,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땅은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모래를 세게 두드리는 것과 같은 효과가 생겨요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2AB9CA9F-DF30-47E5-B3EC-AFB2567CCF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33" y="2720414"/>
            <a:ext cx="2218883" cy="2218883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612" y="1497314"/>
            <a:ext cx="5064595" cy="3363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78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4">
            <a:extLst>
              <a:ext uri="{FF2B5EF4-FFF2-40B4-BE49-F238E27FC236}">
                <a16:creationId xmlns="" xmlns:a16="http://schemas.microsoft.com/office/drawing/2014/main" id="{3DC71E29-45C9-4C1D-80CD-0099D334EB80}"/>
              </a:ext>
            </a:extLst>
          </p:cNvPr>
          <p:cNvSpPr/>
          <p:nvPr/>
        </p:nvSpPr>
        <p:spPr>
          <a:xfrm>
            <a:off x="266030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방법</a:t>
            </a:r>
            <a:endParaRPr lang="ko-KR" altLang="en-US" sz="36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sp>
        <p:nvSpPr>
          <p:cNvPr id="9" name="사각형: 둥근 모서리 8">
            <a:extLst>
              <a:ext uri="{FF2B5EF4-FFF2-40B4-BE49-F238E27FC236}">
                <a16:creationId xmlns="" xmlns:a16="http://schemas.microsoft.com/office/drawing/2014/main" id="{8E300457-A5FB-4B04-9DF4-7CF29B0C4EC1}"/>
              </a:ext>
            </a:extLst>
          </p:cNvPr>
          <p:cNvSpPr/>
          <p:nvPr/>
        </p:nvSpPr>
        <p:spPr>
          <a:xfrm>
            <a:off x="4548375" y="1457195"/>
            <a:ext cx="3014835" cy="104613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="" xmlns:a16="http://schemas.microsoft.com/office/drawing/2014/main" id="{AA1BDDC7-877E-4714-8084-77051A06AA0E}"/>
              </a:ext>
            </a:extLst>
          </p:cNvPr>
          <p:cNvSpPr/>
          <p:nvPr/>
        </p:nvSpPr>
        <p:spPr>
          <a:xfrm flipH="1">
            <a:off x="4705045" y="1583751"/>
            <a:ext cx="27308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그래서 구멍을 파고 거기에 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콘크리트라는 단단한 물질을 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넣어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굳혀요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5405629B-97C4-4008-A0AF-E5F1463E4E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521" y="2233029"/>
            <a:ext cx="2614264" cy="2614264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988" y="1268859"/>
            <a:ext cx="2882704" cy="3814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06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4">
            <a:extLst>
              <a:ext uri="{FF2B5EF4-FFF2-40B4-BE49-F238E27FC236}">
                <a16:creationId xmlns="" xmlns:a16="http://schemas.microsoft.com/office/drawing/2014/main" id="{3DC71E29-45C9-4C1D-80CD-0099D334EB80}"/>
              </a:ext>
            </a:extLst>
          </p:cNvPr>
          <p:cNvSpPr/>
          <p:nvPr/>
        </p:nvSpPr>
        <p:spPr>
          <a:xfrm>
            <a:off x="266030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방법</a:t>
            </a:r>
            <a:endParaRPr lang="ko-KR" altLang="en-US" sz="36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pic>
        <p:nvPicPr>
          <p:cNvPr id="12" name="그림 11" descr="텍스트, 냉장고이(가) 표시된 사진&#10;&#10;자동 생성된 설명">
            <a:extLst>
              <a:ext uri="{FF2B5EF4-FFF2-40B4-BE49-F238E27FC236}">
                <a16:creationId xmlns="" xmlns:a16="http://schemas.microsoft.com/office/drawing/2014/main" id="{26F13A27-AF2B-434B-BD93-E316F27CA1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0" r="1086" b="3178"/>
          <a:stretch/>
        </p:blipFill>
        <p:spPr>
          <a:xfrm>
            <a:off x="1068955" y="1401205"/>
            <a:ext cx="2654683" cy="34057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36" name="그룹 35">
            <a:extLst>
              <a:ext uri="{FF2B5EF4-FFF2-40B4-BE49-F238E27FC236}">
                <a16:creationId xmlns="" xmlns:a16="http://schemas.microsoft.com/office/drawing/2014/main" id="{31CE2A4B-FA41-4C51-8AA1-4208B8B608EA}"/>
              </a:ext>
            </a:extLst>
          </p:cNvPr>
          <p:cNvGrpSpPr/>
          <p:nvPr/>
        </p:nvGrpSpPr>
        <p:grpSpPr>
          <a:xfrm>
            <a:off x="4815416" y="1356812"/>
            <a:ext cx="2406650" cy="1214938"/>
            <a:chOff x="4815416" y="1356812"/>
            <a:chExt cx="2406650" cy="1214938"/>
          </a:xfrm>
        </p:grpSpPr>
        <p:sp>
          <p:nvSpPr>
            <p:cNvPr id="4" name="직사각형 3">
              <a:extLst>
                <a:ext uri="{FF2B5EF4-FFF2-40B4-BE49-F238E27FC236}">
                  <a16:creationId xmlns="" xmlns:a16="http://schemas.microsoft.com/office/drawing/2014/main" id="{C52BABF7-2259-4BC5-AC4A-12E13182ED30}"/>
                </a:ext>
              </a:extLst>
            </p:cNvPr>
            <p:cNvSpPr/>
            <p:nvPr/>
          </p:nvSpPr>
          <p:spPr>
            <a:xfrm>
              <a:off x="5143500" y="1424019"/>
              <a:ext cx="656167" cy="25823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="" xmlns:a16="http://schemas.microsoft.com/office/drawing/2014/main" id="{B8A9F1CC-D674-4753-A43C-921F5B8441D9}"/>
                </a:ext>
              </a:extLst>
            </p:cNvPr>
            <p:cNvSpPr/>
            <p:nvPr/>
          </p:nvSpPr>
          <p:spPr>
            <a:xfrm>
              <a:off x="5850466" y="1424018"/>
              <a:ext cx="656167" cy="25823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="" xmlns:a16="http://schemas.microsoft.com/office/drawing/2014/main" id="{468399FF-7264-40AD-B3D7-7B7ABA955C25}"/>
                </a:ext>
              </a:extLst>
            </p:cNvPr>
            <p:cNvSpPr/>
            <p:nvPr/>
          </p:nvSpPr>
          <p:spPr>
            <a:xfrm>
              <a:off x="6565899" y="1424017"/>
              <a:ext cx="656167" cy="25823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="" xmlns:a16="http://schemas.microsoft.com/office/drawing/2014/main" id="{AECD903B-98D8-43CE-ADF7-911AF20DA030}"/>
                </a:ext>
              </a:extLst>
            </p:cNvPr>
            <p:cNvSpPr/>
            <p:nvPr/>
          </p:nvSpPr>
          <p:spPr>
            <a:xfrm>
              <a:off x="4815416" y="1721453"/>
              <a:ext cx="656167" cy="25823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="" xmlns:a16="http://schemas.microsoft.com/office/drawing/2014/main" id="{C793F316-9B9B-4959-B9DE-550D44299B7C}"/>
                </a:ext>
              </a:extLst>
            </p:cNvPr>
            <p:cNvSpPr/>
            <p:nvPr/>
          </p:nvSpPr>
          <p:spPr>
            <a:xfrm>
              <a:off x="5522382" y="1721452"/>
              <a:ext cx="656167" cy="25823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="" xmlns:a16="http://schemas.microsoft.com/office/drawing/2014/main" id="{F169B294-40BA-4E79-91E0-6CC8949D91FE}"/>
                </a:ext>
              </a:extLst>
            </p:cNvPr>
            <p:cNvSpPr/>
            <p:nvPr/>
          </p:nvSpPr>
          <p:spPr>
            <a:xfrm>
              <a:off x="6237815" y="1721451"/>
              <a:ext cx="656167" cy="25823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직사각형 19">
              <a:extLst>
                <a:ext uri="{FF2B5EF4-FFF2-40B4-BE49-F238E27FC236}">
                  <a16:creationId xmlns="" xmlns:a16="http://schemas.microsoft.com/office/drawing/2014/main" id="{A212F6E9-7269-465E-BCFE-699017964759}"/>
                </a:ext>
              </a:extLst>
            </p:cNvPr>
            <p:cNvSpPr/>
            <p:nvPr/>
          </p:nvSpPr>
          <p:spPr>
            <a:xfrm>
              <a:off x="5143500" y="2011135"/>
              <a:ext cx="656167" cy="25823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FABF8AAD-C0FB-4D0E-B423-FC8CEBDCD787}"/>
                </a:ext>
              </a:extLst>
            </p:cNvPr>
            <p:cNvSpPr/>
            <p:nvPr/>
          </p:nvSpPr>
          <p:spPr>
            <a:xfrm>
              <a:off x="5850466" y="2011134"/>
              <a:ext cx="656167" cy="25823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="" xmlns:a16="http://schemas.microsoft.com/office/drawing/2014/main" id="{81B10191-6263-4FA9-9480-EEADB9780AFA}"/>
                </a:ext>
              </a:extLst>
            </p:cNvPr>
            <p:cNvSpPr/>
            <p:nvPr/>
          </p:nvSpPr>
          <p:spPr>
            <a:xfrm>
              <a:off x="6565899" y="2011133"/>
              <a:ext cx="656167" cy="25823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="" xmlns:a16="http://schemas.microsoft.com/office/drawing/2014/main" id="{D5E338DA-F964-4FCA-B5EC-7D08AF448175}"/>
                </a:ext>
              </a:extLst>
            </p:cNvPr>
            <p:cNvSpPr/>
            <p:nvPr/>
          </p:nvSpPr>
          <p:spPr>
            <a:xfrm>
              <a:off x="4815416" y="2308569"/>
              <a:ext cx="656167" cy="25823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직사각형 23">
              <a:extLst>
                <a:ext uri="{FF2B5EF4-FFF2-40B4-BE49-F238E27FC236}">
                  <a16:creationId xmlns="" xmlns:a16="http://schemas.microsoft.com/office/drawing/2014/main" id="{4441FCE8-7298-4680-88F2-FB4C1178CF62}"/>
                </a:ext>
              </a:extLst>
            </p:cNvPr>
            <p:cNvSpPr/>
            <p:nvPr/>
          </p:nvSpPr>
          <p:spPr>
            <a:xfrm>
              <a:off x="5522382" y="2308568"/>
              <a:ext cx="656167" cy="25823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="" xmlns:a16="http://schemas.microsoft.com/office/drawing/2014/main" id="{561B13B4-9BBC-4292-9017-4EBE5892844F}"/>
                </a:ext>
              </a:extLst>
            </p:cNvPr>
            <p:cNvSpPr/>
            <p:nvPr/>
          </p:nvSpPr>
          <p:spPr>
            <a:xfrm>
              <a:off x="6237815" y="2308567"/>
              <a:ext cx="656167" cy="25823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="" xmlns:a16="http://schemas.microsoft.com/office/drawing/2014/main" id="{B67B1DA0-D60F-4846-97AA-8099D172164D}"/>
                </a:ext>
              </a:extLst>
            </p:cNvPr>
            <p:cNvSpPr/>
            <p:nvPr/>
          </p:nvSpPr>
          <p:spPr>
            <a:xfrm>
              <a:off x="4815416" y="1416345"/>
              <a:ext cx="277285" cy="25823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>
              <a:extLst>
                <a:ext uri="{FF2B5EF4-FFF2-40B4-BE49-F238E27FC236}">
                  <a16:creationId xmlns="" xmlns:a16="http://schemas.microsoft.com/office/drawing/2014/main" id="{AB79AEF2-1D2C-45E3-8721-529043C35E48}"/>
                </a:ext>
              </a:extLst>
            </p:cNvPr>
            <p:cNvSpPr/>
            <p:nvPr/>
          </p:nvSpPr>
          <p:spPr>
            <a:xfrm>
              <a:off x="6944781" y="1717765"/>
              <a:ext cx="277285" cy="25823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="" xmlns:a16="http://schemas.microsoft.com/office/drawing/2014/main" id="{D015E87F-1839-4B88-B340-4A5F4C0C8FEF}"/>
                </a:ext>
              </a:extLst>
            </p:cNvPr>
            <p:cNvSpPr/>
            <p:nvPr/>
          </p:nvSpPr>
          <p:spPr>
            <a:xfrm>
              <a:off x="4815416" y="2011132"/>
              <a:ext cx="277285" cy="25823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="" xmlns:a16="http://schemas.microsoft.com/office/drawing/2014/main" id="{0B072316-D9F6-4CED-A2F1-BBDCA5CCE1B2}"/>
                </a:ext>
              </a:extLst>
            </p:cNvPr>
            <p:cNvSpPr/>
            <p:nvPr/>
          </p:nvSpPr>
          <p:spPr>
            <a:xfrm>
              <a:off x="6944781" y="2313517"/>
              <a:ext cx="277285" cy="25823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직사각형 30">
              <a:extLst>
                <a:ext uri="{FF2B5EF4-FFF2-40B4-BE49-F238E27FC236}">
                  <a16:creationId xmlns="" xmlns:a16="http://schemas.microsoft.com/office/drawing/2014/main" id="{DF07E98F-2F68-4C27-AEFC-727F9BAAA68C}"/>
                </a:ext>
              </a:extLst>
            </p:cNvPr>
            <p:cNvSpPr/>
            <p:nvPr/>
          </p:nvSpPr>
          <p:spPr>
            <a:xfrm>
              <a:off x="7062258" y="1363132"/>
              <a:ext cx="55033" cy="1203667"/>
            </a:xfrm>
            <a:prstGeom prst="rect">
              <a:avLst/>
            </a:prstGeom>
            <a:solidFill>
              <a:schemeClr val="bg1">
                <a:lumMod val="65000"/>
                <a:alpha val="77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직사각형 31">
              <a:extLst>
                <a:ext uri="{FF2B5EF4-FFF2-40B4-BE49-F238E27FC236}">
                  <a16:creationId xmlns="" xmlns:a16="http://schemas.microsoft.com/office/drawing/2014/main" id="{5A5F2D96-2BC8-4331-AE19-846F9AA2683F}"/>
                </a:ext>
              </a:extLst>
            </p:cNvPr>
            <p:cNvSpPr/>
            <p:nvPr/>
          </p:nvSpPr>
          <p:spPr>
            <a:xfrm>
              <a:off x="4856690" y="1356812"/>
              <a:ext cx="55033" cy="1203667"/>
            </a:xfrm>
            <a:prstGeom prst="rect">
              <a:avLst/>
            </a:prstGeom>
            <a:solidFill>
              <a:schemeClr val="bg1">
                <a:lumMod val="65000"/>
                <a:alpha val="77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9" name="그룹 38">
            <a:extLst>
              <a:ext uri="{FF2B5EF4-FFF2-40B4-BE49-F238E27FC236}">
                <a16:creationId xmlns="" xmlns:a16="http://schemas.microsoft.com/office/drawing/2014/main" id="{A1B02F18-2A48-422B-97FC-DDC20D743D81}"/>
              </a:ext>
            </a:extLst>
          </p:cNvPr>
          <p:cNvGrpSpPr/>
          <p:nvPr/>
        </p:nvGrpSpPr>
        <p:grpSpPr>
          <a:xfrm>
            <a:off x="4815416" y="3396239"/>
            <a:ext cx="2406650" cy="825500"/>
            <a:chOff x="4815416" y="3911600"/>
            <a:chExt cx="2406650" cy="825500"/>
          </a:xfrm>
        </p:grpSpPr>
        <p:sp>
          <p:nvSpPr>
            <p:cNvPr id="33" name="직사각형 32">
              <a:extLst>
                <a:ext uri="{FF2B5EF4-FFF2-40B4-BE49-F238E27FC236}">
                  <a16:creationId xmlns="" xmlns:a16="http://schemas.microsoft.com/office/drawing/2014/main" id="{A5DD0ECA-8720-4057-B04D-86761887FEC7}"/>
                </a:ext>
              </a:extLst>
            </p:cNvPr>
            <p:cNvSpPr/>
            <p:nvPr/>
          </p:nvSpPr>
          <p:spPr>
            <a:xfrm>
              <a:off x="4815416" y="3999756"/>
              <a:ext cx="2406650" cy="737344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직사각형 33">
              <a:extLst>
                <a:ext uri="{FF2B5EF4-FFF2-40B4-BE49-F238E27FC236}">
                  <a16:creationId xmlns="" xmlns:a16="http://schemas.microsoft.com/office/drawing/2014/main" id="{D45B3073-4406-4E2B-9957-CC918E09051C}"/>
                </a:ext>
              </a:extLst>
            </p:cNvPr>
            <p:cNvSpPr/>
            <p:nvPr/>
          </p:nvSpPr>
          <p:spPr>
            <a:xfrm>
              <a:off x="5089692" y="3994808"/>
              <a:ext cx="363009" cy="58147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직사각형 34">
              <a:extLst>
                <a:ext uri="{FF2B5EF4-FFF2-40B4-BE49-F238E27FC236}">
                  <a16:creationId xmlns="" xmlns:a16="http://schemas.microsoft.com/office/drawing/2014/main" id="{95A47EC1-AF10-4581-AACF-3F54D97CD2CF}"/>
                </a:ext>
              </a:extLst>
            </p:cNvPr>
            <p:cNvSpPr/>
            <p:nvPr/>
          </p:nvSpPr>
          <p:spPr>
            <a:xfrm>
              <a:off x="6599763" y="4004704"/>
              <a:ext cx="363009" cy="57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직사각형 36">
              <a:extLst>
                <a:ext uri="{FF2B5EF4-FFF2-40B4-BE49-F238E27FC236}">
                  <a16:creationId xmlns="" xmlns:a16="http://schemas.microsoft.com/office/drawing/2014/main" id="{E39D877F-8DF3-469F-A989-5CD961712587}"/>
                </a:ext>
              </a:extLst>
            </p:cNvPr>
            <p:cNvSpPr/>
            <p:nvPr/>
          </p:nvSpPr>
          <p:spPr>
            <a:xfrm>
              <a:off x="5012267" y="3911600"/>
              <a:ext cx="2049990" cy="8815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8" name="사각형: 둥근 모서리 37">
            <a:extLst>
              <a:ext uri="{FF2B5EF4-FFF2-40B4-BE49-F238E27FC236}">
                <a16:creationId xmlns="" xmlns:a16="http://schemas.microsoft.com/office/drawing/2014/main" id="{8611A8C2-6F0A-488D-B49E-F4CCD61F08A8}"/>
              </a:ext>
            </a:extLst>
          </p:cNvPr>
          <p:cNvSpPr/>
          <p:nvPr/>
        </p:nvSpPr>
        <p:spPr>
          <a:xfrm>
            <a:off x="4700056" y="2689100"/>
            <a:ext cx="2674412" cy="46166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벽돌을 번갈아 쌓는다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40" name="사각형: 둥근 모서리 39">
            <a:extLst>
              <a:ext uri="{FF2B5EF4-FFF2-40B4-BE49-F238E27FC236}">
                <a16:creationId xmlns="" xmlns:a16="http://schemas.microsoft.com/office/drawing/2014/main" id="{9C4CFD40-A7A4-4021-9FBA-4A61BE9A066A}"/>
              </a:ext>
            </a:extLst>
          </p:cNvPr>
          <p:cNvSpPr/>
          <p:nvPr/>
        </p:nvSpPr>
        <p:spPr>
          <a:xfrm>
            <a:off x="4700056" y="4356719"/>
            <a:ext cx="2674412" cy="46166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땅을 파서 기둥을 만든다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41" name="직사각형 40">
            <a:extLst>
              <a:ext uri="{FF2B5EF4-FFF2-40B4-BE49-F238E27FC236}">
                <a16:creationId xmlns="" xmlns:a16="http://schemas.microsoft.com/office/drawing/2014/main" id="{31B1E233-825E-43C6-9DED-A530F09D6BD3}"/>
              </a:ext>
            </a:extLst>
          </p:cNvPr>
          <p:cNvSpPr/>
          <p:nvPr/>
        </p:nvSpPr>
        <p:spPr>
          <a:xfrm flipH="1">
            <a:off x="7264398" y="1845404"/>
            <a:ext cx="16135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철근도 중요해요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!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cxnSp>
        <p:nvCxnSpPr>
          <p:cNvPr id="45" name="직선 화살표 연결선 44">
            <a:extLst>
              <a:ext uri="{FF2B5EF4-FFF2-40B4-BE49-F238E27FC236}">
                <a16:creationId xmlns="" xmlns:a16="http://schemas.microsoft.com/office/drawing/2014/main" id="{8495F455-A832-4E5B-BBD7-2DCAB495A9CA}"/>
              </a:ext>
            </a:extLst>
          </p:cNvPr>
          <p:cNvCxnSpPr>
            <a:cxnSpLocks/>
          </p:cNvCxnSpPr>
          <p:nvPr/>
        </p:nvCxnSpPr>
        <p:spPr>
          <a:xfrm>
            <a:off x="7115175" y="1990780"/>
            <a:ext cx="396875" cy="0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489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3CD6C7A0-2292-4C08-98C8-30B39EE5A9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="" xmlns:a16="http://schemas.microsoft.com/office/drawing/2014/main" id="{AA6C3DD0-5ACD-41E8-8E32-EE048A8D34B1}"/>
              </a:ext>
            </a:extLst>
          </p:cNvPr>
          <p:cNvSpPr/>
          <p:nvPr/>
        </p:nvSpPr>
        <p:spPr>
          <a:xfrm>
            <a:off x="874439" y="1019176"/>
            <a:ext cx="7393261" cy="34410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6295A1B4-AE13-405F-8173-32999166BC43}"/>
              </a:ext>
            </a:extLst>
          </p:cNvPr>
          <p:cNvSpPr txBox="1"/>
          <p:nvPr/>
        </p:nvSpPr>
        <p:spPr>
          <a:xfrm>
            <a:off x="1767256" y="2570629"/>
            <a:ext cx="5607625" cy="9957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4400" spc="-15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설계</a:t>
            </a:r>
            <a:endParaRPr lang="en-US" altLang="ko-KR" sz="4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26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2904568" y="1402398"/>
            <a:ext cx="2920697" cy="947560"/>
            <a:chOff x="3872757" y="1869863"/>
            <a:chExt cx="3894263" cy="1263413"/>
          </a:xfrm>
        </p:grpSpPr>
        <p:sp>
          <p:nvSpPr>
            <p:cNvPr id="33" name="사각형: 둥근 모서리 23">
              <a:extLst>
                <a:ext uri="{FF2B5EF4-FFF2-40B4-BE49-F238E27FC236}">
                  <a16:creationId xmlns="" xmlns:a16="http://schemas.microsoft.com/office/drawing/2014/main" id="{2B727C57-34CD-429C-B7DD-CBCBFEB211E2}"/>
                </a:ext>
              </a:extLst>
            </p:cNvPr>
            <p:cNvSpPr/>
            <p:nvPr/>
          </p:nvSpPr>
          <p:spPr>
            <a:xfrm>
              <a:off x="4060414" y="1891406"/>
              <a:ext cx="3706606" cy="1241870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ko-KR" altLang="en-US" sz="27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        </a:t>
              </a:r>
              <a:r>
                <a:rPr lang="ko-KR" altLang="en-US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2</a:t>
              </a:r>
              <a:endPara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2757" y="1869863"/>
              <a:ext cx="1593050" cy="12260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107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="" xmlns:a16="http://schemas.microsoft.com/office/drawing/2014/main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설계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="" xmlns:a16="http://schemas.microsoft.com/office/drawing/2014/main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="" xmlns:a16="http://schemas.microsoft.com/office/drawing/2014/main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4" name="그림 3" descr="텍스트, 냉장고이(가) 표시된 사진&#10;&#10;자동 생성된 설명">
            <a:extLst>
              <a:ext uri="{FF2B5EF4-FFF2-40B4-BE49-F238E27FC236}">
                <a16:creationId xmlns="" xmlns:a16="http://schemas.microsoft.com/office/drawing/2014/main" id="{EC5D4E04-B196-442C-A5EC-522E15BF9F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8" t="51899" r="53869" b="7495"/>
          <a:stretch/>
        </p:blipFill>
        <p:spPr>
          <a:xfrm>
            <a:off x="547756" y="1946680"/>
            <a:ext cx="3309776" cy="2182193"/>
          </a:xfrm>
          <a:prstGeom prst="rect">
            <a:avLst/>
          </a:prstGeom>
        </p:spPr>
      </p:pic>
      <p:pic>
        <p:nvPicPr>
          <p:cNvPr id="10" name="그림 9" descr="텍스트, 냉장고이(가) 표시된 사진&#10;&#10;자동 생성된 설명">
            <a:extLst>
              <a:ext uri="{FF2B5EF4-FFF2-40B4-BE49-F238E27FC236}">
                <a16:creationId xmlns="" xmlns:a16="http://schemas.microsoft.com/office/drawing/2014/main" id="{00C94FD4-0B40-409E-9F84-6A31A226BB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1" t="39875" r="350" b="5965"/>
          <a:stretch/>
        </p:blipFill>
        <p:spPr>
          <a:xfrm>
            <a:off x="3996670" y="1946680"/>
            <a:ext cx="2956303" cy="2182193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="" xmlns:a16="http://schemas.microsoft.com/office/drawing/2014/main" id="{394DAC05-6205-4F84-87C3-0C8D367117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404" y="2454898"/>
            <a:ext cx="2218883" cy="2218883"/>
          </a:xfrm>
          <a:prstGeom prst="rect">
            <a:avLst/>
          </a:prstGeom>
        </p:spPr>
      </p:pic>
      <p:sp>
        <p:nvSpPr>
          <p:cNvPr id="12" name="사각형: 둥근 모서리 11">
            <a:extLst>
              <a:ext uri="{FF2B5EF4-FFF2-40B4-BE49-F238E27FC236}">
                <a16:creationId xmlns="" xmlns:a16="http://schemas.microsoft.com/office/drawing/2014/main" id="{F0035EF1-3FC1-426C-A494-0B98AC33A5B9}"/>
              </a:ext>
            </a:extLst>
          </p:cNvPr>
          <p:cNvSpPr/>
          <p:nvPr/>
        </p:nvSpPr>
        <p:spPr>
          <a:xfrm>
            <a:off x="5723424" y="1503942"/>
            <a:ext cx="3014835" cy="81545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4865AB27-DC0E-4A8C-906C-F029DAF9B2D1}"/>
              </a:ext>
            </a:extLst>
          </p:cNvPr>
          <p:cNvSpPr/>
          <p:nvPr/>
        </p:nvSpPr>
        <p:spPr>
          <a:xfrm flipH="1">
            <a:off x="5865440" y="1619282"/>
            <a:ext cx="27308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건물을 잘 지은 것 같은데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왜 또 건물이 무너졌을까요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8687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="" xmlns:a16="http://schemas.microsoft.com/office/drawing/2014/main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설계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="" xmlns:a16="http://schemas.microsoft.com/office/drawing/2014/main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="" xmlns:a16="http://schemas.microsoft.com/office/drawing/2014/main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95D1EA84-E931-4788-8E36-E75988043E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530" y="1825052"/>
            <a:ext cx="5800304" cy="329430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8FC9C1D-C4B2-48CB-98B0-250FE1369D8B}"/>
              </a:ext>
            </a:extLst>
          </p:cNvPr>
          <p:cNvSpPr txBox="1"/>
          <p:nvPr/>
        </p:nvSpPr>
        <p:spPr>
          <a:xfrm>
            <a:off x="750663" y="1200891"/>
            <a:ext cx="78341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지진에 견디는 튼튼한 건물을 </a:t>
            </a:r>
            <a:r>
              <a:rPr lang="ko-KR" altLang="en-US" sz="2400" dirty="0" smtClean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만들려면 </a:t>
            </a:r>
            <a:r>
              <a:rPr lang="ko-KR" altLang="en-US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어떻게 해야 할까요</a:t>
            </a:r>
            <a:r>
              <a:rPr lang="en-US" altLang="ko-KR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D19C69F0-465B-4615-8339-4B55F0FD5A85}"/>
              </a:ext>
            </a:extLst>
          </p:cNvPr>
          <p:cNvSpPr/>
          <p:nvPr/>
        </p:nvSpPr>
        <p:spPr>
          <a:xfrm>
            <a:off x="1943652" y="2563743"/>
            <a:ext cx="15770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재료가 너무 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약한 것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같아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5F13CB7F-034B-42AF-940B-D4E50CA729C0}"/>
              </a:ext>
            </a:extLst>
          </p:cNvPr>
          <p:cNvSpPr/>
          <p:nvPr/>
        </p:nvSpPr>
        <p:spPr>
          <a:xfrm>
            <a:off x="3892557" y="2273080"/>
            <a:ext cx="19267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충격을 감소시킬 </a:t>
            </a:r>
            <a:endParaRPr lang="en-US" altLang="ko-KR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수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있는 장치가 필요해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="" xmlns:a16="http://schemas.microsoft.com/office/drawing/2014/main" id="{C44B1911-8D61-4897-9C80-0C8190832B48}"/>
              </a:ext>
            </a:extLst>
          </p:cNvPr>
          <p:cNvSpPr/>
          <p:nvPr/>
        </p:nvSpPr>
        <p:spPr>
          <a:xfrm>
            <a:off x="6051826" y="2688579"/>
            <a:ext cx="15770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너무 높게 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지어서 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무너졌어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875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="" xmlns:a16="http://schemas.microsoft.com/office/drawing/2014/main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설계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="" xmlns:a16="http://schemas.microsoft.com/office/drawing/2014/main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="" xmlns:a16="http://schemas.microsoft.com/office/drawing/2014/main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8FC9C1D-C4B2-48CB-98B0-250FE1369D8B}"/>
              </a:ext>
            </a:extLst>
          </p:cNvPr>
          <p:cNvSpPr txBox="1"/>
          <p:nvPr/>
        </p:nvSpPr>
        <p:spPr>
          <a:xfrm>
            <a:off x="750663" y="1200891"/>
            <a:ext cx="4908716" cy="585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지진에 견디는 건축물을 살펴볼까요</a:t>
            </a:r>
            <a:r>
              <a:rPr lang="en-US" altLang="ko-KR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88F0FD8B-B303-460E-BE08-9B08933BA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120" y="2080521"/>
            <a:ext cx="2896393" cy="1998935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="" xmlns:a16="http://schemas.microsoft.com/office/drawing/2014/main" id="{09C4E639-EDA7-4366-8357-E9ADF60D71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7352" y="2070651"/>
            <a:ext cx="2896393" cy="200880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69A0A093-5ABA-4FDA-9AF4-EF887AD369B4}"/>
              </a:ext>
            </a:extLst>
          </p:cNvPr>
          <p:cNvSpPr txBox="1"/>
          <p:nvPr/>
        </p:nvSpPr>
        <p:spPr>
          <a:xfrm>
            <a:off x="1273716" y="3974674"/>
            <a:ext cx="2621230" cy="5029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rgbClr val="00206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충격을 잘 견디는 장치 </a:t>
            </a:r>
            <a:endParaRPr lang="en-US" altLang="ko-KR" sz="2000" dirty="0">
              <a:solidFill>
                <a:srgbClr val="002060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DF8EB94C-97A8-4726-B968-5814D90A382B}"/>
              </a:ext>
            </a:extLst>
          </p:cNvPr>
          <p:cNvSpPr txBox="1"/>
          <p:nvPr/>
        </p:nvSpPr>
        <p:spPr>
          <a:xfrm>
            <a:off x="5039468" y="3974674"/>
            <a:ext cx="2762295" cy="5029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흔들림을 흡수하는 장치 </a:t>
            </a:r>
            <a:endParaRPr lang="en-US" altLang="ko-KR" sz="200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="" xmlns:a16="http://schemas.microsoft.com/office/drawing/2014/main" id="{72BF669D-6769-4FFB-972B-37AB9B193628}"/>
              </a:ext>
            </a:extLst>
          </p:cNvPr>
          <p:cNvSpPr/>
          <p:nvPr/>
        </p:nvSpPr>
        <p:spPr>
          <a:xfrm flipH="1">
            <a:off x="419831" y="4569965"/>
            <a:ext cx="304414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출처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4-2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과학교과서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="" xmlns:a16="http://schemas.microsoft.com/office/drawing/2014/main" id="{EF76F963-9156-4249-B112-36646ED28102}"/>
              </a:ext>
            </a:extLst>
          </p:cNvPr>
          <p:cNvSpPr/>
          <p:nvPr/>
        </p:nvSpPr>
        <p:spPr>
          <a:xfrm flipH="1">
            <a:off x="4238031" y="4468756"/>
            <a:ext cx="44861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출처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https://www.businessinsider.com/earthquake-resistant-buildings-2011-3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9596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289F0D36-CF46-4FBE-A803-AEE4D2E8E7F9}"/>
              </a:ext>
            </a:extLst>
          </p:cNvPr>
          <p:cNvSpPr/>
          <p:nvPr/>
        </p:nvSpPr>
        <p:spPr>
          <a:xfrm>
            <a:off x="128956" y="2503357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무슨 일이 일어났을까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진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진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가 놀이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속보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!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일어났다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</a:p>
        </p:txBody>
      </p:sp>
      <p:sp>
        <p:nvSpPr>
          <p:cNvPr id="26" name="사각형: 둥근 대각선 방향 모서리 25">
            <a:extLst>
              <a:ext uri="{FF2B5EF4-FFF2-40B4-BE49-F238E27FC236}">
                <a16:creationId xmlns="" xmlns:a16="http://schemas.microsoft.com/office/drawing/2014/main" id="{0F6CDB10-0D80-439B-B64C-627240EAC63E}"/>
              </a:ext>
            </a:extLst>
          </p:cNvPr>
          <p:cNvSpPr/>
          <p:nvPr/>
        </p:nvSpPr>
        <p:spPr>
          <a:xfrm>
            <a:off x="128958" y="1733920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7" name="사각형: 둥근 대각선 방향 모서리 26">
            <a:extLst>
              <a:ext uri="{FF2B5EF4-FFF2-40B4-BE49-F238E27FC236}">
                <a16:creationId xmlns="" xmlns:a16="http://schemas.microsoft.com/office/drawing/2014/main" id="{18BD0251-B6AE-4305-A421-699B5E2AF22C}"/>
              </a:ext>
            </a:extLst>
          </p:cNvPr>
          <p:cNvSpPr/>
          <p:nvPr/>
        </p:nvSpPr>
        <p:spPr>
          <a:xfrm>
            <a:off x="5651374" y="3501856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="" xmlns:a16="http://schemas.microsoft.com/office/drawing/2014/main" id="{43D2691D-9FAA-4591-843C-821CF176E88F}"/>
              </a:ext>
            </a:extLst>
          </p:cNvPr>
          <p:cNvSpPr/>
          <p:nvPr/>
        </p:nvSpPr>
        <p:spPr>
          <a:xfrm>
            <a:off x="5662317" y="4277429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견디기 위한 방법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설계하기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만들기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="" xmlns:a16="http://schemas.microsoft.com/office/drawing/2014/main" id="{22587345-9245-48A8-AAF0-2665C7A1909D}"/>
              </a:ext>
            </a:extLst>
          </p:cNvPr>
          <p:cNvSpPr/>
          <p:nvPr/>
        </p:nvSpPr>
        <p:spPr>
          <a:xfrm>
            <a:off x="3125732" y="1605025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지구 속은 어떻게 생겼을까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지진은 어떻게 발생할까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대피 훈련하기</a:t>
            </a:r>
          </a:p>
        </p:txBody>
      </p:sp>
      <p:sp>
        <p:nvSpPr>
          <p:cNvPr id="34" name="사각형: 둥근 대각선 방향 모서리 33">
            <a:extLst>
              <a:ext uri="{FF2B5EF4-FFF2-40B4-BE49-F238E27FC236}">
                <a16:creationId xmlns="" xmlns:a16="http://schemas.microsoft.com/office/drawing/2014/main" id="{707A22C3-7E29-48DE-B769-780A1022FCCC}"/>
              </a:ext>
            </a:extLst>
          </p:cNvPr>
          <p:cNvSpPr/>
          <p:nvPr/>
        </p:nvSpPr>
        <p:spPr>
          <a:xfrm>
            <a:off x="3125734" y="835588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38" name="사각형: 둥근 대각선 방향 모서리 37">
            <a:extLst>
              <a:ext uri="{FF2B5EF4-FFF2-40B4-BE49-F238E27FC236}">
                <a16:creationId xmlns="" xmlns:a16="http://schemas.microsoft.com/office/drawing/2014/main" id="{85B175D1-B263-4F78-92C5-1F7651197D3F}"/>
              </a:ext>
            </a:extLst>
          </p:cNvPr>
          <p:cNvSpPr/>
          <p:nvPr/>
        </p:nvSpPr>
        <p:spPr>
          <a:xfrm>
            <a:off x="6122506" y="1707121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="" xmlns:a16="http://schemas.microsoft.com/office/drawing/2014/main" id="{0F0B27C0-1703-403D-9AD7-197700932FAB}"/>
              </a:ext>
            </a:extLst>
          </p:cNvPr>
          <p:cNvSpPr/>
          <p:nvPr/>
        </p:nvSpPr>
        <p:spPr>
          <a:xfrm>
            <a:off x="6133449" y="2482694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2,556,767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 지진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우리나라 지진 발생 횟수 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발생 지도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="" xmlns:a16="http://schemas.microsoft.com/office/drawing/2014/main" id="{6B630DF6-16F7-41FB-AE20-CEB8577E0B68}"/>
              </a:ext>
            </a:extLst>
          </p:cNvPr>
          <p:cNvSpPr/>
          <p:nvPr/>
        </p:nvSpPr>
        <p:spPr>
          <a:xfrm>
            <a:off x="234121" y="3666"/>
            <a:ext cx="81456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40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2,556,767</a:t>
            </a:r>
            <a:r>
              <a:rPr lang="ko-KR" altLang="en-US" sz="40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</a:t>
            </a:r>
            <a:r>
              <a:rPr lang="en-US" altLang="ko-KR" sz="28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r>
              <a:rPr lang="ko-KR" altLang="en-US" sz="32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났어요</a:t>
            </a:r>
            <a:r>
              <a:rPr lang="en-US" altLang="ko-KR" sz="32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!</a:t>
            </a:r>
            <a:endParaRPr lang="ko-KR" altLang="en-US" sz="2800" dirty="0">
              <a:solidFill>
                <a:srgbClr val="7030A0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6" name="그림 5" descr="표지판, 음식이(가) 표시된 사진&#10;&#10;자동 생성된 설명">
            <a:extLst>
              <a:ext uri="{FF2B5EF4-FFF2-40B4-BE49-F238E27FC236}">
                <a16:creationId xmlns="" xmlns:a16="http://schemas.microsoft.com/office/drawing/2014/main" id="{612A9ABD-04F7-4E08-A008-446A3D5DDE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177" y="2512442"/>
            <a:ext cx="1553366" cy="2126474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869BE59D-B560-4C3A-B8F0-2753885EAE84}"/>
              </a:ext>
            </a:extLst>
          </p:cNvPr>
          <p:cNvSpPr/>
          <p:nvPr/>
        </p:nvSpPr>
        <p:spPr>
          <a:xfrm>
            <a:off x="43711" y="1858029"/>
            <a:ext cx="29949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건물이 무너진 이유는</a:t>
            </a:r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="" xmlns:a16="http://schemas.microsoft.com/office/drawing/2014/main" id="{448A91A6-A6E6-4DE8-BC6F-54CB19CFF143}"/>
              </a:ext>
            </a:extLst>
          </p:cNvPr>
          <p:cNvSpPr/>
          <p:nvPr/>
        </p:nvSpPr>
        <p:spPr>
          <a:xfrm>
            <a:off x="3060593" y="968366"/>
            <a:ext cx="29766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지진은 어떻게 발생할까</a:t>
            </a:r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endParaRPr lang="ko-KR" altLang="en-US" sz="1600" dirty="0">
              <a:ln>
                <a:solidFill>
                  <a:srgbClr val="153553"/>
                </a:solidFill>
              </a:ln>
              <a:solidFill>
                <a:schemeClr val="bg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="" xmlns:a16="http://schemas.microsoft.com/office/drawing/2014/main" id="{CF3075A8-02A3-446B-905C-0D57BC595EE9}"/>
              </a:ext>
            </a:extLst>
          </p:cNvPr>
          <p:cNvSpPr/>
          <p:nvPr/>
        </p:nvSpPr>
        <p:spPr>
          <a:xfrm>
            <a:off x="5520891" y="3633271"/>
            <a:ext cx="30939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4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만들기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="" xmlns:a16="http://schemas.microsoft.com/office/drawing/2014/main" id="{02B42137-7235-4305-B000-B345A48F0618}"/>
              </a:ext>
            </a:extLst>
          </p:cNvPr>
          <p:cNvSpPr/>
          <p:nvPr/>
        </p:nvSpPr>
        <p:spPr>
          <a:xfrm>
            <a:off x="5979719" y="1835696"/>
            <a:ext cx="31242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몇 </a:t>
            </a:r>
            <a:r>
              <a:rPr lang="ko-KR" altLang="en-US" sz="160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 발생했을까</a:t>
            </a:r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endParaRPr lang="ko-KR" altLang="en-US" sz="1600" dirty="0">
              <a:ln>
                <a:solidFill>
                  <a:srgbClr val="153553"/>
                </a:solidFill>
              </a:ln>
              <a:solidFill>
                <a:schemeClr val="bg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9" name="사각형: 둥근 대각선 방향 모서리 28">
            <a:extLst>
              <a:ext uri="{FF2B5EF4-FFF2-40B4-BE49-F238E27FC236}">
                <a16:creationId xmlns="" xmlns:a16="http://schemas.microsoft.com/office/drawing/2014/main" id="{95733EB5-2E13-4F35-AB67-AFDA9E832D9F}"/>
              </a:ext>
            </a:extLst>
          </p:cNvPr>
          <p:cNvSpPr/>
          <p:nvPr/>
        </p:nvSpPr>
        <p:spPr>
          <a:xfrm>
            <a:off x="641976" y="3501856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="" xmlns:a16="http://schemas.microsoft.com/office/drawing/2014/main" id="{E4F86435-8DF0-42A3-B0F4-A5386E9DBE21}"/>
              </a:ext>
            </a:extLst>
          </p:cNvPr>
          <p:cNvSpPr/>
          <p:nvPr/>
        </p:nvSpPr>
        <p:spPr>
          <a:xfrm>
            <a:off x="652919" y="4277429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발생 지역 환경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‘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흔들리는 대평원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’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의 중심지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나만의 도시 계획하기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="" xmlns:a16="http://schemas.microsoft.com/office/drawing/2014/main" id="{30E2EEA5-567F-4094-A880-947FA7F0D5E2}"/>
              </a:ext>
            </a:extLst>
          </p:cNvPr>
          <p:cNvSpPr/>
          <p:nvPr/>
        </p:nvSpPr>
        <p:spPr>
          <a:xfrm>
            <a:off x="529117" y="3643251"/>
            <a:ext cx="30939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5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나만의 도시 계획하기</a:t>
            </a:r>
          </a:p>
        </p:txBody>
      </p:sp>
      <p:pic>
        <p:nvPicPr>
          <p:cNvPr id="35" name="그림 34">
            <a:extLst>
              <a:ext uri="{FF2B5EF4-FFF2-40B4-BE49-F238E27FC236}">
                <a16:creationId xmlns="" xmlns:a16="http://schemas.microsoft.com/office/drawing/2014/main" id="{D4BBC897-2CB4-447E-8B4D-2950C829D1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12" t="35200" r="27640" b="40369"/>
          <a:stretch/>
        </p:blipFill>
        <p:spPr>
          <a:xfrm rot="19758263">
            <a:off x="-118853" y="-43383"/>
            <a:ext cx="1902467" cy="122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90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="" xmlns:a16="http://schemas.microsoft.com/office/drawing/2014/main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설계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="" xmlns:a16="http://schemas.microsoft.com/office/drawing/2014/main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="" xmlns:a16="http://schemas.microsoft.com/office/drawing/2014/main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C2795F13-0BA6-4202-9816-4469588B1555}"/>
              </a:ext>
            </a:extLst>
          </p:cNvPr>
          <p:cNvSpPr txBox="1"/>
          <p:nvPr/>
        </p:nvSpPr>
        <p:spPr>
          <a:xfrm>
            <a:off x="750663" y="1200891"/>
            <a:ext cx="77300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주어진 준비물로 지진에 견디는 건물 모형을 </a:t>
            </a:r>
            <a:r>
              <a:rPr lang="ko-KR" altLang="en-US" sz="2400" dirty="0" smtClean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설계해 봅시다</a:t>
            </a:r>
            <a:r>
              <a:rPr lang="en-US" altLang="ko-KR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="" xmlns:a16="http://schemas.microsoft.com/office/drawing/2014/main" id="{C5417870-D282-412C-8E58-3107E06FC6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399" y="1947161"/>
            <a:ext cx="2089427" cy="2820703"/>
          </a:xfrm>
          <a:prstGeom prst="rect">
            <a:avLst/>
          </a:prstGeom>
        </p:spPr>
      </p:pic>
      <p:sp>
        <p:nvSpPr>
          <p:cNvPr id="21" name="사각형: 둥근 모서리 20">
            <a:extLst>
              <a:ext uri="{FF2B5EF4-FFF2-40B4-BE49-F238E27FC236}">
                <a16:creationId xmlns="" xmlns:a16="http://schemas.microsoft.com/office/drawing/2014/main" id="{34B81652-2510-4310-95C6-D15022E0A058}"/>
              </a:ext>
            </a:extLst>
          </p:cNvPr>
          <p:cNvSpPr/>
          <p:nvPr/>
        </p:nvSpPr>
        <p:spPr>
          <a:xfrm>
            <a:off x="1093997" y="2648900"/>
            <a:ext cx="3014835" cy="121395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="" xmlns:a16="http://schemas.microsoft.com/office/drawing/2014/main" id="{F04A4DEF-7385-4E91-AF64-B81E5D1F45A5}"/>
              </a:ext>
            </a:extLst>
          </p:cNvPr>
          <p:cNvSpPr/>
          <p:nvPr/>
        </p:nvSpPr>
        <p:spPr>
          <a:xfrm flipH="1">
            <a:off x="1236012" y="2963489"/>
            <a:ext cx="27308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스타이로폼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공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,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이쑤시개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,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용수철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, </a:t>
            </a:r>
            <a:r>
              <a:rPr lang="ko-KR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우드록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,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수수깡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="" xmlns:a16="http://schemas.microsoft.com/office/drawing/2014/main" id="{9388AAAF-F354-43AE-9AEB-1336B48AAFB4}"/>
              </a:ext>
            </a:extLst>
          </p:cNvPr>
          <p:cNvSpPr/>
          <p:nvPr/>
        </p:nvSpPr>
        <p:spPr>
          <a:xfrm>
            <a:off x="1789044" y="2290101"/>
            <a:ext cx="1528711" cy="46166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준비물</a:t>
            </a:r>
          </a:p>
        </p:txBody>
      </p:sp>
      <p:sp>
        <p:nvSpPr>
          <p:cNvPr id="23" name="직사각형 22">
            <a:extLst>
              <a:ext uri="{FF2B5EF4-FFF2-40B4-BE49-F238E27FC236}">
                <a16:creationId xmlns="" xmlns:a16="http://schemas.microsoft.com/office/drawing/2014/main" id="{0C36EE02-34CF-4449-BB0A-D4E98D26BD5E}"/>
              </a:ext>
            </a:extLst>
          </p:cNvPr>
          <p:cNvSpPr/>
          <p:nvPr/>
        </p:nvSpPr>
        <p:spPr>
          <a:xfrm flipH="1">
            <a:off x="4460845" y="1909324"/>
            <a:ext cx="13303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&lt;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예시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&gt;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64F16CFB-0173-487F-A99B-4E9CB815C2BA}"/>
              </a:ext>
            </a:extLst>
          </p:cNvPr>
          <p:cNvSpPr txBox="1"/>
          <p:nvPr/>
        </p:nvSpPr>
        <p:spPr>
          <a:xfrm>
            <a:off x="1288268" y="4413730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학습지 활용</a:t>
            </a:r>
          </a:p>
        </p:txBody>
      </p:sp>
      <p:pic>
        <p:nvPicPr>
          <p:cNvPr id="25" name="그림 24" descr="음식이(가) 표시된 사진&#10;&#10;자동 생성된 설명">
            <a:extLst>
              <a:ext uri="{FF2B5EF4-FFF2-40B4-BE49-F238E27FC236}">
                <a16:creationId xmlns="" xmlns:a16="http://schemas.microsoft.com/office/drawing/2014/main" id="{95391BD3-9742-403B-9574-5DE871F02F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2" t="16442" r="23428" b="27916"/>
          <a:stretch/>
        </p:blipFill>
        <p:spPr>
          <a:xfrm>
            <a:off x="542988" y="3930822"/>
            <a:ext cx="745280" cy="892378"/>
          </a:xfrm>
          <a:prstGeom prst="rect">
            <a:avLst/>
          </a:prstGeom>
        </p:spPr>
      </p:pic>
      <p:sp>
        <p:nvSpPr>
          <p:cNvPr id="26" name="직사각형 25">
            <a:extLst>
              <a:ext uri="{FF2B5EF4-FFF2-40B4-BE49-F238E27FC236}">
                <a16:creationId xmlns="" xmlns:a16="http://schemas.microsoft.com/office/drawing/2014/main" id="{4148BEA1-42A4-46EA-B738-EF04BED64BB5}"/>
              </a:ext>
            </a:extLst>
          </p:cNvPr>
          <p:cNvSpPr/>
          <p:nvPr/>
        </p:nvSpPr>
        <p:spPr>
          <a:xfrm flipH="1">
            <a:off x="5276961" y="4700135"/>
            <a:ext cx="304414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출처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4-2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과학교과서</a:t>
            </a:r>
          </a:p>
        </p:txBody>
      </p:sp>
    </p:spTree>
    <p:extLst>
      <p:ext uri="{BB962C8B-B14F-4D97-AF65-F5344CB8AC3E}">
        <p14:creationId xmlns:p14="http://schemas.microsoft.com/office/powerpoint/2010/main" val="391087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3CD6C7A0-2292-4C08-98C8-30B39EE5A9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="" xmlns:a16="http://schemas.microsoft.com/office/drawing/2014/main" id="{AA6C3DD0-5ACD-41E8-8E32-EE048A8D34B1}"/>
              </a:ext>
            </a:extLst>
          </p:cNvPr>
          <p:cNvSpPr/>
          <p:nvPr/>
        </p:nvSpPr>
        <p:spPr>
          <a:xfrm>
            <a:off x="874439" y="1019176"/>
            <a:ext cx="7393261" cy="34410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6295A1B4-AE13-405F-8173-32999166BC43}"/>
              </a:ext>
            </a:extLst>
          </p:cNvPr>
          <p:cNvSpPr txBox="1"/>
          <p:nvPr/>
        </p:nvSpPr>
        <p:spPr>
          <a:xfrm>
            <a:off x="946151" y="2571695"/>
            <a:ext cx="7252306" cy="9957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44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모형 만들기</a:t>
            </a:r>
            <a:endParaRPr lang="en-US" altLang="ko-KR" sz="4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26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2929968" y="1205130"/>
            <a:ext cx="2920697" cy="947560"/>
            <a:chOff x="3872757" y="1869863"/>
            <a:chExt cx="3894263" cy="1263413"/>
          </a:xfrm>
        </p:grpSpPr>
        <p:sp>
          <p:nvSpPr>
            <p:cNvPr id="33" name="사각형: 둥근 모서리 23">
              <a:extLst>
                <a:ext uri="{FF2B5EF4-FFF2-40B4-BE49-F238E27FC236}">
                  <a16:creationId xmlns="" xmlns:a16="http://schemas.microsoft.com/office/drawing/2014/main" id="{2B727C57-34CD-429C-B7DD-CBCBFEB211E2}"/>
                </a:ext>
              </a:extLst>
            </p:cNvPr>
            <p:cNvSpPr/>
            <p:nvPr/>
          </p:nvSpPr>
          <p:spPr>
            <a:xfrm>
              <a:off x="4060414" y="1891406"/>
              <a:ext cx="3706606" cy="1241870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ko-KR" altLang="en-US" sz="27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        </a:t>
              </a:r>
              <a:r>
                <a:rPr lang="ko-KR" altLang="en-US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3</a:t>
              </a:r>
              <a:endPara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2757" y="1869863"/>
              <a:ext cx="1593050" cy="12260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134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="" xmlns:a16="http://schemas.microsoft.com/office/drawing/2014/main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모형 만들기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7" name="그림 6" descr="꽃, 식물이(가) 표시된 사진&#10;&#10;자동 생성된 설명">
            <a:extLst>
              <a:ext uri="{FF2B5EF4-FFF2-40B4-BE49-F238E27FC236}">
                <a16:creationId xmlns="" xmlns:a16="http://schemas.microsoft.com/office/drawing/2014/main" id="{77C1FFE3-E7C8-4D74-BBC9-E6CB067641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3" t="13316" r="2921" b="55208"/>
          <a:stretch/>
        </p:blipFill>
        <p:spPr>
          <a:xfrm rot="813452">
            <a:off x="7839525" y="4261924"/>
            <a:ext cx="1259954" cy="1049962"/>
          </a:xfrm>
          <a:prstGeom prst="rect">
            <a:avLst/>
          </a:prstGeom>
        </p:spPr>
      </p:pic>
      <p:cxnSp>
        <p:nvCxnSpPr>
          <p:cNvPr id="11" name="직선 연결선 10">
            <a:extLst>
              <a:ext uri="{FF2B5EF4-FFF2-40B4-BE49-F238E27FC236}">
                <a16:creationId xmlns="" xmlns:a16="http://schemas.microsoft.com/office/drawing/2014/main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="" xmlns:a16="http://schemas.microsoft.com/office/drawing/2014/main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6CE83FAA-80EE-4FA9-8711-92A68CA31F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976" y="1614484"/>
            <a:ext cx="3172421" cy="3172421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="" xmlns:a16="http://schemas.microsoft.com/office/drawing/2014/main" id="{BE0DD3F1-DAE1-47FC-9A95-DE83192C4B5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35" t="-769" r="31963" b="38752"/>
          <a:stretch/>
        </p:blipFill>
        <p:spPr>
          <a:xfrm rot="178215">
            <a:off x="5798067" y="1239326"/>
            <a:ext cx="2553520" cy="2891883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CE50535E-2CC0-49AF-94E3-4A4D07CAEEFD}"/>
              </a:ext>
            </a:extLst>
          </p:cNvPr>
          <p:cNvSpPr/>
          <p:nvPr/>
        </p:nvSpPr>
        <p:spPr>
          <a:xfrm>
            <a:off x="6108093" y="2026860"/>
            <a:ext cx="210132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자신이 만든 설계도를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참고하여 지진을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견디는 건물 모형을 </a:t>
            </a:r>
            <a:r>
              <a:rPr lang="ko-KR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만들어 봅시다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DC7D1948-6A45-4A64-940A-B9D17734158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29717" y="1497633"/>
            <a:ext cx="2089427" cy="2820703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="" xmlns:a16="http://schemas.microsoft.com/office/drawing/2014/main" id="{F4BE1E24-4F12-4B3F-BB1C-974E42A63319}"/>
              </a:ext>
            </a:extLst>
          </p:cNvPr>
          <p:cNvSpPr/>
          <p:nvPr/>
        </p:nvSpPr>
        <p:spPr>
          <a:xfrm flipH="1">
            <a:off x="866811" y="4547109"/>
            <a:ext cx="304414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출처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4-2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과학교과서</a:t>
            </a:r>
          </a:p>
        </p:txBody>
      </p:sp>
    </p:spTree>
    <p:extLst>
      <p:ext uri="{BB962C8B-B14F-4D97-AF65-F5344CB8AC3E}">
        <p14:creationId xmlns:p14="http://schemas.microsoft.com/office/powerpoint/2010/main" val="412595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="" xmlns:a16="http://schemas.microsoft.com/office/drawing/2014/main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모형 만들기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7" name="그림 6" descr="꽃, 식물이(가) 표시된 사진&#10;&#10;자동 생성된 설명">
            <a:extLst>
              <a:ext uri="{FF2B5EF4-FFF2-40B4-BE49-F238E27FC236}">
                <a16:creationId xmlns="" xmlns:a16="http://schemas.microsoft.com/office/drawing/2014/main" id="{77C1FFE3-E7C8-4D74-BBC9-E6CB067641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3" t="13316" r="2921" b="55208"/>
          <a:stretch/>
        </p:blipFill>
        <p:spPr>
          <a:xfrm rot="813452">
            <a:off x="7839525" y="4261924"/>
            <a:ext cx="1259954" cy="1049962"/>
          </a:xfrm>
          <a:prstGeom prst="rect">
            <a:avLst/>
          </a:prstGeom>
        </p:spPr>
      </p:pic>
      <p:cxnSp>
        <p:nvCxnSpPr>
          <p:cNvPr id="11" name="직선 연결선 10">
            <a:extLst>
              <a:ext uri="{FF2B5EF4-FFF2-40B4-BE49-F238E27FC236}">
                <a16:creationId xmlns="" xmlns:a16="http://schemas.microsoft.com/office/drawing/2014/main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="" xmlns:a16="http://schemas.microsoft.com/office/drawing/2014/main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4161E82A-35B9-40A5-B673-429D029E99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16" y="1713812"/>
            <a:ext cx="4686300" cy="2677052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4D327FE3-2025-4305-BF2B-CA6FEB7708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6602" y="1395466"/>
            <a:ext cx="2034208" cy="1336765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="" xmlns:a16="http://schemas.microsoft.com/office/drawing/2014/main" id="{37407F4C-CD77-4DAF-BD8B-B9B6D9EAFB00}"/>
              </a:ext>
            </a:extLst>
          </p:cNvPr>
          <p:cNvSpPr/>
          <p:nvPr/>
        </p:nvSpPr>
        <p:spPr>
          <a:xfrm flipH="1">
            <a:off x="1317661" y="4436071"/>
            <a:ext cx="304414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출처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4-2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과학교과서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64FF787A-9C9E-4D82-B8CB-7634F567BDD8}"/>
              </a:ext>
            </a:extLst>
          </p:cNvPr>
          <p:cNvSpPr txBox="1"/>
          <p:nvPr/>
        </p:nvSpPr>
        <p:spPr>
          <a:xfrm>
            <a:off x="5195273" y="1542360"/>
            <a:ext cx="3223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400" dirty="0" err="1">
                <a:solidFill>
                  <a:srgbClr val="00206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모둠별</a:t>
            </a:r>
            <a:r>
              <a:rPr lang="ko-KR" altLang="en-US" sz="2400" dirty="0">
                <a:solidFill>
                  <a:srgbClr val="00206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주어진 준비물로 지진에 견디는 건물 모형을 </a:t>
            </a:r>
            <a:r>
              <a:rPr lang="ko-KR" altLang="en-US" sz="2400" dirty="0" smtClean="0">
                <a:solidFill>
                  <a:srgbClr val="00206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만들어 봅시다</a:t>
            </a:r>
            <a:r>
              <a:rPr lang="en-US" altLang="ko-KR" sz="2400" dirty="0">
                <a:solidFill>
                  <a:srgbClr val="00206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3529E60-4304-4880-9800-74ADFF8A99D7}"/>
              </a:ext>
            </a:extLst>
          </p:cNvPr>
          <p:cNvSpPr txBox="1"/>
          <p:nvPr/>
        </p:nvSpPr>
        <p:spPr>
          <a:xfrm>
            <a:off x="4943573" y="3435963"/>
            <a:ext cx="3809011" cy="877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dirty="0">
                <a:solidFill>
                  <a:srgbClr val="FF0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* </a:t>
            </a:r>
            <a:r>
              <a:rPr lang="ko-KR" altLang="en-US" dirty="0">
                <a:solidFill>
                  <a:srgbClr val="FF0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이쁘고 멋진 건물보다 튼튼한 건물 모형을 만드는 것이 중요합니다</a:t>
            </a:r>
            <a:r>
              <a:rPr lang="en-US" altLang="ko-KR" dirty="0">
                <a:solidFill>
                  <a:srgbClr val="FF0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531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="" xmlns:a16="http://schemas.microsoft.com/office/drawing/2014/main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모형 만들기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7" name="그림 6" descr="꽃, 식물이(가) 표시된 사진&#10;&#10;자동 생성된 설명">
            <a:extLst>
              <a:ext uri="{FF2B5EF4-FFF2-40B4-BE49-F238E27FC236}">
                <a16:creationId xmlns="" xmlns:a16="http://schemas.microsoft.com/office/drawing/2014/main" id="{77C1FFE3-E7C8-4D74-BBC9-E6CB067641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3" t="13316" r="2921" b="55208"/>
          <a:stretch/>
        </p:blipFill>
        <p:spPr>
          <a:xfrm rot="813452">
            <a:off x="7839525" y="4261924"/>
            <a:ext cx="1259954" cy="1049962"/>
          </a:xfrm>
          <a:prstGeom prst="rect">
            <a:avLst/>
          </a:prstGeom>
        </p:spPr>
      </p:pic>
      <p:cxnSp>
        <p:nvCxnSpPr>
          <p:cNvPr id="11" name="직선 연결선 10">
            <a:extLst>
              <a:ext uri="{FF2B5EF4-FFF2-40B4-BE49-F238E27FC236}">
                <a16:creationId xmlns="" xmlns:a16="http://schemas.microsoft.com/office/drawing/2014/main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="" xmlns:a16="http://schemas.microsoft.com/office/drawing/2014/main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64FF787A-9C9E-4D82-B8CB-7634F567BDD8}"/>
              </a:ext>
            </a:extLst>
          </p:cNvPr>
          <p:cNvSpPr txBox="1"/>
          <p:nvPr/>
        </p:nvSpPr>
        <p:spPr>
          <a:xfrm>
            <a:off x="4534029" y="1579823"/>
            <a:ext cx="37405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err="1">
                <a:solidFill>
                  <a:srgbClr val="00206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우드록</a:t>
            </a:r>
            <a:r>
              <a:rPr lang="ko-KR" altLang="en-US" sz="2400" dirty="0">
                <a:solidFill>
                  <a:srgbClr val="00206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밑에 테이프를 붙여 책상에 고정시킵니다</a:t>
            </a:r>
            <a:r>
              <a:rPr lang="en-US" altLang="ko-KR" sz="2400" dirty="0">
                <a:solidFill>
                  <a:srgbClr val="00206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5EB54E7B-6279-41DC-A86C-8CB5FAFCAE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9717" y="1497633"/>
            <a:ext cx="2089427" cy="2820703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="" xmlns:a16="http://schemas.microsoft.com/office/drawing/2014/main" id="{6223615D-B7C5-4228-942A-27561600ED7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16000"/>
          </a:blip>
          <a:srcRect b="38390"/>
          <a:stretch/>
        </p:blipFill>
        <p:spPr>
          <a:xfrm rot="19158965">
            <a:off x="630314" y="1801850"/>
            <a:ext cx="1673619" cy="173782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1E6831E7-9732-4A42-9856-C0D0F02B4DB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7000"/>
          </a:blip>
          <a:srcRect b="38390"/>
          <a:stretch/>
        </p:blipFill>
        <p:spPr>
          <a:xfrm rot="2255988" flipH="1">
            <a:off x="2754295" y="1763919"/>
            <a:ext cx="1769050" cy="1737820"/>
          </a:xfrm>
          <a:prstGeom prst="rect">
            <a:avLst/>
          </a:prstGeom>
        </p:spPr>
      </p:pic>
      <p:sp>
        <p:nvSpPr>
          <p:cNvPr id="6" name="화살표: 왼쪽/오른쪽 5">
            <a:extLst>
              <a:ext uri="{FF2B5EF4-FFF2-40B4-BE49-F238E27FC236}">
                <a16:creationId xmlns="" xmlns:a16="http://schemas.microsoft.com/office/drawing/2014/main" id="{D7CE8895-2210-4D90-8012-F9E4E4D0C88A}"/>
              </a:ext>
            </a:extLst>
          </p:cNvPr>
          <p:cNvSpPr/>
          <p:nvPr/>
        </p:nvSpPr>
        <p:spPr>
          <a:xfrm>
            <a:off x="1444390" y="4470708"/>
            <a:ext cx="2039545" cy="316216"/>
          </a:xfrm>
          <a:prstGeom prst="left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" name="그림 29">
            <a:extLst>
              <a:ext uri="{FF2B5EF4-FFF2-40B4-BE49-F238E27FC236}">
                <a16:creationId xmlns="" xmlns:a16="http://schemas.microsoft.com/office/drawing/2014/main" id="{CCF50D82-23E4-4E14-B929-6EBE65ECC6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835" y="2670759"/>
            <a:ext cx="2215174" cy="2215174"/>
          </a:xfrm>
          <a:prstGeom prst="rect">
            <a:avLst/>
          </a:prstGeom>
        </p:spPr>
      </p:pic>
      <p:pic>
        <p:nvPicPr>
          <p:cNvPr id="31" name="그림 30">
            <a:extLst>
              <a:ext uri="{FF2B5EF4-FFF2-40B4-BE49-F238E27FC236}">
                <a16:creationId xmlns="" xmlns:a16="http://schemas.microsoft.com/office/drawing/2014/main" id="{DC7EE143-5698-49BA-B575-FCBA869B3B6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35" t="-769" r="31963" b="38752"/>
          <a:stretch/>
        </p:blipFill>
        <p:spPr>
          <a:xfrm rot="178215">
            <a:off x="5578391" y="2174591"/>
            <a:ext cx="2553520" cy="2891883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32" name="직사각형 31">
            <a:extLst>
              <a:ext uri="{FF2B5EF4-FFF2-40B4-BE49-F238E27FC236}">
                <a16:creationId xmlns="" xmlns:a16="http://schemas.microsoft.com/office/drawing/2014/main" id="{6FBAE681-8B34-45CD-87BD-DFB46FD2E019}"/>
              </a:ext>
            </a:extLst>
          </p:cNvPr>
          <p:cNvSpPr/>
          <p:nvPr/>
        </p:nvSpPr>
        <p:spPr>
          <a:xfrm>
            <a:off x="5908614" y="2750907"/>
            <a:ext cx="210132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똑같은 힘으로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모형을 좌우로 흔들었을 때 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가장 적게 흔들린 모형은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무엇인가요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69111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3CD6C7A0-2292-4C08-98C8-30B39EE5A9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="" xmlns:a16="http://schemas.microsoft.com/office/drawing/2014/main" id="{AA6C3DD0-5ACD-41E8-8E32-EE048A8D34B1}"/>
              </a:ext>
            </a:extLst>
          </p:cNvPr>
          <p:cNvSpPr/>
          <p:nvPr/>
        </p:nvSpPr>
        <p:spPr>
          <a:xfrm>
            <a:off x="874439" y="1019176"/>
            <a:ext cx="7393261" cy="34410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6295A1B4-AE13-405F-8173-32999166BC43}"/>
              </a:ext>
            </a:extLst>
          </p:cNvPr>
          <p:cNvSpPr txBox="1"/>
          <p:nvPr/>
        </p:nvSpPr>
        <p:spPr>
          <a:xfrm>
            <a:off x="1873856" y="2133437"/>
            <a:ext cx="5394425" cy="1077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4800" spc="-15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나만의 도시 계획하기</a:t>
            </a:r>
            <a:endParaRPr lang="en-US" altLang="ko-KR" sz="48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26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sp>
        <p:nvSpPr>
          <p:cNvPr id="33" name="사각형: 둥근 모서리 23">
            <a:extLst>
              <a:ext uri="{FF2B5EF4-FFF2-40B4-BE49-F238E27FC236}">
                <a16:creationId xmlns="" xmlns:a16="http://schemas.microsoft.com/office/drawing/2014/main" id="{2B727C57-34CD-429C-B7DD-CBCBFEB211E2}"/>
              </a:ext>
            </a:extLst>
          </p:cNvPr>
          <p:cNvSpPr/>
          <p:nvPr/>
        </p:nvSpPr>
        <p:spPr>
          <a:xfrm>
            <a:off x="879989" y="398919"/>
            <a:ext cx="4644206" cy="931403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  </a:t>
            </a:r>
            <a:r>
              <a:rPr lang="ko-KR" altLang="en-US" sz="40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다음 </a:t>
            </a:r>
            <a:r>
              <a:rPr lang="ko-KR" altLang="en-US" sz="4000" spc="-150" dirty="0" smtClean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시간에는</a:t>
            </a:r>
            <a:r>
              <a:rPr lang="en-US" altLang="ko-KR" sz="4000" spc="-150" dirty="0" smtClean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...</a:t>
            </a:r>
            <a:endParaRPr lang="en-US" altLang="ko-KR" sz="3600" spc="-150" dirty="0">
              <a:solidFill>
                <a:schemeClr val="tx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7917CB3D-D3A0-4BC3-9582-7515F34879D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58" y="183852"/>
            <a:ext cx="1489609" cy="114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48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B18BC09D-82A5-45EA-A5FB-AFA23A7BE2C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8" t="8589" r="6042" b="12399"/>
          <a:stretch/>
        </p:blipFill>
        <p:spPr>
          <a:xfrm>
            <a:off x="1409148" y="441738"/>
            <a:ext cx="6361043" cy="4064001"/>
          </a:xfrm>
          <a:prstGeom prst="rect">
            <a:avLst/>
          </a:prstGeom>
        </p:spPr>
      </p:pic>
      <p:pic>
        <p:nvPicPr>
          <p:cNvPr id="6" name="그림 5" descr="개체이(가) 표시된 사진&#10;&#10;자동 생성된 설명">
            <a:extLst>
              <a:ext uri="{FF2B5EF4-FFF2-40B4-BE49-F238E27FC236}">
                <a16:creationId xmlns="" xmlns:a16="http://schemas.microsoft.com/office/drawing/2014/main" id="{C9817650-9D64-427C-B8BF-2E7759A504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6" t="50000" r="34270" b="9643"/>
          <a:stretch/>
        </p:blipFill>
        <p:spPr>
          <a:xfrm>
            <a:off x="7517889" y="3909039"/>
            <a:ext cx="1500944" cy="114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30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="" xmlns:a16="http://schemas.microsoft.com/office/drawing/2014/main" id="{B47FDB75-D5A7-4C5E-A14F-5DA9F76914AC}"/>
              </a:ext>
            </a:extLst>
          </p:cNvPr>
          <p:cNvGrpSpPr/>
          <p:nvPr/>
        </p:nvGrpSpPr>
        <p:grpSpPr>
          <a:xfrm>
            <a:off x="-1" y="623813"/>
            <a:ext cx="9144001" cy="1241917"/>
            <a:chOff x="-297951" y="-103198"/>
            <a:chExt cx="9914562" cy="1655889"/>
          </a:xfrm>
        </p:grpSpPr>
        <p:sp>
          <p:nvSpPr>
            <p:cNvPr id="7" name="직사각형 6">
              <a:extLst>
                <a:ext uri="{FF2B5EF4-FFF2-40B4-BE49-F238E27FC236}">
                  <a16:creationId xmlns="" xmlns:a16="http://schemas.microsoft.com/office/drawing/2014/main" id="{9E5703A2-EAA5-4547-866C-94B441A11C18}"/>
                </a:ext>
              </a:extLst>
            </p:cNvPr>
            <p:cNvSpPr/>
            <p:nvPr/>
          </p:nvSpPr>
          <p:spPr>
            <a:xfrm>
              <a:off x="-297951" y="-103198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배스킨라빈스 B" panose="02020603020101020101" pitchFamily="18" charset="-127"/>
                <a:ea typeface="배스킨라빈스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="" xmlns:a16="http://schemas.microsoft.com/office/drawing/2014/main" id="{F09681B0-C45F-4311-AE97-9215E59EEDF2}"/>
                </a:ext>
              </a:extLst>
            </p:cNvPr>
            <p:cNvSpPr/>
            <p:nvPr/>
          </p:nvSpPr>
          <p:spPr>
            <a:xfrm>
              <a:off x="2132845" y="293861"/>
              <a:ext cx="5052968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6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선생님께 드리는 안내서</a:t>
              </a:r>
              <a:endParaRPr lang="ko-KR" altLang="en-US" sz="3600" dirty="0">
                <a:solidFill>
                  <a:srgbClr val="7030A0"/>
                </a:solidFill>
                <a:latin typeface="배스킨라빈스 B" panose="02020603020101020101" pitchFamily="18" charset="-127"/>
                <a:ea typeface="배스킨라빈스 B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495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>
                <a:solidFill>
                  <a:srgbClr val="76717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선생님께 드리는 안내서 </a:t>
            </a:r>
            <a:r>
              <a:rPr lang="en-US" altLang="ko-KR" sz="3600" dirty="0">
                <a:solidFill>
                  <a:srgbClr val="76717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</a:t>
            </a:r>
            <a:endParaRPr lang="ko-KR" altLang="en-US" sz="1400" dirty="0">
              <a:solidFill>
                <a:srgbClr val="76717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="" xmlns:a16="http://schemas.microsoft.com/office/drawing/2014/main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7D366B1B-53AF-4A8C-82F6-2F5DD70781FD}"/>
              </a:ext>
            </a:extLst>
          </p:cNvPr>
          <p:cNvSpPr/>
          <p:nvPr/>
        </p:nvSpPr>
        <p:spPr>
          <a:xfrm>
            <a:off x="580539" y="1707576"/>
            <a:ext cx="1994457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한컴 윤고딕 250" panose="02020603020101020101" pitchFamily="18" charset="-127"/>
                <a:ea typeface="한컴 윤고딕 250" panose="02020603020101020101" pitchFamily="18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한컴 윤고딕 250" panose="02020603020101020101" pitchFamily="18" charset="-127"/>
                <a:ea typeface="한컴 윤고딕 250" panose="02020603020101020101" pitchFamily="18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한컴 윤고딕 250" panose="02020603020101020101" pitchFamily="18" charset="-127"/>
                <a:ea typeface="한컴 윤고딕 250" panose="02020603020101020101" pitchFamily="18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한컴 윤고딕 250" panose="02020603020101020101" pitchFamily="18" charset="-127"/>
              <a:ea typeface="한컴 윤고딕 250" panose="02020603020101020101" pitchFamily="18" charset="-127"/>
              <a:cs typeface="다온 청춘고딕(B)" panose="0202060302010102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="" xmlns:a16="http://schemas.microsoft.com/office/drawing/2014/main" id="{038BB0D9-09F9-43B4-81AB-308FBD0C3D18}"/>
              </a:ext>
            </a:extLst>
          </p:cNvPr>
          <p:cNvGrpSpPr/>
          <p:nvPr/>
        </p:nvGrpSpPr>
        <p:grpSpPr>
          <a:xfrm>
            <a:off x="580539" y="2511193"/>
            <a:ext cx="8137467" cy="1859303"/>
            <a:chOff x="626932" y="3538611"/>
            <a:chExt cx="7714864" cy="2303685"/>
          </a:xfrm>
          <a:noFill/>
        </p:grpSpPr>
        <p:sp>
          <p:nvSpPr>
            <p:cNvPr id="11" name="직사각형 10">
              <a:extLst>
                <a:ext uri="{FF2B5EF4-FFF2-40B4-BE49-F238E27FC236}">
                  <a16:creationId xmlns="" xmlns:a16="http://schemas.microsoft.com/office/drawing/2014/main" id="{158C9E33-DD00-4540-9D8B-9F901552EA9D}"/>
                </a:ext>
              </a:extLst>
            </p:cNvPr>
            <p:cNvSpPr/>
            <p:nvPr/>
          </p:nvSpPr>
          <p:spPr>
            <a:xfrm>
              <a:off x="675094" y="4507618"/>
              <a:ext cx="7666702" cy="133467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fontAlgn="base" latinLnBrk="1"/>
              <a:r>
                <a:rPr lang="en-US" altLang="ko-KR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[4</a:t>
              </a:r>
              <a:r>
                <a:rPr lang="ko-KR" altLang="en-US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과</a:t>
              </a:r>
              <a:r>
                <a:rPr lang="en-US" altLang="ko-KR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11-04] </a:t>
              </a:r>
              <a:r>
                <a:rPr lang="ko-KR" altLang="en-US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지진 발생의 원인을 이해하고 지진이 났을 때 안전하게 대처</a:t>
              </a:r>
              <a:endParaRPr lang="en-US" altLang="ko-KR" sz="2000" dirty="0"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  <a:p>
              <a:pPr fontAlgn="base" latinLnBrk="1"/>
              <a:r>
                <a:rPr lang="en-US" altLang="ko-KR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                 </a:t>
              </a:r>
              <a:r>
                <a:rPr lang="ko-KR" altLang="en-US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하는 방법을 토의할 수 있다</a:t>
              </a:r>
              <a:r>
                <a:rPr lang="en-US" altLang="ko-KR" sz="20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</a:t>
              </a:r>
              <a:endParaRPr lang="ko-KR" altLang="en-US" sz="2000" dirty="0"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  <a:p>
              <a:pPr fontAlgn="base" latinLnBrk="1"/>
              <a:endParaRPr lang="ko-KR" altLang="en-US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="" xmlns:a16="http://schemas.microsoft.com/office/drawing/2014/main" id="{2D0D08BA-8FBB-41F8-ABA3-8C329CD6578B}"/>
                </a:ext>
              </a:extLst>
            </p:cNvPr>
            <p:cNvSpPr/>
            <p:nvPr/>
          </p:nvSpPr>
          <p:spPr>
            <a:xfrm>
              <a:off x="626932" y="3538611"/>
              <a:ext cx="2562610" cy="648272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관련 성취기준</a:t>
              </a:r>
              <a:r>
                <a:rPr kumimoji="0" lang="en-US" altLang="ko-KR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한컴 윤고딕 250" panose="02020603020101020101" pitchFamily="18" charset="-127"/>
                <a:ea typeface="한컴 윤고딕 250" panose="02020603020101020101" pitchFamily="18" charset="-127"/>
                <a:cs typeface="다온 청춘고딕(B)" panose="02020603020101020101" pitchFamily="18" charset="-127"/>
              </a:endParaRPr>
            </a:p>
          </p:txBody>
        </p:sp>
      </p:grpSp>
      <p:pic>
        <p:nvPicPr>
          <p:cNvPr id="19" name="그림 18">
            <a:extLst>
              <a:ext uri="{FF2B5EF4-FFF2-40B4-BE49-F238E27FC236}">
                <a16:creationId xmlns="" xmlns:a16="http://schemas.microsoft.com/office/drawing/2014/main" id="{3F3CF3D7-22AF-4FCB-9DDA-040439C049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045" y="1338177"/>
            <a:ext cx="1340155" cy="1112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91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>
                <a:solidFill>
                  <a:srgbClr val="76717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선생님께 드리는 안내서 </a:t>
            </a:r>
            <a:r>
              <a:rPr lang="en-US" altLang="ko-KR" sz="3600" dirty="0">
                <a:solidFill>
                  <a:srgbClr val="76717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</a:t>
            </a:r>
            <a:endParaRPr lang="ko-KR" altLang="en-US" sz="1400" dirty="0">
              <a:solidFill>
                <a:srgbClr val="76717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="" xmlns:a16="http://schemas.microsoft.com/office/drawing/2014/main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174661" y="1330189"/>
            <a:ext cx="8056329" cy="3431160"/>
            <a:chOff x="450126" y="2021981"/>
            <a:chExt cx="8056329" cy="3431160"/>
          </a:xfrm>
        </p:grpSpPr>
        <p:pic>
          <p:nvPicPr>
            <p:cNvPr id="20" name="그림 19">
              <a:extLst>
                <a:ext uri="{FF2B5EF4-FFF2-40B4-BE49-F238E27FC236}">
                  <a16:creationId xmlns="" xmlns:a16="http://schemas.microsoft.com/office/drawing/2014/main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021981"/>
              <a:ext cx="737191" cy="986454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B619B5D5-E48B-4AE4-9083-7CA260342328}"/>
                </a:ext>
              </a:extLst>
            </p:cNvPr>
            <p:cNvSpPr/>
            <p:nvPr/>
          </p:nvSpPr>
          <p:spPr>
            <a:xfrm>
              <a:off x="1081420" y="2234729"/>
              <a:ext cx="19944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2800" dirty="0">
                  <a:highlight>
                    <a:srgbClr val="FFFF9F"/>
                  </a:highlight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2800" dirty="0">
                  <a:highlight>
                    <a:srgbClr val="FFFF9F"/>
                  </a:highlight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2800" dirty="0">
                  <a:highlight>
                    <a:srgbClr val="FFFF9F"/>
                  </a:highlight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2800" dirty="0">
                <a:highlight>
                  <a:srgbClr val="FFFF9F"/>
                </a:highlight>
                <a:latin typeface="한컴 윤고딕 250" panose="02020603020101020101" pitchFamily="18" charset="-127"/>
                <a:ea typeface="한컴 윤고딕 250" panose="02020603020101020101" pitchFamily="18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818721" y="2821651"/>
              <a:ext cx="7687734" cy="2631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  <a:defRPr/>
              </a:pP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이번 차시는 건물들이 지진을 견딜 수 있는 이유에 대해서 알아보는 </a:t>
              </a:r>
              <a:r>
                <a:rPr lang="ko-KR" altLang="en-US" sz="2400" dirty="0" err="1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차시입니다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 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지진을 견디기 위한 조건들을 하나씩 </a:t>
              </a:r>
              <a:r>
                <a:rPr lang="ko-KR" altLang="en-US" sz="2400" dirty="0" smtClean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알아 보면서 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실제 건물들의 재료를 살펴봅니다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 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그리고 건물을 지을 때 강한 지진에도 무너지지 않게 설계를 </a:t>
              </a:r>
              <a:r>
                <a:rPr lang="ko-KR" altLang="en-US" sz="2400" dirty="0" smtClean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해 봅니다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 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학생들이 주어진 재료로 직접 건물의 뼈대를 </a:t>
              </a:r>
              <a:endParaRPr lang="en-US" altLang="ko-KR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  <a:p>
              <a:pPr>
                <a:lnSpc>
                  <a:spcPts val="3300"/>
                </a:lnSpc>
                <a:defRPr/>
              </a:pPr>
              <a:r>
                <a:rPr lang="ko-KR" altLang="en-US" sz="2400" dirty="0" smtClean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만들어 보는 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것도 좋은 방법입니다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993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2810921"/>
            <a:ext cx="2005149" cy="578757"/>
          </a:xfrm>
          <a:prstGeom prst="roundRect">
            <a:avLst>
              <a:gd name="adj" fmla="val 0"/>
            </a:avLst>
          </a:prstGeom>
          <a:solidFill>
            <a:srgbClr val="6A507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배스킨라빈스 B" panose="02020603020101020101" pitchFamily="18" charset="-127"/>
                <a:ea typeface="배스킨라빈스 B" panose="02020603020101020101" pitchFamily="18" charset="-127"/>
              </a:rPr>
              <a:t>학습목표</a:t>
            </a:r>
            <a:endParaRPr lang="ko-KR" altLang="en-US" sz="1100" dirty="0">
              <a:solidFill>
                <a:schemeClr val="bg1"/>
              </a:solidFill>
              <a:latin typeface="배스킨라빈스 B" panose="02020603020101020101" pitchFamily="18" charset="-127"/>
              <a:ea typeface="배스킨라빈스 B" panose="0202060302010102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3402874"/>
            <a:ext cx="8601892" cy="13781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rgbClr val="6A5074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방법을 이해할 수 있다</a:t>
            </a:r>
            <a:r>
              <a:rPr lang="en-US" altLang="ko-KR" sz="3600" dirty="0">
                <a:solidFill>
                  <a:srgbClr val="6A5074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endParaRPr lang="ko-KR" altLang="en-US" sz="1400" dirty="0">
              <a:solidFill>
                <a:srgbClr val="6A5074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5" name="그림 4" descr="장난감, 레고이(가) 표시된 사진&#10;&#10;자동 생성된 설명">
            <a:extLst>
              <a:ext uri="{FF2B5EF4-FFF2-40B4-BE49-F238E27FC236}">
                <a16:creationId xmlns="" xmlns:a16="http://schemas.microsoft.com/office/drawing/2014/main" id="{179597F9-6766-40A2-8DD4-6A02697FD3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041" y="625381"/>
            <a:ext cx="5228535" cy="2042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2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3754A8C3-21D3-480C-8855-6A0DAD833DB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="" xmlns:a16="http://schemas.microsoft.com/office/drawing/2014/main" id="{AA6C3DD0-5ACD-41E8-8E32-EE048A8D34B1}"/>
              </a:ext>
            </a:extLst>
          </p:cNvPr>
          <p:cNvSpPr/>
          <p:nvPr/>
        </p:nvSpPr>
        <p:spPr>
          <a:xfrm>
            <a:off x="874439" y="1209676"/>
            <a:ext cx="7393261" cy="32505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1051796" y="3188253"/>
            <a:ext cx="6813675" cy="752002"/>
            <a:chOff x="1198108" y="4568504"/>
            <a:chExt cx="9084892" cy="1002669"/>
          </a:xfrm>
        </p:grpSpPr>
        <p:sp>
          <p:nvSpPr>
            <p:cNvPr id="13" name="TextBox 12">
              <a:extLst>
                <a:ext uri="{FF2B5EF4-FFF2-40B4-BE49-F238E27FC236}">
                  <a16:creationId xmlns="" xmlns:a16="http://schemas.microsoft.com/office/drawing/2014/main" id="{6295A1B4-AE13-405F-8173-32999166BC43}"/>
                </a:ext>
              </a:extLst>
            </p:cNvPr>
            <p:cNvSpPr txBox="1"/>
            <p:nvPr/>
          </p:nvSpPr>
          <p:spPr>
            <a:xfrm>
              <a:off x="2000398" y="4568504"/>
              <a:ext cx="8282602" cy="889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28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28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3. </a:t>
              </a:r>
              <a:r>
                <a:rPr lang="ko-KR" altLang="en-US" sz="28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지진을 견디는 건물 모형 만들기</a:t>
              </a:r>
            </a:p>
          </p:txBody>
        </p:sp>
        <p:pic>
          <p:nvPicPr>
            <p:cNvPr id="14" name="그림 13">
              <a:extLst>
                <a:ext uri="{FF2B5EF4-FFF2-40B4-BE49-F238E27FC236}">
                  <a16:creationId xmlns="" xmlns:a16="http://schemas.microsoft.com/office/drawing/2014/main" id="{49DEEFF5-25E2-427A-9266-0E6D1CA302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98108" y="4668965"/>
              <a:ext cx="669527" cy="902208"/>
            </a:xfrm>
            <a:prstGeom prst="rect">
              <a:avLst/>
            </a:prstGeom>
          </p:spPr>
        </p:pic>
      </p:grpSp>
      <p:grpSp>
        <p:nvGrpSpPr>
          <p:cNvPr id="15" name="그룹 14"/>
          <p:cNvGrpSpPr/>
          <p:nvPr/>
        </p:nvGrpSpPr>
        <p:grpSpPr>
          <a:xfrm>
            <a:off x="1067089" y="1662912"/>
            <a:ext cx="4904071" cy="756104"/>
            <a:chOff x="1218500" y="2534715"/>
            <a:chExt cx="6538763" cy="1008138"/>
          </a:xfrm>
        </p:grpSpPr>
        <p:pic>
          <p:nvPicPr>
            <p:cNvPr id="21" name="그림 20">
              <a:extLst>
                <a:ext uri="{FF2B5EF4-FFF2-40B4-BE49-F238E27FC236}">
                  <a16:creationId xmlns="" xmlns:a16="http://schemas.microsoft.com/office/drawing/2014/main" id="{072CFCDD-493E-4E00-A9E3-A8A5E612C9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18500" y="2669518"/>
              <a:ext cx="652828" cy="873335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="" xmlns:a16="http://schemas.microsoft.com/office/drawing/2014/main" id="{6295A1B4-AE13-405F-8173-32999166BC43}"/>
                </a:ext>
              </a:extLst>
            </p:cNvPr>
            <p:cNvSpPr txBox="1"/>
            <p:nvPr/>
          </p:nvSpPr>
          <p:spPr>
            <a:xfrm>
              <a:off x="2033044" y="2534715"/>
              <a:ext cx="5724219" cy="889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28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28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1. </a:t>
              </a:r>
              <a:r>
                <a:rPr lang="ko-KR" altLang="en-US" sz="28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지진을 견디는 방법</a:t>
              </a:r>
              <a:endPara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1072156" y="2430430"/>
            <a:ext cx="5690448" cy="757823"/>
            <a:chOff x="1225255" y="3558073"/>
            <a:chExt cx="7587270" cy="1010431"/>
          </a:xfrm>
        </p:grpSpPr>
        <p:pic>
          <p:nvPicPr>
            <p:cNvPr id="24" name="그림 23">
              <a:extLst>
                <a:ext uri="{FF2B5EF4-FFF2-40B4-BE49-F238E27FC236}">
                  <a16:creationId xmlns="" xmlns:a16="http://schemas.microsoft.com/office/drawing/2014/main" id="{D5495F49-DC0C-4905-A34A-2D0F22C9E0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25255" y="3666296"/>
              <a:ext cx="646073" cy="902208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6295A1B4-AE13-405F-8173-32999166BC43}"/>
                </a:ext>
              </a:extLst>
            </p:cNvPr>
            <p:cNvSpPr txBox="1"/>
            <p:nvPr/>
          </p:nvSpPr>
          <p:spPr>
            <a:xfrm>
              <a:off x="2000398" y="3558073"/>
              <a:ext cx="6812127" cy="8895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28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28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2. </a:t>
              </a:r>
              <a:r>
                <a:rPr lang="ko-KR" altLang="en-US" sz="28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지진을 견디는 건물 설계</a:t>
              </a:r>
              <a:endPara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</p:grpSp>
      <p:pic>
        <p:nvPicPr>
          <p:cNvPr id="26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sp>
        <p:nvSpPr>
          <p:cNvPr id="33" name="사각형: 둥근 모서리 23">
            <a:extLst>
              <a:ext uri="{FF2B5EF4-FFF2-40B4-BE49-F238E27FC236}">
                <a16:creationId xmlns="" xmlns:a16="http://schemas.microsoft.com/office/drawing/2014/main" id="{2B727C57-34CD-429C-B7DD-CBCBFEB211E2}"/>
              </a:ext>
            </a:extLst>
          </p:cNvPr>
          <p:cNvSpPr/>
          <p:nvPr/>
        </p:nvSpPr>
        <p:spPr>
          <a:xfrm>
            <a:off x="3142382" y="788414"/>
            <a:ext cx="2685924" cy="704015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defRPr/>
            </a:pPr>
            <a:r>
              <a:rPr lang="ko-KR" altLang="en-US" sz="2700" dirty="0">
                <a:solidFill>
                  <a:prstClr val="black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공부할 순서 </a:t>
            </a:r>
            <a:r>
              <a:rPr lang="ko-KR" altLang="en-US" sz="3300" dirty="0">
                <a:solidFill>
                  <a:srgbClr val="4472C4">
                    <a:lumMod val="75000"/>
                  </a:srgb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endParaRPr lang="ko-KR" altLang="en-US" sz="3600" dirty="0">
              <a:solidFill>
                <a:prstClr val="black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51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3CD6C7A0-2292-4C08-98C8-30B39EE5A9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="" xmlns:a16="http://schemas.microsoft.com/office/drawing/2014/main" id="{AA6C3DD0-5ACD-41E8-8E32-EE048A8D34B1}"/>
              </a:ext>
            </a:extLst>
          </p:cNvPr>
          <p:cNvSpPr/>
          <p:nvPr/>
        </p:nvSpPr>
        <p:spPr>
          <a:xfrm>
            <a:off x="874439" y="1019176"/>
            <a:ext cx="7393261" cy="34410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6295A1B4-AE13-405F-8173-32999166BC43}"/>
              </a:ext>
            </a:extLst>
          </p:cNvPr>
          <p:cNvSpPr txBox="1"/>
          <p:nvPr/>
        </p:nvSpPr>
        <p:spPr>
          <a:xfrm>
            <a:off x="1838590" y="2411537"/>
            <a:ext cx="5464958" cy="1201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54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방법</a:t>
            </a:r>
            <a:endParaRPr lang="en-US" altLang="ko-KR" sz="5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26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2923618" y="1129349"/>
            <a:ext cx="2920698" cy="947558"/>
            <a:chOff x="3898157" y="1505798"/>
            <a:chExt cx="3894263" cy="1263410"/>
          </a:xfrm>
        </p:grpSpPr>
        <p:sp>
          <p:nvSpPr>
            <p:cNvPr id="33" name="사각형: 둥근 모서리 23">
              <a:extLst>
                <a:ext uri="{FF2B5EF4-FFF2-40B4-BE49-F238E27FC236}">
                  <a16:creationId xmlns="" xmlns:a16="http://schemas.microsoft.com/office/drawing/2014/main" id="{2B727C57-34CD-429C-B7DD-CBCBFEB211E2}"/>
                </a:ext>
              </a:extLst>
            </p:cNvPr>
            <p:cNvSpPr/>
            <p:nvPr/>
          </p:nvSpPr>
          <p:spPr>
            <a:xfrm>
              <a:off x="4085814" y="1527339"/>
              <a:ext cx="3706606" cy="1241869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ko-KR" altLang="en-US" sz="27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        </a:t>
              </a:r>
              <a:r>
                <a:rPr lang="ko-KR" altLang="en-US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1</a:t>
              </a:r>
              <a:endPara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98157" y="1505798"/>
              <a:ext cx="1593050" cy="12260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980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1146</TotalTime>
  <Words>614</Words>
  <Application>Microsoft Office PowerPoint</Application>
  <PresentationFormat>화면 슬라이드 쇼(16:9)</PresentationFormat>
  <Paragraphs>129</Paragraphs>
  <Slides>25</Slides>
  <Notes>6</Notes>
  <HiddenSlides>0</HiddenSlides>
  <MMClips>15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35" baseType="lpstr">
      <vt:lpstr>다온 청춘고딕(B)</vt:lpstr>
      <vt:lpstr>맑은 고딕</vt:lpstr>
      <vt:lpstr>배달의민족 주아</vt:lpstr>
      <vt:lpstr>배스킨라빈스 B</vt:lpstr>
      <vt:lpstr>한컴 윤고딕 230</vt:lpstr>
      <vt:lpstr>한컴 윤고딕 250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55</cp:revision>
  <cp:lastPrinted>2020-04-21T10:47:37Z</cp:lastPrinted>
  <dcterms:created xsi:type="dcterms:W3CDTF">2019-09-17T12:33:38Z</dcterms:created>
  <dcterms:modified xsi:type="dcterms:W3CDTF">2020-04-22T00:51:21Z</dcterms:modified>
</cp:coreProperties>
</file>