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281" r:id="rId3"/>
    <p:sldId id="258" r:id="rId4"/>
    <p:sldId id="263" r:id="rId5"/>
    <p:sldId id="265" r:id="rId6"/>
    <p:sldId id="266" r:id="rId7"/>
    <p:sldId id="292" r:id="rId8"/>
    <p:sldId id="293" r:id="rId9"/>
    <p:sldId id="257" r:id="rId10"/>
    <p:sldId id="294" r:id="rId11"/>
    <p:sldId id="295" r:id="rId12"/>
    <p:sldId id="296" r:id="rId13"/>
    <p:sldId id="300" r:id="rId14"/>
    <p:sldId id="302" r:id="rId15"/>
    <p:sldId id="303" r:id="rId16"/>
    <p:sldId id="304" r:id="rId17"/>
    <p:sldId id="297" r:id="rId18"/>
    <p:sldId id="261" r:id="rId19"/>
    <p:sldId id="298" r:id="rId20"/>
    <p:sldId id="299" r:id="rId21"/>
    <p:sldId id="306" r:id="rId22"/>
    <p:sldId id="305" r:id="rId23"/>
    <p:sldId id="308" r:id="rId24"/>
    <p:sldId id="307" r:id="rId25"/>
    <p:sldId id="310" r:id="rId26"/>
    <p:sldId id="309" r:id="rId27"/>
    <p:sldId id="311" r:id="rId2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FBF2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90" y="3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4B998F-9BAD-4395-BB2C-15F568644C26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74792A-3E85-414F-80A5-092B55B910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1856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37657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8727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3745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5175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76999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31558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2409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51190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4707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E8C5A-50B5-494B-92F1-BFA0E3409BEE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7276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437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975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5169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9272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480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568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1258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086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4685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2815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179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57A4F-0B01-4B65-933E-3B4C852792D2}" type="datetimeFigureOut">
              <a:rPr lang="ko-KR" altLang="en-US" smtClean="0"/>
              <a:t>2020-04-21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4074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6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4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2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4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9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microsoft.com/office/2007/relationships/hdphoto" Target="../media/hdphoto2.wdp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microsoft.com/office/2007/relationships/hdphoto" Target="../media/hdphoto1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35.png"/><Relationship Id="rId4" Type="http://schemas.openxmlformats.org/officeDocument/2006/relationships/image" Target="../media/image3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3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7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4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4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9E5703A2-EAA5-4547-866C-94B441A11C18}"/>
              </a:ext>
            </a:extLst>
          </p:cNvPr>
          <p:cNvSpPr/>
          <p:nvPr/>
        </p:nvSpPr>
        <p:spPr>
          <a:xfrm>
            <a:off x="-1" y="669077"/>
            <a:ext cx="9144001" cy="1241917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 descr="그리기, 옅은이(가) 표시된 사진&#10;&#10;자동 생성된 설명">
            <a:extLst>
              <a:ext uri="{FF2B5EF4-FFF2-40B4-BE49-F238E27FC236}">
                <a16:creationId xmlns:a16="http://schemas.microsoft.com/office/drawing/2014/main" xmlns="" id="{65549737-316A-4AEE-A4C0-66206CDDD2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0" y="4623741"/>
            <a:ext cx="2176461" cy="463336"/>
          </a:xfrm>
          <a:prstGeom prst="rect">
            <a:avLst/>
          </a:prstGeom>
        </p:spPr>
      </p:pic>
      <p:pic>
        <p:nvPicPr>
          <p:cNvPr id="3" name="그림 2" descr="그리기이(가) 표시된 사진&#10;&#10;자동 생성된 설명">
            <a:extLst>
              <a:ext uri="{FF2B5EF4-FFF2-40B4-BE49-F238E27FC236}">
                <a16:creationId xmlns:a16="http://schemas.microsoft.com/office/drawing/2014/main" xmlns="" id="{BE6B8FC1-367C-4B84-A203-85CDDA4317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675" y="4755722"/>
            <a:ext cx="394446" cy="3877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B7CBB4D-BD39-4DA6-A093-2D79124C9250}"/>
              </a:ext>
            </a:extLst>
          </p:cNvPr>
          <p:cNvSpPr txBox="1"/>
          <p:nvPr/>
        </p:nvSpPr>
        <p:spPr>
          <a:xfrm>
            <a:off x="7463788" y="4855409"/>
            <a:ext cx="17095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chemeClr val="bg1"/>
                </a:solidFill>
              </a:rPr>
              <a:t>안산 </a:t>
            </a:r>
            <a:r>
              <a:rPr lang="ko-KR" altLang="en-US" sz="1400" dirty="0" err="1">
                <a:solidFill>
                  <a:schemeClr val="bg1"/>
                </a:solidFill>
              </a:rPr>
              <a:t>선부초</a:t>
            </a:r>
            <a:r>
              <a:rPr lang="ko-KR" altLang="en-US" sz="1400" dirty="0">
                <a:solidFill>
                  <a:schemeClr val="bg1"/>
                </a:solidFill>
              </a:rPr>
              <a:t> </a:t>
            </a:r>
            <a:r>
              <a:rPr lang="ko-KR" altLang="en-US" sz="1400" dirty="0" err="1">
                <a:solidFill>
                  <a:schemeClr val="bg1"/>
                </a:solidFill>
              </a:rPr>
              <a:t>최웅비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ACFB3076-E374-4DF9-A8E5-56E36FCDD962}"/>
              </a:ext>
            </a:extLst>
          </p:cNvPr>
          <p:cNvSpPr/>
          <p:nvPr/>
        </p:nvSpPr>
        <p:spPr>
          <a:xfrm>
            <a:off x="2681921" y="689870"/>
            <a:ext cx="408958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40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2,556,767</a:t>
            </a:r>
            <a:r>
              <a:rPr lang="ko-KR" altLang="en-US" sz="40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</a:t>
            </a:r>
            <a:endParaRPr lang="en-US" altLang="ko-KR" sz="2800" dirty="0">
              <a:solidFill>
                <a:schemeClr val="accent6">
                  <a:lumMod val="50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pPr algn="ctr"/>
            <a:r>
              <a:rPr lang="ko-KR" altLang="en-US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났어요</a:t>
            </a:r>
            <a:r>
              <a:rPr lang="en-US" altLang="ko-KR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!</a:t>
            </a:r>
            <a:endParaRPr lang="ko-KR" altLang="en-US" sz="2800" dirty="0">
              <a:solidFill>
                <a:srgbClr val="7030A0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407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:a16="http://schemas.microsoft.com/office/drawing/2014/main" xmlns="" id="{3DC71E29-45C9-4C1D-80CD-0099D334EB80}"/>
              </a:ext>
            </a:extLst>
          </p:cNvPr>
          <p:cNvSpPr/>
          <p:nvPr/>
        </p:nvSpPr>
        <p:spPr>
          <a:xfrm>
            <a:off x="266030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무슨 일이 일어났을까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endParaRPr lang="ko-KR" altLang="en-US" sz="3600" dirty="0"/>
          </a:p>
        </p:txBody>
      </p:sp>
      <p:pic>
        <p:nvPicPr>
          <p:cNvPr id="10" name="그림 9" descr="표지판, 음식이(가) 표시된 사진&#10;&#10;자동 생성된 설명">
            <a:extLst>
              <a:ext uri="{FF2B5EF4-FFF2-40B4-BE49-F238E27FC236}">
                <a16:creationId xmlns:a16="http://schemas.microsoft.com/office/drawing/2014/main" xmlns="" id="{6085644D-49CF-4479-BCB1-8BD78B52C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528" y="1459610"/>
            <a:ext cx="2458569" cy="3365648"/>
          </a:xfrm>
          <a:prstGeom prst="rect">
            <a:avLst/>
          </a:prstGeom>
        </p:spPr>
      </p:pic>
      <p:cxnSp>
        <p:nvCxnSpPr>
          <p:cNvPr id="6" name="직선 화살표 연결선 5">
            <a:extLst>
              <a:ext uri="{FF2B5EF4-FFF2-40B4-BE49-F238E27FC236}">
                <a16:creationId xmlns:a16="http://schemas.microsoft.com/office/drawing/2014/main" xmlns="" id="{1A64FFB2-34AE-4128-A547-5AD7279F537D}"/>
              </a:ext>
            </a:extLst>
          </p:cNvPr>
          <p:cNvCxnSpPr>
            <a:cxnSpLocks/>
          </p:cNvCxnSpPr>
          <p:nvPr/>
        </p:nvCxnSpPr>
        <p:spPr>
          <a:xfrm>
            <a:off x="3673097" y="1615440"/>
            <a:ext cx="395136" cy="0"/>
          </a:xfrm>
          <a:prstGeom prst="straightConnector1">
            <a:avLst/>
          </a:prstGeom>
          <a:ln w="19050">
            <a:solidFill>
              <a:schemeClr val="accent4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>
            <a:extLst>
              <a:ext uri="{FF2B5EF4-FFF2-40B4-BE49-F238E27FC236}">
                <a16:creationId xmlns:a16="http://schemas.microsoft.com/office/drawing/2014/main" xmlns="" id="{2548553D-4324-4587-9565-FDF37673169D}"/>
              </a:ext>
            </a:extLst>
          </p:cNvPr>
          <p:cNvCxnSpPr>
            <a:cxnSpLocks/>
          </p:cNvCxnSpPr>
          <p:nvPr/>
        </p:nvCxnSpPr>
        <p:spPr>
          <a:xfrm>
            <a:off x="3369733" y="2284307"/>
            <a:ext cx="698500" cy="0"/>
          </a:xfrm>
          <a:prstGeom prst="straightConnector1">
            <a:avLst/>
          </a:prstGeom>
          <a:ln w="19050">
            <a:solidFill>
              <a:schemeClr val="accent4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xmlns="" id="{FB4061A0-D0F3-4665-A02E-4FA1CF307C54}"/>
              </a:ext>
            </a:extLst>
          </p:cNvPr>
          <p:cNvCxnSpPr>
            <a:cxnSpLocks/>
          </p:cNvCxnSpPr>
          <p:nvPr/>
        </p:nvCxnSpPr>
        <p:spPr>
          <a:xfrm>
            <a:off x="3073400" y="2817707"/>
            <a:ext cx="999067" cy="0"/>
          </a:xfrm>
          <a:prstGeom prst="straightConnector1">
            <a:avLst/>
          </a:prstGeom>
          <a:ln w="19050">
            <a:solidFill>
              <a:schemeClr val="accent4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화살표 연결선 22">
            <a:extLst>
              <a:ext uri="{FF2B5EF4-FFF2-40B4-BE49-F238E27FC236}">
                <a16:creationId xmlns:a16="http://schemas.microsoft.com/office/drawing/2014/main" xmlns="" id="{7BEEE443-7A8F-4303-9996-90F274A51015}"/>
              </a:ext>
            </a:extLst>
          </p:cNvPr>
          <p:cNvCxnSpPr>
            <a:cxnSpLocks/>
          </p:cNvCxnSpPr>
          <p:nvPr/>
        </p:nvCxnSpPr>
        <p:spPr>
          <a:xfrm>
            <a:off x="3073400" y="3665221"/>
            <a:ext cx="1020233" cy="0"/>
          </a:xfrm>
          <a:prstGeom prst="straightConnector1">
            <a:avLst/>
          </a:prstGeom>
          <a:ln w="19050">
            <a:solidFill>
              <a:schemeClr val="accent4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화살표 연결선 23">
            <a:extLst>
              <a:ext uri="{FF2B5EF4-FFF2-40B4-BE49-F238E27FC236}">
                <a16:creationId xmlns:a16="http://schemas.microsoft.com/office/drawing/2014/main" xmlns="" id="{B3D96B4D-8AB8-4DEA-87BB-4C8052EDDB79}"/>
              </a:ext>
            </a:extLst>
          </p:cNvPr>
          <p:cNvCxnSpPr>
            <a:cxnSpLocks/>
          </p:cNvCxnSpPr>
          <p:nvPr/>
        </p:nvCxnSpPr>
        <p:spPr>
          <a:xfrm>
            <a:off x="3073400" y="4326993"/>
            <a:ext cx="1028700" cy="0"/>
          </a:xfrm>
          <a:prstGeom prst="straightConnector1">
            <a:avLst/>
          </a:prstGeom>
          <a:ln w="19050">
            <a:solidFill>
              <a:schemeClr val="accent4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xmlns="" id="{FEE67EDF-1B43-4F2C-8651-3785E9BB40CB}"/>
              </a:ext>
            </a:extLst>
          </p:cNvPr>
          <p:cNvSpPr/>
          <p:nvPr/>
        </p:nvSpPr>
        <p:spPr>
          <a:xfrm>
            <a:off x="4276382" y="1421200"/>
            <a:ext cx="2752099" cy="51646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테두리의 검은색 캐릭터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 </a:t>
            </a:r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xmlns="" id="{45CD5950-66F4-48AB-88A5-EAB24126EA9B}"/>
              </a:ext>
            </a:extLst>
          </p:cNvPr>
          <p:cNvSpPr/>
          <p:nvPr/>
        </p:nvSpPr>
        <p:spPr>
          <a:xfrm>
            <a:off x="4276383" y="2050126"/>
            <a:ext cx="3919350" cy="51646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글자 모양은 왜 이렇게 표현했을까요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xmlns="" id="{B12CF9D5-5585-4CD7-8C83-800C26DEAC34}"/>
              </a:ext>
            </a:extLst>
          </p:cNvPr>
          <p:cNvSpPr/>
          <p:nvPr/>
        </p:nvSpPr>
        <p:spPr>
          <a:xfrm>
            <a:off x="4276382" y="2679052"/>
            <a:ext cx="2899333" cy="51646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작가의 직업은 무엇일까요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xmlns="" id="{3BA49567-A73E-4188-ACBF-705B590BBBE1}"/>
              </a:ext>
            </a:extLst>
          </p:cNvPr>
          <p:cNvSpPr/>
          <p:nvPr/>
        </p:nvSpPr>
        <p:spPr>
          <a:xfrm>
            <a:off x="4276382" y="3406988"/>
            <a:ext cx="3081151" cy="51646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주인공들의 마음은 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어떤가요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xmlns="" id="{70429C32-F0A9-44BD-B917-360FF96174BF}"/>
              </a:ext>
            </a:extLst>
          </p:cNvPr>
          <p:cNvSpPr/>
          <p:nvPr/>
        </p:nvSpPr>
        <p:spPr>
          <a:xfrm>
            <a:off x="4276383" y="4068760"/>
            <a:ext cx="2566120" cy="51646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땅의 모양은 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어떤가요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 </a:t>
            </a:r>
          </a:p>
        </p:txBody>
      </p:sp>
      <p:cxnSp>
        <p:nvCxnSpPr>
          <p:cNvPr id="71" name="직선 연결선 70">
            <a:extLst>
              <a:ext uri="{FF2B5EF4-FFF2-40B4-BE49-F238E27FC236}">
                <a16:creationId xmlns:a16="http://schemas.microsoft.com/office/drawing/2014/main" xmlns="" id="{67AF94F5-64C9-488D-AC1C-7542C551C4CD}"/>
              </a:ext>
            </a:extLst>
          </p:cNvPr>
          <p:cNvCxnSpPr>
            <a:cxnSpLocks/>
          </p:cNvCxnSpPr>
          <p:nvPr/>
        </p:nvCxnSpPr>
        <p:spPr>
          <a:xfrm>
            <a:off x="0" y="99430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68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:a16="http://schemas.microsoft.com/office/drawing/2014/main" xmlns="" id="{3DC71E29-45C9-4C1D-80CD-0099D334EB80}"/>
              </a:ext>
            </a:extLst>
          </p:cNvPr>
          <p:cNvSpPr/>
          <p:nvPr/>
        </p:nvSpPr>
        <p:spPr>
          <a:xfrm>
            <a:off x="463903" y="1235284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무슨 일이 일어났을까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endParaRPr lang="ko-KR" altLang="en-US" sz="3600" dirty="0"/>
          </a:p>
        </p:txBody>
      </p:sp>
      <p:pic>
        <p:nvPicPr>
          <p:cNvPr id="11" name="그림 10" descr="그리기이(가) 표시된 사진&#10;&#10;자동 생성된 설명">
            <a:extLst>
              <a:ext uri="{FF2B5EF4-FFF2-40B4-BE49-F238E27FC236}">
                <a16:creationId xmlns:a16="http://schemas.microsoft.com/office/drawing/2014/main" xmlns="" id="{DB2A2112-6DDB-4A1E-9965-8CD9AA5B16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7" t="24669" r="53355" b="29547"/>
          <a:stretch/>
        </p:blipFill>
        <p:spPr>
          <a:xfrm>
            <a:off x="4186102" y="2188595"/>
            <a:ext cx="1681054" cy="1892954"/>
          </a:xfrm>
          <a:prstGeom prst="rect">
            <a:avLst/>
          </a:prstGeom>
        </p:spPr>
      </p:pic>
      <p:pic>
        <p:nvPicPr>
          <p:cNvPr id="13" name="그림 12" descr="그리기, 고양이이(가) 표시된 사진&#10;&#10;자동 생성된 설명">
            <a:extLst>
              <a:ext uri="{FF2B5EF4-FFF2-40B4-BE49-F238E27FC236}">
                <a16:creationId xmlns:a16="http://schemas.microsoft.com/office/drawing/2014/main" xmlns="" id="{BCB81429-8A47-466A-B207-93E356CE6E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9" t="22374" r="52393" b="28573"/>
          <a:stretch/>
        </p:blipFill>
        <p:spPr>
          <a:xfrm>
            <a:off x="2749388" y="3004891"/>
            <a:ext cx="1606189" cy="2028155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59C94FCC-F6E0-44AC-8342-4D1861DE0E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886" y="3998050"/>
            <a:ext cx="1681054" cy="83236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E29C3F70-2803-4F62-B194-EDFAD175F7A0}"/>
              </a:ext>
            </a:extLst>
          </p:cNvPr>
          <p:cNvSpPr txBox="1"/>
          <p:nvPr/>
        </p:nvSpPr>
        <p:spPr>
          <a:xfrm>
            <a:off x="838797" y="1235284"/>
            <a:ext cx="769794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책 표지를 보고 책의 내용을 예상하고 적어 봅시다</a:t>
            </a:r>
            <a:r>
              <a: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</a:p>
        </p:txBody>
      </p:sp>
      <p:sp>
        <p:nvSpPr>
          <p:cNvPr id="21" name="생각 풍선: 구름 모양 20">
            <a:extLst>
              <a:ext uri="{FF2B5EF4-FFF2-40B4-BE49-F238E27FC236}">
                <a16:creationId xmlns:a16="http://schemas.microsoft.com/office/drawing/2014/main" xmlns="" id="{20D7E3BE-752A-4A14-866D-1E054FC5203C}"/>
              </a:ext>
            </a:extLst>
          </p:cNvPr>
          <p:cNvSpPr/>
          <p:nvPr/>
        </p:nvSpPr>
        <p:spPr>
          <a:xfrm>
            <a:off x="563125" y="2458211"/>
            <a:ext cx="2433346" cy="1166278"/>
          </a:xfrm>
          <a:prstGeom prst="cloudCallout">
            <a:avLst>
              <a:gd name="adj1" fmla="val 23718"/>
              <a:gd name="adj2" fmla="val 1392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지진 때문에 주인공들이 피해를 봤을 것 같아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!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22" name="생각 풍선: 구름 모양 21">
            <a:extLst>
              <a:ext uri="{FF2B5EF4-FFF2-40B4-BE49-F238E27FC236}">
                <a16:creationId xmlns:a16="http://schemas.microsoft.com/office/drawing/2014/main" xmlns="" id="{F90C97A7-5B2A-4EC4-9528-B3BC689DE7C1}"/>
              </a:ext>
            </a:extLst>
          </p:cNvPr>
          <p:cNvSpPr/>
          <p:nvPr/>
        </p:nvSpPr>
        <p:spPr>
          <a:xfrm>
            <a:off x="5896824" y="2350826"/>
            <a:ext cx="2114301" cy="1285045"/>
          </a:xfrm>
          <a:prstGeom prst="cloudCallout">
            <a:avLst>
              <a:gd name="adj1" fmla="val -51990"/>
              <a:gd name="adj2" fmla="val -473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검은색 캐릭터가 주인공들을 도와줄 것 같아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xmlns="" id="{C3A5BA21-8EFD-4132-AE4D-FFD0A7E468D1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950CAE7-333C-4CC4-B005-17FD9F0B33F5}"/>
              </a:ext>
            </a:extLst>
          </p:cNvPr>
          <p:cNvSpPr txBox="1"/>
          <p:nvPr/>
        </p:nvSpPr>
        <p:spPr>
          <a:xfrm>
            <a:off x="7521480" y="4488957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학습지 활용</a:t>
            </a:r>
          </a:p>
        </p:txBody>
      </p:sp>
      <p:pic>
        <p:nvPicPr>
          <p:cNvPr id="14" name="그림 13" descr="음식이(가) 표시된 사진&#10;&#10;자동 생성된 설명">
            <a:extLst>
              <a:ext uri="{FF2B5EF4-FFF2-40B4-BE49-F238E27FC236}">
                <a16:creationId xmlns:a16="http://schemas.microsoft.com/office/drawing/2014/main" xmlns="" id="{32D71C75-3CB7-491D-85CF-328D5ED31C9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2" t="16442" r="23428" b="27916"/>
          <a:stretch/>
        </p:blipFill>
        <p:spPr>
          <a:xfrm>
            <a:off x="6541841" y="3714776"/>
            <a:ext cx="979640" cy="1172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54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3CD6C7A0-2292-4C08-98C8-30B39EE5A9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:a16="http://schemas.microsoft.com/office/drawing/2014/main" xmlns="" id="{AA6C3DD0-5ACD-41E8-8E32-EE048A8D34B1}"/>
              </a:ext>
            </a:extLst>
          </p:cNvPr>
          <p:cNvSpPr/>
          <p:nvPr/>
        </p:nvSpPr>
        <p:spPr>
          <a:xfrm>
            <a:off x="874439" y="1019176"/>
            <a:ext cx="7393261" cy="34410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295A1B4-AE13-405F-8173-32999166BC43}"/>
              </a:ext>
            </a:extLst>
          </p:cNvPr>
          <p:cNvSpPr txBox="1"/>
          <p:nvPr/>
        </p:nvSpPr>
        <p:spPr>
          <a:xfrm>
            <a:off x="2564750" y="2490937"/>
            <a:ext cx="4012637" cy="1201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54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진</a:t>
            </a:r>
            <a:r>
              <a:rPr lang="en-US" altLang="ko-KR" sz="54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54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진</a:t>
            </a:r>
            <a:r>
              <a:rPr lang="en-US" altLang="ko-KR" sz="54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54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가 놀이</a:t>
            </a:r>
            <a:endParaRPr lang="en-US" altLang="ko-KR" sz="5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2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2904568" y="1402398"/>
            <a:ext cx="2920697" cy="947560"/>
            <a:chOff x="3872757" y="1869863"/>
            <a:chExt cx="3894263" cy="1263413"/>
          </a:xfrm>
        </p:grpSpPr>
        <p:sp>
          <p:nvSpPr>
            <p:cNvPr id="33" name="사각형: 둥근 모서리 23">
              <a:extLst>
                <a:ext uri="{FF2B5EF4-FFF2-40B4-BE49-F238E27FC236}">
                  <a16:creationId xmlns:a16="http://schemas.microsoft.com/office/drawing/2014/main" xmlns="" id="{2B727C57-34CD-429C-B7DD-CBCBFEB211E2}"/>
                </a:ext>
              </a:extLst>
            </p:cNvPr>
            <p:cNvSpPr/>
            <p:nvPr/>
          </p:nvSpPr>
          <p:spPr>
            <a:xfrm>
              <a:off x="4060414" y="1891406"/>
              <a:ext cx="3706606" cy="1241870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ko-KR" altLang="en-US" sz="27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        </a:t>
              </a:r>
              <a:r>
                <a:rPr lang="ko-KR" altLang="en-US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2</a:t>
              </a:r>
              <a:endPara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2757" y="1869863"/>
              <a:ext cx="1593050" cy="12260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1614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xmlns="" id="{E0C0C48B-7D85-4958-94DA-426B04AF3A06}"/>
              </a:ext>
            </a:extLst>
          </p:cNvPr>
          <p:cNvSpPr/>
          <p:nvPr/>
        </p:nvSpPr>
        <p:spPr>
          <a:xfrm>
            <a:off x="192078" y="1301750"/>
            <a:ext cx="8810369" cy="3707306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4875" dirty="0">
              <a:solidFill>
                <a:schemeClr val="tx1"/>
              </a:solidFill>
              <a:latin typeface="나눔손글씨 암스테르담" panose="02000503000000000000" pitchFamily="2" charset="-127"/>
              <a:ea typeface="나눔손글씨 암스테르담" panose="02000503000000000000" pitchFamily="2" charset="-127"/>
            </a:endParaRPr>
          </a:p>
          <a:p>
            <a:pPr algn="ctr"/>
            <a:endParaRPr lang="en-US" altLang="ko-KR" sz="4875" dirty="0">
              <a:solidFill>
                <a:schemeClr val="tx1"/>
              </a:solidFill>
              <a:latin typeface="나눔손글씨 암스테르담" panose="02000503000000000000" pitchFamily="2" charset="-127"/>
              <a:ea typeface="나눔손글씨 암스테르담" panose="02000503000000000000" pitchFamily="2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ECE0C290-2BCA-4E38-957C-E349B183443F}"/>
              </a:ext>
            </a:extLst>
          </p:cNvPr>
          <p:cNvGrpSpPr/>
          <p:nvPr/>
        </p:nvGrpSpPr>
        <p:grpSpPr>
          <a:xfrm>
            <a:off x="3163169" y="2190990"/>
            <a:ext cx="2728760" cy="2886874"/>
            <a:chOff x="4280967" y="2812225"/>
            <a:chExt cx="3638347" cy="3849165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81BF8344-52FB-4390-967A-EF3579A4650E}"/>
                </a:ext>
              </a:extLst>
            </p:cNvPr>
            <p:cNvSpPr txBox="1"/>
            <p:nvPr/>
          </p:nvSpPr>
          <p:spPr>
            <a:xfrm>
              <a:off x="4348342" y="2860350"/>
              <a:ext cx="3570972" cy="380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7925" dirty="0">
                  <a:ln w="28575">
                    <a:solidFill>
                      <a:schemeClr val="bg2">
                        <a:lumMod val="50000"/>
                      </a:scheme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O</a:t>
              </a:r>
              <a:endParaRPr lang="ko-KR" altLang="en-US" sz="17925" dirty="0">
                <a:ln w="28575"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xmlns="" id="{1868A907-2209-4736-84AE-2D7FF3A4B3E4}"/>
                </a:ext>
              </a:extLst>
            </p:cNvPr>
            <p:cNvSpPr txBox="1"/>
            <p:nvPr/>
          </p:nvSpPr>
          <p:spPr>
            <a:xfrm>
              <a:off x="4280967" y="2812225"/>
              <a:ext cx="3570972" cy="380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7925" dirty="0">
                  <a:ln w="28575">
                    <a:solidFill>
                      <a:srgbClr val="002060"/>
                    </a:solidFill>
                  </a:ln>
                  <a:solidFill>
                    <a:srgbClr val="0070C0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O</a:t>
              </a:r>
              <a:endParaRPr lang="ko-KR" altLang="en-US" sz="17925" dirty="0">
                <a:ln w="28575">
                  <a:solidFill>
                    <a:srgbClr val="002060"/>
                  </a:solidFill>
                </a:ln>
                <a:solidFill>
                  <a:srgbClr val="0070C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xmlns="" id="{176009D8-06B3-450A-9920-DF8B8EE85457}"/>
              </a:ext>
            </a:extLst>
          </p:cNvPr>
          <p:cNvSpPr/>
          <p:nvPr/>
        </p:nvSpPr>
        <p:spPr>
          <a:xfrm>
            <a:off x="199924" y="100487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책 내용 확인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OX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퀴즈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0" y="134444"/>
            <a:ext cx="1182877" cy="86581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1B418B9-2490-4AC2-A6E6-7A7C7A407B8C}"/>
              </a:ext>
            </a:extLst>
          </p:cNvPr>
          <p:cNvSpPr txBox="1"/>
          <p:nvPr/>
        </p:nvSpPr>
        <p:spPr>
          <a:xfrm>
            <a:off x="311455" y="1233516"/>
            <a:ext cx="9058890" cy="831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36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‘</a:t>
            </a:r>
            <a:r>
              <a:rPr lang="ko-KR" altLang="en-US" sz="36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흔들리는 대평원</a:t>
            </a:r>
            <a:r>
              <a:rPr lang="en-US" altLang="ko-KR" sz="36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’</a:t>
            </a:r>
            <a:r>
              <a:rPr lang="ko-KR" altLang="en-US" sz="36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을 지키는 신은 </a:t>
            </a:r>
            <a:r>
              <a:rPr lang="ko-KR" altLang="en-US" sz="3600" dirty="0" err="1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와콘다이다</a:t>
            </a:r>
            <a:r>
              <a:rPr lang="en-US" altLang="ko-KR" sz="36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36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en-US" altLang="ko-KR" sz="360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0226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xmlns="" id="{E0C0C48B-7D85-4958-94DA-426B04AF3A06}"/>
              </a:ext>
            </a:extLst>
          </p:cNvPr>
          <p:cNvSpPr/>
          <p:nvPr/>
        </p:nvSpPr>
        <p:spPr>
          <a:xfrm>
            <a:off x="166816" y="1409700"/>
            <a:ext cx="8810369" cy="3599356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4875" dirty="0">
              <a:solidFill>
                <a:schemeClr val="tx1"/>
              </a:solidFill>
              <a:latin typeface="나눔손글씨 암스테르담" panose="02000503000000000000" pitchFamily="2" charset="-127"/>
              <a:ea typeface="나눔손글씨 암스테르담" panose="02000503000000000000" pitchFamily="2" charset="-127"/>
            </a:endParaRPr>
          </a:p>
          <a:p>
            <a:pPr algn="ctr"/>
            <a:endParaRPr lang="en-US" altLang="ko-KR" sz="4875" dirty="0">
              <a:solidFill>
                <a:schemeClr val="tx1"/>
              </a:solidFill>
              <a:latin typeface="나눔손글씨 암스테르담" panose="02000503000000000000" pitchFamily="2" charset="-127"/>
              <a:ea typeface="나눔손글씨 암스테르담" panose="02000503000000000000" pitchFamily="2" charset="-127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xmlns="" id="{176009D8-06B3-450A-9920-DF8B8EE85457}"/>
              </a:ext>
            </a:extLst>
          </p:cNvPr>
          <p:cNvSpPr/>
          <p:nvPr/>
        </p:nvSpPr>
        <p:spPr>
          <a:xfrm>
            <a:off x="199924" y="100487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책 내용 확인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OX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퀴즈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0" y="134444"/>
            <a:ext cx="1182877" cy="86581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1B418B9-2490-4AC2-A6E6-7A7C7A407B8C}"/>
              </a:ext>
            </a:extLst>
          </p:cNvPr>
          <p:cNvSpPr txBox="1"/>
          <p:nvPr/>
        </p:nvSpPr>
        <p:spPr>
          <a:xfrm>
            <a:off x="857555" y="1297281"/>
            <a:ext cx="69124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36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추장의 이름은 </a:t>
            </a:r>
            <a:r>
              <a:rPr lang="en-US" altLang="ko-KR" sz="36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‘</a:t>
            </a:r>
            <a:r>
              <a:rPr lang="ko-KR" altLang="en-US" sz="36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흔들리는 지진</a:t>
            </a:r>
            <a:r>
              <a:rPr lang="en-US" altLang="ko-KR" sz="36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’</a:t>
            </a:r>
            <a:r>
              <a:rPr lang="ko-KR" altLang="en-US" sz="36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이다</a:t>
            </a:r>
            <a:r>
              <a:rPr lang="en-US" altLang="ko-KR" sz="36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0343E98E-38CD-440A-9311-FAE0B11006C8}"/>
              </a:ext>
            </a:extLst>
          </p:cNvPr>
          <p:cNvGrpSpPr/>
          <p:nvPr/>
        </p:nvGrpSpPr>
        <p:grpSpPr>
          <a:xfrm>
            <a:off x="3207619" y="2318520"/>
            <a:ext cx="2728760" cy="2886874"/>
            <a:chOff x="4276825" y="3091360"/>
            <a:chExt cx="3638347" cy="384916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97FC43C3-AC60-4905-9ECE-80A773A3079F}"/>
                </a:ext>
              </a:extLst>
            </p:cNvPr>
            <p:cNvSpPr txBox="1"/>
            <p:nvPr/>
          </p:nvSpPr>
          <p:spPr>
            <a:xfrm>
              <a:off x="4344200" y="3139485"/>
              <a:ext cx="3570972" cy="380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 latinLnBrk="1">
                <a:defRPr/>
              </a:pPr>
              <a:r>
                <a:rPr lang="en-US" altLang="ko-KR" sz="17925" dirty="0">
                  <a:ln w="28575">
                    <a:solidFill>
                      <a:srgbClr val="E7E6E6">
                        <a:lumMod val="50000"/>
                      </a:srgbClr>
                    </a:solidFill>
                  </a:ln>
                  <a:solidFill>
                    <a:srgbClr val="E7E6E6">
                      <a:lumMod val="50000"/>
                    </a:srgbClr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X</a:t>
              </a:r>
              <a:endParaRPr lang="ko-KR" altLang="en-US" sz="17925" dirty="0">
                <a:ln w="28575">
                  <a:solidFill>
                    <a:srgbClr val="E7E6E6">
                      <a:lumMod val="50000"/>
                    </a:srgbClr>
                  </a:solidFill>
                </a:ln>
                <a:solidFill>
                  <a:srgbClr val="E7E6E6">
                    <a:lumMod val="50000"/>
                  </a:srgb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A6BF5E82-3A7F-4E1B-AE26-DBC161CBAB64}"/>
                </a:ext>
              </a:extLst>
            </p:cNvPr>
            <p:cNvSpPr txBox="1"/>
            <p:nvPr/>
          </p:nvSpPr>
          <p:spPr>
            <a:xfrm>
              <a:off x="4276825" y="3091360"/>
              <a:ext cx="3570972" cy="380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 latinLnBrk="1">
                <a:defRPr/>
              </a:pPr>
              <a:r>
                <a:rPr lang="en-US" altLang="ko-KR" sz="17925" dirty="0">
                  <a:ln w="28575">
                    <a:solidFill>
                      <a:srgbClr val="002060"/>
                    </a:solidFill>
                  </a:ln>
                  <a:solidFill>
                    <a:srgbClr val="C00000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X</a:t>
              </a:r>
              <a:endParaRPr lang="ko-KR" altLang="en-US" sz="17925" dirty="0">
                <a:ln w="28575">
                  <a:solidFill>
                    <a:srgbClr val="002060"/>
                  </a:solidFill>
                </a:ln>
                <a:solidFill>
                  <a:srgbClr val="C0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9971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xmlns="" id="{E0C0C48B-7D85-4958-94DA-426B04AF3A06}"/>
              </a:ext>
            </a:extLst>
          </p:cNvPr>
          <p:cNvSpPr/>
          <p:nvPr/>
        </p:nvSpPr>
        <p:spPr>
          <a:xfrm>
            <a:off x="192078" y="1301750"/>
            <a:ext cx="8810369" cy="3707306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4875" dirty="0">
              <a:solidFill>
                <a:schemeClr val="tx1"/>
              </a:solidFill>
              <a:latin typeface="나눔손글씨 암스테르담" panose="02000503000000000000" pitchFamily="2" charset="-127"/>
              <a:ea typeface="나눔손글씨 암스테르담" panose="02000503000000000000" pitchFamily="2" charset="-127"/>
            </a:endParaRPr>
          </a:p>
          <a:p>
            <a:pPr algn="ctr"/>
            <a:endParaRPr lang="en-US" altLang="ko-KR" sz="4875" dirty="0">
              <a:solidFill>
                <a:schemeClr val="tx1"/>
              </a:solidFill>
              <a:latin typeface="나눔손글씨 암스테르담" panose="02000503000000000000" pitchFamily="2" charset="-127"/>
              <a:ea typeface="나눔손글씨 암스테르담" panose="02000503000000000000" pitchFamily="2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ECE0C290-2BCA-4E38-957C-E349B183443F}"/>
              </a:ext>
            </a:extLst>
          </p:cNvPr>
          <p:cNvGrpSpPr/>
          <p:nvPr/>
        </p:nvGrpSpPr>
        <p:grpSpPr>
          <a:xfrm>
            <a:off x="3163169" y="2190990"/>
            <a:ext cx="2728760" cy="2886874"/>
            <a:chOff x="4280967" y="2812225"/>
            <a:chExt cx="3638347" cy="3849165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81BF8344-52FB-4390-967A-EF3579A4650E}"/>
                </a:ext>
              </a:extLst>
            </p:cNvPr>
            <p:cNvSpPr txBox="1"/>
            <p:nvPr/>
          </p:nvSpPr>
          <p:spPr>
            <a:xfrm>
              <a:off x="4348342" y="2860350"/>
              <a:ext cx="3570972" cy="380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7925" dirty="0">
                  <a:ln w="28575">
                    <a:solidFill>
                      <a:schemeClr val="bg2">
                        <a:lumMod val="50000"/>
                      </a:scheme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O</a:t>
              </a:r>
              <a:endParaRPr lang="ko-KR" altLang="en-US" sz="17925" dirty="0">
                <a:ln w="28575"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xmlns="" id="{1868A907-2209-4736-84AE-2D7FF3A4B3E4}"/>
                </a:ext>
              </a:extLst>
            </p:cNvPr>
            <p:cNvSpPr txBox="1"/>
            <p:nvPr/>
          </p:nvSpPr>
          <p:spPr>
            <a:xfrm>
              <a:off x="4280967" y="2812225"/>
              <a:ext cx="3570972" cy="380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7925" dirty="0">
                  <a:ln w="28575">
                    <a:solidFill>
                      <a:srgbClr val="002060"/>
                    </a:solidFill>
                  </a:ln>
                  <a:solidFill>
                    <a:srgbClr val="0070C0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O</a:t>
              </a:r>
              <a:endParaRPr lang="ko-KR" altLang="en-US" sz="17925" dirty="0">
                <a:ln w="28575">
                  <a:solidFill>
                    <a:srgbClr val="002060"/>
                  </a:solidFill>
                </a:ln>
                <a:solidFill>
                  <a:srgbClr val="0070C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xmlns="" id="{176009D8-06B3-450A-9920-DF8B8EE85457}"/>
              </a:ext>
            </a:extLst>
          </p:cNvPr>
          <p:cNvSpPr/>
          <p:nvPr/>
        </p:nvSpPr>
        <p:spPr>
          <a:xfrm>
            <a:off x="199924" y="100487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책 내용 확인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OX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퀴즈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0" y="134444"/>
            <a:ext cx="1182877" cy="86581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1B418B9-2490-4AC2-A6E6-7A7C7A407B8C}"/>
              </a:ext>
            </a:extLst>
          </p:cNvPr>
          <p:cNvSpPr txBox="1"/>
          <p:nvPr/>
        </p:nvSpPr>
        <p:spPr>
          <a:xfrm>
            <a:off x="610577" y="1389763"/>
            <a:ext cx="8384026" cy="7493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트럭에서 내린 남자는 도시를 건설하고자 한다</a:t>
            </a:r>
            <a:r>
              <a:rPr lang="en-US" altLang="ko-KR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en-US" altLang="ko-KR" sz="320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4780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xmlns="" id="{E0C0C48B-7D85-4958-94DA-426B04AF3A06}"/>
              </a:ext>
            </a:extLst>
          </p:cNvPr>
          <p:cNvSpPr/>
          <p:nvPr/>
        </p:nvSpPr>
        <p:spPr>
          <a:xfrm>
            <a:off x="166816" y="1409700"/>
            <a:ext cx="8810369" cy="3599356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4875" dirty="0">
              <a:solidFill>
                <a:schemeClr val="tx1"/>
              </a:solidFill>
              <a:latin typeface="나눔손글씨 암스테르담" panose="02000503000000000000" pitchFamily="2" charset="-127"/>
              <a:ea typeface="나눔손글씨 암스테르담" panose="02000503000000000000" pitchFamily="2" charset="-127"/>
            </a:endParaRPr>
          </a:p>
          <a:p>
            <a:pPr algn="ctr"/>
            <a:endParaRPr lang="en-US" altLang="ko-KR" sz="4875" dirty="0">
              <a:solidFill>
                <a:schemeClr val="tx1"/>
              </a:solidFill>
              <a:latin typeface="나눔손글씨 암스테르담" panose="02000503000000000000" pitchFamily="2" charset="-127"/>
              <a:ea typeface="나눔손글씨 암스테르담" panose="02000503000000000000" pitchFamily="2" charset="-127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xmlns="" id="{176009D8-06B3-450A-9920-DF8B8EE85457}"/>
              </a:ext>
            </a:extLst>
          </p:cNvPr>
          <p:cNvSpPr/>
          <p:nvPr/>
        </p:nvSpPr>
        <p:spPr>
          <a:xfrm>
            <a:off x="199924" y="100487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책 내용 확인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OX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퀴즈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0" y="134444"/>
            <a:ext cx="1182877" cy="86581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1B418B9-2490-4AC2-A6E6-7A7C7A407B8C}"/>
              </a:ext>
            </a:extLst>
          </p:cNvPr>
          <p:cNvSpPr txBox="1"/>
          <p:nvPr/>
        </p:nvSpPr>
        <p:spPr>
          <a:xfrm>
            <a:off x="1169045" y="1409700"/>
            <a:ext cx="64508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‘</a:t>
            </a:r>
            <a:r>
              <a:rPr lang="ko-KR" altLang="en-US" sz="36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흔들리는 독수리</a:t>
            </a:r>
            <a:r>
              <a:rPr lang="en-US" altLang="ko-KR" sz="36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’</a:t>
            </a:r>
            <a:r>
              <a:rPr lang="ko-KR" altLang="en-US" sz="36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는 다음 지진을 </a:t>
            </a:r>
            <a:endParaRPr lang="en-US" altLang="ko-KR" sz="360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ko-KR" altLang="en-US" sz="36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충분히 예측할</a:t>
            </a:r>
            <a:r>
              <a:rPr lang="en-US" altLang="ko-KR" sz="36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r>
              <a:rPr lang="ko-KR" altLang="en-US" sz="36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수 있다고 말했다</a:t>
            </a:r>
            <a:r>
              <a:rPr lang="en-US" altLang="ko-KR" sz="36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0343E98E-38CD-440A-9311-FAE0B11006C8}"/>
              </a:ext>
            </a:extLst>
          </p:cNvPr>
          <p:cNvGrpSpPr/>
          <p:nvPr/>
        </p:nvGrpSpPr>
        <p:grpSpPr>
          <a:xfrm>
            <a:off x="3207619" y="2458220"/>
            <a:ext cx="2728760" cy="2886874"/>
            <a:chOff x="4276825" y="3091360"/>
            <a:chExt cx="3638347" cy="384916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97FC43C3-AC60-4905-9ECE-80A773A3079F}"/>
                </a:ext>
              </a:extLst>
            </p:cNvPr>
            <p:cNvSpPr txBox="1"/>
            <p:nvPr/>
          </p:nvSpPr>
          <p:spPr>
            <a:xfrm>
              <a:off x="4344200" y="3139485"/>
              <a:ext cx="3570972" cy="380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 latinLnBrk="1">
                <a:defRPr/>
              </a:pPr>
              <a:r>
                <a:rPr lang="en-US" altLang="ko-KR" sz="17925" dirty="0">
                  <a:ln w="28575">
                    <a:solidFill>
                      <a:srgbClr val="E7E6E6">
                        <a:lumMod val="50000"/>
                      </a:srgbClr>
                    </a:solidFill>
                  </a:ln>
                  <a:solidFill>
                    <a:srgbClr val="E7E6E6">
                      <a:lumMod val="50000"/>
                    </a:srgbClr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X</a:t>
              </a:r>
              <a:endParaRPr lang="ko-KR" altLang="en-US" sz="17925" dirty="0">
                <a:ln w="28575">
                  <a:solidFill>
                    <a:srgbClr val="E7E6E6">
                      <a:lumMod val="50000"/>
                    </a:srgbClr>
                  </a:solidFill>
                </a:ln>
                <a:solidFill>
                  <a:srgbClr val="E7E6E6">
                    <a:lumMod val="50000"/>
                  </a:srgb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A6BF5E82-3A7F-4E1B-AE26-DBC161CBAB64}"/>
                </a:ext>
              </a:extLst>
            </p:cNvPr>
            <p:cNvSpPr txBox="1"/>
            <p:nvPr/>
          </p:nvSpPr>
          <p:spPr>
            <a:xfrm>
              <a:off x="4276825" y="3091360"/>
              <a:ext cx="3570972" cy="380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 latinLnBrk="1">
                <a:defRPr/>
              </a:pPr>
              <a:r>
                <a:rPr lang="en-US" altLang="ko-KR" sz="17925" dirty="0">
                  <a:ln w="28575">
                    <a:solidFill>
                      <a:srgbClr val="002060"/>
                    </a:solidFill>
                  </a:ln>
                  <a:solidFill>
                    <a:srgbClr val="C00000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X</a:t>
              </a:r>
              <a:endParaRPr lang="ko-KR" altLang="en-US" sz="17925" dirty="0">
                <a:ln w="28575">
                  <a:solidFill>
                    <a:srgbClr val="002060"/>
                  </a:solidFill>
                </a:ln>
                <a:solidFill>
                  <a:srgbClr val="C0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421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:a16="http://schemas.microsoft.com/office/drawing/2014/main" xmlns="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진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진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가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놀이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7E77AC8-E412-4CA7-AA77-D7B0EF8C8845}"/>
              </a:ext>
            </a:extLst>
          </p:cNvPr>
          <p:cNvSpPr txBox="1"/>
          <p:nvPr/>
        </p:nvSpPr>
        <p:spPr>
          <a:xfrm>
            <a:off x="635849" y="1184699"/>
            <a:ext cx="782297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책을 읽으면서 내가 예상한 내용을 확인해 봅시다</a:t>
            </a:r>
            <a:r>
              <a: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en-US" altLang="ko-KR" sz="280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:a16="http://schemas.microsoft.com/office/drawing/2014/main" xmlns="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8" name="그림 7" descr="표지판, 음식이(가) 표시된 사진&#10;&#10;자동 생성된 설명">
            <a:extLst>
              <a:ext uri="{FF2B5EF4-FFF2-40B4-BE49-F238E27FC236}">
                <a16:creationId xmlns:a16="http://schemas.microsoft.com/office/drawing/2014/main" xmlns="" id="{4B86AD4D-1117-474D-8EC3-7B75443E3C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85" y="2033582"/>
            <a:ext cx="1905439" cy="2608443"/>
          </a:xfrm>
          <a:prstGeom prst="rect">
            <a:avLst/>
          </a:prstGeom>
        </p:spPr>
      </p:pic>
      <p:sp>
        <p:nvSpPr>
          <p:cNvPr id="3" name="타원 2">
            <a:extLst>
              <a:ext uri="{FF2B5EF4-FFF2-40B4-BE49-F238E27FC236}">
                <a16:creationId xmlns:a16="http://schemas.microsoft.com/office/drawing/2014/main" xmlns="" id="{AFEC284E-D2FC-4D40-83DE-8BE4B297A259}"/>
              </a:ext>
            </a:extLst>
          </p:cNvPr>
          <p:cNvSpPr/>
          <p:nvPr/>
        </p:nvSpPr>
        <p:spPr>
          <a:xfrm>
            <a:off x="1341967" y="3255433"/>
            <a:ext cx="1384300" cy="1058334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음식이(가) 표시된 사진&#10;&#10;자동 생성된 설명">
            <a:extLst>
              <a:ext uri="{FF2B5EF4-FFF2-40B4-BE49-F238E27FC236}">
                <a16:creationId xmlns:a16="http://schemas.microsoft.com/office/drawing/2014/main" xmlns="" id="{2A6B20B9-E841-4174-97D6-122B901533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78" t="49286" r="5208" b="5679"/>
          <a:stretch/>
        </p:blipFill>
        <p:spPr>
          <a:xfrm>
            <a:off x="4933232" y="2029713"/>
            <a:ext cx="3762544" cy="2845140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DCA37AD-AE6C-4417-8FF4-31F4F9EDFB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989" y="2930909"/>
            <a:ext cx="2684946" cy="2110674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1B89A8CC-CAB2-4640-A05F-298139A9B63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35" t="-769" r="31963" b="38752"/>
          <a:stretch/>
        </p:blipFill>
        <p:spPr>
          <a:xfrm rot="19271898">
            <a:off x="2522248" y="1685426"/>
            <a:ext cx="2083511" cy="2359594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C3166444-660E-458F-A64B-1DA09644922D}"/>
              </a:ext>
            </a:extLst>
          </p:cNvPr>
          <p:cNvSpPr/>
          <p:nvPr/>
        </p:nvSpPr>
        <p:spPr>
          <a:xfrm>
            <a:off x="2643502" y="2236479"/>
            <a:ext cx="1694230" cy="97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주인공은 건물을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짓다가 지진으로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무너져서 걱정이 </a:t>
            </a:r>
            <a:r>
              <a:rPr lang="ko-KR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많아졌어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!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4652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:a16="http://schemas.microsoft.com/office/drawing/2014/main" xmlns="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진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진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가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놀이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7E77AC8-E412-4CA7-AA77-D7B0EF8C8845}"/>
              </a:ext>
            </a:extLst>
          </p:cNvPr>
          <p:cNvSpPr txBox="1"/>
          <p:nvPr/>
        </p:nvSpPr>
        <p:spPr>
          <a:xfrm>
            <a:off x="536925" y="1284735"/>
            <a:ext cx="859562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책의 내용의 진짜와 가짜를 구별하여 놀이를 해 봅시다</a:t>
            </a:r>
            <a:r>
              <a: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en-US" altLang="ko-KR" sz="280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:a16="http://schemas.microsoft.com/office/drawing/2014/main" xmlns="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4" name="그림 3" descr="시계이(가) 표시된 사진&#10;&#10;자동 생성된 설명">
            <a:extLst>
              <a:ext uri="{FF2B5EF4-FFF2-40B4-BE49-F238E27FC236}">
                <a16:creationId xmlns:a16="http://schemas.microsoft.com/office/drawing/2014/main" xmlns="" id="{876F2590-462D-420F-BC39-DD1AB857EA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23" y="2241446"/>
            <a:ext cx="1889924" cy="2133785"/>
          </a:xfrm>
          <a:prstGeom prst="rect">
            <a:avLst/>
          </a:prstGeom>
        </p:spPr>
      </p:pic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xmlns="" id="{72FD36D8-9C62-4C53-AD41-FB035782A432}"/>
              </a:ext>
            </a:extLst>
          </p:cNvPr>
          <p:cNvSpPr/>
          <p:nvPr/>
        </p:nvSpPr>
        <p:spPr>
          <a:xfrm>
            <a:off x="2520114" y="3006731"/>
            <a:ext cx="3959438" cy="51646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지진은 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2,556,760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번 </a:t>
            </a:r>
            <a:r>
              <a:rPr lang="ko-KR" alt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발생했어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</a:t>
            </a: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xmlns="" id="{ED3F2FB9-42C0-411D-A90B-332F020B704C}"/>
              </a:ext>
            </a:extLst>
          </p:cNvPr>
          <p:cNvSpPr/>
          <p:nvPr/>
        </p:nvSpPr>
        <p:spPr>
          <a:xfrm>
            <a:off x="2520114" y="2106460"/>
            <a:ext cx="3959438" cy="72241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와콘다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추장은 이곳에 도시가 들어오길 원하지 않아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xmlns="" id="{414F45EA-5CD7-4A51-BA1F-3A0276D4FEB3}"/>
              </a:ext>
            </a:extLst>
          </p:cNvPr>
          <p:cNvSpPr/>
          <p:nvPr/>
        </p:nvSpPr>
        <p:spPr>
          <a:xfrm>
            <a:off x="2520114" y="3769574"/>
            <a:ext cx="3959438" cy="72241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철근을 이용하여 건물을 지으면 지진을 견딜 수 있어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xmlns="" id="{561A8C54-0303-48D5-A478-19F19E89B885}"/>
              </a:ext>
            </a:extLst>
          </p:cNvPr>
          <p:cNvSpPr/>
          <p:nvPr/>
        </p:nvSpPr>
        <p:spPr>
          <a:xfrm>
            <a:off x="6623887" y="3006731"/>
            <a:ext cx="1146874" cy="51646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rgbClr val="FF5050"/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가짜</a:t>
            </a:r>
            <a:r>
              <a:rPr lang="en-US" altLang="ko-KR" dirty="0">
                <a:solidFill>
                  <a:srgbClr val="FF5050"/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!</a:t>
            </a:r>
            <a:endParaRPr lang="ko-KR" altLang="en-US" dirty="0">
              <a:solidFill>
                <a:srgbClr val="FF5050"/>
              </a:solidFill>
            </a:endParaRP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xmlns="" id="{79AFE491-D1FD-495F-991D-12DA05E2ACE1}"/>
              </a:ext>
            </a:extLst>
          </p:cNvPr>
          <p:cNvSpPr/>
          <p:nvPr/>
        </p:nvSpPr>
        <p:spPr>
          <a:xfrm>
            <a:off x="6623887" y="2223735"/>
            <a:ext cx="1146874" cy="51646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진짜</a:t>
            </a:r>
            <a:r>
              <a:rPr lang="en-US" altLang="ko-KR" dirty="0">
                <a:solidFill>
                  <a:schemeClr val="bg1"/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!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xmlns="" id="{9D7FDAC8-2DE2-499C-8BE9-2326751F8D04}"/>
              </a:ext>
            </a:extLst>
          </p:cNvPr>
          <p:cNvSpPr/>
          <p:nvPr/>
        </p:nvSpPr>
        <p:spPr>
          <a:xfrm>
            <a:off x="6623887" y="3858765"/>
            <a:ext cx="1146874" cy="51646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진짜</a:t>
            </a:r>
            <a:r>
              <a:rPr lang="en-US" altLang="ko-KR" dirty="0">
                <a:solidFill>
                  <a:schemeClr val="bg1"/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!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21" name="그림 20" descr="음식이(가) 표시된 사진&#10;&#10;자동 생성된 설명">
            <a:extLst>
              <a:ext uri="{FF2B5EF4-FFF2-40B4-BE49-F238E27FC236}">
                <a16:creationId xmlns:a16="http://schemas.microsoft.com/office/drawing/2014/main" xmlns="" id="{BECE486C-47A1-4111-A601-A16863F6B5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2" t="16442" r="23428" b="27916"/>
          <a:stretch/>
        </p:blipFill>
        <p:spPr>
          <a:xfrm>
            <a:off x="6400800" y="238739"/>
            <a:ext cx="727867" cy="871528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3495DCB4-A642-429B-86EC-1321EEBFC6CA}"/>
              </a:ext>
            </a:extLst>
          </p:cNvPr>
          <p:cNvSpPr txBox="1"/>
          <p:nvPr/>
        </p:nvSpPr>
        <p:spPr>
          <a:xfrm>
            <a:off x="7315955" y="641390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학습지 활용</a:t>
            </a:r>
          </a:p>
        </p:txBody>
      </p:sp>
    </p:spTree>
    <p:extLst>
      <p:ext uri="{BB962C8B-B14F-4D97-AF65-F5344CB8AC3E}">
        <p14:creationId xmlns:p14="http://schemas.microsoft.com/office/powerpoint/2010/main" val="5006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8" grpId="0" animBg="1"/>
      <p:bldP spid="5" grpId="0" animBg="1"/>
      <p:bldP spid="19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:a16="http://schemas.microsoft.com/office/drawing/2014/main" xmlns="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진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진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가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놀이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7" name="그림 6" descr="꽃, 식물이(가) 표시된 사진&#10;&#10;자동 생성된 설명">
            <a:extLst>
              <a:ext uri="{FF2B5EF4-FFF2-40B4-BE49-F238E27FC236}">
                <a16:creationId xmlns:a16="http://schemas.microsoft.com/office/drawing/2014/main" xmlns="" id="{77C1FFE3-E7C8-4D74-BBC9-E6CB067641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3" t="13316" r="2921" b="55208"/>
          <a:stretch/>
        </p:blipFill>
        <p:spPr>
          <a:xfrm rot="813452">
            <a:off x="7839525" y="4261924"/>
            <a:ext cx="1259954" cy="104996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7E77AC8-E412-4CA7-AA77-D7B0EF8C8845}"/>
              </a:ext>
            </a:extLst>
          </p:cNvPr>
          <p:cNvSpPr txBox="1"/>
          <p:nvPr/>
        </p:nvSpPr>
        <p:spPr>
          <a:xfrm>
            <a:off x="536925" y="1284735"/>
            <a:ext cx="859562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책의 내용의 진짜와 가짜를 구별하여 놀이를 해 봅시다</a:t>
            </a:r>
            <a:r>
              <a: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en-US" altLang="ko-KR" sz="280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:a16="http://schemas.microsoft.com/office/drawing/2014/main" xmlns="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4" name="그림 3" descr="시계이(가) 표시된 사진&#10;&#10;자동 생성된 설명">
            <a:extLst>
              <a:ext uri="{FF2B5EF4-FFF2-40B4-BE49-F238E27FC236}">
                <a16:creationId xmlns:a16="http://schemas.microsoft.com/office/drawing/2014/main" xmlns="" id="{876F2590-462D-420F-BC39-DD1AB857EA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390" y="2653120"/>
            <a:ext cx="1889924" cy="2133785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9701D30F-61DC-47BF-8E7D-50066D404A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120" y="2171864"/>
            <a:ext cx="2217612" cy="1623201"/>
          </a:xfrm>
          <a:prstGeom prst="rect">
            <a:avLst/>
          </a:prstGeom>
        </p:spPr>
      </p:pic>
      <p:pic>
        <p:nvPicPr>
          <p:cNvPr id="17" name="그림 16" descr="시계, 방이(가) 표시된 사진&#10;&#10;자동 생성된 설명">
            <a:extLst>
              <a:ext uri="{FF2B5EF4-FFF2-40B4-BE49-F238E27FC236}">
                <a16:creationId xmlns:a16="http://schemas.microsoft.com/office/drawing/2014/main" xmlns="" id="{219A9193-6CFA-442A-9A70-943D6E2F6E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537" y="2833786"/>
            <a:ext cx="1828958" cy="2049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9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289F0D36-CF46-4FBE-A803-AEE4D2E8E7F9}"/>
              </a:ext>
            </a:extLst>
          </p:cNvPr>
          <p:cNvSpPr/>
          <p:nvPr/>
        </p:nvSpPr>
        <p:spPr>
          <a:xfrm>
            <a:off x="128956" y="2503357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무슨 일이 일어났을까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진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진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가 놀이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속보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!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일어났다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</a:p>
        </p:txBody>
      </p:sp>
      <p:sp>
        <p:nvSpPr>
          <p:cNvPr id="26" name="사각형: 둥근 대각선 방향 모서리 25">
            <a:extLst>
              <a:ext uri="{FF2B5EF4-FFF2-40B4-BE49-F238E27FC236}">
                <a16:creationId xmlns:a16="http://schemas.microsoft.com/office/drawing/2014/main" xmlns="" id="{0F6CDB10-0D80-439B-B64C-627240EAC63E}"/>
              </a:ext>
            </a:extLst>
          </p:cNvPr>
          <p:cNvSpPr/>
          <p:nvPr/>
        </p:nvSpPr>
        <p:spPr>
          <a:xfrm>
            <a:off x="128958" y="1733920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7" name="사각형: 둥근 대각선 방향 모서리 26">
            <a:extLst>
              <a:ext uri="{FF2B5EF4-FFF2-40B4-BE49-F238E27FC236}">
                <a16:creationId xmlns:a16="http://schemas.microsoft.com/office/drawing/2014/main" xmlns="" id="{18BD0251-B6AE-4305-A421-699B5E2AF22C}"/>
              </a:ext>
            </a:extLst>
          </p:cNvPr>
          <p:cNvSpPr/>
          <p:nvPr/>
        </p:nvSpPr>
        <p:spPr>
          <a:xfrm>
            <a:off x="5651374" y="3501856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xmlns="" id="{43D2691D-9FAA-4591-843C-821CF176E88F}"/>
              </a:ext>
            </a:extLst>
          </p:cNvPr>
          <p:cNvSpPr/>
          <p:nvPr/>
        </p:nvSpPr>
        <p:spPr>
          <a:xfrm>
            <a:off x="5662317" y="4277429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견디기 위한 방법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설계하기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만들기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xmlns="" id="{22587345-9245-48A8-AAF0-2665C7A1909D}"/>
              </a:ext>
            </a:extLst>
          </p:cNvPr>
          <p:cNvSpPr/>
          <p:nvPr/>
        </p:nvSpPr>
        <p:spPr>
          <a:xfrm>
            <a:off x="3125732" y="1605025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지구 속은 어떻게 생겼을까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지진은 어떻게 발생할까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대피 훈련하기</a:t>
            </a:r>
          </a:p>
        </p:txBody>
      </p:sp>
      <p:sp>
        <p:nvSpPr>
          <p:cNvPr id="34" name="사각형: 둥근 대각선 방향 모서리 33">
            <a:extLst>
              <a:ext uri="{FF2B5EF4-FFF2-40B4-BE49-F238E27FC236}">
                <a16:creationId xmlns:a16="http://schemas.microsoft.com/office/drawing/2014/main" xmlns="" id="{707A22C3-7E29-48DE-B769-780A1022FCCC}"/>
              </a:ext>
            </a:extLst>
          </p:cNvPr>
          <p:cNvSpPr/>
          <p:nvPr/>
        </p:nvSpPr>
        <p:spPr>
          <a:xfrm>
            <a:off x="3125734" y="835588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38" name="사각형: 둥근 대각선 방향 모서리 37">
            <a:extLst>
              <a:ext uri="{FF2B5EF4-FFF2-40B4-BE49-F238E27FC236}">
                <a16:creationId xmlns:a16="http://schemas.microsoft.com/office/drawing/2014/main" xmlns="" id="{85B175D1-B263-4F78-92C5-1F7651197D3F}"/>
              </a:ext>
            </a:extLst>
          </p:cNvPr>
          <p:cNvSpPr/>
          <p:nvPr/>
        </p:nvSpPr>
        <p:spPr>
          <a:xfrm>
            <a:off x="6122506" y="1707121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xmlns="" id="{0F0B27C0-1703-403D-9AD7-197700932FAB}"/>
              </a:ext>
            </a:extLst>
          </p:cNvPr>
          <p:cNvSpPr/>
          <p:nvPr/>
        </p:nvSpPr>
        <p:spPr>
          <a:xfrm>
            <a:off x="6133449" y="2482694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2,556,767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 지진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우리나라 지진 발생 횟수 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발생 지도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xmlns="" id="{6B630DF6-16F7-41FB-AE20-CEB8577E0B68}"/>
              </a:ext>
            </a:extLst>
          </p:cNvPr>
          <p:cNvSpPr/>
          <p:nvPr/>
        </p:nvSpPr>
        <p:spPr>
          <a:xfrm>
            <a:off x="234121" y="3666"/>
            <a:ext cx="81456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40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2,556,767</a:t>
            </a:r>
            <a:r>
              <a:rPr lang="ko-KR" altLang="en-US" sz="40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번째</a:t>
            </a:r>
            <a:r>
              <a:rPr lang="en-US" altLang="ko-KR" sz="2800" dirty="0">
                <a:solidFill>
                  <a:schemeClr val="accent6">
                    <a:lumMod val="50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r>
              <a:rPr lang="ko-KR" altLang="en-US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났어요</a:t>
            </a:r>
            <a:r>
              <a:rPr lang="en-US" altLang="ko-KR" sz="32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!</a:t>
            </a:r>
            <a:endParaRPr lang="ko-KR" altLang="en-US" sz="2800" dirty="0">
              <a:solidFill>
                <a:srgbClr val="7030A0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6" name="그림 5" descr="표지판, 음식이(가) 표시된 사진&#10;&#10;자동 생성된 설명">
            <a:extLst>
              <a:ext uri="{FF2B5EF4-FFF2-40B4-BE49-F238E27FC236}">
                <a16:creationId xmlns:a16="http://schemas.microsoft.com/office/drawing/2014/main" xmlns="" id="{612A9ABD-04F7-4E08-A008-446A3D5DDE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177" y="2512442"/>
            <a:ext cx="1553366" cy="2126474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869BE59D-B560-4C3A-B8F0-2753885EAE84}"/>
              </a:ext>
            </a:extLst>
          </p:cNvPr>
          <p:cNvSpPr/>
          <p:nvPr/>
        </p:nvSpPr>
        <p:spPr>
          <a:xfrm>
            <a:off x="43711" y="1858029"/>
            <a:ext cx="29949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건물이 무너진 이유는</a:t>
            </a:r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448A91A6-A6E6-4DE8-BC6F-54CB19CFF143}"/>
              </a:ext>
            </a:extLst>
          </p:cNvPr>
          <p:cNvSpPr/>
          <p:nvPr/>
        </p:nvSpPr>
        <p:spPr>
          <a:xfrm>
            <a:off x="3060593" y="968366"/>
            <a:ext cx="29766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지진은 어떻게 발생할까</a:t>
            </a:r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endParaRPr lang="ko-KR" altLang="en-US" sz="1600" dirty="0">
              <a:ln>
                <a:solidFill>
                  <a:srgbClr val="153553"/>
                </a:solidFill>
              </a:ln>
              <a:solidFill>
                <a:schemeClr val="bg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CF3075A8-02A3-446B-905C-0D57BC595EE9}"/>
              </a:ext>
            </a:extLst>
          </p:cNvPr>
          <p:cNvSpPr/>
          <p:nvPr/>
        </p:nvSpPr>
        <p:spPr>
          <a:xfrm>
            <a:off x="5520891" y="3633271"/>
            <a:ext cx="30939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4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지진을 견디는 건물 만들기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02B42137-7235-4305-B000-B345A48F0618}"/>
              </a:ext>
            </a:extLst>
          </p:cNvPr>
          <p:cNvSpPr/>
          <p:nvPr/>
        </p:nvSpPr>
        <p:spPr>
          <a:xfrm>
            <a:off x="5979719" y="1835696"/>
            <a:ext cx="31242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몇 </a:t>
            </a:r>
            <a:r>
              <a:rPr lang="ko-KR" altLang="en-US" sz="160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번 발생했을까</a:t>
            </a:r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endParaRPr lang="ko-KR" altLang="en-US" sz="1600" dirty="0">
              <a:ln>
                <a:solidFill>
                  <a:srgbClr val="153553"/>
                </a:solidFill>
              </a:ln>
              <a:solidFill>
                <a:schemeClr val="bg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9" name="사각형: 둥근 대각선 방향 모서리 28">
            <a:extLst>
              <a:ext uri="{FF2B5EF4-FFF2-40B4-BE49-F238E27FC236}">
                <a16:creationId xmlns:a16="http://schemas.microsoft.com/office/drawing/2014/main" xmlns="" id="{95733EB5-2E13-4F35-AB67-AFDA9E832D9F}"/>
              </a:ext>
            </a:extLst>
          </p:cNvPr>
          <p:cNvSpPr/>
          <p:nvPr/>
        </p:nvSpPr>
        <p:spPr>
          <a:xfrm>
            <a:off x="641976" y="3501856"/>
            <a:ext cx="2846388" cy="595704"/>
          </a:xfrm>
          <a:custGeom>
            <a:avLst/>
            <a:gdLst>
              <a:gd name="connsiteX0" fmla="*/ 99286 w 2846388"/>
              <a:gd name="connsiteY0" fmla="*/ 0 h 595704"/>
              <a:gd name="connsiteX1" fmla="*/ 841004 w 2846388"/>
              <a:gd name="connsiteY1" fmla="*/ 0 h 595704"/>
              <a:gd name="connsiteX2" fmla="*/ 1445366 w 2846388"/>
              <a:gd name="connsiteY2" fmla="*/ 0 h 595704"/>
              <a:gd name="connsiteX3" fmla="*/ 2077199 w 2846388"/>
              <a:gd name="connsiteY3" fmla="*/ 0 h 595704"/>
              <a:gd name="connsiteX4" fmla="*/ 2846388 w 2846388"/>
              <a:gd name="connsiteY4" fmla="*/ 0 h 595704"/>
              <a:gd name="connsiteX5" fmla="*/ 2846388 w 2846388"/>
              <a:gd name="connsiteY5" fmla="*/ 0 h 595704"/>
              <a:gd name="connsiteX6" fmla="*/ 2846388 w 2846388"/>
              <a:gd name="connsiteY6" fmla="*/ 496418 h 595704"/>
              <a:gd name="connsiteX7" fmla="*/ 2747102 w 2846388"/>
              <a:gd name="connsiteY7" fmla="*/ 595704 h 595704"/>
              <a:gd name="connsiteX8" fmla="*/ 2142740 w 2846388"/>
              <a:gd name="connsiteY8" fmla="*/ 595704 h 595704"/>
              <a:gd name="connsiteX9" fmla="*/ 1483435 w 2846388"/>
              <a:gd name="connsiteY9" fmla="*/ 595704 h 595704"/>
              <a:gd name="connsiteX10" fmla="*/ 851602 w 2846388"/>
              <a:gd name="connsiteY10" fmla="*/ 595704 h 595704"/>
              <a:gd name="connsiteX11" fmla="*/ 0 w 2846388"/>
              <a:gd name="connsiteY11" fmla="*/ 595704 h 595704"/>
              <a:gd name="connsiteX12" fmla="*/ 0 w 2846388"/>
              <a:gd name="connsiteY12" fmla="*/ 595704 h 595704"/>
              <a:gd name="connsiteX13" fmla="*/ 0 w 2846388"/>
              <a:gd name="connsiteY13" fmla="*/ 99286 h 595704"/>
              <a:gd name="connsiteX14" fmla="*/ 99286 w 2846388"/>
              <a:gd name="connsiteY14" fmla="*/ 0 h 59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595704" fill="none" extrusionOk="0">
                <a:moveTo>
                  <a:pt x="99286" y="0"/>
                </a:moveTo>
                <a:cubicBezTo>
                  <a:pt x="369991" y="-5686"/>
                  <a:pt x="548948" y="11812"/>
                  <a:pt x="841004" y="0"/>
                </a:cubicBezTo>
                <a:cubicBezTo>
                  <a:pt x="1133060" y="-11812"/>
                  <a:pt x="1152970" y="11992"/>
                  <a:pt x="1445366" y="0"/>
                </a:cubicBezTo>
                <a:cubicBezTo>
                  <a:pt x="1737762" y="-11992"/>
                  <a:pt x="1828017" y="-24332"/>
                  <a:pt x="2077199" y="0"/>
                </a:cubicBezTo>
                <a:cubicBezTo>
                  <a:pt x="2326381" y="24332"/>
                  <a:pt x="2670781" y="-38364"/>
                  <a:pt x="2846388" y="0"/>
                </a:cubicBezTo>
                <a:lnTo>
                  <a:pt x="2846388" y="0"/>
                </a:lnTo>
                <a:cubicBezTo>
                  <a:pt x="2839932" y="181713"/>
                  <a:pt x="2854059" y="346142"/>
                  <a:pt x="2846388" y="496418"/>
                </a:cubicBezTo>
                <a:cubicBezTo>
                  <a:pt x="2849950" y="549430"/>
                  <a:pt x="2811757" y="600838"/>
                  <a:pt x="2747102" y="595704"/>
                </a:cubicBezTo>
                <a:cubicBezTo>
                  <a:pt x="2565079" y="600276"/>
                  <a:pt x="2296739" y="613221"/>
                  <a:pt x="2142740" y="595704"/>
                </a:cubicBezTo>
                <a:cubicBezTo>
                  <a:pt x="1988741" y="578187"/>
                  <a:pt x="1664892" y="606979"/>
                  <a:pt x="1483435" y="595704"/>
                </a:cubicBezTo>
                <a:cubicBezTo>
                  <a:pt x="1301979" y="584429"/>
                  <a:pt x="1087904" y="568247"/>
                  <a:pt x="851602" y="595704"/>
                </a:cubicBezTo>
                <a:cubicBezTo>
                  <a:pt x="615300" y="623161"/>
                  <a:pt x="381594" y="560321"/>
                  <a:pt x="0" y="595704"/>
                </a:cubicBezTo>
                <a:lnTo>
                  <a:pt x="0" y="595704"/>
                </a:lnTo>
                <a:cubicBezTo>
                  <a:pt x="-9550" y="359329"/>
                  <a:pt x="-13136" y="313265"/>
                  <a:pt x="0" y="99286"/>
                </a:cubicBezTo>
                <a:cubicBezTo>
                  <a:pt x="6842" y="35159"/>
                  <a:pt x="38150" y="6624"/>
                  <a:pt x="99286" y="0"/>
                </a:cubicBezTo>
                <a:close/>
              </a:path>
              <a:path w="2846388" h="595704" stroke="0" extrusionOk="0">
                <a:moveTo>
                  <a:pt x="99286" y="0"/>
                </a:moveTo>
                <a:cubicBezTo>
                  <a:pt x="354154" y="14187"/>
                  <a:pt x="524007" y="18111"/>
                  <a:pt x="703648" y="0"/>
                </a:cubicBezTo>
                <a:cubicBezTo>
                  <a:pt x="883289" y="-18111"/>
                  <a:pt x="1235676" y="27414"/>
                  <a:pt x="1445366" y="0"/>
                </a:cubicBezTo>
                <a:cubicBezTo>
                  <a:pt x="1655056" y="-27414"/>
                  <a:pt x="1862685" y="25645"/>
                  <a:pt x="2104670" y="0"/>
                </a:cubicBezTo>
                <a:cubicBezTo>
                  <a:pt x="2346655" y="-25645"/>
                  <a:pt x="2598551" y="-21518"/>
                  <a:pt x="2846388" y="0"/>
                </a:cubicBezTo>
                <a:lnTo>
                  <a:pt x="2846388" y="0"/>
                </a:lnTo>
                <a:cubicBezTo>
                  <a:pt x="2845533" y="162473"/>
                  <a:pt x="2839330" y="377591"/>
                  <a:pt x="2846388" y="496418"/>
                </a:cubicBezTo>
                <a:cubicBezTo>
                  <a:pt x="2842987" y="549926"/>
                  <a:pt x="2805816" y="603027"/>
                  <a:pt x="2747102" y="595704"/>
                </a:cubicBezTo>
                <a:cubicBezTo>
                  <a:pt x="2536234" y="591770"/>
                  <a:pt x="2374091" y="623450"/>
                  <a:pt x="2060327" y="595704"/>
                </a:cubicBezTo>
                <a:cubicBezTo>
                  <a:pt x="1746563" y="567958"/>
                  <a:pt x="1578374" y="620734"/>
                  <a:pt x="1346080" y="595704"/>
                </a:cubicBezTo>
                <a:cubicBezTo>
                  <a:pt x="1113786" y="570674"/>
                  <a:pt x="948803" y="616213"/>
                  <a:pt x="604362" y="595704"/>
                </a:cubicBezTo>
                <a:cubicBezTo>
                  <a:pt x="259921" y="575195"/>
                  <a:pt x="205060" y="624377"/>
                  <a:pt x="0" y="595704"/>
                </a:cubicBezTo>
                <a:lnTo>
                  <a:pt x="0" y="595704"/>
                </a:lnTo>
                <a:cubicBezTo>
                  <a:pt x="18152" y="474495"/>
                  <a:pt x="13254" y="337922"/>
                  <a:pt x="0" y="99286"/>
                </a:cubicBezTo>
                <a:cubicBezTo>
                  <a:pt x="3409" y="44425"/>
                  <a:pt x="56382" y="3165"/>
                  <a:pt x="9928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2741831862">
                  <a:prstGeom prst="round2Diag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srgbClr val="153553"/>
                </a:solidFill>
              </a:ln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xmlns="" id="{E4F86435-8DF0-42A3-B0F4-A5386E9DBE21}"/>
              </a:ext>
            </a:extLst>
          </p:cNvPr>
          <p:cNvSpPr/>
          <p:nvPr/>
        </p:nvSpPr>
        <p:spPr>
          <a:xfrm>
            <a:off x="652919" y="4277429"/>
            <a:ext cx="2846388" cy="722973"/>
          </a:xfrm>
          <a:custGeom>
            <a:avLst/>
            <a:gdLst>
              <a:gd name="connsiteX0" fmla="*/ 0 w 2846388"/>
              <a:gd name="connsiteY0" fmla="*/ 0 h 722973"/>
              <a:gd name="connsiteX1" fmla="*/ 540814 w 2846388"/>
              <a:gd name="connsiteY1" fmla="*/ 0 h 722973"/>
              <a:gd name="connsiteX2" fmla="*/ 1110091 w 2846388"/>
              <a:gd name="connsiteY2" fmla="*/ 0 h 722973"/>
              <a:gd name="connsiteX3" fmla="*/ 1650905 w 2846388"/>
              <a:gd name="connsiteY3" fmla="*/ 0 h 722973"/>
              <a:gd name="connsiteX4" fmla="*/ 2277110 w 2846388"/>
              <a:gd name="connsiteY4" fmla="*/ 0 h 722973"/>
              <a:gd name="connsiteX5" fmla="*/ 2846388 w 2846388"/>
              <a:gd name="connsiteY5" fmla="*/ 0 h 722973"/>
              <a:gd name="connsiteX6" fmla="*/ 2846388 w 2846388"/>
              <a:gd name="connsiteY6" fmla="*/ 347027 h 722973"/>
              <a:gd name="connsiteX7" fmla="*/ 2846388 w 2846388"/>
              <a:gd name="connsiteY7" fmla="*/ 722973 h 722973"/>
              <a:gd name="connsiteX8" fmla="*/ 2362502 w 2846388"/>
              <a:gd name="connsiteY8" fmla="*/ 722973 h 722973"/>
              <a:gd name="connsiteX9" fmla="*/ 1736297 w 2846388"/>
              <a:gd name="connsiteY9" fmla="*/ 722973 h 722973"/>
              <a:gd name="connsiteX10" fmla="*/ 1110091 w 2846388"/>
              <a:gd name="connsiteY10" fmla="*/ 722973 h 722973"/>
              <a:gd name="connsiteX11" fmla="*/ 597741 w 2846388"/>
              <a:gd name="connsiteY11" fmla="*/ 722973 h 722973"/>
              <a:gd name="connsiteX12" fmla="*/ 0 w 2846388"/>
              <a:gd name="connsiteY12" fmla="*/ 722973 h 722973"/>
              <a:gd name="connsiteX13" fmla="*/ 0 w 2846388"/>
              <a:gd name="connsiteY13" fmla="*/ 354257 h 722973"/>
              <a:gd name="connsiteX14" fmla="*/ 0 w 2846388"/>
              <a:gd name="connsiteY14" fmla="*/ 0 h 72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46388" h="722973" fill="none" extrusionOk="0">
                <a:moveTo>
                  <a:pt x="0" y="0"/>
                </a:moveTo>
                <a:cubicBezTo>
                  <a:pt x="119361" y="25589"/>
                  <a:pt x="353749" y="4629"/>
                  <a:pt x="540814" y="0"/>
                </a:cubicBezTo>
                <a:cubicBezTo>
                  <a:pt x="727879" y="-4629"/>
                  <a:pt x="863750" y="6655"/>
                  <a:pt x="1110091" y="0"/>
                </a:cubicBezTo>
                <a:cubicBezTo>
                  <a:pt x="1356432" y="-6655"/>
                  <a:pt x="1517054" y="-19059"/>
                  <a:pt x="1650905" y="0"/>
                </a:cubicBezTo>
                <a:cubicBezTo>
                  <a:pt x="1784756" y="19059"/>
                  <a:pt x="2093777" y="-5897"/>
                  <a:pt x="2277110" y="0"/>
                </a:cubicBezTo>
                <a:cubicBezTo>
                  <a:pt x="2460443" y="5897"/>
                  <a:pt x="2577648" y="20978"/>
                  <a:pt x="2846388" y="0"/>
                </a:cubicBezTo>
                <a:cubicBezTo>
                  <a:pt x="2852028" y="124216"/>
                  <a:pt x="2860527" y="276356"/>
                  <a:pt x="2846388" y="347027"/>
                </a:cubicBezTo>
                <a:cubicBezTo>
                  <a:pt x="2832249" y="417698"/>
                  <a:pt x="2850740" y="547929"/>
                  <a:pt x="2846388" y="722973"/>
                </a:cubicBezTo>
                <a:cubicBezTo>
                  <a:pt x="2621850" y="706323"/>
                  <a:pt x="2599371" y="721994"/>
                  <a:pt x="2362502" y="722973"/>
                </a:cubicBezTo>
                <a:cubicBezTo>
                  <a:pt x="2125633" y="723952"/>
                  <a:pt x="1887740" y="734289"/>
                  <a:pt x="1736297" y="722973"/>
                </a:cubicBezTo>
                <a:cubicBezTo>
                  <a:pt x="1584855" y="711657"/>
                  <a:pt x="1316864" y="695310"/>
                  <a:pt x="1110091" y="722973"/>
                </a:cubicBezTo>
                <a:cubicBezTo>
                  <a:pt x="903318" y="750636"/>
                  <a:pt x="732751" y="712619"/>
                  <a:pt x="597741" y="722973"/>
                </a:cubicBezTo>
                <a:cubicBezTo>
                  <a:pt x="462731" y="733328"/>
                  <a:pt x="270810" y="720614"/>
                  <a:pt x="0" y="722973"/>
                </a:cubicBezTo>
                <a:cubicBezTo>
                  <a:pt x="-6331" y="562378"/>
                  <a:pt x="-4296" y="513768"/>
                  <a:pt x="0" y="354257"/>
                </a:cubicBezTo>
                <a:cubicBezTo>
                  <a:pt x="4296" y="194746"/>
                  <a:pt x="12215" y="76490"/>
                  <a:pt x="0" y="0"/>
                </a:cubicBezTo>
                <a:close/>
              </a:path>
              <a:path w="2846388" h="722973" stroke="0" extrusionOk="0">
                <a:moveTo>
                  <a:pt x="0" y="0"/>
                </a:moveTo>
                <a:cubicBezTo>
                  <a:pt x="203463" y="-29051"/>
                  <a:pt x="426570" y="-27900"/>
                  <a:pt x="597741" y="0"/>
                </a:cubicBezTo>
                <a:cubicBezTo>
                  <a:pt x="768912" y="27900"/>
                  <a:pt x="957267" y="-6404"/>
                  <a:pt x="1081627" y="0"/>
                </a:cubicBezTo>
                <a:cubicBezTo>
                  <a:pt x="1205987" y="6404"/>
                  <a:pt x="1474999" y="27145"/>
                  <a:pt x="1650905" y="0"/>
                </a:cubicBezTo>
                <a:cubicBezTo>
                  <a:pt x="1826811" y="-27145"/>
                  <a:pt x="1989844" y="-10698"/>
                  <a:pt x="2163255" y="0"/>
                </a:cubicBezTo>
                <a:cubicBezTo>
                  <a:pt x="2336666" y="10698"/>
                  <a:pt x="2691328" y="83"/>
                  <a:pt x="2846388" y="0"/>
                </a:cubicBezTo>
                <a:cubicBezTo>
                  <a:pt x="2854007" y="116045"/>
                  <a:pt x="2829099" y="192328"/>
                  <a:pt x="2846388" y="375946"/>
                </a:cubicBezTo>
                <a:cubicBezTo>
                  <a:pt x="2863677" y="559564"/>
                  <a:pt x="2840340" y="623849"/>
                  <a:pt x="2846388" y="722973"/>
                </a:cubicBezTo>
                <a:cubicBezTo>
                  <a:pt x="2666078" y="717609"/>
                  <a:pt x="2397960" y="694524"/>
                  <a:pt x="2248647" y="722973"/>
                </a:cubicBezTo>
                <a:cubicBezTo>
                  <a:pt x="2099334" y="751422"/>
                  <a:pt x="1753884" y="696659"/>
                  <a:pt x="1622441" y="722973"/>
                </a:cubicBezTo>
                <a:cubicBezTo>
                  <a:pt x="1490998" y="749287"/>
                  <a:pt x="1306245" y="734873"/>
                  <a:pt x="996236" y="722973"/>
                </a:cubicBezTo>
                <a:cubicBezTo>
                  <a:pt x="686227" y="711073"/>
                  <a:pt x="736195" y="740460"/>
                  <a:pt x="512350" y="722973"/>
                </a:cubicBezTo>
                <a:cubicBezTo>
                  <a:pt x="288505" y="705486"/>
                  <a:pt x="221576" y="746973"/>
                  <a:pt x="0" y="722973"/>
                </a:cubicBezTo>
                <a:cubicBezTo>
                  <a:pt x="-11391" y="549182"/>
                  <a:pt x="-17695" y="508967"/>
                  <a:pt x="0" y="361487"/>
                </a:cubicBezTo>
                <a:cubicBezTo>
                  <a:pt x="17695" y="214007"/>
                  <a:pt x="-6393" y="961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발생 지역 환경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2. ‘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흔들리는 대평원</a:t>
            </a: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’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의 중심지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</a:t>
            </a:r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나만의 도시 계획하기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xmlns="" id="{30E2EEA5-567F-4094-A880-947FA7F0D5E2}"/>
              </a:ext>
            </a:extLst>
          </p:cNvPr>
          <p:cNvSpPr/>
          <p:nvPr/>
        </p:nvSpPr>
        <p:spPr>
          <a:xfrm>
            <a:off x="529117" y="3643251"/>
            <a:ext cx="30939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5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rgbClr val="FFC000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차시 </a:t>
            </a:r>
            <a:r>
              <a:rPr lang="ko-KR" altLang="en-US" sz="1600" dirty="0">
                <a:ln>
                  <a:solidFill>
                    <a:srgbClr val="153553"/>
                  </a:solidFill>
                </a:ln>
                <a:solidFill>
                  <a:schemeClr val="bg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나만의 도시 계획하기</a:t>
            </a:r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xmlns="" id="{D4BBC897-2CB4-447E-8B4D-2950C829D1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12" t="35200" r="27640" b="40369"/>
          <a:stretch/>
        </p:blipFill>
        <p:spPr>
          <a:xfrm rot="19758263">
            <a:off x="-118853" y="-43383"/>
            <a:ext cx="1902467" cy="122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0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3CD6C7A0-2292-4C08-98C8-30B39EE5A9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:a16="http://schemas.microsoft.com/office/drawing/2014/main" xmlns="" id="{AA6C3DD0-5ACD-41E8-8E32-EE048A8D34B1}"/>
              </a:ext>
            </a:extLst>
          </p:cNvPr>
          <p:cNvSpPr/>
          <p:nvPr/>
        </p:nvSpPr>
        <p:spPr>
          <a:xfrm>
            <a:off x="874439" y="1019176"/>
            <a:ext cx="7393261" cy="34410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295A1B4-AE13-405F-8173-32999166BC43}"/>
              </a:ext>
            </a:extLst>
          </p:cNvPr>
          <p:cNvSpPr txBox="1"/>
          <p:nvPr/>
        </p:nvSpPr>
        <p:spPr>
          <a:xfrm>
            <a:off x="1015350" y="2571750"/>
            <a:ext cx="7297190" cy="1201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54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속보</a:t>
            </a:r>
            <a:r>
              <a:rPr lang="en-US" altLang="ko-KR" sz="54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! </a:t>
            </a:r>
            <a:r>
              <a:rPr lang="ko-KR" altLang="en-US" sz="54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일어났어요</a:t>
            </a:r>
            <a:r>
              <a:rPr lang="en-US" altLang="ko-KR" sz="54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</a:p>
        </p:txBody>
      </p:sp>
      <p:pic>
        <p:nvPicPr>
          <p:cNvPr id="2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2904568" y="1402398"/>
            <a:ext cx="2920697" cy="947560"/>
            <a:chOff x="3872757" y="1869863"/>
            <a:chExt cx="3894263" cy="1263413"/>
          </a:xfrm>
        </p:grpSpPr>
        <p:sp>
          <p:nvSpPr>
            <p:cNvPr id="33" name="사각형: 둥근 모서리 23">
              <a:extLst>
                <a:ext uri="{FF2B5EF4-FFF2-40B4-BE49-F238E27FC236}">
                  <a16:creationId xmlns:a16="http://schemas.microsoft.com/office/drawing/2014/main" xmlns="" id="{2B727C57-34CD-429C-B7DD-CBCBFEB211E2}"/>
                </a:ext>
              </a:extLst>
            </p:cNvPr>
            <p:cNvSpPr/>
            <p:nvPr/>
          </p:nvSpPr>
          <p:spPr>
            <a:xfrm>
              <a:off x="4060414" y="1891406"/>
              <a:ext cx="3706606" cy="1241870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ko-KR" altLang="en-US" sz="27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        </a:t>
              </a:r>
              <a:r>
                <a:rPr lang="ko-KR" altLang="en-US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3</a:t>
              </a:r>
              <a:endPara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2757" y="1869863"/>
              <a:ext cx="1593050" cy="12260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134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:a16="http://schemas.microsoft.com/office/drawing/2014/main" xmlns="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속보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!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일어났어요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7" name="그림 6" descr="꽃, 식물이(가) 표시된 사진&#10;&#10;자동 생성된 설명">
            <a:extLst>
              <a:ext uri="{FF2B5EF4-FFF2-40B4-BE49-F238E27FC236}">
                <a16:creationId xmlns:a16="http://schemas.microsoft.com/office/drawing/2014/main" xmlns="" id="{77C1FFE3-E7C8-4D74-BBC9-E6CB067641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3" t="13316" r="2921" b="55208"/>
          <a:stretch/>
        </p:blipFill>
        <p:spPr>
          <a:xfrm rot="813452">
            <a:off x="7839525" y="4261924"/>
            <a:ext cx="1259954" cy="104996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7E77AC8-E412-4CA7-AA77-D7B0EF8C8845}"/>
              </a:ext>
            </a:extLst>
          </p:cNvPr>
          <p:cNvSpPr txBox="1"/>
          <p:nvPr/>
        </p:nvSpPr>
        <p:spPr>
          <a:xfrm>
            <a:off x="781585" y="1250463"/>
            <a:ext cx="60228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일어났을 때 </a:t>
            </a:r>
            <a:r>
              <a: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‘</a:t>
            </a: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흔들리는 평원</a:t>
            </a:r>
            <a:r>
              <a: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’</a:t>
            </a: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은</a:t>
            </a:r>
            <a:r>
              <a: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…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:a16="http://schemas.microsoft.com/office/drawing/2014/main" xmlns="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5" name="그림 4" descr="텍스트이(가) 표시된 사진&#10;&#10;자동 생성된 설명">
            <a:extLst>
              <a:ext uri="{FF2B5EF4-FFF2-40B4-BE49-F238E27FC236}">
                <a16:creationId xmlns:a16="http://schemas.microsoft.com/office/drawing/2014/main" xmlns="" id="{98881E55-7069-4FDA-85A0-B30CEDCD3C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917" t="2847" r="181" b="14691"/>
          <a:stretch/>
        </p:blipFill>
        <p:spPr>
          <a:xfrm>
            <a:off x="1921409" y="1992987"/>
            <a:ext cx="2473836" cy="2820175"/>
          </a:xfrm>
          <a:prstGeom prst="rect">
            <a:avLst/>
          </a:prstGeom>
        </p:spPr>
      </p:pic>
      <p:pic>
        <p:nvPicPr>
          <p:cNvPr id="12" name="그림 11" descr="장난감, 인형, 앉아있는, 전화이(가) 표시된 사진&#10;&#10;자동 생성된 설명">
            <a:extLst>
              <a:ext uri="{FF2B5EF4-FFF2-40B4-BE49-F238E27FC236}">
                <a16:creationId xmlns:a16="http://schemas.microsoft.com/office/drawing/2014/main" xmlns="" id="{DBE29970-444A-41BA-8378-D9B542FEC76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05" t="23488" r="50670" b="2204"/>
          <a:stretch/>
        </p:blipFill>
        <p:spPr>
          <a:xfrm>
            <a:off x="4590813" y="2430164"/>
            <a:ext cx="1691204" cy="2382998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C3149BB4-6DB3-485D-87FE-E1D5A77FD38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35" t="-769" r="31963" b="38752"/>
          <a:stretch/>
        </p:blipFill>
        <p:spPr>
          <a:xfrm rot="178215">
            <a:off x="5899763" y="1877448"/>
            <a:ext cx="2083511" cy="2359594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E13C24FE-63DA-43AE-840E-123E162FF3E2}"/>
              </a:ext>
            </a:extLst>
          </p:cNvPr>
          <p:cNvSpPr/>
          <p:nvPr/>
        </p:nvSpPr>
        <p:spPr>
          <a:xfrm>
            <a:off x="6066648" y="2557151"/>
            <a:ext cx="17497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‘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흔들리는 독수리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’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는 </a:t>
            </a:r>
            <a:r>
              <a:rPr lang="ko-KR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와콘다에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지진의 횟수를 표시했어요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!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4031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:a16="http://schemas.microsoft.com/office/drawing/2014/main" xmlns="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속보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!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일어났어요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7" name="그림 6" descr="꽃, 식물이(가) 표시된 사진&#10;&#10;자동 생성된 설명">
            <a:extLst>
              <a:ext uri="{FF2B5EF4-FFF2-40B4-BE49-F238E27FC236}">
                <a16:creationId xmlns:a16="http://schemas.microsoft.com/office/drawing/2014/main" xmlns="" id="{77C1FFE3-E7C8-4D74-BBC9-E6CB067641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3" t="13316" r="2921" b="55208"/>
          <a:stretch/>
        </p:blipFill>
        <p:spPr>
          <a:xfrm rot="813452">
            <a:off x="7839525" y="4261924"/>
            <a:ext cx="1259954" cy="104996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7E77AC8-E412-4CA7-AA77-D7B0EF8C8845}"/>
              </a:ext>
            </a:extLst>
          </p:cNvPr>
          <p:cNvSpPr txBox="1"/>
          <p:nvPr/>
        </p:nvSpPr>
        <p:spPr>
          <a:xfrm>
            <a:off x="781585" y="1250463"/>
            <a:ext cx="555312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일어났을 때 </a:t>
            </a:r>
            <a:r>
              <a: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‘</a:t>
            </a: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우리나라</a:t>
            </a:r>
            <a:r>
              <a: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’</a:t>
            </a: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는</a:t>
            </a:r>
            <a:r>
              <a: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...</a:t>
            </a: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endParaRPr lang="en-US" altLang="ko-KR" sz="280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:a16="http://schemas.microsoft.com/office/drawing/2014/main" xmlns="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15" name="그림 14" descr="모니터, 텔레비전, 화면, 남자이(가) 표시된 사진&#10;&#10;자동 생성된 설명">
            <a:extLst>
              <a:ext uri="{FF2B5EF4-FFF2-40B4-BE49-F238E27FC236}">
                <a16:creationId xmlns:a16="http://schemas.microsoft.com/office/drawing/2014/main" xmlns="" id="{6F8611F2-0EF1-4795-BE27-462B20C451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590" y="2386887"/>
            <a:ext cx="3614324" cy="2024022"/>
          </a:xfrm>
          <a:prstGeom prst="rect">
            <a:avLst/>
          </a:prstGeom>
        </p:spPr>
      </p:pic>
      <p:pic>
        <p:nvPicPr>
          <p:cNvPr id="18" name="그림 17" descr="장난감, 인형, 앉아있는, 전화이(가) 표시된 사진&#10;&#10;자동 생성된 설명">
            <a:extLst>
              <a:ext uri="{FF2B5EF4-FFF2-40B4-BE49-F238E27FC236}">
                <a16:creationId xmlns:a16="http://schemas.microsoft.com/office/drawing/2014/main" xmlns="" id="{8D228442-9AC6-466E-9546-303866C0F16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65" t="21722" b="3970"/>
          <a:stretch/>
        </p:blipFill>
        <p:spPr>
          <a:xfrm>
            <a:off x="5102188" y="2488397"/>
            <a:ext cx="1691204" cy="2382998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069E9EBA-5428-4C0A-A9FD-26B54F74EC7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770" t="10914" r="1128" b="27069"/>
          <a:stretch/>
        </p:blipFill>
        <p:spPr>
          <a:xfrm rot="178215">
            <a:off x="6065959" y="1798269"/>
            <a:ext cx="2083511" cy="2359594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2A3C295D-28D5-4553-83E4-70F9EA85E0A9}"/>
              </a:ext>
            </a:extLst>
          </p:cNvPr>
          <p:cNvSpPr/>
          <p:nvPr/>
        </p:nvSpPr>
        <p:spPr>
          <a:xfrm>
            <a:off x="6320227" y="2660489"/>
            <a:ext cx="17497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우리나라는 뉴스에서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속보가 나와요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!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xmlns="" id="{B3598C2E-A33A-4E24-A30B-4F18C63EA296}"/>
              </a:ext>
            </a:extLst>
          </p:cNvPr>
          <p:cNvSpPr/>
          <p:nvPr/>
        </p:nvSpPr>
        <p:spPr>
          <a:xfrm>
            <a:off x="1247107" y="4457783"/>
            <a:ext cx="10614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출처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YTN</a:t>
            </a:r>
          </a:p>
        </p:txBody>
      </p:sp>
    </p:spTree>
    <p:extLst>
      <p:ext uri="{BB962C8B-B14F-4D97-AF65-F5344CB8AC3E}">
        <p14:creationId xmlns:p14="http://schemas.microsoft.com/office/powerpoint/2010/main" val="282065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:a16="http://schemas.microsoft.com/office/drawing/2014/main" xmlns="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속보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!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일어났어요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7" name="그림 6" descr="꽃, 식물이(가) 표시된 사진&#10;&#10;자동 생성된 설명">
            <a:extLst>
              <a:ext uri="{FF2B5EF4-FFF2-40B4-BE49-F238E27FC236}">
                <a16:creationId xmlns:a16="http://schemas.microsoft.com/office/drawing/2014/main" xmlns="" id="{77C1FFE3-E7C8-4D74-BBC9-E6CB067641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3" t="13316" r="2921" b="55208"/>
          <a:stretch/>
        </p:blipFill>
        <p:spPr>
          <a:xfrm rot="813452">
            <a:off x="7839525" y="4261924"/>
            <a:ext cx="1259954" cy="104996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7E77AC8-E412-4CA7-AA77-D7B0EF8C8845}"/>
              </a:ext>
            </a:extLst>
          </p:cNvPr>
          <p:cNvSpPr txBox="1"/>
          <p:nvPr/>
        </p:nvSpPr>
        <p:spPr>
          <a:xfrm>
            <a:off x="781585" y="1250463"/>
            <a:ext cx="4607352" cy="667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 뉴스 기사를 살펴봅시다</a:t>
            </a:r>
            <a:r>
              <a: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:a16="http://schemas.microsoft.com/office/drawing/2014/main" xmlns="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18" name="그림 17" descr="장난감, 인형, 앉아있는, 전화이(가) 표시된 사진&#10;&#10;자동 생성된 설명">
            <a:extLst>
              <a:ext uri="{FF2B5EF4-FFF2-40B4-BE49-F238E27FC236}">
                <a16:creationId xmlns:a16="http://schemas.microsoft.com/office/drawing/2014/main" xmlns="" id="{8D228442-9AC6-466E-9546-303866C0F16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65" t="21722" b="3970"/>
          <a:stretch/>
        </p:blipFill>
        <p:spPr>
          <a:xfrm>
            <a:off x="5840971" y="2749651"/>
            <a:ext cx="1188690" cy="1674928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069E9EBA-5428-4C0A-A9FD-26B54F74EC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885" b="89757" l="4578" r="94945">
                        <a14:foregroundMark x1="53553" y1="6885" x2="53553" y2="6885"/>
                        <a14:foregroundMark x1="19218" y1="23426" x2="19218" y2="23426"/>
                        <a14:foregroundMark x1="4578" y1="35432" x2="4578" y2="35432"/>
                        <a14:foregroundMark x1="81259" y1="38035" x2="81259" y2="38035"/>
                        <a14:foregroundMark x1="94945" y1="36272" x2="94945" y2="36272"/>
                        <a14:backgroundMark x1="45827" y1="62552" x2="45827" y2="62552"/>
                        <a14:backgroundMark x1="46400" y1="58270" x2="46400" y2="58270"/>
                        <a14:backgroundMark x1="44635" y1="47943" x2="44635" y2="47943"/>
                        <a14:backgroundMark x1="46924" y1="66835" x2="46924" y2="66835"/>
                        <a14:backgroundMark x1="48259" y1="65575" x2="48259" y2="65575"/>
                        <a14:backgroundMark x1="45780" y1="73720" x2="45780" y2="73720"/>
                        <a14:backgroundMark x1="41583" y1="70613" x2="41583" y2="70613"/>
                        <a14:backgroundMark x1="42251" y1="62888" x2="42251" y2="62888"/>
                        <a14:backgroundMark x1="43777" y1="59026" x2="43777" y2="59026"/>
                        <a14:backgroundMark x1="50215" y1="72796" x2="50215" y2="72796"/>
                        <a14:backgroundMark x1="51359" y1="75987" x2="51359" y2="75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770" t="10914" r="1128" b="27069"/>
          <a:stretch/>
        </p:blipFill>
        <p:spPr>
          <a:xfrm rot="178215">
            <a:off x="6371353" y="1881639"/>
            <a:ext cx="2236753" cy="2030658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2A3C295D-28D5-4553-83E4-70F9EA85E0A9}"/>
              </a:ext>
            </a:extLst>
          </p:cNvPr>
          <p:cNvSpPr/>
          <p:nvPr/>
        </p:nvSpPr>
        <p:spPr>
          <a:xfrm>
            <a:off x="6818332" y="2447422"/>
            <a:ext cx="15962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‘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흔들리는 평원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’</a:t>
            </a:r>
          </a:p>
          <a:p>
            <a:pPr algn="ctr"/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에서 지진이 나면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어떻게 알려야 할까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</a:p>
        </p:txBody>
      </p:sp>
      <p:pic>
        <p:nvPicPr>
          <p:cNvPr id="6" name="그림 5" descr="텍스트이(가) 표시된 사진&#10;&#10;자동 생성된 설명">
            <a:extLst>
              <a:ext uri="{FF2B5EF4-FFF2-40B4-BE49-F238E27FC236}">
                <a16:creationId xmlns:a16="http://schemas.microsoft.com/office/drawing/2014/main" xmlns="" id="{99C91567-6F54-4BD7-99C3-FC4C5A8FD9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25" y="2143536"/>
            <a:ext cx="4801284" cy="2323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27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289A1AE8-6AC6-4F57-A611-152E419175F8}"/>
              </a:ext>
            </a:extLst>
          </p:cNvPr>
          <p:cNvSpPr/>
          <p:nvPr/>
        </p:nvSpPr>
        <p:spPr>
          <a:xfrm>
            <a:off x="80682" y="2210121"/>
            <a:ext cx="8960224" cy="21246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속보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!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일어났어요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7E77AC8-E412-4CA7-AA77-D7B0EF8C8845}"/>
              </a:ext>
            </a:extLst>
          </p:cNvPr>
          <p:cNvSpPr txBox="1"/>
          <p:nvPr/>
        </p:nvSpPr>
        <p:spPr>
          <a:xfrm>
            <a:off x="674009" y="1293583"/>
            <a:ext cx="757290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책 속에서 하나의 사건을 골라서 이야기해 봅시다</a:t>
            </a:r>
            <a:r>
              <a: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:a16="http://schemas.microsoft.com/office/drawing/2014/main" xmlns="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4" name="그림 3" descr="텍스트이(가) 표시된 사진&#10;&#10;자동 생성된 설명">
            <a:extLst>
              <a:ext uri="{FF2B5EF4-FFF2-40B4-BE49-F238E27FC236}">
                <a16:creationId xmlns:a16="http://schemas.microsoft.com/office/drawing/2014/main" xmlns="" id="{B2D2EF23-0076-4B38-BB88-E3B289C43E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6" t="53131" r="53870" b="3971"/>
          <a:stretch/>
        </p:blipFill>
        <p:spPr>
          <a:xfrm>
            <a:off x="212023" y="2336674"/>
            <a:ext cx="2473697" cy="1671692"/>
          </a:xfrm>
          <a:prstGeom prst="rect">
            <a:avLst/>
          </a:prstGeom>
        </p:spPr>
      </p:pic>
      <p:pic>
        <p:nvPicPr>
          <p:cNvPr id="6" name="그림 5" descr="텍스트이(가) 표시된 사진&#10;&#10;자동 생성된 설명">
            <a:extLst>
              <a:ext uri="{FF2B5EF4-FFF2-40B4-BE49-F238E27FC236}">
                <a16:creationId xmlns:a16="http://schemas.microsoft.com/office/drawing/2014/main" xmlns="" id="{996CE813-ACD8-4599-A4E0-00C1C5F02F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52" t="66057" r="5170" b="3970"/>
          <a:stretch/>
        </p:blipFill>
        <p:spPr>
          <a:xfrm>
            <a:off x="5499419" y="2336674"/>
            <a:ext cx="3371617" cy="1656238"/>
          </a:xfrm>
          <a:prstGeom prst="rect">
            <a:avLst/>
          </a:prstGeom>
        </p:spPr>
      </p:pic>
      <p:pic>
        <p:nvPicPr>
          <p:cNvPr id="12" name="그림 11" descr="텍스트, 냉장고이(가) 표시된 사진&#10;&#10;자동 생성된 설명">
            <a:extLst>
              <a:ext uri="{FF2B5EF4-FFF2-40B4-BE49-F238E27FC236}">
                <a16:creationId xmlns:a16="http://schemas.microsoft.com/office/drawing/2014/main" xmlns="" id="{C1319C8D-B103-4295-A7F2-DE3C7AD5CC5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7" t="52267" r="54099" b="8399"/>
          <a:stretch/>
        </p:blipFill>
        <p:spPr>
          <a:xfrm>
            <a:off x="2789564" y="2336675"/>
            <a:ext cx="2584346" cy="1665958"/>
          </a:xfrm>
          <a:prstGeom prst="rect">
            <a:avLst/>
          </a:prstGeom>
        </p:spPr>
      </p:pic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CB41196B-E36E-498D-B7ED-C2A7E4FFC749}"/>
              </a:ext>
            </a:extLst>
          </p:cNvPr>
          <p:cNvSpPr/>
          <p:nvPr/>
        </p:nvSpPr>
        <p:spPr>
          <a:xfrm>
            <a:off x="584574" y="3981030"/>
            <a:ext cx="15962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&lt;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장면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1&gt;</a:t>
            </a: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xmlns="" id="{B8363D00-36F3-428F-BA53-68F22993E90C}"/>
              </a:ext>
            </a:extLst>
          </p:cNvPr>
          <p:cNvSpPr/>
          <p:nvPr/>
        </p:nvSpPr>
        <p:spPr>
          <a:xfrm>
            <a:off x="3398273" y="3981030"/>
            <a:ext cx="15962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&lt;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장면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2&gt;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xmlns="" id="{0333F19B-D328-4D92-917F-33B26F202DE5}"/>
              </a:ext>
            </a:extLst>
          </p:cNvPr>
          <p:cNvSpPr/>
          <p:nvPr/>
        </p:nvSpPr>
        <p:spPr>
          <a:xfrm>
            <a:off x="6387086" y="3981030"/>
            <a:ext cx="15962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&lt;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장면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3&gt;</a:t>
            </a:r>
          </a:p>
        </p:txBody>
      </p:sp>
    </p:spTree>
    <p:extLst>
      <p:ext uri="{BB962C8B-B14F-4D97-AF65-F5344CB8AC3E}">
        <p14:creationId xmlns:p14="http://schemas.microsoft.com/office/powerpoint/2010/main" val="335449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:a16="http://schemas.microsoft.com/office/drawing/2014/main" xmlns="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속보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!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일어났어요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7E77AC8-E412-4CA7-AA77-D7B0EF8C8845}"/>
              </a:ext>
            </a:extLst>
          </p:cNvPr>
          <p:cNvSpPr txBox="1"/>
          <p:nvPr/>
        </p:nvSpPr>
        <p:spPr>
          <a:xfrm>
            <a:off x="781585" y="1186720"/>
            <a:ext cx="737413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책 속에서 하나의 사건을 골라 기사로 써 봅시다</a:t>
            </a:r>
            <a:r>
              <a: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:a16="http://schemas.microsoft.com/office/drawing/2014/main" xmlns="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14" name="그림 13" descr="텍스트이(가) 표시된 사진&#10;&#10;자동 생성된 설명">
            <a:extLst>
              <a:ext uri="{FF2B5EF4-FFF2-40B4-BE49-F238E27FC236}">
                <a16:creationId xmlns:a16="http://schemas.microsoft.com/office/drawing/2014/main" xmlns="" id="{08A27A2B-36C4-45D6-B15E-29179666BD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6" t="53131" r="53870" b="3971"/>
          <a:stretch/>
        </p:blipFill>
        <p:spPr>
          <a:xfrm>
            <a:off x="979078" y="2043334"/>
            <a:ext cx="3535498" cy="23892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B714A3F4-84BD-4D84-9ABB-4A3246F9E925}"/>
              </a:ext>
            </a:extLst>
          </p:cNvPr>
          <p:cNvSpPr txBox="1"/>
          <p:nvPr/>
        </p:nvSpPr>
        <p:spPr>
          <a:xfrm>
            <a:off x="7532175" y="4569853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학습지 활용</a:t>
            </a:r>
          </a:p>
        </p:txBody>
      </p:sp>
      <p:pic>
        <p:nvPicPr>
          <p:cNvPr id="17" name="그림 16" descr="음식이(가) 표시된 사진&#10;&#10;자동 생성된 설명">
            <a:extLst>
              <a:ext uri="{FF2B5EF4-FFF2-40B4-BE49-F238E27FC236}">
                <a16:creationId xmlns:a16="http://schemas.microsoft.com/office/drawing/2014/main" xmlns="" id="{9E2E5C22-6246-4399-BB86-308336412A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2" t="16442" r="23428" b="27916"/>
          <a:stretch/>
        </p:blipFill>
        <p:spPr>
          <a:xfrm>
            <a:off x="6599652" y="4068961"/>
            <a:ext cx="836651" cy="1001784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8A2120FA-C87B-48A4-8EA7-E009223E0FEF}"/>
              </a:ext>
            </a:extLst>
          </p:cNvPr>
          <p:cNvSpPr/>
          <p:nvPr/>
        </p:nvSpPr>
        <p:spPr>
          <a:xfrm>
            <a:off x="4833620" y="2446662"/>
            <a:ext cx="3743158" cy="1530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-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언제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언제 발생했나요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-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어디서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어디서 발생했나요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-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누가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사건을 겪은 사람은 누구인가요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-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사건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: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무슨 일이 일어났나요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9311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4">
            <a:extLst>
              <a:ext uri="{FF2B5EF4-FFF2-40B4-BE49-F238E27FC236}">
                <a16:creationId xmlns:a16="http://schemas.microsoft.com/office/drawing/2014/main" xmlns="" id="{4E68BDDE-5B57-4A7D-89A4-F6A2DE0AA987}"/>
              </a:ext>
            </a:extLst>
          </p:cNvPr>
          <p:cNvSpPr/>
          <p:nvPr/>
        </p:nvSpPr>
        <p:spPr>
          <a:xfrm>
            <a:off x="319281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E2F566D-8269-4077-8CF9-0F22D464AA71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활동 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3. 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속보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! </a:t>
            </a:r>
            <a:r>
              <a:rPr lang="ko-KR" altLang="en-US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지진이 일어났어요</a:t>
            </a:r>
            <a:r>
              <a: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endParaRPr lang="ko-KR" altLang="en-US" sz="140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7E77AC8-E412-4CA7-AA77-D7B0EF8C8845}"/>
              </a:ext>
            </a:extLst>
          </p:cNvPr>
          <p:cNvSpPr txBox="1"/>
          <p:nvPr/>
        </p:nvSpPr>
        <p:spPr>
          <a:xfrm>
            <a:off x="781585" y="1186720"/>
            <a:ext cx="737413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책 속에서 하나의 사건을 골라 기사로 써 봅시다</a:t>
            </a:r>
            <a:r>
              <a: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E8BA41E9-D69E-4111-A6BB-9754AE707FFF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침실, 방이(가) 표시된 사진&#10;&#10;자동 생성된 설명">
            <a:extLst>
              <a:ext uri="{FF2B5EF4-FFF2-40B4-BE49-F238E27FC236}">
                <a16:creationId xmlns:a16="http://schemas.microsoft.com/office/drawing/2014/main" xmlns="" id="{D1B59F48-EBB1-420E-A845-A7118CD827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0" y="146403"/>
            <a:ext cx="1325610" cy="970906"/>
          </a:xfrm>
          <a:prstGeom prst="rect">
            <a:avLst/>
          </a:prstGeom>
        </p:spPr>
      </p:pic>
      <p:pic>
        <p:nvPicPr>
          <p:cNvPr id="14" name="그림 13" descr="텍스트이(가) 표시된 사진&#10;&#10;자동 생성된 설명">
            <a:extLst>
              <a:ext uri="{FF2B5EF4-FFF2-40B4-BE49-F238E27FC236}">
                <a16:creationId xmlns:a16="http://schemas.microsoft.com/office/drawing/2014/main" xmlns="" id="{08A27A2B-36C4-45D6-B15E-29179666BD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6" t="53131" r="53870" b="3971"/>
          <a:stretch/>
        </p:blipFill>
        <p:spPr>
          <a:xfrm>
            <a:off x="979078" y="2043334"/>
            <a:ext cx="3535498" cy="238924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C46632F3-23B7-4B74-8C07-DEECA0DCCC91}"/>
              </a:ext>
            </a:extLst>
          </p:cNvPr>
          <p:cNvSpPr/>
          <p:nvPr/>
        </p:nvSpPr>
        <p:spPr>
          <a:xfrm>
            <a:off x="4766312" y="2043334"/>
            <a:ext cx="3348318" cy="23762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CBFED5C6-83D1-48DB-BB29-C3ECDF01781E}"/>
              </a:ext>
            </a:extLst>
          </p:cNvPr>
          <p:cNvSpPr/>
          <p:nvPr/>
        </p:nvSpPr>
        <p:spPr>
          <a:xfrm>
            <a:off x="4766312" y="2114090"/>
            <a:ext cx="331054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‘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흔들리는 평원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’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에서 지진이 발생했다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이곳의 추장인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‘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흔들리는 독수리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’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는 지진이 발생한 즉시 </a:t>
            </a:r>
            <a:r>
              <a:rPr lang="ko-KR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와콘다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신에게 기도를 하며 지진 발생 횟수를 새겼다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</a:p>
          <a:p>
            <a:pPr algn="just"/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이번 지진은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2,556,762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번째 지진이었다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 ‘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흔들리는 독수리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’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는 지진이 발생하지 않게 기도하고 있으며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,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 다행히 지진이 한동안은 발생하지 않았다고 한다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</a:p>
          <a:p>
            <a:pPr algn="just"/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r"/>
            <a:r>
              <a:rPr lang="ko-KR" altLang="en-US" sz="1400" dirty="0">
                <a:solidFill>
                  <a:schemeClr val="bg2">
                    <a:lumMod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○○○○년 ○월 ○일 ○○일보 기자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B714A3F4-84BD-4D84-9ABB-4A3246F9E925}"/>
              </a:ext>
            </a:extLst>
          </p:cNvPr>
          <p:cNvSpPr txBox="1"/>
          <p:nvPr/>
        </p:nvSpPr>
        <p:spPr>
          <a:xfrm>
            <a:off x="7532175" y="4569853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학습지 활용</a:t>
            </a:r>
          </a:p>
        </p:txBody>
      </p:sp>
      <p:pic>
        <p:nvPicPr>
          <p:cNvPr id="17" name="그림 16" descr="음식이(가) 표시된 사진&#10;&#10;자동 생성된 설명">
            <a:extLst>
              <a:ext uri="{FF2B5EF4-FFF2-40B4-BE49-F238E27FC236}">
                <a16:creationId xmlns:a16="http://schemas.microsoft.com/office/drawing/2014/main" xmlns="" id="{9E2E5C22-6246-4399-BB86-308336412A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2" t="16442" r="23428" b="27916"/>
          <a:stretch/>
        </p:blipFill>
        <p:spPr>
          <a:xfrm>
            <a:off x="6976280" y="4490356"/>
            <a:ext cx="640104" cy="76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3CD6C7A0-2292-4C08-98C8-30B39EE5A9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:a16="http://schemas.microsoft.com/office/drawing/2014/main" xmlns="" id="{AA6C3DD0-5ACD-41E8-8E32-EE048A8D34B1}"/>
              </a:ext>
            </a:extLst>
          </p:cNvPr>
          <p:cNvSpPr/>
          <p:nvPr/>
        </p:nvSpPr>
        <p:spPr>
          <a:xfrm>
            <a:off x="874439" y="1019176"/>
            <a:ext cx="7393261" cy="34410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295A1B4-AE13-405F-8173-32999166BC43}"/>
              </a:ext>
            </a:extLst>
          </p:cNvPr>
          <p:cNvSpPr txBox="1"/>
          <p:nvPr/>
        </p:nvSpPr>
        <p:spPr>
          <a:xfrm>
            <a:off x="1105216" y="2032852"/>
            <a:ext cx="6931706" cy="1077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48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지진은 어떻게 발생할까요</a:t>
            </a:r>
            <a:r>
              <a:rPr lang="en-US" altLang="ko-KR" sz="48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</a:p>
        </p:txBody>
      </p:sp>
      <p:pic>
        <p:nvPicPr>
          <p:cNvPr id="2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sp>
        <p:nvSpPr>
          <p:cNvPr id="33" name="사각형: 둥근 모서리 23">
            <a:extLst>
              <a:ext uri="{FF2B5EF4-FFF2-40B4-BE49-F238E27FC236}">
                <a16:creationId xmlns:a16="http://schemas.microsoft.com/office/drawing/2014/main" xmlns="" id="{2B727C57-34CD-429C-B7DD-CBCBFEB211E2}"/>
              </a:ext>
            </a:extLst>
          </p:cNvPr>
          <p:cNvSpPr/>
          <p:nvPr/>
        </p:nvSpPr>
        <p:spPr>
          <a:xfrm>
            <a:off x="879989" y="398919"/>
            <a:ext cx="4644206" cy="931403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       </a:t>
            </a:r>
            <a:r>
              <a:rPr lang="ko-KR" altLang="en-US" sz="40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다음 시간에는</a:t>
            </a:r>
            <a:r>
              <a:rPr lang="en-US" altLang="ko-KR" sz="40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..</a:t>
            </a:r>
            <a:endParaRPr lang="en-US" altLang="ko-KR" sz="3600" spc="-150" dirty="0">
              <a:solidFill>
                <a:schemeClr val="tx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7917CB3D-D3A0-4BC3-9582-7515F34879D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58" y="183852"/>
            <a:ext cx="1489609" cy="114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48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이(가) 표시된 사진&#10;&#10;자동 생성된 설명">
            <a:extLst>
              <a:ext uri="{FF2B5EF4-FFF2-40B4-BE49-F238E27FC236}">
                <a16:creationId xmlns:a16="http://schemas.microsoft.com/office/drawing/2014/main" xmlns="" id="{64C996A7-7112-41BD-AA98-14CCFAD36B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0" t="9086" r="6082" b="15062"/>
          <a:stretch/>
        </p:blipFill>
        <p:spPr>
          <a:xfrm>
            <a:off x="984250" y="370958"/>
            <a:ext cx="7175500" cy="4401584"/>
          </a:xfrm>
          <a:prstGeom prst="rect">
            <a:avLst/>
          </a:prstGeom>
        </p:spPr>
      </p:pic>
      <p:pic>
        <p:nvPicPr>
          <p:cNvPr id="6" name="그림 5" descr="개체이(가) 표시된 사진&#10;&#10;자동 생성된 설명">
            <a:extLst>
              <a:ext uri="{FF2B5EF4-FFF2-40B4-BE49-F238E27FC236}">
                <a16:creationId xmlns:a16="http://schemas.microsoft.com/office/drawing/2014/main" xmlns="" id="{C9817650-9D64-427C-B8BF-2E7759A504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6" t="50000" r="34270" b="9643"/>
          <a:stretch/>
        </p:blipFill>
        <p:spPr>
          <a:xfrm>
            <a:off x="7517889" y="3909039"/>
            <a:ext cx="1500944" cy="114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30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-1" y="623813"/>
            <a:ext cx="9144001" cy="1241917"/>
            <a:chOff x="-297951" y="-103198"/>
            <a:chExt cx="9914562" cy="1655889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297951" y="-103198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배스킨라빈스 B" panose="02020603020101020101" pitchFamily="18" charset="-127"/>
                <a:ea typeface="배스킨라빈스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2132845" y="293861"/>
              <a:ext cx="5052968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선생님께 드리는 안내서</a:t>
              </a:r>
              <a:endParaRPr lang="ko-KR" altLang="en-US" sz="3600" dirty="0">
                <a:solidFill>
                  <a:srgbClr val="7030A0"/>
                </a:solidFill>
                <a:latin typeface="배스킨라빈스 B" panose="02020603020101020101" pitchFamily="18" charset="-127"/>
                <a:ea typeface="배스킨라빈스 B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495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>
                <a:solidFill>
                  <a:srgbClr val="76717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선생님께 드리는 안내서 </a:t>
            </a:r>
            <a:r>
              <a:rPr lang="en-US" altLang="ko-KR" sz="3600" dirty="0">
                <a:solidFill>
                  <a:srgbClr val="76717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</a:t>
            </a:r>
            <a:endParaRPr lang="ko-KR" altLang="en-US" sz="1400" dirty="0">
              <a:solidFill>
                <a:srgbClr val="76717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77628A33-926C-4BCE-A57E-774010BC9D74}"/>
              </a:ext>
            </a:extLst>
          </p:cNvPr>
          <p:cNvGrpSpPr/>
          <p:nvPr/>
        </p:nvGrpSpPr>
        <p:grpSpPr>
          <a:xfrm>
            <a:off x="580539" y="1321225"/>
            <a:ext cx="3320644" cy="1020178"/>
            <a:chOff x="626932" y="2075251"/>
            <a:chExt cx="3148193" cy="1264005"/>
          </a:xfrm>
          <a:noFill/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5CB109DF-9CF2-4712-921E-5FF73ADB39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82743" y="2075251"/>
              <a:ext cx="1292382" cy="1264005"/>
            </a:xfrm>
            <a:prstGeom prst="rect">
              <a:avLst/>
            </a:prstGeom>
            <a:grpFill/>
            <a:ln>
              <a:noFill/>
            </a:ln>
          </p:spPr>
        </p:pic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xmlns="" id="{7D366B1B-53AF-4A8C-82F6-2F5DD70781FD}"/>
                </a:ext>
              </a:extLst>
            </p:cNvPr>
            <p:cNvSpPr/>
            <p:nvPr/>
          </p:nvSpPr>
          <p:spPr>
            <a:xfrm>
              <a:off x="626932" y="2553942"/>
              <a:ext cx="1890879" cy="648272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관련 교과</a:t>
              </a:r>
              <a:r>
                <a:rPr kumimoji="0" lang="en-US" altLang="ko-KR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endParaRP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038BB0D9-09F9-43B4-81AB-308FBD0C3D18}"/>
              </a:ext>
            </a:extLst>
          </p:cNvPr>
          <p:cNvGrpSpPr/>
          <p:nvPr/>
        </p:nvGrpSpPr>
        <p:grpSpPr>
          <a:xfrm>
            <a:off x="580539" y="2511194"/>
            <a:ext cx="8086667" cy="1765249"/>
            <a:chOff x="626932" y="3538611"/>
            <a:chExt cx="7666702" cy="2187151"/>
          </a:xfrm>
          <a:noFill/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xmlns="" id="{158C9E33-DD00-4540-9D8B-9F901552EA9D}"/>
                </a:ext>
              </a:extLst>
            </p:cNvPr>
            <p:cNvSpPr/>
            <p:nvPr/>
          </p:nvSpPr>
          <p:spPr>
            <a:xfrm>
              <a:off x="626932" y="4238549"/>
              <a:ext cx="7666702" cy="148721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fontAlgn="base" latinLnBrk="1"/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[4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국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02-02] 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글의 유형을 고려하여 대강의 내용을 간추린다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</a:t>
              </a:r>
            </a:p>
            <a:p>
              <a:pPr fontAlgn="base" latinLnBrk="1"/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[4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국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05-05]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재미나 감동을 느끼며 작품을 즐겨 감상하는 </a:t>
              </a:r>
              <a:endParaRPr lang="en-US" altLang="ko-KR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  <a:p>
              <a:pPr fontAlgn="base" latinLnBrk="1"/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                 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태도를 지닌다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</a:t>
              </a:r>
              <a:endParaRPr lang="ko-KR" altLang="en-US" sz="2400" dirty="0"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xmlns="" id="{2D0D08BA-8FBB-41F8-ABA3-8C329CD6578B}"/>
                </a:ext>
              </a:extLst>
            </p:cNvPr>
            <p:cNvSpPr/>
            <p:nvPr/>
          </p:nvSpPr>
          <p:spPr>
            <a:xfrm>
              <a:off x="626932" y="3538611"/>
              <a:ext cx="2562610" cy="648272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관련 성취기준</a:t>
              </a:r>
              <a:r>
                <a:rPr kumimoji="0" lang="en-US" altLang="ko-KR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891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>
                <a:solidFill>
                  <a:srgbClr val="76717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선생님께 드리는 안내서 </a:t>
            </a:r>
            <a:r>
              <a:rPr lang="en-US" altLang="ko-KR" sz="3600" dirty="0">
                <a:solidFill>
                  <a:srgbClr val="76717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2</a:t>
            </a:r>
            <a:endParaRPr lang="ko-KR" altLang="en-US" sz="1400" dirty="0">
              <a:solidFill>
                <a:srgbClr val="767171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174661" y="1330189"/>
            <a:ext cx="8056329" cy="3007967"/>
            <a:chOff x="450126" y="2021981"/>
            <a:chExt cx="8056329" cy="3007967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021981"/>
              <a:ext cx="737191" cy="986454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xmlns="" id="{B619B5D5-E48B-4AE4-9083-7CA260342328}"/>
                </a:ext>
              </a:extLst>
            </p:cNvPr>
            <p:cNvSpPr/>
            <p:nvPr/>
          </p:nvSpPr>
          <p:spPr>
            <a:xfrm>
              <a:off x="1081420" y="2234729"/>
              <a:ext cx="19944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2800" dirty="0">
                  <a:highlight>
                    <a:srgbClr val="FFFF9F"/>
                  </a:highlight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2800" dirty="0">
                  <a:highlight>
                    <a:srgbClr val="FFFF9F"/>
                  </a:highlight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2800" dirty="0">
                  <a:highlight>
                    <a:srgbClr val="FFFF9F"/>
                  </a:highlight>
                  <a:latin typeface="한컴 윤고딕 250" panose="02020603020101020101" pitchFamily="18" charset="-127"/>
                  <a:ea typeface="한컴 윤고딕 250" panose="0202060302010102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2800" dirty="0">
                <a:highlight>
                  <a:srgbClr val="FFFF9F"/>
                </a:highlight>
                <a:latin typeface="한컴 윤고딕 250" panose="02020603020101020101" pitchFamily="18" charset="-127"/>
                <a:ea typeface="한컴 윤고딕 250" panose="02020603020101020101" pitchFamily="18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xmlns="" id="{F09132B0-36BF-45ED-9058-4A08B4F164B0}"/>
                </a:ext>
              </a:extLst>
            </p:cNvPr>
            <p:cNvSpPr/>
            <p:nvPr/>
          </p:nvSpPr>
          <p:spPr>
            <a:xfrm>
              <a:off x="818721" y="2821651"/>
              <a:ext cx="7687734" cy="22082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이번 차시는 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&lt;2,556,767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번째 지진이 났어요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!&gt;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를 재미있게 감상하고 글을 간추리는 </a:t>
              </a:r>
              <a:r>
                <a:rPr lang="ko-KR" altLang="en-US" sz="2400" dirty="0" err="1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차시입니다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 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그림책의 표지를 보고 주인공의 심리와 그림의 상황을 추측해 봅니다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 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그리고 나서 책의 내용을 간추려 신문 기사를 적고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,</a:t>
              </a:r>
              <a:r>
                <a:rPr lang="ko-KR" altLang="en-US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이를 통해 글의 내용을 사람들에게 전달해 보도록 합니다</a:t>
              </a:r>
              <a:r>
                <a:rPr lang="en-US" altLang="ko-KR" sz="24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993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3754A8C3-21D3-480C-8855-6A0DAD833DB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:a16="http://schemas.microsoft.com/office/drawing/2014/main" xmlns="" id="{AA6C3DD0-5ACD-41E8-8E32-EE048A8D34B1}"/>
              </a:ext>
            </a:extLst>
          </p:cNvPr>
          <p:cNvSpPr/>
          <p:nvPr/>
        </p:nvSpPr>
        <p:spPr>
          <a:xfrm>
            <a:off x="874439" y="1209676"/>
            <a:ext cx="7393261" cy="32505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1459690" y="3188254"/>
            <a:ext cx="6473838" cy="769826"/>
            <a:chOff x="1198108" y="4568504"/>
            <a:chExt cx="8631778" cy="1026434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6295A1B4-AE13-405F-8173-32999166BC43}"/>
                </a:ext>
              </a:extLst>
            </p:cNvPr>
            <p:cNvSpPr txBox="1"/>
            <p:nvPr/>
          </p:nvSpPr>
          <p:spPr>
            <a:xfrm>
              <a:off x="2000398" y="4568504"/>
              <a:ext cx="7829488" cy="1026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3. </a:t>
              </a: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속보</a:t>
              </a:r>
              <a:r>
                <a:rPr lang="en-US" altLang="ko-KR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! </a:t>
              </a: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지진이 일어났다</a:t>
              </a:r>
              <a:r>
                <a:rPr lang="en-US" altLang="ko-KR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</a:t>
              </a:r>
              <a:endParaRPr lang="ko-KR" altLang="en-US" sz="3300" dirty="0"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49DEEFF5-25E2-427A-9266-0E6D1CA302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98108" y="4668965"/>
              <a:ext cx="669527" cy="902208"/>
            </a:xfrm>
            <a:prstGeom prst="rect">
              <a:avLst/>
            </a:prstGeom>
          </p:spPr>
        </p:pic>
      </p:grpSp>
      <p:grpSp>
        <p:nvGrpSpPr>
          <p:cNvPr id="15" name="그룹 14"/>
          <p:cNvGrpSpPr/>
          <p:nvPr/>
        </p:nvGrpSpPr>
        <p:grpSpPr>
          <a:xfrm>
            <a:off x="1474983" y="1662912"/>
            <a:ext cx="6351582" cy="769826"/>
            <a:chOff x="1218500" y="2534715"/>
            <a:chExt cx="8468778" cy="1026434"/>
          </a:xfrm>
        </p:grpSpPr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xmlns="" id="{072CFCDD-493E-4E00-A9E3-A8A5E612C9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18500" y="2669518"/>
              <a:ext cx="652828" cy="873335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6295A1B4-AE13-405F-8173-32999166BC43}"/>
                </a:ext>
              </a:extLst>
            </p:cNvPr>
            <p:cNvSpPr txBox="1"/>
            <p:nvPr/>
          </p:nvSpPr>
          <p:spPr>
            <a:xfrm>
              <a:off x="2033044" y="2534715"/>
              <a:ext cx="7654234" cy="1026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1. </a:t>
              </a: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무슨 일이 일어났을까</a:t>
              </a:r>
              <a:r>
                <a:rPr lang="en-US" altLang="ko-KR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?</a:t>
              </a: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1480050" y="2430430"/>
            <a:ext cx="5510912" cy="769826"/>
            <a:chOff x="1225255" y="3558073"/>
            <a:chExt cx="7347888" cy="1026435"/>
          </a:xfrm>
        </p:grpSpPr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xmlns="" id="{D5495F49-DC0C-4905-A34A-2D0F22C9E0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25255" y="3666296"/>
              <a:ext cx="646073" cy="902208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6295A1B4-AE13-405F-8173-32999166BC43}"/>
                </a:ext>
              </a:extLst>
            </p:cNvPr>
            <p:cNvSpPr txBox="1"/>
            <p:nvPr/>
          </p:nvSpPr>
          <p:spPr>
            <a:xfrm>
              <a:off x="2000398" y="3558073"/>
              <a:ext cx="6572745" cy="10264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2. </a:t>
              </a: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진</a:t>
              </a:r>
              <a:r>
                <a:rPr lang="en-US" altLang="ko-KR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</a:t>
              </a: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진</a:t>
              </a:r>
              <a:r>
                <a:rPr lang="en-US" altLang="ko-KR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.</a:t>
              </a:r>
              <a:r>
                <a:rPr lang="ko-KR" altLang="en-US" sz="3300" dirty="0"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가 놀이하기</a:t>
              </a:r>
              <a:endParaRPr lang="en-US" altLang="ko-KR" sz="3300" dirty="0"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</p:grpSp>
      <p:pic>
        <p:nvPicPr>
          <p:cNvPr id="2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sp>
        <p:nvSpPr>
          <p:cNvPr id="33" name="사각형: 둥근 모서리 23">
            <a:extLst>
              <a:ext uri="{FF2B5EF4-FFF2-40B4-BE49-F238E27FC236}">
                <a16:creationId xmlns:a16="http://schemas.microsoft.com/office/drawing/2014/main" xmlns="" id="{2B727C57-34CD-429C-B7DD-CBCBFEB211E2}"/>
              </a:ext>
            </a:extLst>
          </p:cNvPr>
          <p:cNvSpPr/>
          <p:nvPr/>
        </p:nvSpPr>
        <p:spPr>
          <a:xfrm>
            <a:off x="3142382" y="788414"/>
            <a:ext cx="2685924" cy="704015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defRPr/>
            </a:pPr>
            <a:r>
              <a:rPr lang="ko-KR" altLang="en-US" sz="2700" dirty="0">
                <a:solidFill>
                  <a:prstClr val="black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공부할 순서 </a:t>
            </a:r>
            <a:r>
              <a:rPr lang="ko-KR" altLang="en-US" sz="3300" dirty="0">
                <a:solidFill>
                  <a:srgbClr val="4472C4">
                    <a:lumMod val="75000"/>
                  </a:srgbClr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endParaRPr lang="ko-KR" altLang="en-US" sz="3600" dirty="0">
              <a:solidFill>
                <a:prstClr val="black"/>
              </a:solidFill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51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3CD6C7A0-2292-4C08-98C8-30B39EE5A9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sp>
        <p:nvSpPr>
          <p:cNvPr id="32" name="사각형: 둥근 모서리 4">
            <a:extLst>
              <a:ext uri="{FF2B5EF4-FFF2-40B4-BE49-F238E27FC236}">
                <a16:creationId xmlns:a16="http://schemas.microsoft.com/office/drawing/2014/main" xmlns="" id="{AA6C3DD0-5ACD-41E8-8E32-EE048A8D34B1}"/>
              </a:ext>
            </a:extLst>
          </p:cNvPr>
          <p:cNvSpPr/>
          <p:nvPr/>
        </p:nvSpPr>
        <p:spPr>
          <a:xfrm>
            <a:off x="874439" y="1019176"/>
            <a:ext cx="7393261" cy="3441026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295A1B4-AE13-405F-8173-32999166BC43}"/>
              </a:ext>
            </a:extLst>
          </p:cNvPr>
          <p:cNvSpPr txBox="1"/>
          <p:nvPr/>
        </p:nvSpPr>
        <p:spPr>
          <a:xfrm>
            <a:off x="1272730" y="2349958"/>
            <a:ext cx="6596678" cy="1201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54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무슨 일이 일어났을까</a:t>
            </a:r>
            <a:r>
              <a:rPr lang="en-US" altLang="ko-KR" sz="5400" spc="-15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</a:p>
        </p:txBody>
      </p:sp>
      <p:pic>
        <p:nvPicPr>
          <p:cNvPr id="2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33281" y="544714"/>
            <a:ext cx="130893" cy="130893"/>
          </a:xfrm>
          <a:prstGeom prst="rect">
            <a:avLst/>
          </a:prstGeom>
        </p:spPr>
      </p:pic>
      <p:pic>
        <p:nvPicPr>
          <p:cNvPr id="27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7581" y="659014"/>
            <a:ext cx="130893" cy="130893"/>
          </a:xfrm>
          <a:prstGeom prst="rect">
            <a:avLst/>
          </a:prstGeom>
        </p:spPr>
      </p:pic>
      <p:pic>
        <p:nvPicPr>
          <p:cNvPr id="28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784C3EF8-47D2-4741-B5DE-F99C81B16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61881" y="773314"/>
            <a:ext cx="130893" cy="130893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2904568" y="1402398"/>
            <a:ext cx="2920697" cy="947560"/>
            <a:chOff x="3872757" y="1869863"/>
            <a:chExt cx="3894263" cy="1263413"/>
          </a:xfrm>
        </p:grpSpPr>
        <p:sp>
          <p:nvSpPr>
            <p:cNvPr id="33" name="사각형: 둥근 모서리 23">
              <a:extLst>
                <a:ext uri="{FF2B5EF4-FFF2-40B4-BE49-F238E27FC236}">
                  <a16:creationId xmlns:a16="http://schemas.microsoft.com/office/drawing/2014/main" xmlns="" id="{2B727C57-34CD-429C-B7DD-CBCBFEB211E2}"/>
                </a:ext>
              </a:extLst>
            </p:cNvPr>
            <p:cNvSpPr/>
            <p:nvPr/>
          </p:nvSpPr>
          <p:spPr>
            <a:xfrm>
              <a:off x="4060414" y="1891406"/>
              <a:ext cx="3706606" cy="1241870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ko-KR" altLang="en-US" sz="27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         </a:t>
              </a:r>
              <a:r>
                <a:rPr lang="ko-KR" altLang="en-US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활동 </a:t>
              </a:r>
              <a:r>
                <a:rPr lang="en-US" altLang="ko-KR" sz="4000" spc="-150" dirty="0">
                  <a:solidFill>
                    <a:schemeClr val="tx1"/>
                  </a:solidFill>
                  <a:latin typeface="한컴 윤고딕 250" panose="02020603020101020101" pitchFamily="18" charset="-127"/>
                  <a:ea typeface="한컴 윤고딕 250" panose="02020603020101020101" pitchFamily="18" charset="-127"/>
                </a:rPr>
                <a:t>1</a:t>
              </a:r>
              <a:endParaRPr lang="en-US" altLang="ko-KR" sz="36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endParaRPr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2757" y="1869863"/>
              <a:ext cx="1593050" cy="12260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107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4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4">
            <a:extLst>
              <a:ext uri="{FF2B5EF4-FFF2-40B4-BE49-F238E27FC236}">
                <a16:creationId xmlns:a16="http://schemas.microsoft.com/office/drawing/2014/main" xmlns="" id="{3DC71E29-45C9-4C1D-80CD-0099D334EB80}"/>
              </a:ext>
            </a:extLst>
          </p:cNvPr>
          <p:cNvSpPr/>
          <p:nvPr/>
        </p:nvSpPr>
        <p:spPr>
          <a:xfrm>
            <a:off x="266030" y="1268859"/>
            <a:ext cx="8505437" cy="3670438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700" spc="-15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 </a:t>
            </a:r>
            <a:endParaRPr lang="ko-KR" altLang="en-US" sz="1050" spc="-15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74661" y="204203"/>
            <a:ext cx="8794679" cy="970907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1. </a:t>
            </a:r>
            <a:r>
              <a:rPr lang="ko-KR" altLang="en-US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무슨 일이 일어났을까</a:t>
            </a:r>
            <a:r>
              <a:rPr lang="en-US" altLang="ko-KR" sz="3600" dirty="0">
                <a:solidFill>
                  <a:schemeClr val="tx1"/>
                </a:solidFill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?</a:t>
            </a:r>
            <a:endParaRPr lang="ko-KR" altLang="en-US" sz="3600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462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76BDA0BF-8B97-407D-AA2B-D0CB22768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54"/>
            <a:ext cx="1260529" cy="990920"/>
          </a:xfrm>
          <a:prstGeom prst="rect">
            <a:avLst/>
          </a:prstGeom>
        </p:spPr>
      </p:pic>
      <p:pic>
        <p:nvPicPr>
          <p:cNvPr id="11" name="그림 10" descr="그리기이(가) 표시된 사진&#10;&#10;자동 생성된 설명">
            <a:extLst>
              <a:ext uri="{FF2B5EF4-FFF2-40B4-BE49-F238E27FC236}">
                <a16:creationId xmlns:a16="http://schemas.microsoft.com/office/drawing/2014/main" xmlns="" id="{DB2A2112-6DDB-4A1E-9965-8CD9AA5B16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7" t="24669" r="53355" b="29547"/>
          <a:stretch/>
        </p:blipFill>
        <p:spPr>
          <a:xfrm>
            <a:off x="7462946" y="3140092"/>
            <a:ext cx="1681054" cy="1892954"/>
          </a:xfrm>
          <a:prstGeom prst="rect">
            <a:avLst/>
          </a:prstGeom>
        </p:spPr>
      </p:pic>
      <p:pic>
        <p:nvPicPr>
          <p:cNvPr id="13" name="그림 12" descr="그리기, 고양이이(가) 표시된 사진&#10;&#10;자동 생성된 설명">
            <a:extLst>
              <a:ext uri="{FF2B5EF4-FFF2-40B4-BE49-F238E27FC236}">
                <a16:creationId xmlns:a16="http://schemas.microsoft.com/office/drawing/2014/main" xmlns="" id="{BCB81429-8A47-466A-B207-93E356CE6E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9" t="22374" r="52393" b="28573"/>
          <a:stretch/>
        </p:blipFill>
        <p:spPr>
          <a:xfrm>
            <a:off x="4795522" y="3223924"/>
            <a:ext cx="1606189" cy="202815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E29C3F70-2803-4F62-B194-EDFAD175F7A0}"/>
              </a:ext>
            </a:extLst>
          </p:cNvPr>
          <p:cNvSpPr txBox="1"/>
          <p:nvPr/>
        </p:nvSpPr>
        <p:spPr>
          <a:xfrm>
            <a:off x="3711402" y="1175110"/>
            <a:ext cx="4732386" cy="667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책 표지를 자세히 살펴봅시다</a:t>
            </a:r>
            <a:r>
              <a:rPr lang="en-US" altLang="ko-KR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.</a:t>
            </a:r>
            <a:r>
              <a:rPr lang="ko-KR" altLang="en-US" sz="2800" dirty="0">
                <a:latin typeface="한컴 윤고딕 250" panose="02020603020101020101" pitchFamily="18" charset="-127"/>
                <a:ea typeface="한컴 윤고딕 250" panose="02020603020101020101" pitchFamily="18" charset="-127"/>
              </a:rPr>
              <a:t> </a:t>
            </a:r>
            <a:endParaRPr lang="en-US" altLang="ko-KR" sz="2800" dirty="0">
              <a:latin typeface="한컴 윤고딕 250" panose="02020603020101020101" pitchFamily="18" charset="-127"/>
              <a:ea typeface="한컴 윤고딕 250" panose="02020603020101020101" pitchFamily="18" charset="-127"/>
            </a:endParaRPr>
          </a:p>
        </p:txBody>
      </p:sp>
      <p:sp>
        <p:nvSpPr>
          <p:cNvPr id="21" name="생각 풍선: 구름 모양 20">
            <a:extLst>
              <a:ext uri="{FF2B5EF4-FFF2-40B4-BE49-F238E27FC236}">
                <a16:creationId xmlns:a16="http://schemas.microsoft.com/office/drawing/2014/main" xmlns="" id="{20D7E3BE-752A-4A14-866D-1E054FC5203C}"/>
              </a:ext>
            </a:extLst>
          </p:cNvPr>
          <p:cNvSpPr/>
          <p:nvPr/>
        </p:nvSpPr>
        <p:spPr>
          <a:xfrm>
            <a:off x="3686964" y="2111788"/>
            <a:ext cx="2087978" cy="1420678"/>
          </a:xfrm>
          <a:prstGeom prst="cloudCallout">
            <a:avLst>
              <a:gd name="adj1" fmla="val 23718"/>
              <a:gd name="adj2" fmla="val 1392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주인공들은 왜 이렇게 불안해할까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?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sp>
        <p:nvSpPr>
          <p:cNvPr id="22" name="생각 풍선: 구름 모양 21">
            <a:extLst>
              <a:ext uri="{FF2B5EF4-FFF2-40B4-BE49-F238E27FC236}">
                <a16:creationId xmlns:a16="http://schemas.microsoft.com/office/drawing/2014/main" xmlns="" id="{F90C97A7-5B2A-4EC4-9528-B3BC689DE7C1}"/>
              </a:ext>
            </a:extLst>
          </p:cNvPr>
          <p:cNvSpPr/>
          <p:nvPr/>
        </p:nvSpPr>
        <p:spPr>
          <a:xfrm>
            <a:off x="6215445" y="1985534"/>
            <a:ext cx="2115519" cy="1592177"/>
          </a:xfrm>
          <a:prstGeom prst="cloudCallout">
            <a:avLst>
              <a:gd name="adj1" fmla="val -47269"/>
              <a:gd name="adj2" fmla="val -89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땅이 </a:t>
            </a:r>
            <a:endParaRPr lang="en-US" altLang="ko-KR" dirty="0" smtClean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파도처럼 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출렁이는 것 </a:t>
            </a:r>
            <a:endParaRPr lang="en-US" altLang="ko-KR" dirty="0" smtClean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  <a:p>
            <a:pPr algn="ctr"/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같아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 panose="02020603020101020101" pitchFamily="18" charset="-127"/>
                <a:ea typeface="한컴 윤고딕 230" panose="02020603020101020101" pitchFamily="18" charset="-127"/>
              </a:rPr>
              <a:t>.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한컴 윤고딕 230" panose="02020603020101020101" pitchFamily="18" charset="-127"/>
              <a:ea typeface="한컴 윤고딕 230" panose="02020603020101020101" pitchFamily="18" charset="-127"/>
            </a:endParaRPr>
          </a:p>
        </p:txBody>
      </p:sp>
      <p:pic>
        <p:nvPicPr>
          <p:cNvPr id="12" name="그림 11" descr="표지판, 음식이(가) 표시된 사진&#10;&#10;자동 생성된 설명">
            <a:extLst>
              <a:ext uri="{FF2B5EF4-FFF2-40B4-BE49-F238E27FC236}">
                <a16:creationId xmlns:a16="http://schemas.microsoft.com/office/drawing/2014/main" xmlns="" id="{6085644D-49CF-4479-BCB1-8BD78B52CA6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724" y="1395073"/>
            <a:ext cx="2589017" cy="3544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40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</TotalTime>
  <Words>804</Words>
  <Application>Microsoft Office PowerPoint</Application>
  <PresentationFormat>화면 슬라이드 쇼(16:9)</PresentationFormat>
  <Paragraphs>154</Paragraphs>
  <Slides>27</Slides>
  <Notes>10</Notes>
  <HiddenSlides>0</HiddenSlides>
  <MMClips>15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27</vt:i4>
      </vt:variant>
    </vt:vector>
  </HeadingPairs>
  <TitlesOfParts>
    <vt:vector size="39" baseType="lpstr">
      <vt:lpstr>나눔손글씨 암스테르담</vt:lpstr>
      <vt:lpstr>다온 청춘고딕(B)</vt:lpstr>
      <vt:lpstr>맑은 고딕</vt:lpstr>
      <vt:lpstr>배달의민족 도현</vt:lpstr>
      <vt:lpstr>배달의민족 주아</vt:lpstr>
      <vt:lpstr>배스킨라빈스 B</vt:lpstr>
      <vt:lpstr>한컴 윤고딕 230</vt:lpstr>
      <vt:lpstr>한컴 윤고딕 250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50</cp:revision>
  <dcterms:created xsi:type="dcterms:W3CDTF">2019-09-17T12:33:38Z</dcterms:created>
  <dcterms:modified xsi:type="dcterms:W3CDTF">2020-04-21T09:13:25Z</dcterms:modified>
</cp:coreProperties>
</file>