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81" r:id="rId3"/>
    <p:sldId id="258" r:id="rId4"/>
    <p:sldId id="263" r:id="rId5"/>
    <p:sldId id="265" r:id="rId6"/>
    <p:sldId id="266" r:id="rId7"/>
    <p:sldId id="282" r:id="rId8"/>
    <p:sldId id="292" r:id="rId9"/>
    <p:sldId id="315" r:id="rId10"/>
    <p:sldId id="283" r:id="rId11"/>
    <p:sldId id="316" r:id="rId12"/>
    <p:sldId id="317" r:id="rId13"/>
    <p:sldId id="293" r:id="rId14"/>
    <p:sldId id="320" r:id="rId15"/>
    <p:sldId id="318" r:id="rId16"/>
    <p:sldId id="323" r:id="rId17"/>
    <p:sldId id="319" r:id="rId18"/>
    <p:sldId id="304" r:id="rId19"/>
    <p:sldId id="321" r:id="rId20"/>
    <p:sldId id="324" r:id="rId21"/>
    <p:sldId id="322" r:id="rId22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0" y="5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B998F-9BAD-4395-BB2C-15F568644C26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4792A-3E85-414F-80A5-092B55B910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1856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765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5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175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175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7276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0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9E5703A2-EAA5-4547-866C-94B441A11C18}"/>
              </a:ext>
            </a:extLst>
          </p:cNvPr>
          <p:cNvSpPr/>
          <p:nvPr/>
        </p:nvSpPr>
        <p:spPr>
          <a:xfrm>
            <a:off x="-1" y="669077"/>
            <a:ext cx="9144001" cy="1241917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그리기, 옅은이(가) 표시된 사진&#10;&#10;자동 생성된 설명">
            <a:extLst>
              <a:ext uri="{FF2B5EF4-FFF2-40B4-BE49-F238E27FC236}">
                <a16:creationId xmlns="" xmlns:a16="http://schemas.microsoft.com/office/drawing/2014/main" id="{65549737-316A-4AEE-A4C0-66206CDDD2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BE6B8FC1-367C-4B84-A203-85CDDA4317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675" y="4755722"/>
            <a:ext cx="394446" cy="387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B7CBB4D-BD39-4DA6-A093-2D79124C9250}"/>
              </a:ext>
            </a:extLst>
          </p:cNvPr>
          <p:cNvSpPr txBox="1"/>
          <p:nvPr/>
        </p:nvSpPr>
        <p:spPr>
          <a:xfrm>
            <a:off x="7463788" y="4855409"/>
            <a:ext cx="1709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</a:rPr>
              <a:t>안산 </a:t>
            </a:r>
            <a:r>
              <a:rPr lang="ko-KR" altLang="en-US" sz="1400" dirty="0" err="1">
                <a:solidFill>
                  <a:schemeClr val="bg1"/>
                </a:solidFill>
              </a:rPr>
              <a:t>선부초</a:t>
            </a:r>
            <a:r>
              <a:rPr lang="ko-KR" altLang="en-US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 err="1">
                <a:solidFill>
                  <a:schemeClr val="bg1"/>
                </a:solidFill>
              </a:rPr>
              <a:t>최웅비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ACFB3076-E374-4DF9-A8E5-56E36FCDD962}"/>
              </a:ext>
            </a:extLst>
          </p:cNvPr>
          <p:cNvSpPr/>
          <p:nvPr/>
        </p:nvSpPr>
        <p:spPr>
          <a:xfrm>
            <a:off x="2681921" y="689870"/>
            <a:ext cx="40895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endParaRPr lang="en-US" altLang="ko-KR" sz="2800" dirty="0">
              <a:solidFill>
                <a:schemeClr val="accent6">
                  <a:lumMod val="50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pPr algn="ctr"/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지역의 환경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65E915F6-52BC-4BEC-B4A0-0E6F83D375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665807" y="1122299"/>
            <a:ext cx="2342758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A979A8D5-195B-4E53-A6B7-2FA361C33EFD}"/>
              </a:ext>
            </a:extLst>
          </p:cNvPr>
          <p:cNvSpPr/>
          <p:nvPr/>
        </p:nvSpPr>
        <p:spPr>
          <a:xfrm>
            <a:off x="915590" y="1980134"/>
            <a:ext cx="19137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대평원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의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자연 환경은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  <p:pic>
        <p:nvPicPr>
          <p:cNvPr id="12" name="그림 11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904DF7BB-5D0A-4C1B-9A35-76785D57835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24669" r="51975" b="28296"/>
          <a:stretch/>
        </p:blipFill>
        <p:spPr>
          <a:xfrm>
            <a:off x="720183" y="3104078"/>
            <a:ext cx="1346529" cy="159912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994" y="1355129"/>
            <a:ext cx="5195055" cy="349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3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지역의 환경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A32D841B-1206-4D14-B0FA-F1A1641472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746" t="6006" r="-2848" b="31977"/>
          <a:stretch/>
        </p:blipFill>
        <p:spPr>
          <a:xfrm>
            <a:off x="848426" y="856637"/>
            <a:ext cx="2342758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E4DEB9AD-47F2-4178-8657-416AA18A258D}"/>
              </a:ext>
            </a:extLst>
          </p:cNvPr>
          <p:cNvSpPr/>
          <p:nvPr/>
        </p:nvSpPr>
        <p:spPr>
          <a:xfrm>
            <a:off x="924425" y="1842774"/>
            <a:ext cx="19137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우리나라의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촌락과는 약간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다른 점이 있어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</p:txBody>
      </p:sp>
      <p:pic>
        <p:nvPicPr>
          <p:cNvPr id="5" name="그림 4" descr="그리기, 고양이이(가) 표시된 사진&#10;&#10;자동 생성된 설명">
            <a:extLst>
              <a:ext uri="{FF2B5EF4-FFF2-40B4-BE49-F238E27FC236}">
                <a16:creationId xmlns="" xmlns:a16="http://schemas.microsoft.com/office/drawing/2014/main" id="{F3868743-B12D-4938-A358-4687A51C01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1" t="21819" r="52320" b="30177"/>
          <a:stretch/>
        </p:blipFill>
        <p:spPr>
          <a:xfrm>
            <a:off x="429064" y="3104078"/>
            <a:ext cx="1333618" cy="167935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184" y="1268859"/>
            <a:ext cx="5402627" cy="367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14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지역의 환경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5" name="그림 4" descr="그리기, 고양이이(가) 표시된 사진&#10;&#10;자동 생성된 설명">
            <a:extLst>
              <a:ext uri="{FF2B5EF4-FFF2-40B4-BE49-F238E27FC236}">
                <a16:creationId xmlns="" xmlns:a16="http://schemas.microsoft.com/office/drawing/2014/main" id="{F3868743-B12D-4938-A358-4687A51C01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1" t="21819" r="52320" b="30177"/>
          <a:stretch/>
        </p:blipFill>
        <p:spPr>
          <a:xfrm>
            <a:off x="360042" y="2968939"/>
            <a:ext cx="1333618" cy="1679352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722F22CB-9173-43F1-A983-3324AE66E63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2504"/>
          <a:stretch/>
        </p:blipFill>
        <p:spPr>
          <a:xfrm>
            <a:off x="3191184" y="1825052"/>
            <a:ext cx="2105900" cy="162000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A32D841B-1206-4D14-B0FA-F1A1641472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746" t="6006" r="-2848" b="31977"/>
          <a:stretch/>
        </p:blipFill>
        <p:spPr>
          <a:xfrm>
            <a:off x="848426" y="856637"/>
            <a:ext cx="2342758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E4DEB9AD-47F2-4178-8657-416AA18A258D}"/>
              </a:ext>
            </a:extLst>
          </p:cNvPr>
          <p:cNvSpPr/>
          <p:nvPr/>
        </p:nvSpPr>
        <p:spPr>
          <a:xfrm>
            <a:off x="862141" y="1702175"/>
            <a:ext cx="19137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우리나라의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촌락과 공통점과 차이점을 </a:t>
            </a:r>
            <a:endParaRPr lang="en-US" altLang="ko-KR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말해 보자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="" xmlns:a16="http://schemas.microsoft.com/office/drawing/2014/main" id="{6CD3047E-1DB1-42D2-96DE-77CA9259E42F}"/>
              </a:ext>
            </a:extLst>
          </p:cNvPr>
          <p:cNvSpPr/>
          <p:nvPr/>
        </p:nvSpPr>
        <p:spPr>
          <a:xfrm>
            <a:off x="3191184" y="3509830"/>
            <a:ext cx="4977800" cy="36481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CA5851B1-50A0-44A4-AAFC-EF7D2C588DD5}"/>
              </a:ext>
            </a:extLst>
          </p:cNvPr>
          <p:cNvSpPr/>
          <p:nvPr/>
        </p:nvSpPr>
        <p:spPr>
          <a:xfrm flipH="1">
            <a:off x="3191183" y="3517473"/>
            <a:ext cx="4795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자연 환경을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이용하여 살아가는 지역입니다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="" xmlns:a16="http://schemas.microsoft.com/office/drawing/2014/main" id="{BB81BE8E-D7AE-4FEE-8AA2-A08B81B32ECB}"/>
              </a:ext>
            </a:extLst>
          </p:cNvPr>
          <p:cNvSpPr/>
          <p:nvPr/>
        </p:nvSpPr>
        <p:spPr>
          <a:xfrm>
            <a:off x="2138234" y="3509830"/>
            <a:ext cx="846545" cy="3784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공통점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="" xmlns:a16="http://schemas.microsoft.com/office/drawing/2014/main" id="{4B31A1FE-7EFC-4289-B24D-12F0AC8FA213}"/>
              </a:ext>
            </a:extLst>
          </p:cNvPr>
          <p:cNvSpPr/>
          <p:nvPr/>
        </p:nvSpPr>
        <p:spPr>
          <a:xfrm>
            <a:off x="2138233" y="3982047"/>
            <a:ext cx="846546" cy="87708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차이점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="" xmlns:a16="http://schemas.microsoft.com/office/drawing/2014/main" id="{E1C559E5-AF63-4918-B458-6FEE89526447}"/>
              </a:ext>
            </a:extLst>
          </p:cNvPr>
          <p:cNvSpPr/>
          <p:nvPr/>
        </p:nvSpPr>
        <p:spPr>
          <a:xfrm>
            <a:off x="3191183" y="3982048"/>
            <a:ext cx="2105901" cy="87708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곡식이나 채소를 기르며 생활합니다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="" xmlns:a16="http://schemas.microsoft.com/office/drawing/2014/main" id="{A9101CFB-06B7-43C4-A12B-A15F4850C54E}"/>
              </a:ext>
            </a:extLst>
          </p:cNvPr>
          <p:cNvSpPr/>
          <p:nvPr/>
        </p:nvSpPr>
        <p:spPr>
          <a:xfrm>
            <a:off x="6063083" y="3982048"/>
            <a:ext cx="2105901" cy="87708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비가 많이 오지 않아 식물이나 가축을 기르기 </a:t>
            </a:r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어렵습니다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="" xmlns:a16="http://schemas.microsoft.com/office/drawing/2014/main" id="{018C3F28-FA2E-49B6-BDDB-A2FCED03457D}"/>
              </a:ext>
            </a:extLst>
          </p:cNvPr>
          <p:cNvSpPr/>
          <p:nvPr/>
        </p:nvSpPr>
        <p:spPr>
          <a:xfrm>
            <a:off x="3820861" y="1352835"/>
            <a:ext cx="846545" cy="3784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농촌</a:t>
            </a:r>
          </a:p>
        </p:txBody>
      </p:sp>
      <p:sp>
        <p:nvSpPr>
          <p:cNvPr id="24" name="사각형: 둥근 모서리 23">
            <a:extLst>
              <a:ext uri="{FF2B5EF4-FFF2-40B4-BE49-F238E27FC236}">
                <a16:creationId xmlns="" xmlns:a16="http://schemas.microsoft.com/office/drawing/2014/main" id="{249DC9B0-C1F2-45E9-8A6F-D6ECCEBD7616}"/>
              </a:ext>
            </a:extLst>
          </p:cNvPr>
          <p:cNvSpPr/>
          <p:nvPr/>
        </p:nvSpPr>
        <p:spPr>
          <a:xfrm>
            <a:off x="6692760" y="1352835"/>
            <a:ext cx="846545" cy="3784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사막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="" xmlns:a16="http://schemas.microsoft.com/office/drawing/2014/main" id="{2EF73F27-5640-4EB9-948F-94B758B80D67}"/>
              </a:ext>
            </a:extLst>
          </p:cNvPr>
          <p:cNvSpPr/>
          <p:nvPr/>
        </p:nvSpPr>
        <p:spPr>
          <a:xfrm flipH="1">
            <a:off x="2952169" y="1815279"/>
            <a:ext cx="19762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bg1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>
                <a:solidFill>
                  <a:schemeClr val="bg1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네이버 백과사전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758903" y="1816278"/>
            <a:ext cx="2407540" cy="162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3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1210213" y="2614175"/>
            <a:ext cx="6721712" cy="1077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8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‘</a:t>
            </a:r>
            <a:r>
              <a:rPr lang="ko-KR" altLang="en-US" sz="48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48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48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en-US" altLang="ko-KR" sz="48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22498" y="1258963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="" xmlns:a16="http://schemas.microsoft.com/office/drawing/2014/main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107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‘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sp>
        <p:nvSpPr>
          <p:cNvPr id="18" name="사각형: 둥근 모서리 17">
            <a:extLst>
              <a:ext uri="{FF2B5EF4-FFF2-40B4-BE49-F238E27FC236}">
                <a16:creationId xmlns="" xmlns:a16="http://schemas.microsoft.com/office/drawing/2014/main" id="{1637F561-0098-4936-B14F-DC0C138990E0}"/>
              </a:ext>
            </a:extLst>
          </p:cNvPr>
          <p:cNvSpPr/>
          <p:nvPr/>
        </p:nvSpPr>
        <p:spPr>
          <a:xfrm>
            <a:off x="426610" y="3273251"/>
            <a:ext cx="1718547" cy="109555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자동차 공장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</a:t>
            </a: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산업단지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반도체 공장 등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="" xmlns:a16="http://schemas.microsoft.com/office/drawing/2014/main" id="{F190444F-F0CC-4AC4-9CBC-31AB7D20C0F1}"/>
              </a:ext>
            </a:extLst>
          </p:cNvPr>
          <p:cNvSpPr/>
          <p:nvPr/>
        </p:nvSpPr>
        <p:spPr>
          <a:xfrm>
            <a:off x="425225" y="1277463"/>
            <a:ext cx="1718547" cy="3784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산업의 중심지</a:t>
            </a:r>
          </a:p>
        </p:txBody>
      </p:sp>
      <p:sp>
        <p:nvSpPr>
          <p:cNvPr id="24" name="사각형: 둥근 모서리 23">
            <a:extLst>
              <a:ext uri="{FF2B5EF4-FFF2-40B4-BE49-F238E27FC236}">
                <a16:creationId xmlns="" xmlns:a16="http://schemas.microsoft.com/office/drawing/2014/main" id="{F9EE8A15-8767-44D9-B056-402280C1EAC7}"/>
              </a:ext>
            </a:extLst>
          </p:cNvPr>
          <p:cNvSpPr/>
          <p:nvPr/>
        </p:nvSpPr>
        <p:spPr>
          <a:xfrm>
            <a:off x="2576495" y="1268859"/>
            <a:ext cx="1718547" cy="3784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관광의 중심지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="" xmlns:a16="http://schemas.microsoft.com/office/drawing/2014/main" id="{0828B470-384F-47C3-9260-729A3C7981A6}"/>
              </a:ext>
            </a:extLst>
          </p:cNvPr>
          <p:cNvSpPr/>
          <p:nvPr/>
        </p:nvSpPr>
        <p:spPr>
          <a:xfrm>
            <a:off x="4758705" y="1268859"/>
            <a:ext cx="1718547" cy="3784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상업의 중심지</a:t>
            </a:r>
          </a:p>
        </p:txBody>
      </p:sp>
      <p:sp>
        <p:nvSpPr>
          <p:cNvPr id="28" name="사각형: 둥근 모서리 27">
            <a:extLst>
              <a:ext uri="{FF2B5EF4-FFF2-40B4-BE49-F238E27FC236}">
                <a16:creationId xmlns="" xmlns:a16="http://schemas.microsoft.com/office/drawing/2014/main" id="{32B109C9-C835-40C4-A434-A0DE7BB372B7}"/>
              </a:ext>
            </a:extLst>
          </p:cNvPr>
          <p:cNvSpPr/>
          <p:nvPr/>
        </p:nvSpPr>
        <p:spPr>
          <a:xfrm>
            <a:off x="6940916" y="1277463"/>
            <a:ext cx="1718547" cy="3784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행정의 중심지</a:t>
            </a:r>
          </a:p>
        </p:txBody>
      </p:sp>
      <p:pic>
        <p:nvPicPr>
          <p:cNvPr id="30" name="Picture 2">
            <a:extLst>
              <a:ext uri="{FF2B5EF4-FFF2-40B4-BE49-F238E27FC236}">
                <a16:creationId xmlns="" xmlns:a16="http://schemas.microsoft.com/office/drawing/2014/main" id="{A96B5563-BADA-4A6C-84F4-FD66546328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42"/>
          <a:stretch/>
        </p:blipFill>
        <p:spPr bwMode="auto">
          <a:xfrm>
            <a:off x="442431" y="1939893"/>
            <a:ext cx="1718547" cy="126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 descr="실외, 건물, 대형, 앉아있는이(가) 표시된 사진&#10;&#10;자동 생성된 설명">
            <a:extLst>
              <a:ext uri="{FF2B5EF4-FFF2-40B4-BE49-F238E27FC236}">
                <a16:creationId xmlns="" xmlns:a16="http://schemas.microsoft.com/office/drawing/2014/main" id="{59739452-07B8-436D-B24D-007963AC56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128" y="1939894"/>
            <a:ext cx="1745914" cy="1259888"/>
          </a:xfrm>
          <a:prstGeom prst="rect">
            <a:avLst/>
          </a:prstGeom>
        </p:spPr>
      </p:pic>
      <p:pic>
        <p:nvPicPr>
          <p:cNvPr id="32" name="그림 31" descr="실내, 테이블, 주방, 채운이(가) 표시된 사진&#10;&#10;자동 생성된 설명">
            <a:extLst>
              <a:ext uri="{FF2B5EF4-FFF2-40B4-BE49-F238E27FC236}">
                <a16:creationId xmlns="" xmlns:a16="http://schemas.microsoft.com/office/drawing/2014/main" id="{872134E6-E8AB-4E35-9D2A-9524004854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493" y="1932819"/>
            <a:ext cx="1888909" cy="1259888"/>
          </a:xfrm>
          <a:prstGeom prst="rect">
            <a:avLst/>
          </a:prstGeom>
        </p:spPr>
      </p:pic>
      <p:pic>
        <p:nvPicPr>
          <p:cNvPr id="34" name="그림 33" descr="실외, 잔디, 건물, 녹색이(가) 표시된 사진&#10;&#10;자동 생성된 설명">
            <a:extLst>
              <a:ext uri="{FF2B5EF4-FFF2-40B4-BE49-F238E27FC236}">
                <a16:creationId xmlns="" xmlns:a16="http://schemas.microsoft.com/office/drawing/2014/main" id="{04098B18-C314-4831-8B13-081EF0F12C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557" y="1932819"/>
            <a:ext cx="1891679" cy="1259888"/>
          </a:xfrm>
          <a:prstGeom prst="rect">
            <a:avLst/>
          </a:prstGeom>
        </p:spPr>
      </p:pic>
      <p:sp>
        <p:nvSpPr>
          <p:cNvPr id="35" name="사각형: 둥근 모서리 34">
            <a:extLst>
              <a:ext uri="{FF2B5EF4-FFF2-40B4-BE49-F238E27FC236}">
                <a16:creationId xmlns="" xmlns:a16="http://schemas.microsoft.com/office/drawing/2014/main" id="{E2373A16-EF4F-4596-ACCD-1D647A8A0725}"/>
              </a:ext>
            </a:extLst>
          </p:cNvPr>
          <p:cNvSpPr/>
          <p:nvPr/>
        </p:nvSpPr>
        <p:spPr>
          <a:xfrm>
            <a:off x="2577880" y="3273251"/>
            <a:ext cx="1718547" cy="109555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숭례문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수원화성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전주 한옥마을 등</a:t>
            </a:r>
          </a:p>
        </p:txBody>
      </p:sp>
      <p:sp>
        <p:nvSpPr>
          <p:cNvPr id="36" name="사각형: 둥근 모서리 35">
            <a:extLst>
              <a:ext uri="{FF2B5EF4-FFF2-40B4-BE49-F238E27FC236}">
                <a16:creationId xmlns="" xmlns:a16="http://schemas.microsoft.com/office/drawing/2014/main" id="{F0DC1E34-8E4F-455B-A070-C51B323EF99A}"/>
              </a:ext>
            </a:extLst>
          </p:cNvPr>
          <p:cNvSpPr/>
          <p:nvPr/>
        </p:nvSpPr>
        <p:spPr>
          <a:xfrm>
            <a:off x="4806852" y="3276955"/>
            <a:ext cx="1718547" cy="109555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시장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대형마트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백화점 등</a:t>
            </a:r>
          </a:p>
        </p:txBody>
      </p:sp>
      <p:sp>
        <p:nvSpPr>
          <p:cNvPr id="37" name="사각형: 둥근 모서리 36">
            <a:extLst>
              <a:ext uri="{FF2B5EF4-FFF2-40B4-BE49-F238E27FC236}">
                <a16:creationId xmlns="" xmlns:a16="http://schemas.microsoft.com/office/drawing/2014/main" id="{5EA9EC85-4733-4F2E-A701-EDE80EDB613A}"/>
              </a:ext>
            </a:extLst>
          </p:cNvPr>
          <p:cNvSpPr/>
          <p:nvPr/>
        </p:nvSpPr>
        <p:spPr>
          <a:xfrm>
            <a:off x="6958122" y="3273251"/>
            <a:ext cx="1718547" cy="109555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시청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도청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교육청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법원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주민센터 등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="" xmlns:a16="http://schemas.microsoft.com/office/drawing/2014/main" id="{A29AAB45-6D60-4558-B140-AFF8CBC699D2}"/>
              </a:ext>
            </a:extLst>
          </p:cNvPr>
          <p:cNvSpPr/>
          <p:nvPr/>
        </p:nvSpPr>
        <p:spPr>
          <a:xfrm flipH="1">
            <a:off x="425224" y="1713731"/>
            <a:ext cx="22248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네이버 백과사전</a:t>
            </a:r>
          </a:p>
        </p:txBody>
      </p:sp>
      <p:grpSp>
        <p:nvGrpSpPr>
          <p:cNvPr id="41" name="그룹 40">
            <a:extLst>
              <a:ext uri="{FF2B5EF4-FFF2-40B4-BE49-F238E27FC236}">
                <a16:creationId xmlns="" xmlns:a16="http://schemas.microsoft.com/office/drawing/2014/main" id="{C19FD203-E2F1-45F4-A1D0-43CC73DA9F1A}"/>
              </a:ext>
            </a:extLst>
          </p:cNvPr>
          <p:cNvGrpSpPr/>
          <p:nvPr/>
        </p:nvGrpSpPr>
        <p:grpSpPr>
          <a:xfrm>
            <a:off x="438367" y="4435206"/>
            <a:ext cx="8267266" cy="546742"/>
            <a:chOff x="425224" y="4504765"/>
            <a:chExt cx="8267266" cy="546742"/>
          </a:xfrm>
        </p:grpSpPr>
        <p:sp>
          <p:nvSpPr>
            <p:cNvPr id="39" name="사각형: 둥근 모서리 38">
              <a:extLst>
                <a:ext uri="{FF2B5EF4-FFF2-40B4-BE49-F238E27FC236}">
                  <a16:creationId xmlns="" xmlns:a16="http://schemas.microsoft.com/office/drawing/2014/main" id="{2E974658-F26F-4D1B-9F06-BB1F01470FE1}"/>
                </a:ext>
              </a:extLst>
            </p:cNvPr>
            <p:cNvSpPr/>
            <p:nvPr/>
          </p:nvSpPr>
          <p:spPr>
            <a:xfrm>
              <a:off x="425224" y="4504765"/>
              <a:ext cx="8267266" cy="546742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="" xmlns:a16="http://schemas.microsoft.com/office/drawing/2014/main" id="{73035440-DAB2-4A83-9A7C-E5B4C2B7B6D0}"/>
                </a:ext>
              </a:extLst>
            </p:cNvPr>
            <p:cNvSpPr/>
            <p:nvPr/>
          </p:nvSpPr>
          <p:spPr>
            <a:xfrm flipH="1">
              <a:off x="548150" y="4593470"/>
              <a:ext cx="79076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한컴 윤고딕 230" panose="02020603020101020101" pitchFamily="18" charset="-127"/>
                  <a:ea typeface="한컴 윤고딕 230" panose="02020603020101020101" pitchFamily="18" charset="-127"/>
                </a:rPr>
                <a:t>중심지에는 많은 사람들이 모이는 특징이 있습니다</a:t>
              </a: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한컴 윤고딕 230" panose="02020603020101020101" pitchFamily="18" charset="-127"/>
                  <a:ea typeface="한컴 윤고딕 230" panose="02020603020101020101" pitchFamily="18" charset="-127"/>
                </a:rPr>
                <a:t>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090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‘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sp>
        <p:nvSpPr>
          <p:cNvPr id="26" name="사각형: 둥근 모서리 25">
            <a:extLst>
              <a:ext uri="{FF2B5EF4-FFF2-40B4-BE49-F238E27FC236}">
                <a16:creationId xmlns="" xmlns:a16="http://schemas.microsoft.com/office/drawing/2014/main" id="{65D91618-47C9-445A-A6FE-42C5679B9065}"/>
              </a:ext>
            </a:extLst>
          </p:cNvPr>
          <p:cNvSpPr/>
          <p:nvPr/>
        </p:nvSpPr>
        <p:spPr>
          <a:xfrm>
            <a:off x="4604200" y="1882852"/>
            <a:ext cx="3014835" cy="10461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="" xmlns:a16="http://schemas.microsoft.com/office/drawing/2014/main" id="{51CC6A3B-AA61-401F-AFFD-C6D5362879AB}"/>
              </a:ext>
            </a:extLst>
          </p:cNvPr>
          <p:cNvSpPr/>
          <p:nvPr/>
        </p:nvSpPr>
        <p:spPr>
          <a:xfrm flipH="1">
            <a:off x="4627127" y="1985534"/>
            <a:ext cx="3044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대평원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에 이와 같은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건물들이 세워지면 이곳은 어떤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중심지가 형성될까요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394DAC05-6205-4F84-87C3-0C8D36711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399" y="2401032"/>
            <a:ext cx="2529875" cy="252987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64" y="1268859"/>
            <a:ext cx="3972663" cy="368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90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‘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7C344099-1B2C-4F42-BA47-5C4F92A422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241" y="1660485"/>
            <a:ext cx="3278812" cy="3278812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DA6B8651-5CAC-4E5C-A911-9FDE5605D0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4645210" y="981021"/>
            <a:ext cx="2553520" cy="289188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C5E8F9FE-8AE3-476F-8CBA-A50AF6203570}"/>
              </a:ext>
            </a:extLst>
          </p:cNvPr>
          <p:cNvSpPr/>
          <p:nvPr/>
        </p:nvSpPr>
        <p:spPr>
          <a:xfrm>
            <a:off x="4896339" y="1808902"/>
            <a:ext cx="21013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대평원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의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중심지 역할과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종류를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적어 봅시다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0953B3F-31A9-4A93-9414-6BB2E31C9E8C}"/>
              </a:ext>
            </a:extLst>
          </p:cNvPr>
          <p:cNvSpPr txBox="1"/>
          <p:nvPr/>
        </p:nvSpPr>
        <p:spPr>
          <a:xfrm>
            <a:off x="1006234" y="1448285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학습지 활용</a:t>
            </a:r>
          </a:p>
        </p:txBody>
      </p:sp>
      <p:pic>
        <p:nvPicPr>
          <p:cNvPr id="16" name="그림 15" descr="음식이(가) 표시된 사진&#10;&#10;자동 생성된 설명">
            <a:extLst>
              <a:ext uri="{FF2B5EF4-FFF2-40B4-BE49-F238E27FC236}">
                <a16:creationId xmlns="" xmlns:a16="http://schemas.microsoft.com/office/drawing/2014/main" id="{BFC8AD0F-CE03-4BBD-A6DB-37A85B6538D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6442" r="23428" b="27916"/>
          <a:stretch/>
        </p:blipFill>
        <p:spPr>
          <a:xfrm>
            <a:off x="239658" y="1143549"/>
            <a:ext cx="884538" cy="1059122"/>
          </a:xfrm>
          <a:prstGeom prst="rect">
            <a:avLst/>
          </a:prstGeom>
        </p:spPr>
      </p:pic>
      <p:pic>
        <p:nvPicPr>
          <p:cNvPr id="17" name="그림 16" descr="꽃, 식물이(가) 표시된 사진&#10;&#10;자동 생성된 설명">
            <a:extLst>
              <a:ext uri="{FF2B5EF4-FFF2-40B4-BE49-F238E27FC236}">
                <a16:creationId xmlns="" xmlns:a16="http://schemas.microsoft.com/office/drawing/2014/main" id="{6C08310C-74AF-41F2-82B5-ADAD7DD6F54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1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‘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394DAC05-6205-4F84-87C3-0C8D36711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14" y="2599635"/>
            <a:ext cx="2218883" cy="2218883"/>
          </a:xfrm>
          <a:prstGeom prst="rect">
            <a:avLst/>
          </a:prstGeom>
        </p:spPr>
      </p:pic>
      <p:sp>
        <p:nvSpPr>
          <p:cNvPr id="26" name="사각형: 둥근 모서리 25">
            <a:extLst>
              <a:ext uri="{FF2B5EF4-FFF2-40B4-BE49-F238E27FC236}">
                <a16:creationId xmlns="" xmlns:a16="http://schemas.microsoft.com/office/drawing/2014/main" id="{65D91618-47C9-445A-A6FE-42C5679B9065}"/>
              </a:ext>
            </a:extLst>
          </p:cNvPr>
          <p:cNvSpPr/>
          <p:nvPr/>
        </p:nvSpPr>
        <p:spPr>
          <a:xfrm>
            <a:off x="5375439" y="1445124"/>
            <a:ext cx="3014835" cy="10461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56FB2C55-CBC5-4ECD-8CDC-8579652934DD}"/>
              </a:ext>
            </a:extLst>
          </p:cNvPr>
          <p:cNvSpPr/>
          <p:nvPr/>
        </p:nvSpPr>
        <p:spPr>
          <a:xfrm flipH="1">
            <a:off x="5360783" y="1552690"/>
            <a:ext cx="3044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우리나라에서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대평원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과 같은 역할의 중심지는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어디에 있을까요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4" name="그림 3" descr="실내, 테이블, 컴퓨터, 방이(가) 표시된 사진&#10;&#10;자동 생성된 설명">
            <a:extLst>
              <a:ext uri="{FF2B5EF4-FFF2-40B4-BE49-F238E27FC236}">
                <a16:creationId xmlns="" xmlns:a16="http://schemas.microsoft.com/office/drawing/2014/main" id="{3C436A34-83EC-437A-A572-A5D087CBD9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85" y="1552690"/>
            <a:ext cx="2134818" cy="1423907"/>
          </a:xfrm>
          <a:prstGeom prst="rect">
            <a:avLst/>
          </a:prstGeom>
        </p:spPr>
      </p:pic>
      <p:pic>
        <p:nvPicPr>
          <p:cNvPr id="6" name="그림 5" descr="산, 잔디, 실외, 자연이(가) 표시된 사진&#10;&#10;자동 생성된 설명">
            <a:extLst>
              <a:ext uri="{FF2B5EF4-FFF2-40B4-BE49-F238E27FC236}">
                <a16:creationId xmlns="" xmlns:a16="http://schemas.microsoft.com/office/drawing/2014/main" id="{49B392D5-D6D8-44B3-9F75-23EF84ACD7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85" y="3070240"/>
            <a:ext cx="2127771" cy="1548256"/>
          </a:xfrm>
          <a:prstGeom prst="rect">
            <a:avLst/>
          </a:prstGeom>
        </p:spPr>
      </p:pic>
      <p:pic>
        <p:nvPicPr>
          <p:cNvPr id="8" name="그림 7" descr="기린, 실외, 포유류, 동물이(가) 표시된 사진&#10;&#10;자동 생성된 설명">
            <a:extLst>
              <a:ext uri="{FF2B5EF4-FFF2-40B4-BE49-F238E27FC236}">
                <a16:creationId xmlns="" xmlns:a16="http://schemas.microsoft.com/office/drawing/2014/main" id="{90F36486-B19B-4DAC-A3BD-AD316B556D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665" y="1552690"/>
            <a:ext cx="2040610" cy="3060916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296A5C57-8060-4B0F-A462-A5CAAD9FC184}"/>
              </a:ext>
            </a:extLst>
          </p:cNvPr>
          <p:cNvSpPr/>
          <p:nvPr/>
        </p:nvSpPr>
        <p:spPr>
          <a:xfrm flipH="1">
            <a:off x="861998" y="4605055"/>
            <a:ext cx="30441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네이버 백과사전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천재교육</a:t>
            </a:r>
          </a:p>
        </p:txBody>
      </p:sp>
    </p:spTree>
    <p:extLst>
      <p:ext uri="{BB962C8B-B14F-4D97-AF65-F5344CB8AC3E}">
        <p14:creationId xmlns:p14="http://schemas.microsoft.com/office/powerpoint/2010/main" val="143251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1400643" y="2490937"/>
            <a:ext cx="6069290" cy="1201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spc="-15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  <a:endParaRPr lang="en-US" altLang="ko-KR" sz="5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="" xmlns:a16="http://schemas.microsoft.com/office/drawing/2014/main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13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="" xmlns:a16="http://schemas.microsoft.com/office/drawing/2014/main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7" name="그림 16" descr="그리기, 고양이이(가) 표시된 사진&#10;&#10;자동 생성된 설명">
            <a:extLst>
              <a:ext uri="{FF2B5EF4-FFF2-40B4-BE49-F238E27FC236}">
                <a16:creationId xmlns="" xmlns:a16="http://schemas.microsoft.com/office/drawing/2014/main" id="{F0E5AF88-8E36-48D5-B007-BAC9EF346A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1" t="21819" r="52320" b="30177"/>
          <a:stretch/>
        </p:blipFill>
        <p:spPr>
          <a:xfrm>
            <a:off x="6049457" y="3289196"/>
            <a:ext cx="1333618" cy="1679352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="" xmlns:a16="http://schemas.microsoft.com/office/drawing/2014/main" id="{5738595F-B8B1-4A71-BE1E-9759C8B520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746" t="6006" r="-2848" b="31977"/>
          <a:stretch/>
        </p:blipFill>
        <p:spPr>
          <a:xfrm>
            <a:off x="6537841" y="1176894"/>
            <a:ext cx="2342758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C27AAA69-512D-42EA-93B3-1F33301D6E16}"/>
              </a:ext>
            </a:extLst>
          </p:cNvPr>
          <p:cNvSpPr/>
          <p:nvPr/>
        </p:nvSpPr>
        <p:spPr>
          <a:xfrm>
            <a:off x="6613840" y="2163031"/>
            <a:ext cx="19137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나는 이곳을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상업의 중심지로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개발하고 싶어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6660A4-6C84-45A4-AC6C-D485D74EB2F9}"/>
              </a:ext>
            </a:extLst>
          </p:cNvPr>
          <p:cNvSpPr txBox="1"/>
          <p:nvPr/>
        </p:nvSpPr>
        <p:spPr>
          <a:xfrm>
            <a:off x="528013" y="1117309"/>
            <a:ext cx="7279557" cy="585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발생하지 않는다면 어떻게 개발할 수 있을까요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en-US" altLang="ko-KR" sz="24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88" y="1844297"/>
            <a:ext cx="4596673" cy="309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36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289F0D36-CF46-4FBE-A803-AEE4D2E8E7F9}"/>
              </a:ext>
            </a:extLst>
          </p:cNvPr>
          <p:cNvSpPr/>
          <p:nvPr/>
        </p:nvSpPr>
        <p:spPr>
          <a:xfrm>
            <a:off x="128956" y="2503357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무슨 일이 일어났을까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가 놀이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일어났다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sp>
        <p:nvSpPr>
          <p:cNvPr id="26" name="사각형: 둥근 대각선 방향 모서리 25">
            <a:extLst>
              <a:ext uri="{FF2B5EF4-FFF2-40B4-BE49-F238E27FC236}">
                <a16:creationId xmlns="" xmlns:a16="http://schemas.microsoft.com/office/drawing/2014/main" id="{0F6CDB10-0D80-439B-B64C-627240EAC63E}"/>
              </a:ext>
            </a:extLst>
          </p:cNvPr>
          <p:cNvSpPr/>
          <p:nvPr/>
        </p:nvSpPr>
        <p:spPr>
          <a:xfrm>
            <a:off x="128958" y="1733920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7" name="사각형: 둥근 대각선 방향 모서리 26">
            <a:extLst>
              <a:ext uri="{FF2B5EF4-FFF2-40B4-BE49-F238E27FC236}">
                <a16:creationId xmlns="" xmlns:a16="http://schemas.microsoft.com/office/drawing/2014/main" id="{18BD0251-B6AE-4305-A421-699B5E2AF22C}"/>
              </a:ext>
            </a:extLst>
          </p:cNvPr>
          <p:cNvSpPr/>
          <p:nvPr/>
        </p:nvSpPr>
        <p:spPr>
          <a:xfrm>
            <a:off x="5651374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="" xmlns:a16="http://schemas.microsoft.com/office/drawing/2014/main" id="{43D2691D-9FAA-4591-843C-821CF176E88F}"/>
              </a:ext>
            </a:extLst>
          </p:cNvPr>
          <p:cNvSpPr/>
          <p:nvPr/>
        </p:nvSpPr>
        <p:spPr>
          <a:xfrm>
            <a:off x="5662317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견디기 위한 방법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설계하기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="" xmlns:a16="http://schemas.microsoft.com/office/drawing/2014/main" id="{22587345-9245-48A8-AAF0-2665C7A1909D}"/>
              </a:ext>
            </a:extLst>
          </p:cNvPr>
          <p:cNvSpPr/>
          <p:nvPr/>
        </p:nvSpPr>
        <p:spPr>
          <a:xfrm>
            <a:off x="3125732" y="1605025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훈련하기</a:t>
            </a:r>
          </a:p>
        </p:txBody>
      </p:sp>
      <p:sp>
        <p:nvSpPr>
          <p:cNvPr id="34" name="사각형: 둥근 대각선 방향 모서리 33">
            <a:extLst>
              <a:ext uri="{FF2B5EF4-FFF2-40B4-BE49-F238E27FC236}">
                <a16:creationId xmlns="" xmlns:a16="http://schemas.microsoft.com/office/drawing/2014/main" id="{707A22C3-7E29-48DE-B769-780A1022FCCC}"/>
              </a:ext>
            </a:extLst>
          </p:cNvPr>
          <p:cNvSpPr/>
          <p:nvPr/>
        </p:nvSpPr>
        <p:spPr>
          <a:xfrm>
            <a:off x="3125734" y="835588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8" name="사각형: 둥근 대각선 방향 모서리 37">
            <a:extLst>
              <a:ext uri="{FF2B5EF4-FFF2-40B4-BE49-F238E27FC236}">
                <a16:creationId xmlns="" xmlns:a16="http://schemas.microsoft.com/office/drawing/2014/main" id="{85B175D1-B263-4F78-92C5-1F7651197D3F}"/>
              </a:ext>
            </a:extLst>
          </p:cNvPr>
          <p:cNvSpPr/>
          <p:nvPr/>
        </p:nvSpPr>
        <p:spPr>
          <a:xfrm>
            <a:off x="6122506" y="1707121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0F0B27C0-1703-403D-9AD7-197700932FAB}"/>
              </a:ext>
            </a:extLst>
          </p:cNvPr>
          <p:cNvSpPr/>
          <p:nvPr/>
        </p:nvSpPr>
        <p:spPr>
          <a:xfrm>
            <a:off x="6133449" y="2482694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우리나라 지진 발생 횟수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지도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6B630DF6-16F7-41FB-AE20-CEB8577E0B68}"/>
              </a:ext>
            </a:extLst>
          </p:cNvPr>
          <p:cNvSpPr/>
          <p:nvPr/>
        </p:nvSpPr>
        <p:spPr>
          <a:xfrm>
            <a:off x="234121" y="3666"/>
            <a:ext cx="8145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r>
              <a:rPr lang="en-US" altLang="ko-KR" sz="28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6" name="그림 5" descr="표지판, 음식이(가) 표시된 사진&#10;&#10;자동 생성된 설명">
            <a:extLst>
              <a:ext uri="{FF2B5EF4-FFF2-40B4-BE49-F238E27FC236}">
                <a16:creationId xmlns="" xmlns:a16="http://schemas.microsoft.com/office/drawing/2014/main" id="{612A9ABD-04F7-4E08-A008-446A3D5DDE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77" y="2512442"/>
            <a:ext cx="1553366" cy="2126474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869BE59D-B560-4C3A-B8F0-2753885EAE84}"/>
              </a:ext>
            </a:extLst>
          </p:cNvPr>
          <p:cNvSpPr/>
          <p:nvPr/>
        </p:nvSpPr>
        <p:spPr>
          <a:xfrm>
            <a:off x="43711" y="1858029"/>
            <a:ext cx="2994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건물이 무너진 이유는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448A91A6-A6E6-4DE8-BC6F-54CB19CFF143}"/>
              </a:ext>
            </a:extLst>
          </p:cNvPr>
          <p:cNvSpPr/>
          <p:nvPr/>
        </p:nvSpPr>
        <p:spPr>
          <a:xfrm>
            <a:off x="3060593" y="968366"/>
            <a:ext cx="29766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CF3075A8-02A3-446B-905C-0D57BC595EE9}"/>
              </a:ext>
            </a:extLst>
          </p:cNvPr>
          <p:cNvSpPr/>
          <p:nvPr/>
        </p:nvSpPr>
        <p:spPr>
          <a:xfrm>
            <a:off x="5520891" y="363327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4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02B42137-7235-4305-B000-B345A48F0618}"/>
              </a:ext>
            </a:extLst>
          </p:cNvPr>
          <p:cNvSpPr/>
          <p:nvPr/>
        </p:nvSpPr>
        <p:spPr>
          <a:xfrm>
            <a:off x="5979719" y="1835696"/>
            <a:ext cx="31242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몇 </a:t>
            </a:r>
            <a:r>
              <a:rPr lang="ko-KR" altLang="en-US" sz="160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 발생했을까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9" name="사각형: 둥근 대각선 방향 모서리 28">
            <a:extLst>
              <a:ext uri="{FF2B5EF4-FFF2-40B4-BE49-F238E27FC236}">
                <a16:creationId xmlns="" xmlns:a16="http://schemas.microsoft.com/office/drawing/2014/main" id="{95733EB5-2E13-4F35-AB67-AFDA9E832D9F}"/>
              </a:ext>
            </a:extLst>
          </p:cNvPr>
          <p:cNvSpPr/>
          <p:nvPr/>
        </p:nvSpPr>
        <p:spPr>
          <a:xfrm>
            <a:off x="641976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E4F86435-8DF0-42A3-B0F4-A5386E9DBE21}"/>
              </a:ext>
            </a:extLst>
          </p:cNvPr>
          <p:cNvSpPr/>
          <p:nvPr/>
        </p:nvSpPr>
        <p:spPr>
          <a:xfrm>
            <a:off x="652919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지역 환경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‘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="" xmlns:a16="http://schemas.microsoft.com/office/drawing/2014/main" id="{30E2EEA5-567F-4094-A880-947FA7F0D5E2}"/>
              </a:ext>
            </a:extLst>
          </p:cNvPr>
          <p:cNvSpPr/>
          <p:nvPr/>
        </p:nvSpPr>
        <p:spPr>
          <a:xfrm>
            <a:off x="529117" y="364325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5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pic>
        <p:nvPicPr>
          <p:cNvPr id="35" name="그림 34">
            <a:extLst>
              <a:ext uri="{FF2B5EF4-FFF2-40B4-BE49-F238E27FC236}">
                <a16:creationId xmlns="" xmlns:a16="http://schemas.microsoft.com/office/drawing/2014/main" id="{D4BBC897-2CB4-447E-8B4D-2950C829D1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2" t="35200" r="27640" b="40369"/>
          <a:stretch/>
        </p:blipFill>
        <p:spPr>
          <a:xfrm rot="19758263">
            <a:off x="-118853" y="-43383"/>
            <a:ext cx="1902467" cy="12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59" y="17932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06E2C32F-3F77-4258-9B54-662F01DAD7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213" y="3250254"/>
            <a:ext cx="2217612" cy="162320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E074E461-7BD9-4D5F-80D6-C86E636200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746" t="6006" r="-2848" b="31977"/>
          <a:stretch/>
        </p:blipFill>
        <p:spPr>
          <a:xfrm flipH="1">
            <a:off x="5151201" y="782531"/>
            <a:ext cx="3112978" cy="2832557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A88D004C-1C65-4CCB-96BF-F2C3898650E9}"/>
              </a:ext>
            </a:extLst>
          </p:cNvPr>
          <p:cNvSpPr/>
          <p:nvPr/>
        </p:nvSpPr>
        <p:spPr>
          <a:xfrm>
            <a:off x="5803006" y="1597837"/>
            <a:ext cx="21748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저는 사막 기후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도시인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두바이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의 모습을 연관 지어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관광의 중심지로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만들고 싶습니다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</p:txBody>
      </p:sp>
      <p:pic>
        <p:nvPicPr>
          <p:cNvPr id="10" name="그림 9" descr="실외, 물, 건물, 보트이(가) 표시된 사진&#10;&#10;자동 생성된 설명">
            <a:extLst>
              <a:ext uri="{FF2B5EF4-FFF2-40B4-BE49-F238E27FC236}">
                <a16:creationId xmlns="" xmlns:a16="http://schemas.microsoft.com/office/drawing/2014/main" id="{3B41989C-AF78-47CC-84B4-1CA5CBDE46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85" y="1643824"/>
            <a:ext cx="4525521" cy="3018487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3B66A8B1-E40F-4B25-82D7-AB75718021D9}"/>
              </a:ext>
            </a:extLst>
          </p:cNvPr>
          <p:cNvSpPr/>
          <p:nvPr/>
        </p:nvSpPr>
        <p:spPr>
          <a:xfrm flipH="1">
            <a:off x="741572" y="1389593"/>
            <a:ext cx="22248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네이버 백과사전</a:t>
            </a:r>
          </a:p>
        </p:txBody>
      </p:sp>
    </p:spTree>
    <p:extLst>
      <p:ext uri="{BB962C8B-B14F-4D97-AF65-F5344CB8AC3E}">
        <p14:creationId xmlns:p14="http://schemas.microsoft.com/office/powerpoint/2010/main" val="166779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E0BED4DA-D454-41BD-B128-24A55B4CFD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97" y="1342550"/>
            <a:ext cx="4924520" cy="348141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6CE83FAA-80EE-4FA9-8711-92A68CA31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575" y="2629416"/>
            <a:ext cx="2367546" cy="2367546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BE0DD3F1-DAE1-47FC-9A95-DE83192C4B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6491586" y="981020"/>
            <a:ext cx="2553520" cy="289188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CE50535E-2CC0-49AF-94E3-4A4D07CAEEFD}"/>
              </a:ext>
            </a:extLst>
          </p:cNvPr>
          <p:cNvSpPr/>
          <p:nvPr/>
        </p:nvSpPr>
        <p:spPr>
          <a:xfrm>
            <a:off x="6760073" y="1747457"/>
            <a:ext cx="2172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내가 만들고 싶은 중심지를 개발한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도시를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계획해 봅시다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4E3BC06-F23E-40F4-B11A-0A6B81C9DD76}"/>
              </a:ext>
            </a:extLst>
          </p:cNvPr>
          <p:cNvSpPr txBox="1"/>
          <p:nvPr/>
        </p:nvSpPr>
        <p:spPr>
          <a:xfrm>
            <a:off x="7455908" y="4480304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학습지 활용</a:t>
            </a:r>
          </a:p>
        </p:txBody>
      </p:sp>
      <p:pic>
        <p:nvPicPr>
          <p:cNvPr id="17" name="그림 16" descr="음식이(가) 표시된 사진&#10;&#10;자동 생성된 설명">
            <a:extLst>
              <a:ext uri="{FF2B5EF4-FFF2-40B4-BE49-F238E27FC236}">
                <a16:creationId xmlns="" xmlns:a16="http://schemas.microsoft.com/office/drawing/2014/main" id="{404B3708-DADB-410D-982D-B353DD93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6442" r="23428" b="27916"/>
          <a:stretch/>
        </p:blipFill>
        <p:spPr>
          <a:xfrm>
            <a:off x="6760073" y="4030128"/>
            <a:ext cx="848475" cy="101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3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B18BC09D-82A5-45EA-A5FB-AFA23A7BE2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" t="8589" r="6042" b="12399"/>
          <a:stretch/>
        </p:blipFill>
        <p:spPr>
          <a:xfrm>
            <a:off x="1409148" y="441738"/>
            <a:ext cx="6361043" cy="4064001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="" xmlns:a16="http://schemas.microsoft.com/office/drawing/2014/main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7517889" y="3909039"/>
            <a:ext cx="1500944" cy="114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0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="" xmlns:a16="http://schemas.microsoft.com/office/drawing/2014/main" id="{B47FDB75-D5A7-4C5E-A14F-5DA9F76914AC}"/>
              </a:ext>
            </a:extLst>
          </p:cNvPr>
          <p:cNvGrpSpPr/>
          <p:nvPr/>
        </p:nvGrpSpPr>
        <p:grpSpPr>
          <a:xfrm>
            <a:off x="-1" y="623813"/>
            <a:ext cx="9144001" cy="1241917"/>
            <a:chOff x="-297951" y="-103198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="" xmlns:a16="http://schemas.microsoft.com/office/drawing/2014/main" id="{9E5703A2-EAA5-4547-866C-94B441A11C18}"/>
                </a:ext>
              </a:extLst>
            </p:cNvPr>
            <p:cNvSpPr/>
            <p:nvPr/>
          </p:nvSpPr>
          <p:spPr>
            <a:xfrm>
              <a:off x="-297951" y="-103198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F09681B0-C45F-4311-AE97-9215E59EEDF2}"/>
                </a:ext>
              </a:extLst>
            </p:cNvPr>
            <p:cNvSpPr/>
            <p:nvPr/>
          </p:nvSpPr>
          <p:spPr>
            <a:xfrm>
              <a:off x="2132845" y="293861"/>
              <a:ext cx="5052968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선생님께 드리는 안내서</a:t>
              </a:r>
              <a:endParaRPr lang="ko-KR" altLang="en-US" sz="3600" dirty="0">
                <a:solidFill>
                  <a:srgbClr val="7030A0"/>
                </a:solidFill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495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580539" y="1707576"/>
            <a:ext cx="19944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한컴 윤고딕 250" panose="02020603020101020101" pitchFamily="18" charset="-127"/>
              <a:ea typeface="한컴 윤고딕 250" panose="0202060302010102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580539" y="2511193"/>
            <a:ext cx="8086667" cy="2152832"/>
            <a:chOff x="626932" y="3538611"/>
            <a:chExt cx="7666702" cy="2667369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626932" y="4184896"/>
              <a:ext cx="7666702" cy="202108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[4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사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03-02]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고장 사람들의 생활과 밀접하게 관련이 있는 지역의 다양한</a:t>
              </a:r>
              <a:endParaRPr lang="en-US" altLang="ko-KR" sz="20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  <a:p>
              <a:pPr fontAlgn="base" latinLnBrk="1"/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         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중심지 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(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행정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,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교통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,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상업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,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산업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,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관광 등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)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를 조사하고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,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각</a:t>
              </a:r>
              <a:endParaRPr lang="en-US" altLang="ko-KR" sz="20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  <a:p>
              <a:pPr fontAlgn="base" latinLnBrk="1"/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        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중심지의 위치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,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기능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,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경관의 특성을 탐색한다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endParaRPr lang="ko-KR" altLang="en-US" sz="20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  <a:p>
              <a:pPr fontAlgn="base" latinLnBrk="1"/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[4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사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04-01]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촌락과 도시의 공통점과 차이점을 비교하고 각각에서 </a:t>
              </a:r>
              <a:endParaRPr lang="en-US" altLang="ko-KR" sz="20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  <a:p>
              <a:pPr fontAlgn="base" latinLnBrk="1"/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          나타나는 문제점과 </a:t>
              </a:r>
              <a:r>
                <a:rPr lang="ko-KR" altLang="en-US" sz="2000" dirty="0" smtClean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해결 방안을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탐색한다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endParaRPr lang="ko-KR" altLang="en-US" sz="20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562610" cy="64827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="" xmlns:a16="http://schemas.microsoft.com/office/drawing/2014/main" id="{89D8F095-2F60-4303-AA7E-62D3F335BA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121" y="1257641"/>
            <a:ext cx="1108400" cy="121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74661" y="1330189"/>
            <a:ext cx="8056329" cy="3402627"/>
            <a:chOff x="450126" y="2021981"/>
            <a:chExt cx="8056329" cy="3402627"/>
          </a:xfrm>
        </p:grpSpPr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021981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234729"/>
              <a:ext cx="19944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2800" dirty="0">
                <a:highlight>
                  <a:srgbClr val="FFFF9F"/>
                </a:highlight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818721" y="2821651"/>
              <a:ext cx="7687734" cy="2602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이번 차시는 지진이 발생하는 지역의 생활에 맞게 중심지를 계획하는 </a:t>
              </a:r>
              <a:r>
                <a:rPr lang="ko-KR" altLang="en-US" sz="2400" dirty="0" err="1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차시입니다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지진이 발생하는 지역에서 건물을 짓기 어려운 이유를 파악하고 이를 고려하여 도시를 건설하고 중심지를 선정하도록 합니다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학생들이 촌락과 도시의 특징을 토대로 지진이 발생한 지역을 </a:t>
              </a:r>
              <a:r>
                <a:rPr lang="ko-KR" altLang="en-US" sz="2400" dirty="0" smtClean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구분해 보는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방법도 좋습니다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배스킨라빈스 B" panose="02020603020101020101" pitchFamily="18" charset="-127"/>
                <a:ea typeface="배스킨라빈스 B" panose="02020603020101020101" pitchFamily="18" charset="-127"/>
              </a:rPr>
              <a:t>학습문제</a:t>
            </a:r>
            <a:endParaRPr lang="ko-KR" altLang="en-US" sz="1100" dirty="0">
              <a:solidFill>
                <a:schemeClr val="bg1"/>
              </a:solidFill>
              <a:latin typeface="배스킨라빈스 B" panose="02020603020101020101" pitchFamily="18" charset="-127"/>
              <a:ea typeface="배스킨라빈스 B" panose="0202060302010102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340287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6A5074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지역의 환경과 중심지 기능에 맞게 </a:t>
            </a:r>
            <a:endParaRPr lang="en-US" altLang="ko-KR" sz="3600" dirty="0">
              <a:solidFill>
                <a:srgbClr val="6A5074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rgbClr val="6A5074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도시를 계획할 수 있다</a:t>
            </a:r>
            <a:r>
              <a:rPr lang="en-US" altLang="ko-KR" sz="3600" dirty="0">
                <a:solidFill>
                  <a:srgbClr val="6A5074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dirty="0">
              <a:solidFill>
                <a:srgbClr val="6A5074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179597F9-6766-40A2-8DD4-6A02697FD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041" y="625381"/>
            <a:ext cx="5228535" cy="204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3754A8C3-21D3-480C-8855-6A0DAD833D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209676"/>
            <a:ext cx="7393261" cy="32505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154890" y="3206184"/>
            <a:ext cx="6068279" cy="769826"/>
            <a:chOff x="1198108" y="4568504"/>
            <a:chExt cx="8091031" cy="1026434"/>
          </a:xfrm>
        </p:grpSpPr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6295A1B4-AE13-405F-8173-32999166BC43}"/>
                </a:ext>
              </a:extLst>
            </p:cNvPr>
            <p:cNvSpPr txBox="1"/>
            <p:nvPr/>
          </p:nvSpPr>
          <p:spPr>
            <a:xfrm>
              <a:off x="2000398" y="4568504"/>
              <a:ext cx="7288741" cy="1026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나만의 도시 계획하기</a:t>
              </a:r>
            </a:p>
          </p:txBody>
        </p:sp>
        <p:pic>
          <p:nvPicPr>
            <p:cNvPr id="14" name="그림 13">
              <a:extLst>
                <a:ext uri="{FF2B5EF4-FFF2-40B4-BE49-F238E27FC236}">
                  <a16:creationId xmlns="" xmlns:a16="http://schemas.microsoft.com/office/drawing/2014/main" id="{49DEEFF5-25E2-427A-9266-0E6D1CA30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5" name="그룹 14"/>
          <p:cNvGrpSpPr/>
          <p:nvPr/>
        </p:nvGrpSpPr>
        <p:grpSpPr>
          <a:xfrm>
            <a:off x="1170183" y="1680842"/>
            <a:ext cx="6165634" cy="769826"/>
            <a:chOff x="1218500" y="2534715"/>
            <a:chExt cx="8220847" cy="1026434"/>
          </a:xfrm>
        </p:grpSpPr>
        <p:pic>
          <p:nvPicPr>
            <p:cNvPr id="21" name="그림 20">
              <a:extLst>
                <a:ext uri="{FF2B5EF4-FFF2-40B4-BE49-F238E27FC236}">
                  <a16:creationId xmlns="" xmlns:a16="http://schemas.microsoft.com/office/drawing/2014/main" id="{072CFCDD-493E-4E00-A9E3-A8A5E612C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6295A1B4-AE13-405F-8173-32999166BC43}"/>
                </a:ext>
              </a:extLst>
            </p:cNvPr>
            <p:cNvSpPr txBox="1"/>
            <p:nvPr/>
          </p:nvSpPr>
          <p:spPr>
            <a:xfrm>
              <a:off x="2033044" y="2534715"/>
              <a:ext cx="7406303" cy="1026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 발생 지역의 환경</a:t>
              </a:r>
              <a:endParaRPr lang="en-US" altLang="ko-KR" sz="33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1175250" y="2448360"/>
            <a:ext cx="7004910" cy="769826"/>
            <a:chOff x="1225255" y="3558073"/>
            <a:chExt cx="9339887" cy="1026435"/>
          </a:xfrm>
        </p:grpSpPr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D5495F49-DC0C-4905-A34A-2D0F22C9E0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6295A1B4-AE13-405F-8173-32999166BC43}"/>
                </a:ext>
              </a:extLst>
            </p:cNvPr>
            <p:cNvSpPr txBox="1"/>
            <p:nvPr/>
          </p:nvSpPr>
          <p:spPr>
            <a:xfrm>
              <a:off x="2000398" y="3558073"/>
              <a:ext cx="8564744" cy="1026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2. ‘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흔들리는 대평원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’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의 중심지</a:t>
              </a:r>
              <a:endParaRPr lang="en-US" altLang="ko-KR" sz="33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</p:grp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sp>
        <p:nvSpPr>
          <p:cNvPr id="33" name="사각형: 둥근 모서리 23">
            <a:extLst>
              <a:ext uri="{FF2B5EF4-FFF2-40B4-BE49-F238E27FC236}">
                <a16:creationId xmlns="" xmlns:a16="http://schemas.microsoft.com/office/drawing/2014/main" id="{2B727C57-34CD-429C-B7DD-CBCBFEB211E2}"/>
              </a:ext>
            </a:extLst>
          </p:cNvPr>
          <p:cNvSpPr/>
          <p:nvPr/>
        </p:nvSpPr>
        <p:spPr>
          <a:xfrm>
            <a:off x="3142382" y="788414"/>
            <a:ext cx="2685924" cy="704015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r>
              <a:rPr lang="ko-KR" altLang="en-US" sz="2700" dirty="0">
                <a:solidFill>
                  <a:prstClr val="black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공부할 순서 </a:t>
            </a:r>
            <a:r>
              <a:rPr lang="ko-KR" altLang="en-US" sz="3300" dirty="0">
                <a:solidFill>
                  <a:srgbClr val="4472C4">
                    <a:lumMod val="75000"/>
                  </a:srgb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ko-KR" altLang="en-US" sz="3600" dirty="0">
              <a:solidFill>
                <a:prstClr val="black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1272730" y="2349958"/>
            <a:ext cx="6292107" cy="1201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지역의 환경</a:t>
            </a:r>
            <a:endParaRPr lang="en-US" altLang="ko-KR" sz="5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="" xmlns:a16="http://schemas.microsoft.com/office/drawing/2014/main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980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611</Words>
  <Application>Microsoft Office PowerPoint</Application>
  <PresentationFormat>화면 슬라이드 쇼(16:9)</PresentationFormat>
  <Paragraphs>127</Paragraphs>
  <Slides>21</Slides>
  <Notes>5</Notes>
  <HiddenSlides>0</HiddenSlides>
  <MMClips>12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31" baseType="lpstr">
      <vt:lpstr>다온 청춘고딕(B)</vt:lpstr>
      <vt:lpstr>맑은 고딕</vt:lpstr>
      <vt:lpstr>배달의민족 주아</vt:lpstr>
      <vt:lpstr>배스킨라빈스 B</vt:lpstr>
      <vt:lpstr>한컴 윤고딕 230</vt:lpstr>
      <vt:lpstr>한컴 윤고딕 250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51</cp:revision>
  <cp:lastPrinted>2020-03-19T04:04:12Z</cp:lastPrinted>
  <dcterms:created xsi:type="dcterms:W3CDTF">2019-09-17T12:33:38Z</dcterms:created>
  <dcterms:modified xsi:type="dcterms:W3CDTF">2020-04-21T11:13:22Z</dcterms:modified>
</cp:coreProperties>
</file>