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256" r:id="rId2"/>
    <p:sldId id="258" r:id="rId3"/>
    <p:sldId id="301" r:id="rId4"/>
    <p:sldId id="257" r:id="rId5"/>
    <p:sldId id="260" r:id="rId6"/>
    <p:sldId id="261" r:id="rId7"/>
    <p:sldId id="262" r:id="rId8"/>
    <p:sldId id="277" r:id="rId9"/>
    <p:sldId id="263" r:id="rId10"/>
    <p:sldId id="302" r:id="rId11"/>
    <p:sldId id="311" r:id="rId12"/>
    <p:sldId id="290" r:id="rId13"/>
    <p:sldId id="313" r:id="rId14"/>
    <p:sldId id="318" r:id="rId15"/>
    <p:sldId id="319" r:id="rId16"/>
    <p:sldId id="320" r:id="rId17"/>
    <p:sldId id="321" r:id="rId18"/>
    <p:sldId id="264" r:id="rId19"/>
    <p:sldId id="314" r:id="rId20"/>
    <p:sldId id="315" r:id="rId21"/>
    <p:sldId id="316" r:id="rId22"/>
    <p:sldId id="317" r:id="rId23"/>
    <p:sldId id="303" r:id="rId24"/>
    <p:sldId id="289" r:id="rId25"/>
    <p:sldId id="304" r:id="rId26"/>
    <p:sldId id="305" r:id="rId27"/>
    <p:sldId id="322" r:id="rId28"/>
    <p:sldId id="278" r:id="rId29"/>
    <p:sldId id="323" r:id="rId30"/>
    <p:sldId id="324" r:id="rId31"/>
  </p:sldIdLst>
  <p:sldSz cx="12192000" cy="6858000"/>
  <p:notesSz cx="6802438" cy="9934575"/>
  <p:embeddedFontLst>
    <p:embeddedFont>
      <p:font typeface="나눔손글씨 바른히피" panose="02000503000000000000" pitchFamily="2" charset="-127"/>
      <p:regular r:id="rId33"/>
    </p:embeddedFont>
    <p:embeddedFont>
      <p:font typeface="맑은 고딕" panose="020B0503020000020004" pitchFamily="50" charset="-127"/>
      <p:regular r:id="rId34"/>
      <p:bold r:id="rId35"/>
    </p:embeddedFont>
    <p:embeddedFont>
      <p:font typeface="양진체 " panose="02020503000000000000" pitchFamily="18" charset="-127"/>
      <p:regular r:id="rId3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AD1FB"/>
    <a:srgbClr val="9AD6F4"/>
    <a:srgbClr val="8F6B5F"/>
    <a:srgbClr val="F6BAAA"/>
    <a:srgbClr val="F29898"/>
    <a:srgbClr val="FF99CC"/>
    <a:srgbClr val="933C42"/>
    <a:srgbClr val="C0DDAD"/>
    <a:srgbClr val="EEF7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77" autoAdjust="0"/>
    <p:restoredTop sz="87743" autoAdjust="0"/>
  </p:normalViewPr>
  <p:slideViewPr>
    <p:cSldViewPr snapToGrid="0">
      <p:cViewPr varScale="1">
        <p:scale>
          <a:sx n="83" d="100"/>
          <a:sy n="83" d="100"/>
        </p:scale>
        <p:origin x="60" y="444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CD2945-172E-4A8C-8701-881F5149FC7B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273EED-D4EA-4C29-9397-B124CFAB61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1056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출처</a:t>
            </a:r>
            <a:r>
              <a:rPr lang="en-US" altLang="ko-KR" dirty="0"/>
              <a:t>: http://www.itworld.co.kr/news/91910</a:t>
            </a:r>
          </a:p>
          <a:p>
            <a:endParaRPr lang="en-US" altLang="ko-KR" dirty="0"/>
          </a:p>
          <a:p>
            <a:r>
              <a:rPr lang="ko-KR" altLang="en-US" dirty="0"/>
              <a:t>후광으로 표현한 감정을 보고 무엇을 표현했는지 생각해봅니다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아마도 아이들은 태양계</a:t>
            </a:r>
            <a:r>
              <a:rPr lang="en-US" altLang="ko-KR" dirty="0"/>
              <a:t>, </a:t>
            </a:r>
            <a:r>
              <a:rPr lang="en-US" altLang="ko-KR" dirty="0" err="1"/>
              <a:t>ai</a:t>
            </a:r>
            <a:r>
              <a:rPr lang="en-US" altLang="ko-KR" dirty="0"/>
              <a:t>,</a:t>
            </a:r>
            <a:r>
              <a:rPr lang="en-US" altLang="ko-KR" baseline="0" dirty="0"/>
              <a:t> </a:t>
            </a:r>
            <a:r>
              <a:rPr lang="ko-KR" altLang="en-US" baseline="0" dirty="0"/>
              <a:t>형광등 등의 감정과 상관없는 대답을 할거에요</a:t>
            </a:r>
            <a:r>
              <a:rPr lang="en-US" altLang="ko-KR" baseline="0" dirty="0"/>
              <a:t>.</a:t>
            </a:r>
          </a:p>
          <a:p>
            <a:r>
              <a:rPr lang="ko-KR" altLang="en-US" baseline="0" dirty="0"/>
              <a:t>이것을 보고 감정을 생각해내기란 쉽지 않습니다</a:t>
            </a:r>
            <a:r>
              <a:rPr lang="en-US" altLang="ko-KR" baseline="0" dirty="0"/>
              <a:t>.</a:t>
            </a:r>
          </a:p>
          <a:p>
            <a:r>
              <a:rPr lang="ko-KR" altLang="en-US" baseline="0" dirty="0"/>
              <a:t>이 동기유발의 의미는 </a:t>
            </a:r>
            <a:r>
              <a:rPr lang="en-US" altLang="ko-KR" baseline="0" dirty="0"/>
              <a:t>‘</a:t>
            </a:r>
            <a:r>
              <a:rPr lang="ko-KR" altLang="en-US" baseline="0" dirty="0"/>
              <a:t>사람마다 각기 다르게 나타내는</a:t>
            </a:r>
            <a:r>
              <a:rPr lang="en-US" altLang="ko-KR" baseline="0" dirty="0"/>
              <a:t>, </a:t>
            </a:r>
            <a:r>
              <a:rPr lang="ko-KR" altLang="en-US" baseline="0" dirty="0"/>
              <a:t>표현하는 감정</a:t>
            </a:r>
            <a:r>
              <a:rPr lang="en-US" altLang="ko-KR" baseline="0" dirty="0"/>
              <a:t>＇</a:t>
            </a:r>
            <a:r>
              <a:rPr lang="ko-KR" altLang="en-US" baseline="0" dirty="0"/>
              <a:t>에 있습니다</a:t>
            </a:r>
            <a:r>
              <a:rPr lang="en-US" altLang="ko-KR" baseline="0" dirty="0"/>
              <a:t>.</a:t>
            </a:r>
          </a:p>
          <a:p>
            <a:r>
              <a:rPr lang="ko-KR" altLang="en-US" baseline="0" dirty="0"/>
              <a:t>이번 </a:t>
            </a:r>
            <a:r>
              <a:rPr lang="ko-KR" altLang="en-US" baseline="0" dirty="0" err="1"/>
              <a:t>차시에서는</a:t>
            </a:r>
            <a:r>
              <a:rPr lang="ko-KR" altLang="en-US" baseline="0" dirty="0"/>
              <a:t> 위 그림과 같이 남들은 이해하지 못할 수는 있지만 우리도 자기 나름대로</a:t>
            </a:r>
            <a:r>
              <a:rPr lang="en-US" altLang="ko-KR" baseline="0" dirty="0"/>
              <a:t>, </a:t>
            </a:r>
            <a:r>
              <a:rPr lang="ko-KR" altLang="en-US" baseline="0" dirty="0"/>
              <a:t>내가 </a:t>
            </a:r>
            <a:r>
              <a:rPr lang="ko-KR" altLang="en-US" baseline="0" dirty="0" err="1"/>
              <a:t>느낀대로</a:t>
            </a:r>
            <a:r>
              <a:rPr lang="ko-KR" altLang="en-US" baseline="0" dirty="0"/>
              <a:t> 감정을 표현해본다는 것을</a:t>
            </a:r>
            <a:endParaRPr lang="en-US" altLang="ko-KR" baseline="0" dirty="0"/>
          </a:p>
          <a:p>
            <a:r>
              <a:rPr lang="ko-KR" altLang="en-US" baseline="0" dirty="0"/>
              <a:t>안내해주세요</a:t>
            </a:r>
            <a:r>
              <a:rPr lang="en-US" altLang="ko-KR" baseline="0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857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이전 활동과 반대로 색을 보고 떠오르는 감정을 말해보세요</a:t>
            </a:r>
            <a:r>
              <a:rPr lang="en-US" altLang="ko-KR" dirty="0"/>
              <a:t>!</a:t>
            </a:r>
          </a:p>
          <a:p>
            <a:r>
              <a:rPr lang="ko-KR" altLang="en-US" dirty="0"/>
              <a:t>일부러 예시 답안을 넣지 않았습니다</a:t>
            </a:r>
            <a:r>
              <a:rPr lang="en-US" altLang="ko-KR" dirty="0"/>
              <a:t>.</a:t>
            </a:r>
            <a:r>
              <a:rPr lang="en-US" altLang="ko-KR" baseline="0" dirty="0"/>
              <a:t> </a:t>
            </a:r>
            <a:r>
              <a:rPr lang="ko-KR" altLang="en-US" baseline="0" dirty="0"/>
              <a:t>주관적인 느낌과 생각을 존중해주세요</a:t>
            </a:r>
            <a:endParaRPr lang="en-US" altLang="ko-KR" baseline="0" dirty="0"/>
          </a:p>
          <a:p>
            <a:r>
              <a:rPr lang="ko-KR" altLang="en-US" baseline="0" dirty="0" err="1"/>
              <a:t>예를들어</a:t>
            </a:r>
            <a:r>
              <a:rPr lang="ko-KR" altLang="en-US" baseline="0" dirty="0"/>
              <a:t> 노랑</a:t>
            </a:r>
            <a:r>
              <a:rPr lang="en-US" altLang="ko-KR" baseline="0" dirty="0"/>
              <a:t>-</a:t>
            </a:r>
            <a:r>
              <a:rPr lang="ko-KR" altLang="en-US" baseline="0" dirty="0" err="1"/>
              <a:t>우울감</a:t>
            </a:r>
            <a:r>
              <a:rPr lang="en-US" altLang="ko-KR" baseline="0" dirty="0"/>
              <a:t>, </a:t>
            </a:r>
            <a:r>
              <a:rPr lang="ko-KR" altLang="en-US" baseline="0" dirty="0"/>
              <a:t>보라</a:t>
            </a:r>
            <a:r>
              <a:rPr lang="en-US" altLang="ko-KR" baseline="0" dirty="0"/>
              <a:t>-</a:t>
            </a:r>
            <a:r>
              <a:rPr lang="ko-KR" altLang="en-US" baseline="0" dirty="0"/>
              <a:t>따뜻함 등 자신이 곧이곧대로 느낀 감정을 존중해주시는 것이 좋습니다</a:t>
            </a:r>
            <a:r>
              <a:rPr lang="en-US" altLang="ko-KR" baseline="0" dirty="0"/>
              <a:t>. </a:t>
            </a:r>
          </a:p>
          <a:p>
            <a:r>
              <a:rPr lang="ko-KR" altLang="en-US" baseline="0" dirty="0"/>
              <a:t>간혹 검정</a:t>
            </a:r>
            <a:r>
              <a:rPr lang="en-US" altLang="ko-KR" baseline="0" dirty="0"/>
              <a:t>-</a:t>
            </a:r>
            <a:r>
              <a:rPr lang="ko-KR" altLang="en-US" baseline="0" dirty="0"/>
              <a:t>신나는</a:t>
            </a:r>
            <a:r>
              <a:rPr lang="en-US" altLang="ko-KR" baseline="0" dirty="0"/>
              <a:t>!</a:t>
            </a:r>
            <a:r>
              <a:rPr lang="ko-KR" altLang="en-US" baseline="0" dirty="0"/>
              <a:t>이라고 표현할 때 주위에서 잘못되었다고 혹은 부정적인 반응</a:t>
            </a:r>
            <a:r>
              <a:rPr lang="en-US" altLang="ko-KR" baseline="0" dirty="0"/>
              <a:t>(</a:t>
            </a:r>
            <a:r>
              <a:rPr lang="ko-KR" altLang="en-US" baseline="0" dirty="0"/>
              <a:t>그게 왜 </a:t>
            </a:r>
            <a:r>
              <a:rPr lang="ko-KR" altLang="en-US" baseline="0" dirty="0" err="1"/>
              <a:t>신나는거야</a:t>
            </a:r>
            <a:r>
              <a:rPr lang="en-US" altLang="ko-KR" baseline="0" dirty="0"/>
              <a:t>;;)</a:t>
            </a:r>
            <a:r>
              <a:rPr lang="ko-KR" altLang="en-US" baseline="0" dirty="0"/>
              <a:t>을 보이는 친구들이 있을 수 있으므로</a:t>
            </a:r>
            <a:endParaRPr lang="en-US" altLang="ko-KR" baseline="0" dirty="0"/>
          </a:p>
          <a:p>
            <a:r>
              <a:rPr lang="ko-KR" altLang="en-US" baseline="0" dirty="0"/>
              <a:t>사전에 개인의 감정과 생각을 모두 존중하고 인정해줄 것을 약속하는 것도 좋습니다</a:t>
            </a:r>
            <a:r>
              <a:rPr lang="en-US" altLang="ko-KR" baseline="0" dirty="0"/>
              <a:t>.</a:t>
            </a:r>
          </a:p>
          <a:p>
            <a:r>
              <a:rPr lang="ko-KR" altLang="en-US" baseline="0" dirty="0" err="1"/>
              <a:t>감정단어가</a:t>
            </a:r>
            <a:r>
              <a:rPr lang="ko-KR" altLang="en-US" baseline="0" dirty="0"/>
              <a:t> </a:t>
            </a:r>
            <a:r>
              <a:rPr lang="ko-KR" altLang="en-US" baseline="0" dirty="0" err="1"/>
              <a:t>익숙치</a:t>
            </a:r>
            <a:r>
              <a:rPr lang="ko-KR" altLang="en-US" baseline="0" dirty="0"/>
              <a:t> 않은 학생들은 감정프로젝트</a:t>
            </a:r>
            <a:r>
              <a:rPr lang="en-US" altLang="ko-KR" baseline="0" dirty="0"/>
              <a:t>(https://chamssaem.tistory.com/770)</a:t>
            </a:r>
            <a:r>
              <a:rPr lang="ko-KR" altLang="en-US" baseline="0" dirty="0"/>
              <a:t>의 </a:t>
            </a:r>
            <a:r>
              <a:rPr lang="ko-KR" altLang="en-US" baseline="0" dirty="0" err="1"/>
              <a:t>감정카드를</a:t>
            </a:r>
            <a:r>
              <a:rPr lang="ko-KR" altLang="en-US" baseline="0" dirty="0"/>
              <a:t> 활용하는 것도 좋습니다</a:t>
            </a:r>
            <a:r>
              <a:rPr lang="en-US" altLang="ko-KR" baseline="0" dirty="0"/>
              <a:t>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22565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이전 활동과 반대로 색을 보고 떠오르는 감정을 말해보세요</a:t>
            </a:r>
            <a:r>
              <a:rPr lang="en-US" altLang="ko-KR" dirty="0"/>
              <a:t>!</a:t>
            </a:r>
          </a:p>
          <a:p>
            <a:r>
              <a:rPr lang="ko-KR" altLang="en-US" dirty="0"/>
              <a:t>일부러 예시 답안을 넣지 않았습니다</a:t>
            </a:r>
            <a:r>
              <a:rPr lang="en-US" altLang="ko-KR" dirty="0"/>
              <a:t>.</a:t>
            </a:r>
            <a:r>
              <a:rPr lang="en-US" altLang="ko-KR" baseline="0" dirty="0"/>
              <a:t> </a:t>
            </a:r>
            <a:r>
              <a:rPr lang="ko-KR" altLang="en-US" baseline="0" dirty="0"/>
              <a:t>주관적인 느낌과 생각을 존중해주세요</a:t>
            </a:r>
            <a:endParaRPr lang="en-US" altLang="ko-KR" baseline="0" dirty="0"/>
          </a:p>
          <a:p>
            <a:r>
              <a:rPr lang="ko-KR" altLang="en-US" baseline="0" dirty="0" err="1"/>
              <a:t>예를들어</a:t>
            </a:r>
            <a:r>
              <a:rPr lang="ko-KR" altLang="en-US" baseline="0" dirty="0"/>
              <a:t> 노랑</a:t>
            </a:r>
            <a:r>
              <a:rPr lang="en-US" altLang="ko-KR" baseline="0" dirty="0"/>
              <a:t>-</a:t>
            </a:r>
            <a:r>
              <a:rPr lang="ko-KR" altLang="en-US" baseline="0" dirty="0" err="1"/>
              <a:t>우울감</a:t>
            </a:r>
            <a:r>
              <a:rPr lang="en-US" altLang="ko-KR" baseline="0" dirty="0"/>
              <a:t>, </a:t>
            </a:r>
            <a:r>
              <a:rPr lang="ko-KR" altLang="en-US" baseline="0" dirty="0"/>
              <a:t>보라</a:t>
            </a:r>
            <a:r>
              <a:rPr lang="en-US" altLang="ko-KR" baseline="0" dirty="0"/>
              <a:t>-</a:t>
            </a:r>
            <a:r>
              <a:rPr lang="ko-KR" altLang="en-US" baseline="0" dirty="0"/>
              <a:t>따뜻함 등 자신이 곧이곧대로 느낀 감정을 존중해주시는 것이 좋습니다</a:t>
            </a:r>
            <a:r>
              <a:rPr lang="en-US" altLang="ko-KR" baseline="0" dirty="0"/>
              <a:t>. </a:t>
            </a:r>
          </a:p>
          <a:p>
            <a:r>
              <a:rPr lang="ko-KR" altLang="en-US" baseline="0" dirty="0"/>
              <a:t>간혹 검정</a:t>
            </a:r>
            <a:r>
              <a:rPr lang="en-US" altLang="ko-KR" baseline="0" dirty="0"/>
              <a:t>-</a:t>
            </a:r>
            <a:r>
              <a:rPr lang="ko-KR" altLang="en-US" baseline="0" dirty="0"/>
              <a:t>신나는</a:t>
            </a:r>
            <a:r>
              <a:rPr lang="en-US" altLang="ko-KR" baseline="0" dirty="0"/>
              <a:t>!</a:t>
            </a:r>
            <a:r>
              <a:rPr lang="ko-KR" altLang="en-US" baseline="0" dirty="0"/>
              <a:t>이라고 표현할 때 주위에서 잘못되었다고 혹은 부정적인 반응</a:t>
            </a:r>
            <a:r>
              <a:rPr lang="en-US" altLang="ko-KR" baseline="0" dirty="0"/>
              <a:t>(</a:t>
            </a:r>
            <a:r>
              <a:rPr lang="ko-KR" altLang="en-US" baseline="0" dirty="0"/>
              <a:t>그게 왜 </a:t>
            </a:r>
            <a:r>
              <a:rPr lang="ko-KR" altLang="en-US" baseline="0" dirty="0" err="1"/>
              <a:t>신나는거야</a:t>
            </a:r>
            <a:r>
              <a:rPr lang="en-US" altLang="ko-KR" baseline="0" dirty="0"/>
              <a:t>;;)</a:t>
            </a:r>
            <a:r>
              <a:rPr lang="ko-KR" altLang="en-US" baseline="0" dirty="0"/>
              <a:t>을 보이는 친구들이 있을 수 있으므로</a:t>
            </a:r>
            <a:endParaRPr lang="en-US" altLang="ko-KR" baseline="0" dirty="0"/>
          </a:p>
          <a:p>
            <a:r>
              <a:rPr lang="ko-KR" altLang="en-US" baseline="0" dirty="0"/>
              <a:t>사전에 개인의 감정과 생각을 모두 존중하고 인정해줄 것을 약속하는 것도 좋습니다</a:t>
            </a:r>
            <a:r>
              <a:rPr lang="en-US" altLang="ko-KR" baseline="0" dirty="0"/>
              <a:t>.</a:t>
            </a:r>
          </a:p>
          <a:p>
            <a:r>
              <a:rPr lang="ko-KR" altLang="en-US" baseline="0" dirty="0" err="1"/>
              <a:t>감정단어가</a:t>
            </a:r>
            <a:r>
              <a:rPr lang="ko-KR" altLang="en-US" baseline="0" dirty="0"/>
              <a:t> </a:t>
            </a:r>
            <a:r>
              <a:rPr lang="ko-KR" altLang="en-US" baseline="0" dirty="0" err="1"/>
              <a:t>익숙치</a:t>
            </a:r>
            <a:r>
              <a:rPr lang="ko-KR" altLang="en-US" baseline="0" dirty="0"/>
              <a:t> 않은 학생들은 감정프로젝트</a:t>
            </a:r>
            <a:r>
              <a:rPr lang="en-US" altLang="ko-KR" baseline="0" dirty="0"/>
              <a:t>(https://chamssaem.tistory.com/770)</a:t>
            </a:r>
            <a:r>
              <a:rPr lang="ko-KR" altLang="en-US" baseline="0" dirty="0"/>
              <a:t>의 </a:t>
            </a:r>
            <a:r>
              <a:rPr lang="ko-KR" altLang="en-US" baseline="0" dirty="0" err="1"/>
              <a:t>감정카드를</a:t>
            </a:r>
            <a:r>
              <a:rPr lang="ko-KR" altLang="en-US" baseline="0" dirty="0"/>
              <a:t> 활용하는 것도 좋습니다</a:t>
            </a:r>
            <a:r>
              <a:rPr lang="en-US" altLang="ko-KR" baseline="0" dirty="0"/>
              <a:t>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273EED-D4EA-4C29-9397-B124CFAB61C1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26346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이전 활동과 반대로 색을 보고 떠오르는 감정을 말해보세요</a:t>
            </a:r>
            <a:r>
              <a:rPr lang="en-US" altLang="ko-KR" dirty="0"/>
              <a:t>!</a:t>
            </a:r>
          </a:p>
          <a:p>
            <a:r>
              <a:rPr lang="ko-KR" altLang="en-US" dirty="0"/>
              <a:t>일부러 예시 답안을 넣지 않았습니다</a:t>
            </a:r>
            <a:r>
              <a:rPr lang="en-US" altLang="ko-KR" dirty="0"/>
              <a:t>.</a:t>
            </a:r>
            <a:r>
              <a:rPr lang="en-US" altLang="ko-KR" baseline="0" dirty="0"/>
              <a:t> </a:t>
            </a:r>
            <a:r>
              <a:rPr lang="ko-KR" altLang="en-US" baseline="0" dirty="0"/>
              <a:t>주관적인 느낌과 생각을 존중해주세요</a:t>
            </a:r>
            <a:endParaRPr lang="en-US" altLang="ko-KR" baseline="0" dirty="0"/>
          </a:p>
          <a:p>
            <a:r>
              <a:rPr lang="ko-KR" altLang="en-US" baseline="0" dirty="0" err="1"/>
              <a:t>예를들어</a:t>
            </a:r>
            <a:r>
              <a:rPr lang="ko-KR" altLang="en-US" baseline="0" dirty="0"/>
              <a:t> 노랑</a:t>
            </a:r>
            <a:r>
              <a:rPr lang="en-US" altLang="ko-KR" baseline="0" dirty="0"/>
              <a:t>-</a:t>
            </a:r>
            <a:r>
              <a:rPr lang="ko-KR" altLang="en-US" baseline="0" dirty="0" err="1"/>
              <a:t>우울감</a:t>
            </a:r>
            <a:r>
              <a:rPr lang="en-US" altLang="ko-KR" baseline="0" dirty="0"/>
              <a:t>, </a:t>
            </a:r>
            <a:r>
              <a:rPr lang="ko-KR" altLang="en-US" baseline="0" dirty="0"/>
              <a:t>보라</a:t>
            </a:r>
            <a:r>
              <a:rPr lang="en-US" altLang="ko-KR" baseline="0" dirty="0"/>
              <a:t>-</a:t>
            </a:r>
            <a:r>
              <a:rPr lang="ko-KR" altLang="en-US" baseline="0" dirty="0"/>
              <a:t>따뜻함 등 자신이 곧이곧대로 느낀 감정을 존중해주시는 것이 좋습니다</a:t>
            </a:r>
            <a:r>
              <a:rPr lang="en-US" altLang="ko-KR" baseline="0" dirty="0"/>
              <a:t>. </a:t>
            </a:r>
          </a:p>
          <a:p>
            <a:r>
              <a:rPr lang="ko-KR" altLang="en-US" baseline="0" dirty="0"/>
              <a:t>간혹 검정</a:t>
            </a:r>
            <a:r>
              <a:rPr lang="en-US" altLang="ko-KR" baseline="0" dirty="0"/>
              <a:t>-</a:t>
            </a:r>
            <a:r>
              <a:rPr lang="ko-KR" altLang="en-US" baseline="0" dirty="0"/>
              <a:t>신나는</a:t>
            </a:r>
            <a:r>
              <a:rPr lang="en-US" altLang="ko-KR" baseline="0" dirty="0"/>
              <a:t>!</a:t>
            </a:r>
            <a:r>
              <a:rPr lang="ko-KR" altLang="en-US" baseline="0" dirty="0"/>
              <a:t>이라고 표현할 때 주위에서 잘못되었다고 혹은 부정적인 반응</a:t>
            </a:r>
            <a:r>
              <a:rPr lang="en-US" altLang="ko-KR" baseline="0" dirty="0"/>
              <a:t>(</a:t>
            </a:r>
            <a:r>
              <a:rPr lang="ko-KR" altLang="en-US" baseline="0" dirty="0"/>
              <a:t>그게 왜 </a:t>
            </a:r>
            <a:r>
              <a:rPr lang="ko-KR" altLang="en-US" baseline="0" dirty="0" err="1"/>
              <a:t>신나는거야</a:t>
            </a:r>
            <a:r>
              <a:rPr lang="en-US" altLang="ko-KR" baseline="0" dirty="0"/>
              <a:t>;;)</a:t>
            </a:r>
            <a:r>
              <a:rPr lang="ko-KR" altLang="en-US" baseline="0" dirty="0"/>
              <a:t>을 보이는 친구들이 있을 수 있으므로</a:t>
            </a:r>
            <a:endParaRPr lang="en-US" altLang="ko-KR" baseline="0" dirty="0"/>
          </a:p>
          <a:p>
            <a:r>
              <a:rPr lang="ko-KR" altLang="en-US" baseline="0" dirty="0"/>
              <a:t>사전에 개인의 감정과 생각을 모두 존중하고 인정해줄 것을 약속하는 것도 좋습니다</a:t>
            </a:r>
            <a:r>
              <a:rPr lang="en-US" altLang="ko-KR" baseline="0" dirty="0"/>
              <a:t>.</a:t>
            </a:r>
          </a:p>
          <a:p>
            <a:r>
              <a:rPr lang="ko-KR" altLang="en-US" baseline="0" dirty="0" err="1"/>
              <a:t>감정단어가</a:t>
            </a:r>
            <a:r>
              <a:rPr lang="ko-KR" altLang="en-US" baseline="0" dirty="0"/>
              <a:t> </a:t>
            </a:r>
            <a:r>
              <a:rPr lang="ko-KR" altLang="en-US" baseline="0" dirty="0" err="1"/>
              <a:t>익숙치</a:t>
            </a:r>
            <a:r>
              <a:rPr lang="ko-KR" altLang="en-US" baseline="0" dirty="0"/>
              <a:t> 않은 학생들은 감정프로젝트</a:t>
            </a:r>
            <a:r>
              <a:rPr lang="en-US" altLang="ko-KR" baseline="0" dirty="0"/>
              <a:t>(https://chamssaem.tistory.com/770)</a:t>
            </a:r>
            <a:r>
              <a:rPr lang="ko-KR" altLang="en-US" baseline="0" dirty="0"/>
              <a:t>의 </a:t>
            </a:r>
            <a:r>
              <a:rPr lang="ko-KR" altLang="en-US" baseline="0" dirty="0" err="1"/>
              <a:t>감정카드를</a:t>
            </a:r>
            <a:r>
              <a:rPr lang="ko-KR" altLang="en-US" baseline="0" dirty="0"/>
              <a:t> 활용하는 것도 좋습니다</a:t>
            </a:r>
            <a:r>
              <a:rPr lang="en-US" altLang="ko-KR" baseline="0" dirty="0"/>
              <a:t>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273EED-D4EA-4C29-9397-B124CFAB61C1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93156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이전 활동과 반대로 색을 보고 떠오르는 감정을 말해보세요</a:t>
            </a:r>
            <a:r>
              <a:rPr lang="en-US" altLang="ko-KR" dirty="0"/>
              <a:t>!</a:t>
            </a:r>
          </a:p>
          <a:p>
            <a:r>
              <a:rPr lang="ko-KR" altLang="en-US" dirty="0"/>
              <a:t>일부러 예시 답안을 넣지 않았습니다</a:t>
            </a:r>
            <a:r>
              <a:rPr lang="en-US" altLang="ko-KR" dirty="0"/>
              <a:t>.</a:t>
            </a:r>
            <a:r>
              <a:rPr lang="en-US" altLang="ko-KR" baseline="0" dirty="0"/>
              <a:t> </a:t>
            </a:r>
            <a:r>
              <a:rPr lang="ko-KR" altLang="en-US" baseline="0" dirty="0"/>
              <a:t>주관적인 느낌과 생각을 존중해주세요</a:t>
            </a:r>
            <a:endParaRPr lang="en-US" altLang="ko-KR" baseline="0" dirty="0"/>
          </a:p>
          <a:p>
            <a:r>
              <a:rPr lang="ko-KR" altLang="en-US" baseline="0" dirty="0" err="1"/>
              <a:t>예를들어</a:t>
            </a:r>
            <a:r>
              <a:rPr lang="ko-KR" altLang="en-US" baseline="0" dirty="0"/>
              <a:t> 노랑</a:t>
            </a:r>
            <a:r>
              <a:rPr lang="en-US" altLang="ko-KR" baseline="0" dirty="0"/>
              <a:t>-</a:t>
            </a:r>
            <a:r>
              <a:rPr lang="ko-KR" altLang="en-US" baseline="0" dirty="0" err="1"/>
              <a:t>우울감</a:t>
            </a:r>
            <a:r>
              <a:rPr lang="en-US" altLang="ko-KR" baseline="0" dirty="0"/>
              <a:t>, </a:t>
            </a:r>
            <a:r>
              <a:rPr lang="ko-KR" altLang="en-US" baseline="0" dirty="0"/>
              <a:t>보라</a:t>
            </a:r>
            <a:r>
              <a:rPr lang="en-US" altLang="ko-KR" baseline="0" dirty="0"/>
              <a:t>-</a:t>
            </a:r>
            <a:r>
              <a:rPr lang="ko-KR" altLang="en-US" baseline="0" dirty="0"/>
              <a:t>따뜻함 등 자신이 곧이곧대로 느낀 감정을 존중해주시는 것이 좋습니다</a:t>
            </a:r>
            <a:r>
              <a:rPr lang="en-US" altLang="ko-KR" baseline="0" dirty="0"/>
              <a:t>. </a:t>
            </a:r>
          </a:p>
          <a:p>
            <a:r>
              <a:rPr lang="ko-KR" altLang="en-US" baseline="0" dirty="0"/>
              <a:t>간혹 검정</a:t>
            </a:r>
            <a:r>
              <a:rPr lang="en-US" altLang="ko-KR" baseline="0" dirty="0"/>
              <a:t>-</a:t>
            </a:r>
            <a:r>
              <a:rPr lang="ko-KR" altLang="en-US" baseline="0" dirty="0"/>
              <a:t>신나는</a:t>
            </a:r>
            <a:r>
              <a:rPr lang="en-US" altLang="ko-KR" baseline="0" dirty="0"/>
              <a:t>!</a:t>
            </a:r>
            <a:r>
              <a:rPr lang="ko-KR" altLang="en-US" baseline="0" dirty="0"/>
              <a:t>이라고 표현할 때 주위에서 잘못되었다고 혹은 부정적인 반응</a:t>
            </a:r>
            <a:r>
              <a:rPr lang="en-US" altLang="ko-KR" baseline="0" dirty="0"/>
              <a:t>(</a:t>
            </a:r>
            <a:r>
              <a:rPr lang="ko-KR" altLang="en-US" baseline="0" dirty="0"/>
              <a:t>그게 왜 </a:t>
            </a:r>
            <a:r>
              <a:rPr lang="ko-KR" altLang="en-US" baseline="0" dirty="0" err="1"/>
              <a:t>신나는거야</a:t>
            </a:r>
            <a:r>
              <a:rPr lang="en-US" altLang="ko-KR" baseline="0" dirty="0"/>
              <a:t>;;)</a:t>
            </a:r>
            <a:r>
              <a:rPr lang="ko-KR" altLang="en-US" baseline="0" dirty="0"/>
              <a:t>을 보이는 친구들이 있을 수 있으므로</a:t>
            </a:r>
            <a:endParaRPr lang="en-US" altLang="ko-KR" baseline="0" dirty="0"/>
          </a:p>
          <a:p>
            <a:r>
              <a:rPr lang="ko-KR" altLang="en-US" baseline="0" dirty="0"/>
              <a:t>사전에 개인의 감정과 생각을 모두 존중하고 인정해줄 것을 약속하는 것도 좋습니다</a:t>
            </a:r>
            <a:r>
              <a:rPr lang="en-US" altLang="ko-KR" baseline="0" dirty="0"/>
              <a:t>.</a:t>
            </a:r>
          </a:p>
          <a:p>
            <a:r>
              <a:rPr lang="ko-KR" altLang="en-US" baseline="0" dirty="0" err="1"/>
              <a:t>감정단어가</a:t>
            </a:r>
            <a:r>
              <a:rPr lang="ko-KR" altLang="en-US" baseline="0" dirty="0"/>
              <a:t> </a:t>
            </a:r>
            <a:r>
              <a:rPr lang="ko-KR" altLang="en-US" baseline="0" dirty="0" err="1"/>
              <a:t>익숙치</a:t>
            </a:r>
            <a:r>
              <a:rPr lang="ko-KR" altLang="en-US" baseline="0" dirty="0"/>
              <a:t> 않은 학생들은 감정프로젝트</a:t>
            </a:r>
            <a:r>
              <a:rPr lang="en-US" altLang="ko-KR" baseline="0" dirty="0"/>
              <a:t>(https://chamssaem.tistory.com/770)</a:t>
            </a:r>
            <a:r>
              <a:rPr lang="ko-KR" altLang="en-US" baseline="0" dirty="0"/>
              <a:t>의 </a:t>
            </a:r>
            <a:r>
              <a:rPr lang="ko-KR" altLang="en-US" baseline="0" dirty="0" err="1"/>
              <a:t>감정카드를</a:t>
            </a:r>
            <a:r>
              <a:rPr lang="ko-KR" altLang="en-US" baseline="0" dirty="0"/>
              <a:t> 활용하는 것도 좋습니다</a:t>
            </a:r>
            <a:r>
              <a:rPr lang="en-US" altLang="ko-KR" baseline="0" dirty="0"/>
              <a:t>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273EED-D4EA-4C29-9397-B124CFAB61C1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82457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이전 활동과 반대로 색을 보고 떠오르는 감정을 말해보세요</a:t>
            </a:r>
            <a:r>
              <a:rPr lang="en-US" altLang="ko-KR" dirty="0"/>
              <a:t>!</a:t>
            </a:r>
          </a:p>
          <a:p>
            <a:r>
              <a:rPr lang="ko-KR" altLang="en-US" dirty="0"/>
              <a:t>일부러 예시 답안을 넣지 않았습니다</a:t>
            </a:r>
            <a:r>
              <a:rPr lang="en-US" altLang="ko-KR" dirty="0"/>
              <a:t>.</a:t>
            </a:r>
            <a:r>
              <a:rPr lang="en-US" altLang="ko-KR" baseline="0" dirty="0"/>
              <a:t> </a:t>
            </a:r>
            <a:r>
              <a:rPr lang="ko-KR" altLang="en-US" baseline="0" dirty="0"/>
              <a:t>주관적인 느낌과 생각을 존중해주세요</a:t>
            </a:r>
            <a:endParaRPr lang="en-US" altLang="ko-KR" baseline="0" dirty="0"/>
          </a:p>
          <a:p>
            <a:r>
              <a:rPr lang="ko-KR" altLang="en-US" baseline="0" dirty="0" err="1"/>
              <a:t>예를들어</a:t>
            </a:r>
            <a:r>
              <a:rPr lang="ko-KR" altLang="en-US" baseline="0" dirty="0"/>
              <a:t> 노랑</a:t>
            </a:r>
            <a:r>
              <a:rPr lang="en-US" altLang="ko-KR" baseline="0" dirty="0"/>
              <a:t>-</a:t>
            </a:r>
            <a:r>
              <a:rPr lang="ko-KR" altLang="en-US" baseline="0" dirty="0" err="1"/>
              <a:t>우울감</a:t>
            </a:r>
            <a:r>
              <a:rPr lang="en-US" altLang="ko-KR" baseline="0" dirty="0"/>
              <a:t>, </a:t>
            </a:r>
            <a:r>
              <a:rPr lang="ko-KR" altLang="en-US" baseline="0" dirty="0"/>
              <a:t>보라</a:t>
            </a:r>
            <a:r>
              <a:rPr lang="en-US" altLang="ko-KR" baseline="0" dirty="0"/>
              <a:t>-</a:t>
            </a:r>
            <a:r>
              <a:rPr lang="ko-KR" altLang="en-US" baseline="0" dirty="0"/>
              <a:t>따뜻함 등 자신이 곧이곧대로 느낀 감정을 존중해주시는 것이 좋습니다</a:t>
            </a:r>
            <a:r>
              <a:rPr lang="en-US" altLang="ko-KR" baseline="0" dirty="0"/>
              <a:t>. </a:t>
            </a:r>
          </a:p>
          <a:p>
            <a:r>
              <a:rPr lang="ko-KR" altLang="en-US" baseline="0" dirty="0"/>
              <a:t>간혹 검정</a:t>
            </a:r>
            <a:r>
              <a:rPr lang="en-US" altLang="ko-KR" baseline="0" dirty="0"/>
              <a:t>-</a:t>
            </a:r>
            <a:r>
              <a:rPr lang="ko-KR" altLang="en-US" baseline="0" dirty="0"/>
              <a:t>신나는</a:t>
            </a:r>
            <a:r>
              <a:rPr lang="en-US" altLang="ko-KR" baseline="0" dirty="0"/>
              <a:t>!</a:t>
            </a:r>
            <a:r>
              <a:rPr lang="ko-KR" altLang="en-US" baseline="0" dirty="0"/>
              <a:t>이라고 표현할 때 주위에서 잘못되었다고 혹은 부정적인 반응</a:t>
            </a:r>
            <a:r>
              <a:rPr lang="en-US" altLang="ko-KR" baseline="0" dirty="0"/>
              <a:t>(</a:t>
            </a:r>
            <a:r>
              <a:rPr lang="ko-KR" altLang="en-US" baseline="0" dirty="0"/>
              <a:t>그게 왜 </a:t>
            </a:r>
            <a:r>
              <a:rPr lang="ko-KR" altLang="en-US" baseline="0" dirty="0" err="1"/>
              <a:t>신나는거야</a:t>
            </a:r>
            <a:r>
              <a:rPr lang="en-US" altLang="ko-KR" baseline="0" dirty="0"/>
              <a:t>;;)</a:t>
            </a:r>
            <a:r>
              <a:rPr lang="ko-KR" altLang="en-US" baseline="0" dirty="0"/>
              <a:t>을 보이는 친구들이 있을 수 있으므로</a:t>
            </a:r>
            <a:endParaRPr lang="en-US" altLang="ko-KR" baseline="0" dirty="0"/>
          </a:p>
          <a:p>
            <a:r>
              <a:rPr lang="ko-KR" altLang="en-US" baseline="0" dirty="0"/>
              <a:t>사전에 개인의 감정과 생각을 모두 존중하고 인정해줄 것을 약속하는 것도 좋습니다</a:t>
            </a:r>
            <a:r>
              <a:rPr lang="en-US" altLang="ko-KR" baseline="0" dirty="0"/>
              <a:t>.</a:t>
            </a:r>
          </a:p>
          <a:p>
            <a:r>
              <a:rPr lang="ko-KR" altLang="en-US" baseline="0" dirty="0" err="1"/>
              <a:t>감정단어가</a:t>
            </a:r>
            <a:r>
              <a:rPr lang="ko-KR" altLang="en-US" baseline="0" dirty="0"/>
              <a:t> </a:t>
            </a:r>
            <a:r>
              <a:rPr lang="ko-KR" altLang="en-US" baseline="0" dirty="0" err="1"/>
              <a:t>익숙치</a:t>
            </a:r>
            <a:r>
              <a:rPr lang="ko-KR" altLang="en-US" baseline="0" dirty="0"/>
              <a:t> 않은 학생들은 감정프로젝트</a:t>
            </a:r>
            <a:r>
              <a:rPr lang="en-US" altLang="ko-KR" baseline="0" dirty="0"/>
              <a:t>(https://chamssaem.tistory.com/770)</a:t>
            </a:r>
            <a:r>
              <a:rPr lang="ko-KR" altLang="en-US" baseline="0" dirty="0"/>
              <a:t>의 </a:t>
            </a:r>
            <a:r>
              <a:rPr lang="ko-KR" altLang="en-US" baseline="0" dirty="0" err="1"/>
              <a:t>감정카드를</a:t>
            </a:r>
            <a:r>
              <a:rPr lang="ko-KR" altLang="en-US" baseline="0" dirty="0"/>
              <a:t> 활용하는 것도 좋습니다</a:t>
            </a:r>
            <a:r>
              <a:rPr lang="en-US" altLang="ko-KR" baseline="0" dirty="0"/>
              <a:t>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273EED-D4EA-4C29-9397-B124CFAB61C1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47142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표현하기 전 다양한 선</a:t>
            </a:r>
            <a:r>
              <a:rPr lang="en-US" altLang="ko-KR" dirty="0"/>
              <a:t>, </a:t>
            </a:r>
            <a:r>
              <a:rPr lang="ko-KR" altLang="en-US" dirty="0"/>
              <a:t>면들의 종류를 살펴보며 표현력을 확장시킬 수 있도록 합니다</a:t>
            </a:r>
            <a:r>
              <a:rPr lang="en-US" altLang="ko-KR" dirty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10095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지금 나의 감정</a:t>
            </a:r>
            <a:r>
              <a:rPr lang="en-US" altLang="ko-KR" dirty="0"/>
              <a:t>, </a:t>
            </a:r>
            <a:r>
              <a:rPr lang="ko-KR" altLang="en-US" dirty="0"/>
              <a:t>최근의 나의 감정을 표현하는 활동으로 되어있지만</a:t>
            </a:r>
            <a:endParaRPr lang="en-US" altLang="ko-KR" dirty="0"/>
          </a:p>
          <a:p>
            <a:r>
              <a:rPr lang="ko-KR" altLang="en-US" dirty="0"/>
              <a:t>음악을 듣고 느껴지는 감정을 표현하기</a:t>
            </a:r>
            <a:r>
              <a:rPr lang="en-US" altLang="ko-KR" dirty="0"/>
              <a:t>, </a:t>
            </a:r>
            <a:r>
              <a:rPr lang="ko-KR" altLang="en-US" dirty="0"/>
              <a:t>책을 읽고 느껴지는 감정을 표현하기 등으로</a:t>
            </a:r>
            <a:r>
              <a:rPr lang="ko-KR" altLang="en-US" baseline="0" dirty="0"/>
              <a:t> 응용한 활동을 할 수 있습니다</a:t>
            </a:r>
            <a:r>
              <a:rPr lang="en-US" altLang="ko-KR" baseline="0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90773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5657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단순히 추측하는 것이</a:t>
            </a:r>
            <a:r>
              <a:rPr lang="ko-KR" altLang="en-US" baseline="0" dirty="0"/>
              <a:t> 아닌 이유를 들어 표현해 볼 수 있도록 합니다</a:t>
            </a:r>
            <a:r>
              <a:rPr lang="en-US" altLang="ko-KR" baseline="0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69481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단순히 추측하는 것이</a:t>
            </a:r>
            <a:r>
              <a:rPr lang="ko-KR" altLang="en-US" baseline="0" dirty="0"/>
              <a:t> 아닌 이유를 들어 표현해 볼 수 있도록 합니다</a:t>
            </a:r>
            <a:r>
              <a:rPr lang="en-US" altLang="ko-KR" baseline="0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9041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이 책에서 다룬 감정들을 복기해 봅니다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968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이 책에서 다룬 감정들을 복기해 봅니다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6213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특정 감정에 대한 자신의 생각을</a:t>
            </a:r>
            <a:endParaRPr lang="en-US" altLang="ko-KR" dirty="0"/>
          </a:p>
          <a:p>
            <a:r>
              <a:rPr lang="ko-KR" altLang="en-US" dirty="0" err="1"/>
              <a:t>자석보드나</a:t>
            </a:r>
            <a:r>
              <a:rPr lang="ko-KR" altLang="en-US" dirty="0"/>
              <a:t> </a:t>
            </a:r>
            <a:r>
              <a:rPr lang="ko-KR" altLang="en-US" dirty="0" err="1"/>
              <a:t>포스트잇으로</a:t>
            </a:r>
            <a:r>
              <a:rPr lang="ko-KR" altLang="en-US" dirty="0"/>
              <a:t> </a:t>
            </a:r>
            <a:r>
              <a:rPr lang="ko-KR" altLang="en-US" dirty="0" err="1"/>
              <a:t>나누어봅니다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경험을 적어도 좋고</a:t>
            </a:r>
            <a:r>
              <a:rPr lang="en-US" altLang="ko-KR" dirty="0"/>
              <a:t>, </a:t>
            </a:r>
            <a:r>
              <a:rPr lang="ko-KR" altLang="en-US" dirty="0"/>
              <a:t>떠오르는 모양</a:t>
            </a:r>
            <a:r>
              <a:rPr lang="en-US" altLang="ko-KR" dirty="0"/>
              <a:t>, </a:t>
            </a:r>
            <a:r>
              <a:rPr lang="ko-KR" altLang="en-US" dirty="0"/>
              <a:t>색</a:t>
            </a:r>
            <a:r>
              <a:rPr lang="en-US" altLang="ko-KR" dirty="0"/>
              <a:t>, </a:t>
            </a:r>
            <a:r>
              <a:rPr lang="ko-KR" altLang="en-US" dirty="0"/>
              <a:t>이미지 등 자유롭게 표현할 수 있도록 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6924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특정 감정에 대한 자신의 생각을</a:t>
            </a:r>
            <a:endParaRPr lang="en-US" altLang="ko-KR" dirty="0"/>
          </a:p>
          <a:p>
            <a:r>
              <a:rPr lang="ko-KR" altLang="en-US" dirty="0" err="1"/>
              <a:t>자석보드나</a:t>
            </a:r>
            <a:r>
              <a:rPr lang="ko-KR" altLang="en-US" dirty="0"/>
              <a:t> </a:t>
            </a:r>
            <a:r>
              <a:rPr lang="ko-KR" altLang="en-US" dirty="0" err="1"/>
              <a:t>포스트잇으로</a:t>
            </a:r>
            <a:r>
              <a:rPr lang="ko-KR" altLang="en-US" dirty="0"/>
              <a:t> </a:t>
            </a:r>
            <a:r>
              <a:rPr lang="ko-KR" altLang="en-US" dirty="0" err="1"/>
              <a:t>나누어봅니다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경험을 적어도 좋고</a:t>
            </a:r>
            <a:r>
              <a:rPr lang="en-US" altLang="ko-KR" dirty="0"/>
              <a:t>, </a:t>
            </a:r>
            <a:r>
              <a:rPr lang="ko-KR" altLang="en-US" dirty="0"/>
              <a:t>떠오르는 모양</a:t>
            </a:r>
            <a:r>
              <a:rPr lang="en-US" altLang="ko-KR" dirty="0"/>
              <a:t>, </a:t>
            </a:r>
            <a:r>
              <a:rPr lang="ko-KR" altLang="en-US" dirty="0"/>
              <a:t>색</a:t>
            </a:r>
            <a:r>
              <a:rPr lang="en-US" altLang="ko-KR" dirty="0"/>
              <a:t>, </a:t>
            </a:r>
            <a:r>
              <a:rPr lang="ko-KR" altLang="en-US" dirty="0"/>
              <a:t>이미지 등 자유롭게 표현할 수 있도록 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12862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특정 감정에 대한 자신의 생각을</a:t>
            </a:r>
            <a:endParaRPr lang="en-US" altLang="ko-KR" dirty="0"/>
          </a:p>
          <a:p>
            <a:r>
              <a:rPr lang="ko-KR" altLang="en-US" dirty="0" err="1"/>
              <a:t>자석보드나</a:t>
            </a:r>
            <a:r>
              <a:rPr lang="ko-KR" altLang="en-US" dirty="0"/>
              <a:t> </a:t>
            </a:r>
            <a:r>
              <a:rPr lang="ko-KR" altLang="en-US" dirty="0" err="1"/>
              <a:t>포스트잇으로</a:t>
            </a:r>
            <a:r>
              <a:rPr lang="ko-KR" altLang="en-US" dirty="0"/>
              <a:t> </a:t>
            </a:r>
            <a:r>
              <a:rPr lang="ko-KR" altLang="en-US" dirty="0" err="1"/>
              <a:t>나누어봅니다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경험을 적어도 좋고</a:t>
            </a:r>
            <a:r>
              <a:rPr lang="en-US" altLang="ko-KR" dirty="0"/>
              <a:t>, </a:t>
            </a:r>
            <a:r>
              <a:rPr lang="ko-KR" altLang="en-US" dirty="0"/>
              <a:t>떠오르는 모양</a:t>
            </a:r>
            <a:r>
              <a:rPr lang="en-US" altLang="ko-KR" dirty="0"/>
              <a:t>, </a:t>
            </a:r>
            <a:r>
              <a:rPr lang="ko-KR" altLang="en-US" dirty="0"/>
              <a:t>색</a:t>
            </a:r>
            <a:r>
              <a:rPr lang="en-US" altLang="ko-KR" dirty="0"/>
              <a:t>, </a:t>
            </a:r>
            <a:r>
              <a:rPr lang="ko-KR" altLang="en-US" dirty="0"/>
              <a:t>이미지 등 자유롭게 표현할 수 있도록 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8734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특정 감정에 대한 자신의 생각을</a:t>
            </a:r>
            <a:endParaRPr lang="en-US" altLang="ko-KR" dirty="0"/>
          </a:p>
          <a:p>
            <a:r>
              <a:rPr lang="ko-KR" altLang="en-US" dirty="0" err="1"/>
              <a:t>자석보드나</a:t>
            </a:r>
            <a:r>
              <a:rPr lang="ko-KR" altLang="en-US" dirty="0"/>
              <a:t> </a:t>
            </a:r>
            <a:r>
              <a:rPr lang="ko-KR" altLang="en-US" dirty="0" err="1"/>
              <a:t>포스트잇으로</a:t>
            </a:r>
            <a:r>
              <a:rPr lang="ko-KR" altLang="en-US" dirty="0"/>
              <a:t> </a:t>
            </a:r>
            <a:r>
              <a:rPr lang="ko-KR" altLang="en-US" dirty="0" err="1"/>
              <a:t>나누어봅니다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경험을 적어도 좋고</a:t>
            </a:r>
            <a:r>
              <a:rPr lang="en-US" altLang="ko-KR" dirty="0"/>
              <a:t>, </a:t>
            </a:r>
            <a:r>
              <a:rPr lang="ko-KR" altLang="en-US" dirty="0"/>
              <a:t>떠오르는 모양</a:t>
            </a:r>
            <a:r>
              <a:rPr lang="en-US" altLang="ko-KR" dirty="0"/>
              <a:t>, </a:t>
            </a:r>
            <a:r>
              <a:rPr lang="ko-KR" altLang="en-US" dirty="0"/>
              <a:t>색</a:t>
            </a:r>
            <a:r>
              <a:rPr lang="en-US" altLang="ko-KR" dirty="0"/>
              <a:t>, </a:t>
            </a:r>
            <a:r>
              <a:rPr lang="ko-KR" altLang="en-US" dirty="0"/>
              <a:t>이미지 등 자유롭게 표현할 수 있도록 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26606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특정 감정에 대한 자신의 생각을</a:t>
            </a:r>
            <a:endParaRPr lang="en-US" altLang="ko-KR" dirty="0"/>
          </a:p>
          <a:p>
            <a:r>
              <a:rPr lang="ko-KR" altLang="en-US" dirty="0" err="1"/>
              <a:t>자석보드나</a:t>
            </a:r>
            <a:r>
              <a:rPr lang="ko-KR" altLang="en-US" dirty="0"/>
              <a:t> </a:t>
            </a:r>
            <a:r>
              <a:rPr lang="ko-KR" altLang="en-US" dirty="0" err="1"/>
              <a:t>포스트잇으로</a:t>
            </a:r>
            <a:r>
              <a:rPr lang="ko-KR" altLang="en-US" dirty="0"/>
              <a:t> </a:t>
            </a:r>
            <a:r>
              <a:rPr lang="ko-KR" altLang="en-US" dirty="0" err="1"/>
              <a:t>나누어봅니다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경험을 적어도 좋고</a:t>
            </a:r>
            <a:r>
              <a:rPr lang="en-US" altLang="ko-KR" dirty="0"/>
              <a:t>, </a:t>
            </a:r>
            <a:r>
              <a:rPr lang="ko-KR" altLang="en-US" dirty="0"/>
              <a:t>떠오르는 모양</a:t>
            </a:r>
            <a:r>
              <a:rPr lang="en-US" altLang="ko-KR" dirty="0"/>
              <a:t>, </a:t>
            </a:r>
            <a:r>
              <a:rPr lang="ko-KR" altLang="en-US" dirty="0"/>
              <a:t>색</a:t>
            </a:r>
            <a:r>
              <a:rPr lang="en-US" altLang="ko-KR" dirty="0"/>
              <a:t>, </a:t>
            </a:r>
            <a:r>
              <a:rPr lang="ko-KR" altLang="en-US" dirty="0"/>
              <a:t>이미지 등 자유롭게 표현할 수 있도록 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4782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특정 감정에 대한 자신의 생각을</a:t>
            </a:r>
            <a:endParaRPr lang="en-US" altLang="ko-KR" dirty="0"/>
          </a:p>
          <a:p>
            <a:r>
              <a:rPr lang="ko-KR" altLang="en-US" dirty="0" err="1"/>
              <a:t>자석보드나</a:t>
            </a:r>
            <a:r>
              <a:rPr lang="ko-KR" altLang="en-US" dirty="0"/>
              <a:t> </a:t>
            </a:r>
            <a:r>
              <a:rPr lang="ko-KR" altLang="en-US" dirty="0" err="1"/>
              <a:t>포스트잇으로</a:t>
            </a:r>
            <a:r>
              <a:rPr lang="ko-KR" altLang="en-US" dirty="0"/>
              <a:t> </a:t>
            </a:r>
            <a:r>
              <a:rPr lang="ko-KR" altLang="en-US" dirty="0" err="1"/>
              <a:t>나누어봅니다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경험을 적어도 좋고</a:t>
            </a:r>
            <a:r>
              <a:rPr lang="en-US" altLang="ko-KR" dirty="0"/>
              <a:t>, </a:t>
            </a:r>
            <a:r>
              <a:rPr lang="ko-KR" altLang="en-US" dirty="0"/>
              <a:t>떠오르는 모양</a:t>
            </a:r>
            <a:r>
              <a:rPr lang="en-US" altLang="ko-KR" dirty="0"/>
              <a:t>, </a:t>
            </a:r>
            <a:r>
              <a:rPr lang="ko-KR" altLang="en-US" dirty="0"/>
              <a:t>색</a:t>
            </a:r>
            <a:r>
              <a:rPr lang="en-US" altLang="ko-KR" dirty="0"/>
              <a:t>, </a:t>
            </a:r>
            <a:r>
              <a:rPr lang="ko-KR" altLang="en-US" dirty="0"/>
              <a:t>이미지 등 자유롭게 표현할 수 있도록 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641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6333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171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921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5453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0546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696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6240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2009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4643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1515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9238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A0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9408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8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microsoft.com/office/2007/relationships/hdphoto" Target="../media/hdphoto1.wdp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 rot="21363084">
            <a:off x="896650" y="2228415"/>
            <a:ext cx="8836802" cy="1103761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72" y="483882"/>
            <a:ext cx="1158240" cy="1791232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240210" y="235857"/>
            <a:ext cx="11721601" cy="6360160"/>
          </a:xfrm>
          <a:prstGeom prst="rect">
            <a:avLst/>
          </a:prstGeom>
          <a:noFill/>
          <a:ln w="12700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2" b="99728" l="9836" r="89982">
                        <a14:foregroundMark x1="69581" y1="85986" x2="82332" y2="99728"/>
                        <a14:foregroundMark x1="57013" y1="74014" x2="68488" y2="73197"/>
                        <a14:foregroundMark x1="16211" y1="61361" x2="20036" y2="74422"/>
                        <a14:foregroundMark x1="13661" y1="63401" x2="22040" y2="60680"/>
                        <a14:foregroundMark x1="15301" y1="67075" x2="12933" y2="71293"/>
                        <a14:foregroundMark x1="19126" y1="72517" x2="15665" y2="75782"/>
                        <a14:foregroundMark x1="22404" y1="60952" x2="22587" y2="67075"/>
                        <a14:foregroundMark x1="23497" y1="63265" x2="22951" y2="65578"/>
                        <a14:foregroundMark x1="23862" y1="64898" x2="22040" y2="67075"/>
                        <a14:foregroundMark x1="12750" y1="64490" x2="14026" y2="66939"/>
                        <a14:foregroundMark x1="24044" y1="65306" x2="21676" y2="68027"/>
                        <a14:foregroundMark x1="14572" y1="72517" x2="13661" y2="70748"/>
                        <a14:foregroundMark x1="22587" y1="72245" x2="22951" y2="68844"/>
                        <a14:foregroundMark x1="19854" y1="75646" x2="20947" y2="76190"/>
                        <a14:backgroundMark x1="14208" y1="83810" x2="61020" y2="98776"/>
                        <a14:backgroundMark x1="47541" y1="78776" x2="53552" y2="82313"/>
                        <a14:backgroundMark x1="73042" y1="62313" x2="76685" y2="69796"/>
                        <a14:backgroundMark x1="76867" y1="73469" x2="75410" y2="75510"/>
                        <a14:backgroundMark x1="15483" y1="70340" x2="15301" y2="73469"/>
                        <a14:backgroundMark x1="12568" y1="71020" x2="13115" y2="72109"/>
                        <a14:backgroundMark x1="21676" y1="69796" x2="21311" y2="73061"/>
                        <a14:backgroundMark x1="18033" y1="74694" x2="18397" y2="76599"/>
                        <a14:backgroundMark x1="18579" y1="73469" x2="18397" y2="75374"/>
                      </a14:backgroundRemoval>
                    </a14:imgEffect>
                  </a14:imgLayer>
                </a14:imgProps>
              </a:ext>
            </a:extLst>
          </a:blip>
          <a:srcRect l="25131" t="48334" b="1"/>
          <a:stretch/>
        </p:blipFill>
        <p:spPr>
          <a:xfrm>
            <a:off x="6656158" y="1743709"/>
            <a:ext cx="5535842" cy="511429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78" y="5832306"/>
            <a:ext cx="2571668" cy="54725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683651" y="5979450"/>
            <a:ext cx="2675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err="1">
                <a:latin typeface="DX경필명조B" panose="02010606000101010101" pitchFamily="2" charset="-127"/>
                <a:ea typeface="DX경필명조B" panose="02010606000101010101" pitchFamily="2" charset="-127"/>
              </a:rPr>
              <a:t>서울잠전초</a:t>
            </a:r>
            <a:r>
              <a:rPr lang="ko-KR" altLang="en-US" sz="2000" b="1" dirty="0">
                <a:latin typeface="DX경필명조B" panose="02010606000101010101" pitchFamily="2" charset="-127"/>
                <a:ea typeface="DX경필명조B" panose="02010606000101010101" pitchFamily="2" charset="-127"/>
              </a:rPr>
              <a:t> 이주영</a:t>
            </a:r>
          </a:p>
        </p:txBody>
      </p:sp>
      <p:sp>
        <p:nvSpPr>
          <p:cNvPr id="13" name="직사각형 12"/>
          <p:cNvSpPr/>
          <p:nvPr/>
        </p:nvSpPr>
        <p:spPr>
          <a:xfrm rot="21114169">
            <a:off x="739686" y="2111023"/>
            <a:ext cx="8957079" cy="1172848"/>
          </a:xfrm>
          <a:prstGeom prst="rect">
            <a:avLst/>
          </a:prstGeom>
          <a:solidFill>
            <a:srgbClr val="C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 rot="21224205">
            <a:off x="1081586" y="1967645"/>
            <a:ext cx="89250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나 좀 내버려 둬</a:t>
            </a:r>
            <a:r>
              <a:rPr lang="en-US" altLang="ko-KR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!!</a:t>
            </a:r>
            <a:endParaRPr lang="ko-KR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095912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8621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어떤 감정들이 나왔나요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6" t="25273" r="64467" b="60358"/>
          <a:stretch/>
        </p:blipFill>
        <p:spPr>
          <a:xfrm>
            <a:off x="362130" y="2346423"/>
            <a:ext cx="3781553" cy="3425113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3" t="67807" r="47185" b="2385"/>
          <a:stretch/>
        </p:blipFill>
        <p:spPr>
          <a:xfrm>
            <a:off x="4246905" y="2346423"/>
            <a:ext cx="3557402" cy="3425113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7907528" y="2346423"/>
            <a:ext cx="3781553" cy="3425113"/>
            <a:chOff x="6076950" y="3031037"/>
            <a:chExt cx="6115050" cy="3876675"/>
          </a:xfrm>
        </p:grpSpPr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076950" y="3031037"/>
              <a:ext cx="6115050" cy="3876675"/>
            </a:xfrm>
            <a:prstGeom prst="rect">
              <a:avLst/>
            </a:prstGeom>
          </p:spPr>
        </p:pic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8"/>
            <a:srcRect t="63679" r="76112"/>
            <a:stretch/>
          </p:blipFill>
          <p:spPr>
            <a:xfrm>
              <a:off x="6076950" y="5077326"/>
              <a:ext cx="949491" cy="17806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041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8621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어떤 감정들이 나왔나요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2" t="17827" r="7402" b="19291"/>
          <a:stretch/>
        </p:blipFill>
        <p:spPr>
          <a:xfrm>
            <a:off x="362131" y="2615583"/>
            <a:ext cx="3316223" cy="3312545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4" t="54797" r="50697" b="25582"/>
          <a:stretch/>
        </p:blipFill>
        <p:spPr>
          <a:xfrm>
            <a:off x="7808795" y="2615582"/>
            <a:ext cx="3880285" cy="3312545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204" y="2615583"/>
            <a:ext cx="3634740" cy="331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59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7056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무엇이 떠오르나요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5271313" y="2557081"/>
            <a:ext cx="2155511" cy="1929092"/>
            <a:chOff x="4570273" y="3060001"/>
            <a:chExt cx="2155511" cy="1929092"/>
          </a:xfrm>
        </p:grpSpPr>
        <p:sp>
          <p:nvSpPr>
            <p:cNvPr id="3" name="육각형 2"/>
            <p:cNvSpPr/>
            <p:nvPr/>
          </p:nvSpPr>
          <p:spPr>
            <a:xfrm rot="1729740">
              <a:off x="4570273" y="3060001"/>
              <a:ext cx="2155511" cy="1929092"/>
            </a:xfrm>
            <a:prstGeom prst="hexagon">
              <a:avLst>
                <a:gd name="adj" fmla="val 27443"/>
                <a:gd name="vf" fmla="val 115470"/>
              </a:avLst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4746043" y="3639826"/>
              <a:ext cx="180396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슬픔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3291572" y="2607880"/>
            <a:ext cx="2155511" cy="1929092"/>
            <a:chOff x="4570273" y="3060002"/>
            <a:chExt cx="2155511" cy="1929092"/>
          </a:xfrm>
        </p:grpSpPr>
        <p:sp>
          <p:nvSpPr>
            <p:cNvPr id="11" name="육각형 10"/>
            <p:cNvSpPr/>
            <p:nvPr/>
          </p:nvSpPr>
          <p:spPr>
            <a:xfrm rot="1729740">
              <a:off x="4570273" y="3060002"/>
              <a:ext cx="2155511" cy="1929092"/>
            </a:xfrm>
            <a:prstGeom prst="hexagon">
              <a:avLst>
                <a:gd name="adj" fmla="val 27443"/>
                <a:gd name="vf" fmla="val 115470"/>
              </a:avLst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4746043" y="3639826"/>
              <a:ext cx="180396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연보라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6289471" y="4269038"/>
            <a:ext cx="2155511" cy="1929092"/>
            <a:chOff x="4570273" y="3060002"/>
            <a:chExt cx="2155511" cy="1929092"/>
          </a:xfrm>
        </p:grpSpPr>
        <p:sp>
          <p:nvSpPr>
            <p:cNvPr id="20" name="육각형 19"/>
            <p:cNvSpPr/>
            <p:nvPr/>
          </p:nvSpPr>
          <p:spPr>
            <a:xfrm rot="1729740">
              <a:off x="4570273" y="3060002"/>
              <a:ext cx="2155511" cy="1929092"/>
            </a:xfrm>
            <a:prstGeom prst="hexagon">
              <a:avLst>
                <a:gd name="adj" fmla="val 27443"/>
                <a:gd name="vf" fmla="val 115470"/>
              </a:avLst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746043" y="3639826"/>
              <a:ext cx="180396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눈물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4279252" y="4299520"/>
            <a:ext cx="2155511" cy="1929092"/>
            <a:chOff x="4279252" y="4299520"/>
            <a:chExt cx="2155511" cy="1929092"/>
          </a:xfrm>
        </p:grpSpPr>
        <p:grpSp>
          <p:nvGrpSpPr>
            <p:cNvPr id="16" name="그룹 15"/>
            <p:cNvGrpSpPr/>
            <p:nvPr/>
          </p:nvGrpSpPr>
          <p:grpSpPr>
            <a:xfrm>
              <a:off x="4279252" y="4299520"/>
              <a:ext cx="2155511" cy="1929092"/>
              <a:chOff x="4570273" y="3060002"/>
              <a:chExt cx="2155511" cy="1929092"/>
            </a:xfrm>
          </p:grpSpPr>
          <p:sp>
            <p:nvSpPr>
              <p:cNvPr id="17" name="육각형 16"/>
              <p:cNvSpPr/>
              <p:nvPr/>
            </p:nvSpPr>
            <p:spPr>
              <a:xfrm rot="1729740">
                <a:off x="4570273" y="3060002"/>
                <a:ext cx="2155511" cy="1929092"/>
              </a:xfrm>
              <a:prstGeom prst="hexagon">
                <a:avLst>
                  <a:gd name="adj" fmla="val 27443"/>
                  <a:gd name="vf" fmla="val 115470"/>
                </a:avLst>
              </a:prstGeom>
              <a:solidFill>
                <a:schemeClr val="bg1"/>
              </a:solidFill>
              <a:ln w="5715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8" name="직사각형 17"/>
              <p:cNvSpPr/>
              <p:nvPr/>
            </p:nvSpPr>
            <p:spPr>
              <a:xfrm>
                <a:off x="4746043" y="3639826"/>
                <a:ext cx="1803969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en-US" altLang="ko-KR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sp>
          <p:nvSpPr>
            <p:cNvPr id="22" name="자유형 21"/>
            <p:cNvSpPr/>
            <p:nvPr/>
          </p:nvSpPr>
          <p:spPr>
            <a:xfrm>
              <a:off x="4800600" y="4663440"/>
              <a:ext cx="1127760" cy="1203960"/>
            </a:xfrm>
            <a:custGeom>
              <a:avLst/>
              <a:gdLst>
                <a:gd name="connsiteX0" fmla="*/ 1097280 w 1127760"/>
                <a:gd name="connsiteY0" fmla="*/ 243840 h 1203960"/>
                <a:gd name="connsiteX1" fmla="*/ 960120 w 1127760"/>
                <a:gd name="connsiteY1" fmla="*/ 76200 h 1203960"/>
                <a:gd name="connsiteX2" fmla="*/ 868680 w 1127760"/>
                <a:gd name="connsiteY2" fmla="*/ 15240 h 1203960"/>
                <a:gd name="connsiteX3" fmla="*/ 777240 w 1127760"/>
                <a:gd name="connsiteY3" fmla="*/ 0 h 1203960"/>
                <a:gd name="connsiteX4" fmla="*/ 457200 w 1127760"/>
                <a:gd name="connsiteY4" fmla="*/ 15240 h 1203960"/>
                <a:gd name="connsiteX5" fmla="*/ 411480 w 1127760"/>
                <a:gd name="connsiteY5" fmla="*/ 45720 h 1203960"/>
                <a:gd name="connsiteX6" fmla="*/ 350520 w 1127760"/>
                <a:gd name="connsiteY6" fmla="*/ 60960 h 1203960"/>
                <a:gd name="connsiteX7" fmla="*/ 304800 w 1127760"/>
                <a:gd name="connsiteY7" fmla="*/ 91440 h 1203960"/>
                <a:gd name="connsiteX8" fmla="*/ 243840 w 1127760"/>
                <a:gd name="connsiteY8" fmla="*/ 121920 h 1203960"/>
                <a:gd name="connsiteX9" fmla="*/ 137160 w 1127760"/>
                <a:gd name="connsiteY9" fmla="*/ 228600 h 1203960"/>
                <a:gd name="connsiteX10" fmla="*/ 91440 w 1127760"/>
                <a:gd name="connsiteY10" fmla="*/ 335280 h 1203960"/>
                <a:gd name="connsiteX11" fmla="*/ 45720 w 1127760"/>
                <a:gd name="connsiteY11" fmla="*/ 426720 h 1203960"/>
                <a:gd name="connsiteX12" fmla="*/ 30480 w 1127760"/>
                <a:gd name="connsiteY12" fmla="*/ 487680 h 1203960"/>
                <a:gd name="connsiteX13" fmla="*/ 0 w 1127760"/>
                <a:gd name="connsiteY13" fmla="*/ 579120 h 1203960"/>
                <a:gd name="connsiteX14" fmla="*/ 15240 w 1127760"/>
                <a:gd name="connsiteY14" fmla="*/ 838200 h 1203960"/>
                <a:gd name="connsiteX15" fmla="*/ 60960 w 1127760"/>
                <a:gd name="connsiteY15" fmla="*/ 868680 h 1203960"/>
                <a:gd name="connsiteX16" fmla="*/ 91440 w 1127760"/>
                <a:gd name="connsiteY16" fmla="*/ 929640 h 1203960"/>
                <a:gd name="connsiteX17" fmla="*/ 152400 w 1127760"/>
                <a:gd name="connsiteY17" fmla="*/ 960120 h 1203960"/>
                <a:gd name="connsiteX18" fmla="*/ 198120 w 1127760"/>
                <a:gd name="connsiteY18" fmla="*/ 990600 h 1203960"/>
                <a:gd name="connsiteX19" fmla="*/ 304800 w 1127760"/>
                <a:gd name="connsiteY19" fmla="*/ 1097280 h 1203960"/>
                <a:gd name="connsiteX20" fmla="*/ 350520 w 1127760"/>
                <a:gd name="connsiteY20" fmla="*/ 1143000 h 1203960"/>
                <a:gd name="connsiteX21" fmla="*/ 457200 w 1127760"/>
                <a:gd name="connsiteY21" fmla="*/ 1188720 h 1203960"/>
                <a:gd name="connsiteX22" fmla="*/ 502920 w 1127760"/>
                <a:gd name="connsiteY22" fmla="*/ 1203960 h 1203960"/>
                <a:gd name="connsiteX23" fmla="*/ 685800 w 1127760"/>
                <a:gd name="connsiteY23" fmla="*/ 1188720 h 1203960"/>
                <a:gd name="connsiteX24" fmla="*/ 777240 w 1127760"/>
                <a:gd name="connsiteY24" fmla="*/ 1158240 h 1203960"/>
                <a:gd name="connsiteX25" fmla="*/ 822960 w 1127760"/>
                <a:gd name="connsiteY25" fmla="*/ 1143000 h 1203960"/>
                <a:gd name="connsiteX26" fmla="*/ 868680 w 1127760"/>
                <a:gd name="connsiteY26" fmla="*/ 1097280 h 1203960"/>
                <a:gd name="connsiteX27" fmla="*/ 929640 w 1127760"/>
                <a:gd name="connsiteY27" fmla="*/ 1051560 h 1203960"/>
                <a:gd name="connsiteX28" fmla="*/ 1112520 w 1127760"/>
                <a:gd name="connsiteY28" fmla="*/ 838200 h 1203960"/>
                <a:gd name="connsiteX29" fmla="*/ 1127760 w 1127760"/>
                <a:gd name="connsiteY29" fmla="*/ 792480 h 1203960"/>
                <a:gd name="connsiteX30" fmla="*/ 1112520 w 1127760"/>
                <a:gd name="connsiteY30" fmla="*/ 624840 h 1203960"/>
                <a:gd name="connsiteX31" fmla="*/ 1082040 w 1127760"/>
                <a:gd name="connsiteY31" fmla="*/ 563880 h 1203960"/>
                <a:gd name="connsiteX32" fmla="*/ 1051560 w 1127760"/>
                <a:gd name="connsiteY32" fmla="*/ 472440 h 1203960"/>
                <a:gd name="connsiteX33" fmla="*/ 1021080 w 1127760"/>
                <a:gd name="connsiteY33" fmla="*/ 426720 h 1203960"/>
                <a:gd name="connsiteX34" fmla="*/ 975360 w 1127760"/>
                <a:gd name="connsiteY34" fmla="*/ 320040 h 1203960"/>
                <a:gd name="connsiteX35" fmla="*/ 944880 w 1127760"/>
                <a:gd name="connsiteY35" fmla="*/ 274320 h 1203960"/>
                <a:gd name="connsiteX36" fmla="*/ 899160 w 1127760"/>
                <a:gd name="connsiteY36" fmla="*/ 259080 h 1203960"/>
                <a:gd name="connsiteX37" fmla="*/ 807720 w 1127760"/>
                <a:gd name="connsiteY37" fmla="*/ 213360 h 1203960"/>
                <a:gd name="connsiteX38" fmla="*/ 487680 w 1127760"/>
                <a:gd name="connsiteY38" fmla="*/ 228600 h 1203960"/>
                <a:gd name="connsiteX39" fmla="*/ 426720 w 1127760"/>
                <a:gd name="connsiteY39" fmla="*/ 243840 h 1203960"/>
                <a:gd name="connsiteX40" fmla="*/ 365760 w 1127760"/>
                <a:gd name="connsiteY40" fmla="*/ 335280 h 1203960"/>
                <a:gd name="connsiteX41" fmla="*/ 335280 w 1127760"/>
                <a:gd name="connsiteY41" fmla="*/ 381000 h 1203960"/>
                <a:gd name="connsiteX42" fmla="*/ 304800 w 1127760"/>
                <a:gd name="connsiteY42" fmla="*/ 472440 h 1203960"/>
                <a:gd name="connsiteX43" fmla="*/ 289560 w 1127760"/>
                <a:gd name="connsiteY43" fmla="*/ 518160 h 1203960"/>
                <a:gd name="connsiteX44" fmla="*/ 274320 w 1127760"/>
                <a:gd name="connsiteY44" fmla="*/ 579120 h 1203960"/>
                <a:gd name="connsiteX45" fmla="*/ 289560 w 1127760"/>
                <a:gd name="connsiteY45" fmla="*/ 777240 h 1203960"/>
                <a:gd name="connsiteX46" fmla="*/ 396240 w 1127760"/>
                <a:gd name="connsiteY46" fmla="*/ 883920 h 1203960"/>
                <a:gd name="connsiteX47" fmla="*/ 441960 w 1127760"/>
                <a:gd name="connsiteY47" fmla="*/ 944880 h 1203960"/>
                <a:gd name="connsiteX48" fmla="*/ 548640 w 1127760"/>
                <a:gd name="connsiteY48" fmla="*/ 975360 h 1203960"/>
                <a:gd name="connsiteX49" fmla="*/ 670560 w 1127760"/>
                <a:gd name="connsiteY49" fmla="*/ 944880 h 1203960"/>
                <a:gd name="connsiteX50" fmla="*/ 716280 w 1127760"/>
                <a:gd name="connsiteY50" fmla="*/ 883920 h 1203960"/>
                <a:gd name="connsiteX51" fmla="*/ 777240 w 1127760"/>
                <a:gd name="connsiteY51" fmla="*/ 822960 h 1203960"/>
                <a:gd name="connsiteX52" fmla="*/ 807720 w 1127760"/>
                <a:gd name="connsiteY52" fmla="*/ 777240 h 1203960"/>
                <a:gd name="connsiteX53" fmla="*/ 853440 w 1127760"/>
                <a:gd name="connsiteY53" fmla="*/ 716280 h 1203960"/>
                <a:gd name="connsiteX54" fmla="*/ 853440 w 1127760"/>
                <a:gd name="connsiteY54" fmla="*/ 548640 h 1203960"/>
                <a:gd name="connsiteX55" fmla="*/ 777240 w 1127760"/>
                <a:gd name="connsiteY55" fmla="*/ 472440 h 1203960"/>
                <a:gd name="connsiteX56" fmla="*/ 670560 w 1127760"/>
                <a:gd name="connsiteY56" fmla="*/ 411480 h 1203960"/>
                <a:gd name="connsiteX57" fmla="*/ 457200 w 1127760"/>
                <a:gd name="connsiteY57" fmla="*/ 487680 h 1203960"/>
                <a:gd name="connsiteX58" fmla="*/ 441960 w 1127760"/>
                <a:gd name="connsiteY58" fmla="*/ 548640 h 1203960"/>
                <a:gd name="connsiteX59" fmla="*/ 457200 w 1127760"/>
                <a:gd name="connsiteY59" fmla="*/ 609600 h 1203960"/>
                <a:gd name="connsiteX60" fmla="*/ 533400 w 1127760"/>
                <a:gd name="connsiteY60" fmla="*/ 716280 h 1203960"/>
                <a:gd name="connsiteX61" fmla="*/ 579120 w 1127760"/>
                <a:gd name="connsiteY61" fmla="*/ 731520 h 1203960"/>
                <a:gd name="connsiteX62" fmla="*/ 624840 w 1127760"/>
                <a:gd name="connsiteY62" fmla="*/ 655320 h 120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127760" h="1203960">
                  <a:moveTo>
                    <a:pt x="1097280" y="243840"/>
                  </a:moveTo>
                  <a:cubicBezTo>
                    <a:pt x="1055126" y="173583"/>
                    <a:pt x="1035044" y="126149"/>
                    <a:pt x="960120" y="76200"/>
                  </a:cubicBezTo>
                  <a:cubicBezTo>
                    <a:pt x="929640" y="55880"/>
                    <a:pt x="904814" y="21262"/>
                    <a:pt x="868680" y="15240"/>
                  </a:cubicBezTo>
                  <a:lnTo>
                    <a:pt x="777240" y="0"/>
                  </a:lnTo>
                  <a:cubicBezTo>
                    <a:pt x="670560" y="5080"/>
                    <a:pt x="563176" y="1993"/>
                    <a:pt x="457200" y="15240"/>
                  </a:cubicBezTo>
                  <a:cubicBezTo>
                    <a:pt x="439025" y="17512"/>
                    <a:pt x="428315" y="38505"/>
                    <a:pt x="411480" y="45720"/>
                  </a:cubicBezTo>
                  <a:cubicBezTo>
                    <a:pt x="392228" y="53971"/>
                    <a:pt x="370840" y="55880"/>
                    <a:pt x="350520" y="60960"/>
                  </a:cubicBezTo>
                  <a:cubicBezTo>
                    <a:pt x="335280" y="71120"/>
                    <a:pt x="320703" y="82353"/>
                    <a:pt x="304800" y="91440"/>
                  </a:cubicBezTo>
                  <a:cubicBezTo>
                    <a:pt x="285075" y="102712"/>
                    <a:pt x="261423" y="107534"/>
                    <a:pt x="243840" y="121920"/>
                  </a:cubicBezTo>
                  <a:cubicBezTo>
                    <a:pt x="204918" y="153765"/>
                    <a:pt x="137160" y="228600"/>
                    <a:pt x="137160" y="228600"/>
                  </a:cubicBezTo>
                  <a:cubicBezTo>
                    <a:pt x="105442" y="355471"/>
                    <a:pt x="144063" y="230034"/>
                    <a:pt x="91440" y="335280"/>
                  </a:cubicBezTo>
                  <a:cubicBezTo>
                    <a:pt x="28344" y="461473"/>
                    <a:pt x="133071" y="295693"/>
                    <a:pt x="45720" y="426720"/>
                  </a:cubicBezTo>
                  <a:cubicBezTo>
                    <a:pt x="40640" y="447040"/>
                    <a:pt x="36499" y="467618"/>
                    <a:pt x="30480" y="487680"/>
                  </a:cubicBezTo>
                  <a:cubicBezTo>
                    <a:pt x="21248" y="518454"/>
                    <a:pt x="0" y="579120"/>
                    <a:pt x="0" y="579120"/>
                  </a:cubicBezTo>
                  <a:cubicBezTo>
                    <a:pt x="5080" y="665480"/>
                    <a:pt x="-2582" y="753546"/>
                    <a:pt x="15240" y="838200"/>
                  </a:cubicBezTo>
                  <a:cubicBezTo>
                    <a:pt x="19013" y="856123"/>
                    <a:pt x="49234" y="854609"/>
                    <a:pt x="60960" y="868680"/>
                  </a:cubicBezTo>
                  <a:cubicBezTo>
                    <a:pt x="75504" y="886133"/>
                    <a:pt x="75376" y="913576"/>
                    <a:pt x="91440" y="929640"/>
                  </a:cubicBezTo>
                  <a:cubicBezTo>
                    <a:pt x="107504" y="945704"/>
                    <a:pt x="132675" y="948848"/>
                    <a:pt x="152400" y="960120"/>
                  </a:cubicBezTo>
                  <a:cubicBezTo>
                    <a:pt x="168303" y="969207"/>
                    <a:pt x="184506" y="978347"/>
                    <a:pt x="198120" y="990600"/>
                  </a:cubicBezTo>
                  <a:cubicBezTo>
                    <a:pt x="235500" y="1024242"/>
                    <a:pt x="269240" y="1061720"/>
                    <a:pt x="304800" y="1097280"/>
                  </a:cubicBezTo>
                  <a:cubicBezTo>
                    <a:pt x="320040" y="1112520"/>
                    <a:pt x="330073" y="1136184"/>
                    <a:pt x="350520" y="1143000"/>
                  </a:cubicBezTo>
                  <a:cubicBezTo>
                    <a:pt x="457742" y="1178741"/>
                    <a:pt x="325375" y="1132224"/>
                    <a:pt x="457200" y="1188720"/>
                  </a:cubicBezTo>
                  <a:cubicBezTo>
                    <a:pt x="471965" y="1195048"/>
                    <a:pt x="487680" y="1198880"/>
                    <a:pt x="502920" y="1203960"/>
                  </a:cubicBezTo>
                  <a:cubicBezTo>
                    <a:pt x="563880" y="1198880"/>
                    <a:pt x="625461" y="1198776"/>
                    <a:pt x="685800" y="1188720"/>
                  </a:cubicBezTo>
                  <a:cubicBezTo>
                    <a:pt x="717492" y="1183438"/>
                    <a:pt x="746760" y="1168400"/>
                    <a:pt x="777240" y="1158240"/>
                  </a:cubicBezTo>
                  <a:lnTo>
                    <a:pt x="822960" y="1143000"/>
                  </a:lnTo>
                  <a:cubicBezTo>
                    <a:pt x="838200" y="1127760"/>
                    <a:pt x="852316" y="1111306"/>
                    <a:pt x="868680" y="1097280"/>
                  </a:cubicBezTo>
                  <a:cubicBezTo>
                    <a:pt x="887965" y="1080750"/>
                    <a:pt x="910916" y="1068723"/>
                    <a:pt x="929640" y="1051560"/>
                  </a:cubicBezTo>
                  <a:cubicBezTo>
                    <a:pt x="966675" y="1017612"/>
                    <a:pt x="1090293" y="904880"/>
                    <a:pt x="1112520" y="838200"/>
                  </a:cubicBezTo>
                  <a:lnTo>
                    <a:pt x="1127760" y="792480"/>
                  </a:lnTo>
                  <a:cubicBezTo>
                    <a:pt x="1122680" y="736600"/>
                    <a:pt x="1123524" y="679861"/>
                    <a:pt x="1112520" y="624840"/>
                  </a:cubicBezTo>
                  <a:cubicBezTo>
                    <a:pt x="1108065" y="602563"/>
                    <a:pt x="1090477" y="584974"/>
                    <a:pt x="1082040" y="563880"/>
                  </a:cubicBezTo>
                  <a:cubicBezTo>
                    <a:pt x="1070108" y="534049"/>
                    <a:pt x="1069382" y="499173"/>
                    <a:pt x="1051560" y="472440"/>
                  </a:cubicBezTo>
                  <a:cubicBezTo>
                    <a:pt x="1041400" y="457200"/>
                    <a:pt x="1029271" y="443103"/>
                    <a:pt x="1021080" y="426720"/>
                  </a:cubicBezTo>
                  <a:cubicBezTo>
                    <a:pt x="935592" y="255743"/>
                    <a:pt x="1102210" y="542028"/>
                    <a:pt x="975360" y="320040"/>
                  </a:cubicBezTo>
                  <a:cubicBezTo>
                    <a:pt x="966273" y="304137"/>
                    <a:pt x="959183" y="285762"/>
                    <a:pt x="944880" y="274320"/>
                  </a:cubicBezTo>
                  <a:cubicBezTo>
                    <a:pt x="932336" y="264285"/>
                    <a:pt x="913528" y="266264"/>
                    <a:pt x="899160" y="259080"/>
                  </a:cubicBezTo>
                  <a:cubicBezTo>
                    <a:pt x="780987" y="199994"/>
                    <a:pt x="922638" y="251666"/>
                    <a:pt x="807720" y="213360"/>
                  </a:cubicBezTo>
                  <a:cubicBezTo>
                    <a:pt x="701040" y="218440"/>
                    <a:pt x="594141" y="220083"/>
                    <a:pt x="487680" y="228600"/>
                  </a:cubicBezTo>
                  <a:cubicBezTo>
                    <a:pt x="466801" y="230270"/>
                    <a:pt x="442483" y="230047"/>
                    <a:pt x="426720" y="243840"/>
                  </a:cubicBezTo>
                  <a:cubicBezTo>
                    <a:pt x="399151" y="267963"/>
                    <a:pt x="386080" y="304800"/>
                    <a:pt x="365760" y="335280"/>
                  </a:cubicBezTo>
                  <a:cubicBezTo>
                    <a:pt x="355600" y="350520"/>
                    <a:pt x="341072" y="363624"/>
                    <a:pt x="335280" y="381000"/>
                  </a:cubicBezTo>
                  <a:lnTo>
                    <a:pt x="304800" y="472440"/>
                  </a:lnTo>
                  <a:cubicBezTo>
                    <a:pt x="299720" y="487680"/>
                    <a:pt x="293456" y="502575"/>
                    <a:pt x="289560" y="518160"/>
                  </a:cubicBezTo>
                  <a:lnTo>
                    <a:pt x="274320" y="579120"/>
                  </a:lnTo>
                  <a:cubicBezTo>
                    <a:pt x="279400" y="645160"/>
                    <a:pt x="274390" y="712766"/>
                    <a:pt x="289560" y="777240"/>
                  </a:cubicBezTo>
                  <a:cubicBezTo>
                    <a:pt x="302065" y="830385"/>
                    <a:pt x="363415" y="851095"/>
                    <a:pt x="396240" y="883920"/>
                  </a:cubicBezTo>
                  <a:cubicBezTo>
                    <a:pt x="414201" y="901881"/>
                    <a:pt x="422447" y="928619"/>
                    <a:pt x="441960" y="944880"/>
                  </a:cubicBezTo>
                  <a:cubicBezTo>
                    <a:pt x="451330" y="952688"/>
                    <a:pt x="545398" y="974549"/>
                    <a:pt x="548640" y="975360"/>
                  </a:cubicBezTo>
                  <a:cubicBezTo>
                    <a:pt x="589280" y="965200"/>
                    <a:pt x="633784" y="964939"/>
                    <a:pt x="670560" y="944880"/>
                  </a:cubicBezTo>
                  <a:cubicBezTo>
                    <a:pt x="692859" y="932717"/>
                    <a:pt x="699554" y="903035"/>
                    <a:pt x="716280" y="883920"/>
                  </a:cubicBezTo>
                  <a:cubicBezTo>
                    <a:pt x="735203" y="862293"/>
                    <a:pt x="758538" y="844779"/>
                    <a:pt x="777240" y="822960"/>
                  </a:cubicBezTo>
                  <a:cubicBezTo>
                    <a:pt x="789160" y="809053"/>
                    <a:pt x="797074" y="792145"/>
                    <a:pt x="807720" y="777240"/>
                  </a:cubicBezTo>
                  <a:cubicBezTo>
                    <a:pt x="822483" y="756571"/>
                    <a:pt x="838200" y="736600"/>
                    <a:pt x="853440" y="716280"/>
                  </a:cubicBezTo>
                  <a:cubicBezTo>
                    <a:pt x="868611" y="640427"/>
                    <a:pt x="880250" y="629071"/>
                    <a:pt x="853440" y="548640"/>
                  </a:cubicBezTo>
                  <a:cubicBezTo>
                    <a:pt x="836246" y="497058"/>
                    <a:pt x="814754" y="503702"/>
                    <a:pt x="777240" y="472440"/>
                  </a:cubicBezTo>
                  <a:cubicBezTo>
                    <a:pt x="699415" y="407586"/>
                    <a:pt x="769236" y="436149"/>
                    <a:pt x="670560" y="411480"/>
                  </a:cubicBezTo>
                  <a:cubicBezTo>
                    <a:pt x="538865" y="423452"/>
                    <a:pt x="508864" y="384352"/>
                    <a:pt x="457200" y="487680"/>
                  </a:cubicBezTo>
                  <a:cubicBezTo>
                    <a:pt x="447833" y="506414"/>
                    <a:pt x="447040" y="528320"/>
                    <a:pt x="441960" y="548640"/>
                  </a:cubicBezTo>
                  <a:cubicBezTo>
                    <a:pt x="447040" y="568960"/>
                    <a:pt x="449846" y="589988"/>
                    <a:pt x="457200" y="609600"/>
                  </a:cubicBezTo>
                  <a:cubicBezTo>
                    <a:pt x="473091" y="651977"/>
                    <a:pt x="494600" y="690413"/>
                    <a:pt x="533400" y="716280"/>
                  </a:cubicBezTo>
                  <a:cubicBezTo>
                    <a:pt x="546766" y="725191"/>
                    <a:pt x="563880" y="726440"/>
                    <a:pt x="579120" y="731520"/>
                  </a:cubicBezTo>
                  <a:cubicBezTo>
                    <a:pt x="637520" y="692586"/>
                    <a:pt x="624840" y="719356"/>
                    <a:pt x="624840" y="655320"/>
                  </a:cubicBezTo>
                </a:path>
              </a:pathLst>
            </a:cu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7251052" y="2491040"/>
            <a:ext cx="2155511" cy="1929092"/>
            <a:chOff x="7251052" y="2491040"/>
            <a:chExt cx="2155511" cy="1929092"/>
          </a:xfrm>
        </p:grpSpPr>
        <p:grpSp>
          <p:nvGrpSpPr>
            <p:cNvPr id="13" name="그룹 12"/>
            <p:cNvGrpSpPr/>
            <p:nvPr/>
          </p:nvGrpSpPr>
          <p:grpSpPr>
            <a:xfrm>
              <a:off x="7251052" y="2491040"/>
              <a:ext cx="2155511" cy="1929092"/>
              <a:chOff x="4570273" y="3060002"/>
              <a:chExt cx="2155511" cy="1929092"/>
            </a:xfrm>
          </p:grpSpPr>
          <p:sp>
            <p:nvSpPr>
              <p:cNvPr id="14" name="육각형 13"/>
              <p:cNvSpPr/>
              <p:nvPr/>
            </p:nvSpPr>
            <p:spPr>
              <a:xfrm rot="1729740">
                <a:off x="4570273" y="3060002"/>
                <a:ext cx="2155511" cy="1929092"/>
              </a:xfrm>
              <a:prstGeom prst="hexagon">
                <a:avLst>
                  <a:gd name="adj" fmla="val 27443"/>
                  <a:gd name="vf" fmla="val 115470"/>
                </a:avLst>
              </a:prstGeom>
              <a:solidFill>
                <a:schemeClr val="bg1"/>
              </a:solidFill>
              <a:ln w="57150">
                <a:solidFill>
                  <a:srgbClr val="933C4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4746043" y="3639826"/>
                <a:ext cx="1803969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en-US" altLang="ko-KR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sp>
          <p:nvSpPr>
            <p:cNvPr id="23" name="웃는 얼굴 22"/>
            <p:cNvSpPr/>
            <p:nvPr/>
          </p:nvSpPr>
          <p:spPr>
            <a:xfrm>
              <a:off x="7698346" y="2787430"/>
              <a:ext cx="1253934" cy="1253934"/>
            </a:xfrm>
            <a:prstGeom prst="smileyFace">
              <a:avLst>
                <a:gd name="adj" fmla="val -4653"/>
              </a:avLst>
            </a:prstGeom>
            <a:solidFill>
              <a:srgbClr val="8F6B5F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8253970" y="4199472"/>
            <a:ext cx="2155511" cy="1929092"/>
            <a:chOff x="4570273" y="3060002"/>
            <a:chExt cx="2155511" cy="1929092"/>
          </a:xfrm>
        </p:grpSpPr>
        <p:sp>
          <p:nvSpPr>
            <p:cNvPr id="29" name="육각형 28"/>
            <p:cNvSpPr/>
            <p:nvPr/>
          </p:nvSpPr>
          <p:spPr>
            <a:xfrm rot="1729740">
              <a:off x="4570273" y="3060002"/>
              <a:ext cx="2155511" cy="1929092"/>
            </a:xfrm>
            <a:prstGeom prst="hexagon">
              <a:avLst>
                <a:gd name="adj" fmla="val 27443"/>
                <a:gd name="vf" fmla="val 115470"/>
              </a:avLst>
            </a:prstGeom>
            <a:solidFill>
              <a:schemeClr val="bg1"/>
            </a:solidFill>
            <a:ln w="57150"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746043" y="3639826"/>
              <a:ext cx="180396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외로움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1" name="그룹 30"/>
          <p:cNvGrpSpPr/>
          <p:nvPr/>
        </p:nvGrpSpPr>
        <p:grpSpPr>
          <a:xfrm>
            <a:off x="2318723" y="4356202"/>
            <a:ext cx="2155511" cy="1929092"/>
            <a:chOff x="4570273" y="3060002"/>
            <a:chExt cx="2155511" cy="1929092"/>
          </a:xfrm>
        </p:grpSpPr>
        <p:sp>
          <p:nvSpPr>
            <p:cNvPr id="32" name="육각형 31"/>
            <p:cNvSpPr/>
            <p:nvPr/>
          </p:nvSpPr>
          <p:spPr>
            <a:xfrm rot="1729740">
              <a:off x="4570273" y="3060002"/>
              <a:ext cx="2155511" cy="1929092"/>
            </a:xfrm>
            <a:prstGeom prst="hexagon">
              <a:avLst>
                <a:gd name="adj" fmla="val 27443"/>
                <a:gd name="vf" fmla="val 115470"/>
              </a:avLst>
            </a:prstGeom>
            <a:solidFill>
              <a:schemeClr val="bg1"/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4746043" y="3639826"/>
              <a:ext cx="180396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혼남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9223804" y="2449851"/>
            <a:ext cx="2155511" cy="1929092"/>
            <a:chOff x="4570273" y="3060002"/>
            <a:chExt cx="2155511" cy="1929092"/>
          </a:xfrm>
        </p:grpSpPr>
        <p:sp>
          <p:nvSpPr>
            <p:cNvPr id="35" name="육각형 34"/>
            <p:cNvSpPr/>
            <p:nvPr/>
          </p:nvSpPr>
          <p:spPr>
            <a:xfrm rot="1729740">
              <a:off x="4570273" y="3060002"/>
              <a:ext cx="2155511" cy="1929092"/>
            </a:xfrm>
            <a:prstGeom prst="hexagon">
              <a:avLst>
                <a:gd name="adj" fmla="val 27443"/>
                <a:gd name="vf" fmla="val 115470"/>
              </a:avLst>
            </a:prstGeom>
            <a:solidFill>
              <a:schemeClr val="bg1"/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4746043" y="3639826"/>
              <a:ext cx="180396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 err="1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슬픈노래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7" name="그룹 36"/>
          <p:cNvGrpSpPr/>
          <p:nvPr/>
        </p:nvGrpSpPr>
        <p:grpSpPr>
          <a:xfrm>
            <a:off x="1343313" y="2651916"/>
            <a:ext cx="2155511" cy="1929092"/>
            <a:chOff x="4570273" y="3060002"/>
            <a:chExt cx="2155511" cy="1929092"/>
          </a:xfrm>
        </p:grpSpPr>
        <p:sp>
          <p:nvSpPr>
            <p:cNvPr id="38" name="육각형 37"/>
            <p:cNvSpPr/>
            <p:nvPr/>
          </p:nvSpPr>
          <p:spPr>
            <a:xfrm rot="1729740">
              <a:off x="4570273" y="3060002"/>
              <a:ext cx="2155511" cy="1929092"/>
            </a:xfrm>
            <a:prstGeom prst="hexagon">
              <a:avLst>
                <a:gd name="adj" fmla="val 27443"/>
                <a:gd name="vf" fmla="val 115470"/>
              </a:avLst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4746043" y="3639826"/>
              <a:ext cx="180396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0</a:t>
              </a:r>
              <a:r>
                <a:rPr lang="ko-KR" altLang="en-US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점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59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직사각형 40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7056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무엇이 떠오르나요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4946460" y="4059877"/>
            <a:ext cx="2155511" cy="1929092"/>
            <a:chOff x="4570273" y="3060001"/>
            <a:chExt cx="2155511" cy="1929092"/>
          </a:xfrm>
        </p:grpSpPr>
        <p:sp>
          <p:nvSpPr>
            <p:cNvPr id="3" name="육각형 2"/>
            <p:cNvSpPr/>
            <p:nvPr/>
          </p:nvSpPr>
          <p:spPr>
            <a:xfrm rot="1729740">
              <a:off x="4570273" y="3060001"/>
              <a:ext cx="2155511" cy="1929092"/>
            </a:xfrm>
            <a:prstGeom prst="hexagon">
              <a:avLst>
                <a:gd name="adj" fmla="val 27443"/>
                <a:gd name="vf" fmla="val 115470"/>
              </a:avLst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4734361" y="3270034"/>
              <a:ext cx="1803969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 err="1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두근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거리는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2966719" y="4110676"/>
            <a:ext cx="2155511" cy="1929092"/>
            <a:chOff x="4570273" y="3060002"/>
            <a:chExt cx="2155511" cy="1929092"/>
          </a:xfrm>
        </p:grpSpPr>
        <p:sp>
          <p:nvSpPr>
            <p:cNvPr id="11" name="육각형 10"/>
            <p:cNvSpPr/>
            <p:nvPr/>
          </p:nvSpPr>
          <p:spPr>
            <a:xfrm rot="1729740">
              <a:off x="4570273" y="3060002"/>
              <a:ext cx="2155511" cy="1929092"/>
            </a:xfrm>
            <a:prstGeom prst="hexagon">
              <a:avLst>
                <a:gd name="adj" fmla="val 27443"/>
                <a:gd name="vf" fmla="val 115470"/>
              </a:avLst>
            </a:prstGeom>
            <a:solidFill>
              <a:schemeClr val="bg1"/>
            </a:solidFill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4746043" y="3639826"/>
              <a:ext cx="180396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사랑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5969108" y="2316342"/>
            <a:ext cx="2155511" cy="1929092"/>
            <a:chOff x="4570273" y="3060002"/>
            <a:chExt cx="2155511" cy="1929092"/>
          </a:xfrm>
        </p:grpSpPr>
        <p:sp>
          <p:nvSpPr>
            <p:cNvPr id="20" name="육각형 19"/>
            <p:cNvSpPr/>
            <p:nvPr/>
          </p:nvSpPr>
          <p:spPr>
            <a:xfrm rot="1729740">
              <a:off x="4570273" y="3060002"/>
              <a:ext cx="2155511" cy="1929092"/>
            </a:xfrm>
            <a:prstGeom prst="hexagon">
              <a:avLst>
                <a:gd name="adj" fmla="val 27443"/>
                <a:gd name="vf" fmla="val 115470"/>
              </a:avLst>
            </a:prstGeom>
            <a:solidFill>
              <a:schemeClr val="bg1"/>
            </a:solidFill>
            <a:ln w="571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746043" y="3639826"/>
              <a:ext cx="180396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빨강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7933607" y="2246776"/>
            <a:ext cx="2155511" cy="1929092"/>
            <a:chOff x="4570273" y="3060002"/>
            <a:chExt cx="2155511" cy="1929092"/>
          </a:xfrm>
        </p:grpSpPr>
        <p:sp>
          <p:nvSpPr>
            <p:cNvPr id="29" name="육각형 28"/>
            <p:cNvSpPr/>
            <p:nvPr/>
          </p:nvSpPr>
          <p:spPr>
            <a:xfrm rot="1729740">
              <a:off x="4570273" y="3060002"/>
              <a:ext cx="2155511" cy="1929092"/>
            </a:xfrm>
            <a:prstGeom prst="hexagon">
              <a:avLst>
                <a:gd name="adj" fmla="val 27443"/>
                <a:gd name="vf" fmla="val 115470"/>
              </a:avLst>
            </a:prstGeom>
            <a:solidFill>
              <a:schemeClr val="bg1"/>
            </a:solidFill>
            <a:ln w="571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746043" y="3639826"/>
              <a:ext cx="180396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콩닥콩닥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2016294" y="2382034"/>
            <a:ext cx="2155511" cy="1929092"/>
            <a:chOff x="4570273" y="3060002"/>
            <a:chExt cx="2155511" cy="1929092"/>
          </a:xfrm>
        </p:grpSpPr>
        <p:sp>
          <p:nvSpPr>
            <p:cNvPr id="35" name="육각형 34"/>
            <p:cNvSpPr/>
            <p:nvPr/>
          </p:nvSpPr>
          <p:spPr>
            <a:xfrm rot="1729740">
              <a:off x="4570273" y="3060002"/>
              <a:ext cx="2155511" cy="1929092"/>
            </a:xfrm>
            <a:prstGeom prst="hexagon">
              <a:avLst>
                <a:gd name="adj" fmla="val 27443"/>
                <a:gd name="vf" fmla="val 115470"/>
              </a:avLst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4746043" y="3639826"/>
              <a:ext cx="180396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쿵쾅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7" name="그룹 36"/>
          <p:cNvGrpSpPr/>
          <p:nvPr/>
        </p:nvGrpSpPr>
        <p:grpSpPr>
          <a:xfrm>
            <a:off x="3986220" y="2359470"/>
            <a:ext cx="2155511" cy="1929092"/>
            <a:chOff x="4570273" y="3060002"/>
            <a:chExt cx="2155511" cy="1929092"/>
          </a:xfrm>
        </p:grpSpPr>
        <p:sp>
          <p:nvSpPr>
            <p:cNvPr id="38" name="육각형 37"/>
            <p:cNvSpPr/>
            <p:nvPr/>
          </p:nvSpPr>
          <p:spPr>
            <a:xfrm rot="1729740">
              <a:off x="4570273" y="3060002"/>
              <a:ext cx="2155511" cy="1929092"/>
            </a:xfrm>
            <a:prstGeom prst="hexagon">
              <a:avLst>
                <a:gd name="adj" fmla="val 27443"/>
                <a:gd name="vf" fmla="val 115470"/>
              </a:avLst>
            </a:prstGeom>
            <a:solidFill>
              <a:schemeClr val="bg1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4746043" y="3639826"/>
              <a:ext cx="180396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심장박동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6924793" y="4035401"/>
            <a:ext cx="2155511" cy="1929092"/>
            <a:chOff x="6924793" y="4035401"/>
            <a:chExt cx="2155511" cy="1929092"/>
          </a:xfrm>
        </p:grpSpPr>
        <p:sp>
          <p:nvSpPr>
            <p:cNvPr id="32" name="육각형 31"/>
            <p:cNvSpPr/>
            <p:nvPr/>
          </p:nvSpPr>
          <p:spPr>
            <a:xfrm rot="1729740">
              <a:off x="6924793" y="4035401"/>
              <a:ext cx="2155511" cy="1929092"/>
            </a:xfrm>
            <a:prstGeom prst="hexagon">
              <a:avLst>
                <a:gd name="adj" fmla="val 27443"/>
                <a:gd name="vf" fmla="val 115470"/>
              </a:avLst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26" t="17362" r="5537" b="12871"/>
            <a:stretch/>
          </p:blipFill>
          <p:spPr>
            <a:xfrm>
              <a:off x="7457663" y="4428251"/>
              <a:ext cx="1167064" cy="10846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362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직사각형 40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7056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무엇이 떠오르나요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3" name="육각형 2"/>
          <p:cNvSpPr/>
          <p:nvPr/>
        </p:nvSpPr>
        <p:spPr>
          <a:xfrm rot="1729740">
            <a:off x="3930240" y="2452939"/>
            <a:ext cx="4190731" cy="3750529"/>
          </a:xfrm>
          <a:prstGeom prst="hexagon">
            <a:avLst>
              <a:gd name="adj" fmla="val 27443"/>
              <a:gd name="vf" fmla="val 115470"/>
            </a:avLst>
          </a:prstGeom>
          <a:solidFill>
            <a:schemeClr val="bg1"/>
          </a:solidFill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4271973" y="3439775"/>
            <a:ext cx="3507265" cy="1323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80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긴장한</a:t>
            </a:r>
            <a:endParaRPr lang="en-US" altLang="ko-KR" sz="80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3148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직사각형 40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7056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무엇이 떠오르나요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3" name="육각형 2"/>
          <p:cNvSpPr/>
          <p:nvPr/>
        </p:nvSpPr>
        <p:spPr>
          <a:xfrm rot="1729740">
            <a:off x="3930240" y="2452939"/>
            <a:ext cx="4190731" cy="3750529"/>
          </a:xfrm>
          <a:prstGeom prst="hexagon">
            <a:avLst>
              <a:gd name="adj" fmla="val 27443"/>
              <a:gd name="vf" fmla="val 115470"/>
            </a:avLst>
          </a:prstGeom>
          <a:solidFill>
            <a:schemeClr val="bg1"/>
          </a:solidFill>
          <a:ln w="57150">
            <a:solidFill>
              <a:srgbClr val="DAD1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4271973" y="3439775"/>
            <a:ext cx="3507265" cy="1323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80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즐거운</a:t>
            </a:r>
            <a:endParaRPr lang="en-US" altLang="ko-KR" sz="80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4983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직사각형 40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7056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무엇이 떠오르나요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3" name="육각형 2"/>
          <p:cNvSpPr/>
          <p:nvPr/>
        </p:nvSpPr>
        <p:spPr>
          <a:xfrm rot="1729740">
            <a:off x="3930240" y="2452939"/>
            <a:ext cx="4190731" cy="3750529"/>
          </a:xfrm>
          <a:prstGeom prst="hexagon">
            <a:avLst>
              <a:gd name="adj" fmla="val 27443"/>
              <a:gd name="vf" fmla="val 115470"/>
            </a:avLst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4271973" y="3439775"/>
            <a:ext cx="3507265" cy="1323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80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짜증나는</a:t>
            </a:r>
            <a:endParaRPr lang="en-US" altLang="ko-KR" sz="80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5341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직사각형 40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7056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무엇이 떠오르나요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3" name="육각형 2"/>
          <p:cNvSpPr/>
          <p:nvPr/>
        </p:nvSpPr>
        <p:spPr>
          <a:xfrm rot="1729740">
            <a:off x="3930240" y="2452939"/>
            <a:ext cx="4190731" cy="3750529"/>
          </a:xfrm>
          <a:prstGeom prst="hexagon">
            <a:avLst>
              <a:gd name="adj" fmla="val 27443"/>
              <a:gd name="vf" fmla="val 115470"/>
            </a:avLst>
          </a:prstGeom>
          <a:solidFill>
            <a:schemeClr val="bg1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4271973" y="3439775"/>
            <a:ext cx="3507265" cy="1323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80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화난</a:t>
            </a:r>
            <a:endParaRPr lang="en-US" altLang="ko-KR" sz="80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851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362131" y="335058"/>
            <a:ext cx="11326950" cy="1509857"/>
          </a:xfrm>
          <a:prstGeom prst="rect">
            <a:avLst/>
          </a:prstGeom>
          <a:solidFill>
            <a:srgbClr val="F6BAAA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84962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어떤 감정이 떠오르나요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4212046" y="2496170"/>
            <a:ext cx="3627120" cy="3627120"/>
          </a:xfrm>
          <a:prstGeom prst="ellipse">
            <a:avLst/>
          </a:prstGeom>
          <a:solidFill>
            <a:srgbClr val="8F6B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418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362131" y="335058"/>
            <a:ext cx="11326950" cy="1509857"/>
          </a:xfrm>
          <a:prstGeom prst="rect">
            <a:avLst/>
          </a:prstGeom>
          <a:solidFill>
            <a:srgbClr val="F6BAAA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84962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양진체 " panose="02020503000000000000" pitchFamily="18" charset="-127"/>
                <a:ea typeface="양진체 " panose="02020503000000000000" pitchFamily="18" charset="-127"/>
                <a:cs typeface="+mn-cs"/>
              </a:rPr>
              <a:t>어떤 감정이 떠오르나요</a:t>
            </a:r>
            <a:r>
              <a:rPr kumimoji="0" lang="en-US" altLang="ko-KR" sz="66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양진체 " panose="02020503000000000000" pitchFamily="18" charset="-127"/>
                <a:ea typeface="양진체 " panose="02020503000000000000" pitchFamily="18" charset="-127"/>
                <a:cs typeface="+mn-cs"/>
              </a:rPr>
              <a:t>?</a:t>
            </a:r>
            <a:endParaRPr kumimoji="0" lang="ko-KR" altLang="en-US" sz="6600" b="0" i="0" u="none" strike="noStrike" kern="1200" cap="none" spc="0" normalizeH="0" baseline="0" noProof="0" dirty="0">
              <a:ln>
                <a:solidFill>
                  <a:prstClr val="black"/>
                </a:solidFill>
              </a:ln>
              <a:solidFill>
                <a:prstClr val="white"/>
              </a:solidFill>
              <a:effectLst/>
              <a:uLnTx/>
              <a:uFillTx/>
              <a:latin typeface="양진체 " panose="02020503000000000000" pitchFamily="18" charset="-127"/>
              <a:ea typeface="양진체 " panose="02020503000000000000" pitchFamily="18" charset="-127"/>
              <a:cs typeface="+mn-cs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4082506" y="2541890"/>
            <a:ext cx="3886200" cy="3429000"/>
          </a:xfrm>
          <a:prstGeom prst="rect">
            <a:avLst/>
          </a:prstGeom>
          <a:solidFill>
            <a:srgbClr val="9AD6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251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21992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11597640" y="0"/>
            <a:ext cx="13716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1972080" y="0"/>
            <a:ext cx="21992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57200" y="0"/>
            <a:ext cx="13716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3" t="8958" r="6497" b="13541"/>
          <a:stretch/>
        </p:blipFill>
        <p:spPr>
          <a:xfrm>
            <a:off x="629879" y="0"/>
            <a:ext cx="10932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6192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362131" y="335058"/>
            <a:ext cx="11326950" cy="1509857"/>
          </a:xfrm>
          <a:prstGeom prst="rect">
            <a:avLst/>
          </a:prstGeom>
          <a:solidFill>
            <a:srgbClr val="F6BAAA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84962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양진체 " panose="02020503000000000000" pitchFamily="18" charset="-127"/>
                <a:ea typeface="양진체 " panose="02020503000000000000" pitchFamily="18" charset="-127"/>
                <a:cs typeface="+mn-cs"/>
              </a:rPr>
              <a:t>어떤 감정이 떠오르나요</a:t>
            </a:r>
            <a:r>
              <a:rPr kumimoji="0" lang="en-US" altLang="ko-KR" sz="66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양진체 " panose="02020503000000000000" pitchFamily="18" charset="-127"/>
                <a:ea typeface="양진체 " panose="02020503000000000000" pitchFamily="18" charset="-127"/>
                <a:cs typeface="+mn-cs"/>
              </a:rPr>
              <a:t>?</a:t>
            </a:r>
            <a:endParaRPr kumimoji="0" lang="ko-KR" altLang="en-US" sz="6600" b="0" i="0" u="none" strike="noStrike" kern="1200" cap="none" spc="0" normalizeH="0" baseline="0" noProof="0" dirty="0">
              <a:ln>
                <a:solidFill>
                  <a:prstClr val="black"/>
                </a:solidFill>
              </a:ln>
              <a:solidFill>
                <a:prstClr val="white"/>
              </a:solidFill>
              <a:effectLst/>
              <a:uLnTx/>
              <a:uFillTx/>
              <a:latin typeface="양진체 " panose="02020503000000000000" pitchFamily="18" charset="-127"/>
              <a:ea typeface="양진체 " panose="02020503000000000000" pitchFamily="18" charset="-127"/>
              <a:cs typeface="+mn-cs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4212046" y="2496170"/>
            <a:ext cx="3627120" cy="36271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470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362131" y="335058"/>
            <a:ext cx="11326950" cy="1509857"/>
          </a:xfrm>
          <a:prstGeom prst="rect">
            <a:avLst/>
          </a:prstGeom>
          <a:solidFill>
            <a:srgbClr val="F6BAAA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84962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양진체 " panose="02020503000000000000" pitchFamily="18" charset="-127"/>
                <a:ea typeface="양진체 " panose="02020503000000000000" pitchFamily="18" charset="-127"/>
                <a:cs typeface="+mn-cs"/>
              </a:rPr>
              <a:t>어떤 감정이 떠오르나요</a:t>
            </a:r>
            <a:r>
              <a:rPr kumimoji="0" lang="en-US" altLang="ko-KR" sz="66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양진체 " panose="02020503000000000000" pitchFamily="18" charset="-127"/>
                <a:ea typeface="양진체 " panose="02020503000000000000" pitchFamily="18" charset="-127"/>
                <a:cs typeface="+mn-cs"/>
              </a:rPr>
              <a:t>?</a:t>
            </a:r>
            <a:endParaRPr kumimoji="0" lang="ko-KR" altLang="en-US" sz="6600" b="0" i="0" u="none" strike="noStrike" kern="1200" cap="none" spc="0" normalizeH="0" baseline="0" noProof="0" dirty="0">
              <a:ln>
                <a:solidFill>
                  <a:prstClr val="black"/>
                </a:solidFill>
              </a:ln>
              <a:solidFill>
                <a:prstClr val="white"/>
              </a:solidFill>
              <a:effectLst/>
              <a:uLnTx/>
              <a:uFillTx/>
              <a:latin typeface="양진체 " panose="02020503000000000000" pitchFamily="18" charset="-127"/>
              <a:ea typeface="양진체 " panose="02020503000000000000" pitchFamily="18" charset="-127"/>
              <a:cs typeface="+mn-cs"/>
            </a:endParaRPr>
          </a:p>
        </p:txBody>
      </p:sp>
      <p:sp>
        <p:nvSpPr>
          <p:cNvPr id="2" name="이등변 삼각형 1"/>
          <p:cNvSpPr/>
          <p:nvPr/>
        </p:nvSpPr>
        <p:spPr>
          <a:xfrm>
            <a:off x="3352800" y="2223551"/>
            <a:ext cx="5029200" cy="3992880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136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362131" y="335058"/>
            <a:ext cx="11326950" cy="1509857"/>
          </a:xfrm>
          <a:prstGeom prst="rect">
            <a:avLst/>
          </a:prstGeom>
          <a:solidFill>
            <a:srgbClr val="F6BAAA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84962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양진체 " panose="02020503000000000000" pitchFamily="18" charset="-127"/>
                <a:ea typeface="양진체 " panose="02020503000000000000" pitchFamily="18" charset="-127"/>
                <a:cs typeface="+mn-cs"/>
              </a:rPr>
              <a:t>어떤 감정이 떠오르나요</a:t>
            </a:r>
            <a:r>
              <a:rPr kumimoji="0" lang="en-US" altLang="ko-KR" sz="66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양진체 " panose="02020503000000000000" pitchFamily="18" charset="-127"/>
                <a:ea typeface="양진체 " panose="02020503000000000000" pitchFamily="18" charset="-127"/>
                <a:cs typeface="+mn-cs"/>
              </a:rPr>
              <a:t>?</a:t>
            </a:r>
            <a:endParaRPr kumimoji="0" lang="ko-KR" altLang="en-US" sz="6600" b="0" i="0" u="none" strike="noStrike" kern="1200" cap="none" spc="0" normalizeH="0" baseline="0" noProof="0" dirty="0">
              <a:ln>
                <a:solidFill>
                  <a:prstClr val="black"/>
                </a:solidFill>
              </a:ln>
              <a:solidFill>
                <a:prstClr val="white"/>
              </a:solidFill>
              <a:effectLst/>
              <a:uLnTx/>
              <a:uFillTx/>
              <a:latin typeface="양진체 " panose="02020503000000000000" pitchFamily="18" charset="-127"/>
              <a:ea typeface="양진체 " panose="02020503000000000000" pitchFamily="18" charset="-127"/>
              <a:cs typeface="+mn-cs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082506" y="2541890"/>
            <a:ext cx="3886200" cy="3429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397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713368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어떤 선들이 있나요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4" r="54824" b="84445"/>
          <a:stretch/>
        </p:blipFill>
        <p:spPr>
          <a:xfrm rot="574931">
            <a:off x="7101499" y="1491272"/>
            <a:ext cx="4223426" cy="1754804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9" t="16079" r="62124" b="67343"/>
          <a:stretch/>
        </p:blipFill>
        <p:spPr>
          <a:xfrm rot="1202916">
            <a:off x="4020637" y="3923421"/>
            <a:ext cx="2815576" cy="2219041"/>
          </a:xfrm>
          <a:prstGeom prst="roundRect">
            <a:avLst>
              <a:gd name="adj" fmla="val 50000"/>
            </a:avLst>
          </a:prstGeom>
        </p:spPr>
      </p:pic>
      <p:grpSp>
        <p:nvGrpSpPr>
          <p:cNvPr id="5" name="그룹 4"/>
          <p:cNvGrpSpPr/>
          <p:nvPr/>
        </p:nvGrpSpPr>
        <p:grpSpPr>
          <a:xfrm>
            <a:off x="843198" y="2971156"/>
            <a:ext cx="4708170" cy="1669925"/>
            <a:chOff x="3755553" y="2489760"/>
            <a:chExt cx="4708170" cy="1669925"/>
          </a:xfrm>
        </p:grpSpPr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25" t="27594" r="44602" b="60436"/>
            <a:stretch/>
          </p:blipFill>
          <p:spPr>
            <a:xfrm rot="1202916">
              <a:off x="5725492" y="2489760"/>
              <a:ext cx="2738231" cy="1642186"/>
            </a:xfrm>
            <a:prstGeom prst="ellipse">
              <a:avLst/>
            </a:prstGeom>
          </p:spPr>
        </p:pic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04" t="28015" r="44602" b="60436"/>
            <a:stretch/>
          </p:blipFill>
          <p:spPr>
            <a:xfrm rot="1202916">
              <a:off x="3755553" y="2575078"/>
              <a:ext cx="2692344" cy="1584607"/>
            </a:xfrm>
            <a:prstGeom prst="ellipse">
              <a:avLst/>
            </a:prstGeom>
          </p:spPr>
        </p:pic>
      </p:grpSp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7" t="70036" r="62190" b="17404"/>
          <a:stretch/>
        </p:blipFill>
        <p:spPr>
          <a:xfrm rot="1305521">
            <a:off x="7062803" y="4220920"/>
            <a:ext cx="3526094" cy="2076475"/>
          </a:xfrm>
          <a:prstGeom prst="rect">
            <a:avLst/>
          </a:prstGeom>
        </p:spPr>
      </p:pic>
      <p:cxnSp>
        <p:nvCxnSpPr>
          <p:cNvPr id="30" name="직선 연결선 29"/>
          <p:cNvCxnSpPr/>
          <p:nvPr/>
        </p:nvCxnSpPr>
        <p:spPr>
          <a:xfrm flipV="1">
            <a:off x="2132238" y="2455733"/>
            <a:ext cx="3899988" cy="283085"/>
          </a:xfrm>
          <a:prstGeom prst="line">
            <a:avLst/>
          </a:prstGeom>
          <a:ln w="1587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1173480" y="5471160"/>
            <a:ext cx="3660976" cy="753432"/>
          </a:xfrm>
          <a:prstGeom prst="line">
            <a:avLst/>
          </a:prstGeom>
          <a:ln w="158750" cap="rnd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 flipV="1">
            <a:off x="6204239" y="3792249"/>
            <a:ext cx="3899988" cy="283085"/>
          </a:xfrm>
          <a:prstGeom prst="line">
            <a:avLst/>
          </a:prstGeom>
          <a:ln w="158750" cap="rnd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48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73052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감정을 표현해봅시다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853" y="1520463"/>
            <a:ext cx="6858000" cy="6858000"/>
          </a:xfrm>
          <a:prstGeom prst="rect">
            <a:avLst/>
          </a:prstGeom>
        </p:spPr>
      </p:pic>
      <p:sp>
        <p:nvSpPr>
          <p:cNvPr id="26" name="직사각형 25"/>
          <p:cNvSpPr/>
          <p:nvPr/>
        </p:nvSpPr>
        <p:spPr>
          <a:xfrm>
            <a:off x="6637384" y="3589383"/>
            <a:ext cx="56300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요즘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속상해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algn="ctr"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엉킨 선으로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마음을 표현해야겠다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.)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1775824" y="1959320"/>
            <a:ext cx="88312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요즘 나의 감정을 그림으로 표현해 봅시다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-1184365" y="3215753"/>
            <a:ext cx="56300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너무 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막연하다면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색과 선을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활용해봐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88325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240803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(</a:t>
            </a:r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예시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)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807671" y="1135895"/>
            <a:ext cx="4435869" cy="637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80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94035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어떤 감정을 </a:t>
            </a:r>
            <a:r>
              <a:rPr lang="ko-KR" altLang="en-US" sz="6600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표현했을까요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5608319" y="882217"/>
            <a:ext cx="5898337" cy="6136168"/>
            <a:chOff x="6760873" y="2223551"/>
            <a:chExt cx="3942097" cy="4101049"/>
          </a:xfrm>
        </p:grpSpPr>
        <p:pic>
          <p:nvPicPr>
            <p:cNvPr id="26" name="그림 25"/>
            <p:cNvPicPr>
              <a:picLocks noChangeAspect="1"/>
            </p:cNvPicPr>
            <p:nvPr/>
          </p:nvPicPr>
          <p:blipFill rotWithShape="1"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268" b="47111"/>
            <a:stretch/>
          </p:blipFill>
          <p:spPr>
            <a:xfrm>
              <a:off x="6760873" y="2223551"/>
              <a:ext cx="3942097" cy="4101049"/>
            </a:xfrm>
            <a:prstGeom prst="ellipse">
              <a:avLst/>
            </a:prstGeom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268" b="47111"/>
            <a:stretch/>
          </p:blipFill>
          <p:spPr>
            <a:xfrm>
              <a:off x="6984955" y="2436911"/>
              <a:ext cx="3615854" cy="3709198"/>
            </a:xfrm>
            <a:prstGeom prst="ellipse">
              <a:avLst/>
            </a:prstGeom>
          </p:spPr>
        </p:pic>
      </p:grpSp>
      <p:sp>
        <p:nvSpPr>
          <p:cNvPr id="27" name="직사각형 26"/>
          <p:cNvSpPr/>
          <p:nvPr/>
        </p:nvSpPr>
        <p:spPr>
          <a:xfrm>
            <a:off x="-490086" y="3110734"/>
            <a:ext cx="8341094" cy="230832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8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친구의 작품을 보며</a:t>
            </a:r>
            <a:endParaRPr lang="en-US" altLang="ko-KR" sz="48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8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어떤 감정을 </a:t>
            </a:r>
            <a:r>
              <a:rPr lang="ko-KR" altLang="en-US" sz="4800" spc="3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나타내었을지</a:t>
            </a:r>
            <a:endParaRPr lang="en-US" altLang="ko-KR" sz="48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8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헤아려봅니다</a:t>
            </a:r>
            <a:r>
              <a:rPr lang="en-US" altLang="ko-KR" sz="48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090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94035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어떤 감정을 </a:t>
            </a:r>
            <a:r>
              <a:rPr lang="ko-KR" altLang="en-US" sz="6600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표현했을까요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41" t="22897" r="9938" b="1"/>
          <a:stretch/>
        </p:blipFill>
        <p:spPr>
          <a:xfrm>
            <a:off x="362131" y="2021034"/>
            <a:ext cx="2667000" cy="4836966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5754836" y="1302311"/>
            <a:ext cx="3280039" cy="4717486"/>
          </a:xfrm>
          <a:prstGeom prst="rect">
            <a:avLst/>
          </a:prstGeom>
        </p:spPr>
      </p:pic>
      <p:sp>
        <p:nvSpPr>
          <p:cNvPr id="20" name="직사각형 19"/>
          <p:cNvSpPr/>
          <p:nvPr/>
        </p:nvSpPr>
        <p:spPr>
          <a:xfrm>
            <a:off x="3150514" y="3785893"/>
            <a:ext cx="8488681" cy="2800767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뾰족한 것들이 꼭 창 같아요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algn="ctr"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마음이 공격당해서 심술이 나서 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뾰족한 지그재그선을 그린 것 아닐까요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  <a:p>
            <a:pPr algn="ctr"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심술 나는 감정을 표현한 것 같아요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0364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 rot="21363084">
            <a:off x="896650" y="2228415"/>
            <a:ext cx="8836802" cy="1103761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72" y="483882"/>
            <a:ext cx="1158240" cy="1791232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2" b="99728" l="9836" r="89982">
                        <a14:foregroundMark x1="69581" y1="85986" x2="82332" y2="99728"/>
                        <a14:foregroundMark x1="57013" y1="74014" x2="68488" y2="73197"/>
                        <a14:foregroundMark x1="16211" y1="61361" x2="20036" y2="74422"/>
                        <a14:foregroundMark x1="13661" y1="63401" x2="22040" y2="60680"/>
                        <a14:foregroundMark x1="15301" y1="67075" x2="12933" y2="71293"/>
                        <a14:foregroundMark x1="19126" y1="72517" x2="15665" y2="75782"/>
                        <a14:foregroundMark x1="22404" y1="60952" x2="22587" y2="67075"/>
                        <a14:foregroundMark x1="23497" y1="63265" x2="22951" y2="65578"/>
                        <a14:foregroundMark x1="23862" y1="64898" x2="22040" y2="67075"/>
                        <a14:foregroundMark x1="12750" y1="64490" x2="14026" y2="66939"/>
                        <a14:foregroundMark x1="24044" y1="65306" x2="21676" y2="68027"/>
                        <a14:foregroundMark x1="14572" y1="72517" x2="13661" y2="70748"/>
                        <a14:foregroundMark x1="22587" y1="72245" x2="22951" y2="68844"/>
                        <a14:foregroundMark x1="19854" y1="75646" x2="20947" y2="76190"/>
                        <a14:backgroundMark x1="14208" y1="83810" x2="61020" y2="98776"/>
                        <a14:backgroundMark x1="47541" y1="78776" x2="53552" y2="82313"/>
                        <a14:backgroundMark x1="73042" y1="62313" x2="76685" y2="69796"/>
                        <a14:backgroundMark x1="76867" y1="73469" x2="75410" y2="75510"/>
                        <a14:backgroundMark x1="15483" y1="70340" x2="15301" y2="73469"/>
                        <a14:backgroundMark x1="12568" y1="71020" x2="13115" y2="72109"/>
                        <a14:backgroundMark x1="21676" y1="69796" x2="21311" y2="73061"/>
                        <a14:backgroundMark x1="18033" y1="74694" x2="18397" y2="76599"/>
                        <a14:backgroundMark x1="18579" y1="73469" x2="18397" y2="75374"/>
                      </a14:backgroundRemoval>
                    </a14:imgEffect>
                  </a14:imgLayer>
                </a14:imgProps>
              </a:ext>
            </a:extLst>
          </a:blip>
          <a:srcRect l="25131" t="48334" b="1"/>
          <a:stretch/>
        </p:blipFill>
        <p:spPr>
          <a:xfrm>
            <a:off x="6656158" y="1743709"/>
            <a:ext cx="5535842" cy="511429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218" y="437141"/>
            <a:ext cx="2571668" cy="547254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 rot="21114169">
            <a:off x="739686" y="2111023"/>
            <a:ext cx="8957079" cy="1172848"/>
          </a:xfrm>
          <a:prstGeom prst="rect">
            <a:avLst/>
          </a:prstGeom>
          <a:solidFill>
            <a:srgbClr val="C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 rot="21224205">
            <a:off x="1081586" y="1967645"/>
            <a:ext cx="89250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600" dirty="0"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나 좀 내버려 둬</a:t>
            </a:r>
            <a:r>
              <a:rPr lang="en-US" altLang="ko-KR" sz="9600" dirty="0"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!!</a:t>
            </a:r>
            <a:endParaRPr lang="ko-KR" altLang="en-US" sz="9600" dirty="0"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50471" y="4097738"/>
            <a:ext cx="72341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5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5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 발견한 행복</a:t>
            </a:r>
            <a:r>
              <a:rPr lang="en-US" altLang="ko-KR" sz="5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245292" y="273135"/>
            <a:ext cx="11900988" cy="6417225"/>
            <a:chOff x="234102" y="240042"/>
            <a:chExt cx="11900988" cy="3784211"/>
          </a:xfrm>
        </p:grpSpPr>
        <p:sp>
          <p:nvSpPr>
            <p:cNvPr id="7" name="직사각형 6"/>
            <p:cNvSpPr/>
            <p:nvPr/>
          </p:nvSpPr>
          <p:spPr>
            <a:xfrm>
              <a:off x="234102" y="240042"/>
              <a:ext cx="11721601" cy="3784211"/>
            </a:xfrm>
            <a:prstGeom prst="rect">
              <a:avLst/>
            </a:prstGeom>
            <a:solidFill>
              <a:srgbClr val="FFFFFF">
                <a:alpha val="81176"/>
              </a:srgbClr>
            </a:solidFill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01465" y="825500"/>
              <a:ext cx="529343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6600" dirty="0">
                  <a:ln>
                    <a:solidFill>
                      <a:schemeClr val="bg1"/>
                    </a:solidFill>
                  </a:ln>
                  <a:latin typeface="양진체 " panose="02020503000000000000" pitchFamily="18" charset="-127"/>
                  <a:ea typeface="양진체 " panose="02020503000000000000" pitchFamily="18" charset="-127"/>
                </a:rPr>
                <a:t>이번 시간에는</a:t>
              </a:r>
              <a:r>
                <a:rPr lang="en-US" altLang="ko-KR" sz="6600" dirty="0">
                  <a:ln>
                    <a:solidFill>
                      <a:schemeClr val="bg1"/>
                    </a:solidFill>
                  </a:ln>
                  <a:latin typeface="양진체 " panose="02020503000000000000" pitchFamily="18" charset="-127"/>
                  <a:ea typeface="양진체 " panose="02020503000000000000" pitchFamily="18" charset="-127"/>
                </a:rPr>
                <a:t>..</a:t>
              </a:r>
              <a:endParaRPr lang="ko-KR" altLang="en-US" sz="6600" dirty="0">
                <a:ln>
                  <a:solidFill>
                    <a:schemeClr val="bg1"/>
                  </a:solidFill>
                </a:ln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34102" y="2085261"/>
              <a:ext cx="11900988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6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책을 통해 알게 된 감정들을 되돌아보고</a:t>
              </a:r>
              <a:endParaRPr lang="en-US" altLang="ko-KR" sz="6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6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감정을 그림으로 자유롭게 표현해 보았습니다</a:t>
              </a:r>
              <a:r>
                <a:rPr lang="en-US" altLang="ko-KR" sz="6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6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80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그룹 26"/>
          <p:cNvGrpSpPr/>
          <p:nvPr/>
        </p:nvGrpSpPr>
        <p:grpSpPr>
          <a:xfrm>
            <a:off x="446941" y="435084"/>
            <a:ext cx="11448957" cy="6194315"/>
            <a:chOff x="13170" y="33546"/>
            <a:chExt cx="12163590" cy="6580959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467155" y="4824606"/>
              <a:ext cx="2163256" cy="1602350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5" name="모서리가 둥근 직사각형 4"/>
            <p:cNvSpPr/>
            <p:nvPr/>
          </p:nvSpPr>
          <p:spPr>
            <a:xfrm>
              <a:off x="6927088" y="2502821"/>
              <a:ext cx="4571690" cy="702674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6" name="모서리가 둥근 직사각형 5"/>
            <p:cNvSpPr/>
            <p:nvPr/>
          </p:nvSpPr>
          <p:spPr>
            <a:xfrm>
              <a:off x="748897" y="428122"/>
              <a:ext cx="3176927" cy="702674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7" name="직선 연결선 6"/>
            <p:cNvCxnSpPr/>
            <p:nvPr/>
          </p:nvCxnSpPr>
          <p:spPr>
            <a:xfrm flipV="1">
              <a:off x="6754018" y="1812392"/>
              <a:ext cx="5422741" cy="445874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/>
            <p:cNvCxnSpPr/>
            <p:nvPr/>
          </p:nvCxnSpPr>
          <p:spPr>
            <a:xfrm>
              <a:off x="6604738" y="4311215"/>
              <a:ext cx="5572021" cy="1046615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 flipH="1">
              <a:off x="5024405" y="4065035"/>
              <a:ext cx="618988" cy="2549469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4737216" y="33546"/>
              <a:ext cx="890872" cy="2522286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 flipV="1">
              <a:off x="13170" y="3305483"/>
              <a:ext cx="5495414" cy="453053"/>
            </a:xfrm>
            <a:prstGeom prst="line">
              <a:avLst/>
            </a:prstGeom>
            <a:ln w="857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849841" y="428122"/>
              <a:ext cx="2975496" cy="621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2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1. </a:t>
              </a:r>
              <a:r>
                <a:rPr lang="ko-KR" altLang="en-US" sz="32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나 좀 내버려 둬 </a:t>
              </a:r>
              <a:r>
                <a:rPr lang="en-US" altLang="ko-KR" sz="32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  <p:pic>
          <p:nvPicPr>
            <p:cNvPr id="13" name="그림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24405" y="1974884"/>
              <a:ext cx="1729613" cy="2398614"/>
            </a:xfrm>
            <a:prstGeom prst="rect">
              <a:avLst/>
            </a:prstGeom>
            <a:ln w="76200">
              <a:noFill/>
            </a:ln>
            <a:effectLst>
              <a:glow rad="292100">
                <a:schemeClr val="bg1"/>
              </a:glo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523350" y="4022161"/>
              <a:ext cx="3949738" cy="621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2. </a:t>
              </a:r>
              <a:r>
                <a:rPr lang="ko-KR" altLang="en-US" sz="32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화가 나는데 어떡하라고 </a:t>
              </a:r>
              <a:r>
                <a:rPr lang="en-US" altLang="ko-KR" sz="32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072846" y="2492774"/>
              <a:ext cx="4222229" cy="621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5. </a:t>
              </a:r>
              <a:r>
                <a:rPr lang="ko-KR" altLang="en-US" sz="32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슬플 때는 이 노래를 </a:t>
              </a:r>
              <a:r>
                <a:rPr lang="ko-KR" altLang="en-US" sz="32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들어 봐</a:t>
              </a:r>
              <a:endParaRPr lang="en-US" altLang="ko-KR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16253" y="4929231"/>
              <a:ext cx="1864215" cy="1144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2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6~7. </a:t>
              </a:r>
              <a:r>
                <a:rPr lang="ko-KR" altLang="en-US" sz="32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내가</a:t>
              </a:r>
              <a:endParaRPr lang="en-US" altLang="ko-KR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2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발견한 행복</a:t>
              </a:r>
              <a:endParaRPr lang="en-US" altLang="ko-KR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8229" y="1351103"/>
              <a:ext cx="3750482" cy="14714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dirty="0">
                  <a:solidFill>
                    <a:schemeClr val="bg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*</a:t>
              </a:r>
              <a:r>
                <a:rPr lang="en-US" altLang="ko-KR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감정과 경험의 연결고리 짓기</a:t>
              </a:r>
              <a:endParaRPr lang="en-US" altLang="ko-KR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en-US" altLang="ko-KR" sz="2800" dirty="0">
                  <a:solidFill>
                    <a:schemeClr val="bg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*</a:t>
              </a:r>
              <a:r>
                <a:rPr lang="en-US" altLang="ko-KR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비슷한 경험을 공유해요</a:t>
              </a:r>
              <a:endParaRPr lang="en-US" altLang="ko-KR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en-US" altLang="ko-KR" sz="2800" dirty="0">
                  <a:solidFill>
                    <a:schemeClr val="bg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*</a:t>
              </a:r>
              <a:r>
                <a:rPr lang="en-US" altLang="ko-KR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경험을 떠올리며 책 나눠 읽기</a:t>
              </a:r>
              <a:endParaRPr lang="en-US" altLang="ko-KR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18" name="모서리가 둥근 직사각형 17"/>
            <p:cNvSpPr/>
            <p:nvPr/>
          </p:nvSpPr>
          <p:spPr>
            <a:xfrm>
              <a:off x="335536" y="4022161"/>
              <a:ext cx="4472687" cy="702674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grpSp>
          <p:nvGrpSpPr>
            <p:cNvPr id="19" name="그룹 18"/>
            <p:cNvGrpSpPr/>
            <p:nvPr/>
          </p:nvGrpSpPr>
          <p:grpSpPr>
            <a:xfrm>
              <a:off x="5628088" y="157220"/>
              <a:ext cx="1953300" cy="1580014"/>
              <a:chOff x="5301025" y="-77261"/>
              <a:chExt cx="2963300" cy="754633"/>
            </a:xfrm>
          </p:grpSpPr>
          <p:sp>
            <p:nvSpPr>
              <p:cNvPr id="20" name="모서리가 둥근 직사각형 19"/>
              <p:cNvSpPr/>
              <p:nvPr/>
            </p:nvSpPr>
            <p:spPr>
              <a:xfrm>
                <a:off x="5301025" y="-77261"/>
                <a:ext cx="2963300" cy="754633"/>
              </a:xfrm>
              <a:prstGeom prst="roundRect">
                <a:avLst>
                  <a:gd name="adj" fmla="val 50000"/>
                </a:avLst>
              </a:prstGeom>
              <a:noFill/>
              <a:ln w="381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5497042" y="-33971"/>
                <a:ext cx="2571270" cy="5466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32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3~4. </a:t>
                </a:r>
                <a:r>
                  <a:rPr lang="ko-KR" altLang="en-US" sz="32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나</a:t>
                </a:r>
                <a:r>
                  <a:rPr lang="en-US" altLang="ko-KR" sz="32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.. </a:t>
                </a:r>
              </a:p>
              <a:p>
                <a:pPr algn="ctr"/>
                <a:r>
                  <a:rPr lang="ko-KR" altLang="en-US" sz="32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떨고 있니 </a:t>
                </a:r>
                <a:r>
                  <a:rPr lang="en-US" altLang="ko-KR" sz="32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?</a:t>
                </a: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35537" y="4939420"/>
              <a:ext cx="3942926" cy="14714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dirty="0">
                  <a:solidFill>
                    <a:schemeClr val="bg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*</a:t>
              </a:r>
              <a:r>
                <a:rPr lang="en-US" altLang="ko-KR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화가 난 경험 공유하기</a:t>
              </a:r>
              <a:endParaRPr lang="en-US" altLang="ko-KR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en-US" altLang="ko-KR" sz="2800" dirty="0">
                  <a:solidFill>
                    <a:schemeClr val="bg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*</a:t>
              </a:r>
              <a:r>
                <a:rPr lang="en-US" altLang="ko-KR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신체적</a:t>
              </a:r>
              <a:r>
                <a:rPr lang="en-US" altLang="ko-KR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정신적 반응 되돌아보기</a:t>
              </a:r>
              <a:endParaRPr lang="en-US" altLang="ko-KR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en-US" altLang="ko-KR" sz="2800" dirty="0">
                  <a:solidFill>
                    <a:schemeClr val="bg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*</a:t>
              </a:r>
              <a:r>
                <a:rPr lang="en-US" altLang="ko-KR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화를 조절하는 비법</a:t>
              </a:r>
              <a:endParaRPr lang="en-US" altLang="ko-KR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630411" y="173914"/>
              <a:ext cx="3615939" cy="14714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dirty="0">
                  <a:solidFill>
                    <a:schemeClr val="bg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*</a:t>
              </a:r>
              <a:r>
                <a:rPr lang="en-US" altLang="ko-KR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무서움을 나눠요</a:t>
              </a:r>
              <a:endParaRPr lang="en-US" altLang="ko-KR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en-US" altLang="ko-KR" sz="2800" dirty="0">
                  <a:solidFill>
                    <a:schemeClr val="bg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*</a:t>
              </a:r>
              <a:r>
                <a:rPr lang="en-US" altLang="ko-KR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두려움을 줄이는 호흡과 명상</a:t>
              </a:r>
              <a:endParaRPr lang="en-US" altLang="ko-KR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en-US" altLang="ko-KR" sz="2800" dirty="0">
                  <a:solidFill>
                    <a:schemeClr val="bg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*</a:t>
              </a:r>
              <a:r>
                <a:rPr lang="en-US" altLang="ko-KR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감정 인형 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만들기</a:t>
              </a:r>
              <a:endParaRPr lang="en-US" altLang="ko-KR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961551" y="3304880"/>
              <a:ext cx="3200392" cy="1013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dirty="0">
                  <a:solidFill>
                    <a:schemeClr val="bg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* </a:t>
              </a:r>
              <a:r>
                <a:rPr lang="ko-KR" altLang="en-US" sz="2800" dirty="0" err="1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힐링</a:t>
              </a:r>
              <a:r>
                <a:rPr lang="ko-KR" altLang="en-US" sz="28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음악 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소개하기</a:t>
              </a:r>
              <a:endParaRPr lang="en-US" altLang="ko-KR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en-US" altLang="ko-KR" sz="2800" dirty="0">
                  <a:solidFill>
                    <a:schemeClr val="bg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*</a:t>
              </a:r>
              <a:r>
                <a:rPr lang="en-US" altLang="ko-KR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나만의 </a:t>
              </a:r>
              <a:r>
                <a:rPr lang="ko-KR" altLang="en-US" sz="2800" dirty="0" err="1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힐링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음악 만들기</a:t>
              </a:r>
              <a:endParaRPr lang="en-US" altLang="ko-KR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779508" y="5357830"/>
              <a:ext cx="3772620" cy="1013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dirty="0">
                  <a:solidFill>
                    <a:schemeClr val="bg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* </a:t>
              </a:r>
              <a:r>
                <a:rPr lang="ko-KR" altLang="en-US" sz="2800" dirty="0" err="1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감정별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이미지와 색 표현하기</a:t>
              </a:r>
              <a:endParaRPr lang="en-US" altLang="ko-KR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en-US" altLang="ko-KR" sz="2800" dirty="0">
                  <a:solidFill>
                    <a:schemeClr val="bg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*</a:t>
              </a:r>
              <a:r>
                <a:rPr lang="en-US" altLang="ko-KR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미술 치료 활동하기</a:t>
              </a:r>
              <a:endParaRPr lang="en-US" altLang="ko-KR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3170" y="33547"/>
              <a:ext cx="12163590" cy="6580958"/>
            </a:xfrm>
            <a:prstGeom prst="rect">
              <a:avLst/>
            </a:prstGeom>
            <a:noFill/>
            <a:ln w="127000">
              <a:solidFill>
                <a:srgbClr val="F8CB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26855" y="169877"/>
            <a:ext cx="78598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000" dirty="0">
                <a:ln>
                  <a:solidFill>
                    <a:schemeClr val="bg1"/>
                  </a:solidFill>
                </a:ln>
                <a:latin typeface="양진체 " panose="02020503000000000000" pitchFamily="18" charset="-127"/>
                <a:ea typeface="양진체 " panose="02020503000000000000" pitchFamily="18" charset="-127"/>
              </a:rPr>
              <a:t>어떤 활동들을 했었나요</a:t>
            </a:r>
            <a:r>
              <a:rPr lang="en-US" altLang="ko-KR" sz="6000" dirty="0">
                <a:ln>
                  <a:solidFill>
                    <a:schemeClr val="bg1"/>
                  </a:solidFill>
                </a:ln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000" dirty="0">
              <a:ln>
                <a:solidFill>
                  <a:schemeClr val="bg1"/>
                </a:solidFill>
              </a:ln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5808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모서리가 둥근 직사각형 56"/>
          <p:cNvSpPr/>
          <p:nvPr/>
        </p:nvSpPr>
        <p:spPr>
          <a:xfrm>
            <a:off x="5467155" y="4824606"/>
            <a:ext cx="2163256" cy="16023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모서리가 둥근 직사각형 52"/>
          <p:cNvSpPr/>
          <p:nvPr/>
        </p:nvSpPr>
        <p:spPr>
          <a:xfrm>
            <a:off x="6927088" y="2502821"/>
            <a:ext cx="4571690" cy="702674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모서리가 둥근 직사각형 48"/>
          <p:cNvSpPr/>
          <p:nvPr/>
        </p:nvSpPr>
        <p:spPr>
          <a:xfrm>
            <a:off x="748897" y="428122"/>
            <a:ext cx="3176927" cy="702674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직선 연결선 12"/>
          <p:cNvCxnSpPr/>
          <p:nvPr/>
        </p:nvCxnSpPr>
        <p:spPr>
          <a:xfrm flipV="1">
            <a:off x="6754018" y="1813029"/>
            <a:ext cx="5602140" cy="445236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>
            <a:off x="6604738" y="4311215"/>
            <a:ext cx="5751420" cy="1046615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 flipH="1">
            <a:off x="4853655" y="4065035"/>
            <a:ext cx="789737" cy="2983513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/>
        </p:nvCxnSpPr>
        <p:spPr>
          <a:xfrm>
            <a:off x="4653158" y="-78574"/>
            <a:ext cx="974930" cy="2634406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 flipV="1">
            <a:off x="-92597" y="3305483"/>
            <a:ext cx="5601180" cy="398416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49841" y="428122"/>
            <a:ext cx="2975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1. </a:t>
            </a:r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 좀 내버려 둬 </a:t>
            </a:r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405" y="1974884"/>
            <a:ext cx="1729613" cy="2398614"/>
          </a:xfrm>
          <a:prstGeom prst="rect">
            <a:avLst/>
          </a:prstGeom>
          <a:ln w="76200">
            <a:noFill/>
          </a:ln>
          <a:effectLst>
            <a:glow rad="292100">
              <a:schemeClr val="bg1"/>
            </a:glow>
          </a:effectLst>
        </p:spPr>
      </p:pic>
      <p:sp>
        <p:nvSpPr>
          <p:cNvPr id="30" name="TextBox 29"/>
          <p:cNvSpPr txBox="1"/>
          <p:nvPr/>
        </p:nvSpPr>
        <p:spPr>
          <a:xfrm>
            <a:off x="523350" y="4022161"/>
            <a:ext cx="41537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2. </a:t>
            </a:r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화가 나는데 어떡하라고 </a:t>
            </a:r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072846" y="2492773"/>
            <a:ext cx="4443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5. </a:t>
            </a:r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슬플 때는 이 노래를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들어 봐</a:t>
            </a:r>
            <a:endParaRPr lang="en-US" altLang="ko-KR" sz="36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16253" y="4929231"/>
            <a:ext cx="18642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6~7. </a:t>
            </a:r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</a:t>
            </a:r>
            <a:endParaRPr lang="en-US" altLang="ko-KR" sz="36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발견한 행복</a:t>
            </a:r>
            <a:endParaRPr lang="en-US" altLang="ko-KR" sz="36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8228" y="1351103"/>
            <a:ext cx="401584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감정과 경험의 연결고리 짓기</a:t>
            </a:r>
            <a:endParaRPr lang="en-US" altLang="ko-KR" sz="32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비슷한 경험을 공유해요</a:t>
            </a:r>
            <a:endParaRPr lang="en-US" altLang="ko-KR" sz="32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경험을 떠올리며 책 나눠 읽기</a:t>
            </a:r>
            <a:endParaRPr lang="en-US" altLang="ko-KR" sz="32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50" name="모서리가 둥근 직사각형 49"/>
          <p:cNvSpPr/>
          <p:nvPr/>
        </p:nvSpPr>
        <p:spPr>
          <a:xfrm>
            <a:off x="335536" y="4022161"/>
            <a:ext cx="4472687" cy="702674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2" name="그룹 51"/>
          <p:cNvGrpSpPr/>
          <p:nvPr/>
        </p:nvGrpSpPr>
        <p:grpSpPr>
          <a:xfrm>
            <a:off x="5628088" y="157220"/>
            <a:ext cx="1953300" cy="1580014"/>
            <a:chOff x="5301025" y="-77261"/>
            <a:chExt cx="2963300" cy="754633"/>
          </a:xfrm>
        </p:grpSpPr>
        <p:sp>
          <p:nvSpPr>
            <p:cNvPr id="51" name="모서리가 둥근 직사각형 50"/>
            <p:cNvSpPr/>
            <p:nvPr/>
          </p:nvSpPr>
          <p:spPr>
            <a:xfrm>
              <a:off x="5301025" y="-77261"/>
              <a:ext cx="2963300" cy="754633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437606" y="-33971"/>
              <a:ext cx="2690139" cy="573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3~4. </a:t>
              </a:r>
              <a:r>
                <a:rPr lang="ko-KR" altLang="en-US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나</a:t>
              </a:r>
              <a:r>
                <a:rPr lang="en-US" altLang="ko-KR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떨고 있니 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335536" y="4939419"/>
            <a:ext cx="42178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화가 난 경험 공유하기</a:t>
            </a:r>
            <a:endParaRPr lang="en-US" altLang="ko-KR" sz="32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신체적</a:t>
            </a:r>
            <a:r>
              <a:rPr lang="en-US" altLang="ko-KR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정신적 반응 되돌아보기</a:t>
            </a:r>
            <a:endParaRPr lang="en-US" altLang="ko-KR" sz="32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화를 조절하는 비법</a:t>
            </a:r>
            <a:endParaRPr lang="en-US" altLang="ko-KR" sz="32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630411" y="173914"/>
            <a:ext cx="38683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무서움을 나눠요</a:t>
            </a:r>
            <a:endParaRPr lang="en-US" altLang="ko-KR" sz="32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두려움을 줄이는 호흡과 명상</a:t>
            </a:r>
            <a:endParaRPr lang="en-US" altLang="ko-KR" sz="32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 인형 </a:t>
            </a:r>
            <a:r>
              <a:rPr lang="ko-KR" altLang="en-US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만들기</a:t>
            </a:r>
            <a:endParaRPr lang="en-US" altLang="ko-KR" sz="32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61551" y="3304880"/>
            <a:ext cx="342273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 </a:t>
            </a:r>
            <a:r>
              <a:rPr lang="ko-KR" altLang="en-US" sz="32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힐링</a:t>
            </a:r>
            <a:r>
              <a:rPr lang="ko-KR" altLang="en-US" sz="320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음악 </a:t>
            </a:r>
            <a:r>
              <a:rPr lang="ko-KR" altLang="en-US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소개하기</a:t>
            </a:r>
            <a:endParaRPr lang="en-US" altLang="ko-KR" sz="32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나만의 </a:t>
            </a:r>
            <a:r>
              <a:rPr lang="ko-KR" altLang="en-US" sz="32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힐링</a:t>
            </a:r>
            <a:r>
              <a:rPr lang="ko-KR" altLang="en-US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음악 만들기</a:t>
            </a:r>
            <a:endParaRPr lang="en-US" altLang="ko-KR" sz="32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779509" y="5357830"/>
            <a:ext cx="403347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 </a:t>
            </a:r>
            <a:r>
              <a:rPr lang="ko-KR" altLang="en-US" sz="32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감정별</a:t>
            </a:r>
            <a:r>
              <a:rPr lang="ko-KR" altLang="en-US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이미지와 색 표현하기</a:t>
            </a:r>
            <a:endParaRPr lang="en-US" altLang="ko-KR" sz="32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미술 치료 활동하기</a:t>
            </a:r>
            <a:endParaRPr lang="en-US" altLang="ko-KR" sz="32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13170" y="33546"/>
            <a:ext cx="12163590" cy="6824454"/>
          </a:xfrm>
          <a:prstGeom prst="rect">
            <a:avLst/>
          </a:prstGeom>
          <a:noFill/>
          <a:ln w="127000">
            <a:solidFill>
              <a:srgbClr val="F8C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0715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77731">
            <a:off x="895090" y="1279942"/>
            <a:ext cx="2599996" cy="3605655"/>
          </a:xfrm>
          <a:prstGeom prst="rect">
            <a:avLst/>
          </a:prstGeom>
          <a:ln w="76200">
            <a:noFill/>
          </a:ln>
          <a:effectLst>
            <a:glow rad="292100">
              <a:schemeClr val="bg1"/>
            </a:glow>
          </a:effectLst>
        </p:spPr>
      </p:pic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32" b="99728" l="9836" r="89982">
                        <a14:foregroundMark x1="69581" y1="85986" x2="82332" y2="99728"/>
                        <a14:foregroundMark x1="57013" y1="74014" x2="68488" y2="73197"/>
                        <a14:foregroundMark x1="16211" y1="61361" x2="20036" y2="74422"/>
                        <a14:foregroundMark x1="13661" y1="63401" x2="22040" y2="60680"/>
                        <a14:foregroundMark x1="15301" y1="67075" x2="12933" y2="71293"/>
                        <a14:foregroundMark x1="19126" y1="72517" x2="15665" y2="75782"/>
                        <a14:foregroundMark x1="22404" y1="60952" x2="22587" y2="67075"/>
                        <a14:foregroundMark x1="23497" y1="63265" x2="22951" y2="65578"/>
                        <a14:foregroundMark x1="23862" y1="64898" x2="22040" y2="67075"/>
                        <a14:foregroundMark x1="12750" y1="64490" x2="14026" y2="66939"/>
                        <a14:foregroundMark x1="24044" y1="65306" x2="21676" y2="68027"/>
                        <a14:foregroundMark x1="14572" y1="72517" x2="13661" y2="70748"/>
                        <a14:foregroundMark x1="22587" y1="72245" x2="22951" y2="68844"/>
                        <a14:foregroundMark x1="19854" y1="75646" x2="20947" y2="76190"/>
                        <a14:backgroundMark x1="14208" y1="83810" x2="61020" y2="98776"/>
                        <a14:backgroundMark x1="47541" y1="78776" x2="53552" y2="82313"/>
                        <a14:backgroundMark x1="73042" y1="62313" x2="76685" y2="69796"/>
                        <a14:backgroundMark x1="76867" y1="73469" x2="75410" y2="75510"/>
                        <a14:backgroundMark x1="15483" y1="70340" x2="15301" y2="73469"/>
                        <a14:backgroundMark x1="12568" y1="71020" x2="13115" y2="72109"/>
                        <a14:backgroundMark x1="21676" y1="69796" x2="21311" y2="73061"/>
                        <a14:backgroundMark x1="18033" y1="74694" x2="18397" y2="76599"/>
                        <a14:backgroundMark x1="18579" y1="73469" x2="18397" y2="75374"/>
                      </a14:backgroundRemoval>
                    </a14:imgEffect>
                  </a14:imgLayer>
                </a14:imgProps>
              </a:ext>
            </a:extLst>
          </a:blip>
          <a:srcRect l="25131" t="48334" b="1"/>
          <a:stretch/>
        </p:blipFill>
        <p:spPr>
          <a:xfrm>
            <a:off x="6656158" y="1743709"/>
            <a:ext cx="5535842" cy="5114291"/>
          </a:xfrm>
          <a:prstGeom prst="rect">
            <a:avLst/>
          </a:prstGeom>
        </p:spPr>
      </p:pic>
      <p:sp>
        <p:nvSpPr>
          <p:cNvPr id="56" name="직사각형 55"/>
          <p:cNvSpPr/>
          <p:nvPr/>
        </p:nvSpPr>
        <p:spPr>
          <a:xfrm>
            <a:off x="261957" y="224678"/>
            <a:ext cx="11721601" cy="6417225"/>
          </a:xfrm>
          <a:prstGeom prst="rect">
            <a:avLst/>
          </a:prstGeom>
          <a:solidFill>
            <a:srgbClr val="FFFFFF">
              <a:alpha val="25882"/>
            </a:srgbClr>
          </a:solidFill>
          <a:ln w="12700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926297" y="2047850"/>
            <a:ext cx="676018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6000" dirty="0">
                <a:ln>
                  <a:solidFill>
                    <a:schemeClr val="bg1"/>
                  </a:solidFill>
                </a:ln>
                <a:latin typeface="양진체 " panose="02020503000000000000" pitchFamily="18" charset="-127"/>
                <a:ea typeface="양진체 " panose="02020503000000000000" pitchFamily="18" charset="-127"/>
              </a:rPr>
              <a:t>감정을 현명하게 </a:t>
            </a:r>
            <a:endParaRPr lang="en-US" altLang="ko-KR" sz="6000" dirty="0">
              <a:ln>
                <a:solidFill>
                  <a:schemeClr val="bg1"/>
                </a:solidFill>
              </a:ln>
              <a:latin typeface="양진체 " panose="02020503000000000000" pitchFamily="18" charset="-127"/>
              <a:ea typeface="양진체 " panose="02020503000000000000" pitchFamily="18" charset="-127"/>
            </a:endParaRPr>
          </a:p>
          <a:p>
            <a:pPr algn="ctr"/>
            <a:r>
              <a:rPr lang="ko-KR" altLang="en-US" sz="6000" dirty="0">
                <a:ln>
                  <a:solidFill>
                    <a:schemeClr val="bg1"/>
                  </a:solidFill>
                </a:ln>
                <a:latin typeface="양진체 " panose="02020503000000000000" pitchFamily="18" charset="-127"/>
                <a:ea typeface="양진체 " panose="02020503000000000000" pitchFamily="18" charset="-127"/>
              </a:rPr>
              <a:t>표현하고</a:t>
            </a:r>
            <a:r>
              <a:rPr lang="en-US" altLang="ko-KR" sz="6000" dirty="0">
                <a:ln>
                  <a:solidFill>
                    <a:schemeClr val="bg1"/>
                  </a:solidFill>
                </a:ln>
                <a:latin typeface="양진체 " panose="02020503000000000000" pitchFamily="18" charset="-127"/>
                <a:ea typeface="양진체 " panose="02020503000000000000" pitchFamily="18" charset="-127"/>
              </a:rPr>
              <a:t> </a:t>
            </a:r>
            <a:r>
              <a:rPr lang="ko-KR" altLang="en-US" sz="6000" dirty="0" err="1">
                <a:ln>
                  <a:solidFill>
                    <a:schemeClr val="bg1"/>
                  </a:solidFill>
                </a:ln>
                <a:latin typeface="양진체 " panose="02020503000000000000" pitchFamily="18" charset="-127"/>
                <a:ea typeface="양진체 " panose="02020503000000000000" pitchFamily="18" charset="-127"/>
              </a:rPr>
              <a:t>힐링하는</a:t>
            </a:r>
            <a:r>
              <a:rPr lang="ko-KR" altLang="en-US" sz="6000" dirty="0">
                <a:ln>
                  <a:solidFill>
                    <a:schemeClr val="bg1"/>
                  </a:solidFill>
                </a:ln>
                <a:latin typeface="양진체 " panose="02020503000000000000" pitchFamily="18" charset="-127"/>
                <a:ea typeface="양진체 " panose="02020503000000000000" pitchFamily="18" charset="-127"/>
              </a:rPr>
              <a:t> </a:t>
            </a:r>
            <a:endParaRPr lang="en-US" altLang="ko-KR" sz="6000" dirty="0">
              <a:ln>
                <a:solidFill>
                  <a:schemeClr val="bg1"/>
                </a:solidFill>
              </a:ln>
              <a:latin typeface="양진체 " panose="02020503000000000000" pitchFamily="18" charset="-127"/>
              <a:ea typeface="양진체 " panose="02020503000000000000" pitchFamily="18" charset="-127"/>
            </a:endParaRPr>
          </a:p>
          <a:p>
            <a:pPr algn="ctr"/>
            <a:r>
              <a:rPr lang="ko-KR" altLang="en-US" sz="6000" dirty="0">
                <a:ln>
                  <a:solidFill>
                    <a:schemeClr val="bg1"/>
                  </a:solidFill>
                </a:ln>
                <a:latin typeface="양진체 " panose="02020503000000000000" pitchFamily="18" charset="-127"/>
                <a:ea typeface="양진체 " panose="02020503000000000000" pitchFamily="18" charset="-127"/>
              </a:rPr>
              <a:t>친구들이 되길 바라요</a:t>
            </a:r>
            <a:r>
              <a:rPr lang="en-US" altLang="ko-KR" sz="6000" dirty="0">
                <a:ln>
                  <a:solidFill>
                    <a:schemeClr val="bg1"/>
                  </a:solidFill>
                </a:ln>
                <a:latin typeface="양진체 " panose="02020503000000000000" pitchFamily="18" charset="-127"/>
                <a:ea typeface="양진체 " panose="02020503000000000000" pitchFamily="18" charset="-127"/>
              </a:rPr>
              <a:t>!</a:t>
            </a:r>
            <a:endParaRPr lang="ko-KR" altLang="en-US" sz="6000" dirty="0">
              <a:ln>
                <a:solidFill>
                  <a:schemeClr val="bg1"/>
                </a:solidFill>
              </a:ln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4110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7900634" cy="1064461"/>
            <a:chOff x="240211" y="235857"/>
            <a:chExt cx="7381882" cy="1064461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1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381882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67634" y="1966036"/>
            <a:ext cx="2537374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관련교과</a:t>
            </a: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203468" y="2877686"/>
            <a:ext cx="2967432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성취기준</a:t>
            </a: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04896" y="3588856"/>
            <a:ext cx="11643360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5010" indent="-715010" algn="just" fontAlgn="base">
              <a:spcBef>
                <a:spcPts val="200"/>
              </a:spcBef>
            </a:pPr>
            <a:r>
              <a:rPr lang="en-US" altLang="ko-KR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[6</a:t>
            </a:r>
            <a:r>
              <a:rPr lang="ko-KR" altLang="en-US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미</a:t>
            </a:r>
            <a:r>
              <a:rPr lang="en-US" altLang="ko-KR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01-04]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이미지를 활용하여 자신의 느낌과 생각을 전달할 수 있다</a:t>
            </a: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marL="715010" indent="-715010" algn="just" fontAlgn="base">
              <a:spcBef>
                <a:spcPts val="200"/>
              </a:spcBef>
            </a:pPr>
            <a:r>
              <a:rPr lang="en-US" altLang="ko-KR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[6</a:t>
            </a:r>
            <a:r>
              <a:rPr lang="ko-KR" altLang="en-US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미</a:t>
            </a:r>
            <a:r>
              <a:rPr lang="en-US" altLang="ko-KR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02-06]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작품 제작의 전체 과정에서 느낀 점</a:t>
            </a: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알게 된 점 등을 서로</a:t>
            </a:r>
            <a:endParaRPr lang="en-US" altLang="ko-KR" sz="3600" kern="0" spc="300" dirty="0">
              <a:solidFill>
                <a:srgbClr val="00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L="715010" indent="-715010" algn="just" fontAlgn="base">
              <a:spcBef>
                <a:spcPts val="200"/>
              </a:spcBef>
            </a:pP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   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이야기할 수 있다</a:t>
            </a: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marL="715010" indent="-715010" algn="just" fontAlgn="base">
              <a:spcBef>
                <a:spcPts val="200"/>
              </a:spcBef>
            </a:pPr>
            <a:r>
              <a:rPr lang="en-US" altLang="ko-KR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[6</a:t>
            </a:r>
            <a:r>
              <a:rPr lang="ko-KR" altLang="en-US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국</a:t>
            </a:r>
            <a:r>
              <a:rPr lang="en-US" altLang="ko-KR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05-06]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작품에서 얻은 깨달음을 바탕으로 하여 바람직한 삶의 가치</a:t>
            </a:r>
            <a:endParaRPr lang="en-US" altLang="ko-KR" sz="3600" kern="0" spc="300" dirty="0">
              <a:solidFill>
                <a:srgbClr val="00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L="715010" indent="-715010" algn="just" fontAlgn="base">
              <a:spcBef>
                <a:spcPts val="200"/>
              </a:spcBef>
            </a:pP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    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를 내면화하는 태도를 지닌다</a:t>
            </a: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2800" kern="0" spc="300" dirty="0">
              <a:solidFill>
                <a:srgbClr val="000000"/>
              </a:solidFill>
              <a:effectLst/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792" y="1887409"/>
            <a:ext cx="1237889" cy="113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140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8263418" cy="1895457"/>
            <a:chOff x="240211" y="235857"/>
            <a:chExt cx="7381882" cy="1895457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2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232126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43969" y="1962887"/>
            <a:ext cx="3111543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사용한 글꼴</a:t>
            </a: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393539" y="2892636"/>
            <a:ext cx="2967432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차시안내</a:t>
            </a: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773911" y="3650177"/>
            <a:ext cx="1087591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이번 차시는 책에 나온 감정들을 살펴보고 감정과 관련한 미술치료활동을 해봅니다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&lt;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1&gt;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책에서 제시하고 있는 감정을 생각했을 때 떠오르는 이미지나 색 등을 브레인 </a:t>
            </a:r>
            <a:r>
              <a:rPr lang="ko-KR" altLang="en-US" sz="4400" spc="3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스토밍해봅니다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육각 또는 사각형의 </a:t>
            </a:r>
            <a:r>
              <a:rPr lang="ko-KR" altLang="en-US" sz="4400" spc="3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자석보드가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있다면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0D9D4BFD-45C1-40D9-993B-BE9F0A8C1A47}"/>
              </a:ext>
            </a:extLst>
          </p:cNvPr>
          <p:cNvSpPr/>
          <p:nvPr/>
        </p:nvSpPr>
        <p:spPr>
          <a:xfrm>
            <a:off x="3631579" y="1939868"/>
            <a:ext cx="55563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400" spc="3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양진체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4400" spc="3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나눔손글씨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4400" spc="3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바른히피</a:t>
            </a:r>
            <a:endParaRPr lang="ko-KR" altLang="en-US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18489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8263418" cy="1064461"/>
            <a:chOff x="240211" y="235857"/>
            <a:chExt cx="7381882" cy="1064461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3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232126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직사각형 15"/>
          <p:cNvSpPr/>
          <p:nvPr/>
        </p:nvSpPr>
        <p:spPr>
          <a:xfrm>
            <a:off x="691491" y="2113258"/>
            <a:ext cx="111031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활용할 수 있습니다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4400" spc="3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자석보드가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없는 교실의 경우 간단하게 </a:t>
            </a:r>
            <a:r>
              <a:rPr lang="ko-KR" altLang="en-US" sz="4400" spc="3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포스트잇으로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활동하는 것을 </a:t>
            </a:r>
            <a:r>
              <a:rPr lang="ko-KR" altLang="en-US" sz="4400" spc="3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추천드립니다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&lt;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2&gt;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에서는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감정을 자신의 느낌대로 표현해보는 기회를 갖습니다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자신이 느끼는 그대로를 자유롭게 표현하는 기회를 가지며 감정을 어떻게 수용하고 있는지 살펴봅니다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&lt;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3&gt;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에서는 친구의 작품을 보고 어떤 감정을 나타낸 것인지 추측해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80531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8263418" cy="1064461"/>
            <a:chOff x="240211" y="235857"/>
            <a:chExt cx="7381882" cy="1064461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4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232126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57434" y="3257484"/>
            <a:ext cx="3136410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4400" spc="300" dirty="0">
                <a:solidFill>
                  <a:prstClr val="black"/>
                </a:solidFill>
                <a:highlight>
                  <a:srgbClr val="FFFF9F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참고하세요</a:t>
            </a: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+]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1160781" y="4207025"/>
            <a:ext cx="71857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슬라이드 노트를 확인해 주세요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!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85714" y1="31783" x2="84524" y2="35659"/>
                        <a14:foregroundMark x1="80952" y1="37209" x2="69048" y2="49612"/>
                        <a14:foregroundMark x1="78571" y1="41085" x2="72619" y2="49612"/>
                        <a14:foregroundMark x1="84524" y1="30233" x2="77381" y2="27907"/>
                        <a14:foregroundMark x1="75000" y1="28682" x2="61905" y2="25581"/>
                        <a14:foregroundMark x1="58333" y1="21705" x2="52381" y2="17829"/>
                        <a14:foregroundMark x1="48810" y1="17829" x2="44048" y2="18605"/>
                        <a14:foregroundMark x1="42857" y1="19380" x2="40476" y2="27132"/>
                        <a14:foregroundMark x1="38095" y1="31008" x2="35714" y2="39535"/>
                        <a14:backgroundMark x1="36905" y1="25581" x2="29762" y2="372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56082" flipH="1">
            <a:off x="631923" y="3779572"/>
            <a:ext cx="1057716" cy="1624349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1697718" y="5081572"/>
            <a:ext cx="1127472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준비물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: </a:t>
            </a:r>
            <a:r>
              <a:rPr lang="ko-KR" altLang="en-US" sz="4400" spc="3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포스트잇이나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4400" spc="3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자석보드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도화지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(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흰색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or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검정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), </a:t>
            </a:r>
          </a:p>
          <a:p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      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크레파스나 색연필 등의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4400" spc="3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채색도구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" t="29556" r="74245" b="18445"/>
          <a:stretch/>
        </p:blipFill>
        <p:spPr>
          <a:xfrm>
            <a:off x="750186" y="5167712"/>
            <a:ext cx="866532" cy="1114112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656111" y="1753489"/>
            <a:ext cx="1087591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해봅니다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감정을 스스럼없이 표현해보고 자유롭게 표현해보면서 행복감을 느낄 수 있습니다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7927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 rot="21363084">
            <a:off x="896650" y="2228415"/>
            <a:ext cx="8836802" cy="1103761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72" y="483882"/>
            <a:ext cx="1158240" cy="1791232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240210" y="235857"/>
            <a:ext cx="11721601" cy="6360160"/>
          </a:xfrm>
          <a:prstGeom prst="rect">
            <a:avLst/>
          </a:prstGeom>
          <a:noFill/>
          <a:ln w="12700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2" b="99728" l="9836" r="89982">
                        <a14:foregroundMark x1="69581" y1="85986" x2="82332" y2="99728"/>
                        <a14:foregroundMark x1="57013" y1="74014" x2="68488" y2="73197"/>
                        <a14:foregroundMark x1="16211" y1="61361" x2="20036" y2="74422"/>
                        <a14:foregroundMark x1="13661" y1="63401" x2="22040" y2="60680"/>
                        <a14:foregroundMark x1="15301" y1="67075" x2="12933" y2="71293"/>
                        <a14:foregroundMark x1="19126" y1="72517" x2="15665" y2="75782"/>
                        <a14:foregroundMark x1="22404" y1="60952" x2="22587" y2="67075"/>
                        <a14:foregroundMark x1="23497" y1="63265" x2="22951" y2="65578"/>
                        <a14:foregroundMark x1="23862" y1="64898" x2="22040" y2="67075"/>
                        <a14:foregroundMark x1="12750" y1="64490" x2="14026" y2="66939"/>
                        <a14:foregroundMark x1="24044" y1="65306" x2="21676" y2="68027"/>
                        <a14:foregroundMark x1="14572" y1="72517" x2="13661" y2="70748"/>
                        <a14:foregroundMark x1="22587" y1="72245" x2="22951" y2="68844"/>
                        <a14:foregroundMark x1="19854" y1="75646" x2="20947" y2="76190"/>
                        <a14:backgroundMark x1="14208" y1="83810" x2="61020" y2="98776"/>
                        <a14:backgroundMark x1="47541" y1="78776" x2="53552" y2="82313"/>
                        <a14:backgroundMark x1="73042" y1="62313" x2="76685" y2="69796"/>
                        <a14:backgroundMark x1="76867" y1="73469" x2="75410" y2="75510"/>
                        <a14:backgroundMark x1="15483" y1="70340" x2="15301" y2="73469"/>
                        <a14:backgroundMark x1="12568" y1="71020" x2="13115" y2="72109"/>
                        <a14:backgroundMark x1="21676" y1="69796" x2="21311" y2="73061"/>
                        <a14:backgroundMark x1="18033" y1="74694" x2="18397" y2="76599"/>
                        <a14:backgroundMark x1="18579" y1="73469" x2="18397" y2="75374"/>
                      </a14:backgroundRemoval>
                    </a14:imgEffect>
                  </a14:imgLayer>
                </a14:imgProps>
              </a:ext>
            </a:extLst>
          </a:blip>
          <a:srcRect l="25131" t="48334" b="1"/>
          <a:stretch/>
        </p:blipFill>
        <p:spPr>
          <a:xfrm>
            <a:off x="6656158" y="1743709"/>
            <a:ext cx="5535842" cy="511429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218" y="437141"/>
            <a:ext cx="2571668" cy="547254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 rot="21114169">
            <a:off x="739686" y="2111023"/>
            <a:ext cx="8957079" cy="1172848"/>
          </a:xfrm>
          <a:prstGeom prst="rect">
            <a:avLst/>
          </a:prstGeom>
          <a:solidFill>
            <a:srgbClr val="C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 rot="21224205">
            <a:off x="1081586" y="1967645"/>
            <a:ext cx="89250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나 좀 내버려 둬</a:t>
            </a:r>
            <a:r>
              <a:rPr lang="en-US" altLang="ko-KR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!!</a:t>
            </a:r>
            <a:endParaRPr lang="ko-KR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40210" y="4300854"/>
            <a:ext cx="74910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5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5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 발견한 행복</a:t>
            </a:r>
            <a:r>
              <a:rPr lang="en-US" altLang="ko-KR" sz="5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</a:p>
        </p:txBody>
      </p:sp>
      <p:sp>
        <p:nvSpPr>
          <p:cNvPr id="10" name="직사각형 9"/>
          <p:cNvSpPr/>
          <p:nvPr/>
        </p:nvSpPr>
        <p:spPr>
          <a:xfrm rot="21186517">
            <a:off x="4002995" y="904223"/>
            <a:ext cx="74910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400" spc="3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3</a:t>
            </a:r>
            <a:r>
              <a:rPr lang="ko-KR" altLang="en-US" sz="4400" spc="3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장</a:t>
            </a:r>
            <a:r>
              <a:rPr lang="en-US" altLang="ko-KR" sz="4400" spc="3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&amp;8</a:t>
            </a:r>
            <a:r>
              <a:rPr lang="ko-KR" altLang="en-US" sz="4400" spc="3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장</a:t>
            </a:r>
            <a:endParaRPr lang="en-US" altLang="ko-KR" sz="4400" spc="3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3" t="8958" r="6497" b="13541"/>
          <a:stretch/>
        </p:blipFill>
        <p:spPr>
          <a:xfrm>
            <a:off x="11390724" y="-2057168"/>
            <a:ext cx="10932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777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848501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무엇을 나타낸 것일까요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1460890" y="3046095"/>
            <a:ext cx="9129432" cy="2196465"/>
            <a:chOff x="1478280" y="2756535"/>
            <a:chExt cx="8630603" cy="2076451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78280" y="2756535"/>
              <a:ext cx="2001203" cy="2076450"/>
            </a:xfrm>
            <a:prstGeom prst="rect">
              <a:avLst/>
            </a:prstGeom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88080" y="2756535"/>
              <a:ext cx="2001203" cy="2076450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97880" y="2756535"/>
              <a:ext cx="2001203" cy="2076450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107680" y="2756536"/>
              <a:ext cx="2001203" cy="2076450"/>
            </a:xfrm>
            <a:prstGeom prst="rect">
              <a:avLst/>
            </a:prstGeom>
          </p:spPr>
        </p:pic>
      </p:grp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9" t="-2301" r="74297" b="66889"/>
          <a:stretch/>
        </p:blipFill>
        <p:spPr>
          <a:xfrm rot="392518">
            <a:off x="9346598" y="3706910"/>
            <a:ext cx="2928755" cy="2996567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19" t="-1115" r="-415" b="65703"/>
          <a:stretch/>
        </p:blipFill>
        <p:spPr>
          <a:xfrm rot="21055712" flipH="1">
            <a:off x="25103" y="1684063"/>
            <a:ext cx="2218761" cy="2299734"/>
          </a:xfrm>
          <a:prstGeom prst="rect">
            <a:avLst/>
          </a:prstGeom>
        </p:spPr>
      </p:pic>
      <p:grpSp>
        <p:nvGrpSpPr>
          <p:cNvPr id="15" name="그룹 14"/>
          <p:cNvGrpSpPr/>
          <p:nvPr/>
        </p:nvGrpSpPr>
        <p:grpSpPr>
          <a:xfrm rot="21092936" flipH="1">
            <a:off x="5731514" y="5399380"/>
            <a:ext cx="4568366" cy="1155641"/>
            <a:chOff x="1318613" y="1952486"/>
            <a:chExt cx="10522868" cy="1155641"/>
          </a:xfrm>
        </p:grpSpPr>
        <p:sp>
          <p:nvSpPr>
            <p:cNvPr id="13" name="타원 12"/>
            <p:cNvSpPr/>
            <p:nvPr/>
          </p:nvSpPr>
          <p:spPr>
            <a:xfrm>
              <a:off x="2064270" y="1952486"/>
              <a:ext cx="8143326" cy="1155641"/>
            </a:xfrm>
            <a:custGeom>
              <a:avLst/>
              <a:gdLst>
                <a:gd name="connsiteX0" fmla="*/ 0 w 6271601"/>
                <a:gd name="connsiteY0" fmla="*/ 538786 h 1077571"/>
                <a:gd name="connsiteX1" fmla="*/ 3135801 w 6271601"/>
                <a:gd name="connsiteY1" fmla="*/ 0 h 1077571"/>
                <a:gd name="connsiteX2" fmla="*/ 6271602 w 6271601"/>
                <a:gd name="connsiteY2" fmla="*/ 538786 h 1077571"/>
                <a:gd name="connsiteX3" fmla="*/ 3135801 w 6271601"/>
                <a:gd name="connsiteY3" fmla="*/ 1077572 h 1077571"/>
                <a:gd name="connsiteX4" fmla="*/ 0 w 6271601"/>
                <a:gd name="connsiteY4" fmla="*/ 538786 h 1077571"/>
                <a:gd name="connsiteX0" fmla="*/ 0 w 6271602"/>
                <a:gd name="connsiteY0" fmla="*/ 538786 h 1077572"/>
                <a:gd name="connsiteX1" fmla="*/ 3135801 w 6271602"/>
                <a:gd name="connsiteY1" fmla="*/ 0 h 1077572"/>
                <a:gd name="connsiteX2" fmla="*/ 6271602 w 6271602"/>
                <a:gd name="connsiteY2" fmla="*/ 538786 h 1077572"/>
                <a:gd name="connsiteX3" fmla="*/ 3135801 w 6271602"/>
                <a:gd name="connsiteY3" fmla="*/ 1077572 h 1077572"/>
                <a:gd name="connsiteX4" fmla="*/ 0 w 6271602"/>
                <a:gd name="connsiteY4" fmla="*/ 538786 h 1077572"/>
                <a:gd name="connsiteX0" fmla="*/ 57508 w 6329110"/>
                <a:gd name="connsiteY0" fmla="*/ 538786 h 1077572"/>
                <a:gd name="connsiteX1" fmla="*/ 3193309 w 6329110"/>
                <a:gd name="connsiteY1" fmla="*/ 0 h 1077572"/>
                <a:gd name="connsiteX2" fmla="*/ 6329110 w 6329110"/>
                <a:gd name="connsiteY2" fmla="*/ 538786 h 1077572"/>
                <a:gd name="connsiteX3" fmla="*/ 3193309 w 6329110"/>
                <a:gd name="connsiteY3" fmla="*/ 1077572 h 1077572"/>
                <a:gd name="connsiteX4" fmla="*/ 57508 w 6329110"/>
                <a:gd name="connsiteY4" fmla="*/ 538786 h 1077572"/>
                <a:gd name="connsiteX0" fmla="*/ 57508 w 6329110"/>
                <a:gd name="connsiteY0" fmla="*/ 849376 h 1090608"/>
                <a:gd name="connsiteX1" fmla="*/ 3193309 w 6329110"/>
                <a:gd name="connsiteY1" fmla="*/ 5790 h 1090608"/>
                <a:gd name="connsiteX2" fmla="*/ 6329110 w 6329110"/>
                <a:gd name="connsiteY2" fmla="*/ 544576 h 1090608"/>
                <a:gd name="connsiteX3" fmla="*/ 3193309 w 6329110"/>
                <a:gd name="connsiteY3" fmla="*/ 1083362 h 1090608"/>
                <a:gd name="connsiteX4" fmla="*/ 57508 w 6329110"/>
                <a:gd name="connsiteY4" fmla="*/ 849376 h 1090608"/>
                <a:gd name="connsiteX0" fmla="*/ 54405 w 5289687"/>
                <a:gd name="connsiteY0" fmla="*/ 849376 h 1090608"/>
                <a:gd name="connsiteX1" fmla="*/ 3190206 w 5289687"/>
                <a:gd name="connsiteY1" fmla="*/ 5790 h 1090608"/>
                <a:gd name="connsiteX2" fmla="*/ 5289687 w 5289687"/>
                <a:gd name="connsiteY2" fmla="*/ 544576 h 1090608"/>
                <a:gd name="connsiteX3" fmla="*/ 3190206 w 5289687"/>
                <a:gd name="connsiteY3" fmla="*/ 1083362 h 1090608"/>
                <a:gd name="connsiteX4" fmla="*/ 54405 w 5289687"/>
                <a:gd name="connsiteY4" fmla="*/ 849376 h 1090608"/>
                <a:gd name="connsiteX0" fmla="*/ 54405 w 5289825"/>
                <a:gd name="connsiteY0" fmla="*/ 877864 h 1119096"/>
                <a:gd name="connsiteX1" fmla="*/ 3190206 w 5289825"/>
                <a:gd name="connsiteY1" fmla="*/ 34278 h 1119096"/>
                <a:gd name="connsiteX2" fmla="*/ 5289687 w 5289825"/>
                <a:gd name="connsiteY2" fmla="*/ 573064 h 1119096"/>
                <a:gd name="connsiteX3" fmla="*/ 3190206 w 5289825"/>
                <a:gd name="connsiteY3" fmla="*/ 1111850 h 1119096"/>
                <a:gd name="connsiteX4" fmla="*/ 54405 w 5289825"/>
                <a:gd name="connsiteY4" fmla="*/ 877864 h 1119096"/>
                <a:gd name="connsiteX0" fmla="*/ 54405 w 5289825"/>
                <a:gd name="connsiteY0" fmla="*/ 877864 h 1119096"/>
                <a:gd name="connsiteX1" fmla="*/ 3190206 w 5289825"/>
                <a:gd name="connsiteY1" fmla="*/ 34278 h 1119096"/>
                <a:gd name="connsiteX2" fmla="*/ 5289687 w 5289825"/>
                <a:gd name="connsiteY2" fmla="*/ 573064 h 1119096"/>
                <a:gd name="connsiteX3" fmla="*/ 3190206 w 5289825"/>
                <a:gd name="connsiteY3" fmla="*/ 1111850 h 1119096"/>
                <a:gd name="connsiteX4" fmla="*/ 54405 w 5289825"/>
                <a:gd name="connsiteY4" fmla="*/ 877864 h 1119096"/>
                <a:gd name="connsiteX0" fmla="*/ 59909 w 7063094"/>
                <a:gd name="connsiteY0" fmla="*/ 877864 h 1119096"/>
                <a:gd name="connsiteX1" fmla="*/ 3195710 w 7063094"/>
                <a:gd name="connsiteY1" fmla="*/ 34278 h 1119096"/>
                <a:gd name="connsiteX2" fmla="*/ 7063031 w 7063094"/>
                <a:gd name="connsiteY2" fmla="*/ 573064 h 1119096"/>
                <a:gd name="connsiteX3" fmla="*/ 3195710 w 7063094"/>
                <a:gd name="connsiteY3" fmla="*/ 1111850 h 1119096"/>
                <a:gd name="connsiteX4" fmla="*/ 59909 w 7063094"/>
                <a:gd name="connsiteY4" fmla="*/ 877864 h 1119096"/>
                <a:gd name="connsiteX0" fmla="*/ 59909 w 7063094"/>
                <a:gd name="connsiteY0" fmla="*/ 918325 h 1159557"/>
                <a:gd name="connsiteX1" fmla="*/ 3195710 w 7063094"/>
                <a:gd name="connsiteY1" fmla="*/ 74739 h 1159557"/>
                <a:gd name="connsiteX2" fmla="*/ 7063031 w 7063094"/>
                <a:gd name="connsiteY2" fmla="*/ 613525 h 1159557"/>
                <a:gd name="connsiteX3" fmla="*/ 3195710 w 7063094"/>
                <a:gd name="connsiteY3" fmla="*/ 1152311 h 1159557"/>
                <a:gd name="connsiteX4" fmla="*/ 59909 w 7063094"/>
                <a:gd name="connsiteY4" fmla="*/ 918325 h 1159557"/>
                <a:gd name="connsiteX0" fmla="*/ 59600 w 7062785"/>
                <a:gd name="connsiteY0" fmla="*/ 918325 h 1155641"/>
                <a:gd name="connsiteX1" fmla="*/ 3195401 w 7062785"/>
                <a:gd name="connsiteY1" fmla="*/ 74739 h 1155641"/>
                <a:gd name="connsiteX2" fmla="*/ 7062722 w 7062785"/>
                <a:gd name="connsiteY2" fmla="*/ 613525 h 1155641"/>
                <a:gd name="connsiteX3" fmla="*/ 3195401 w 7062785"/>
                <a:gd name="connsiteY3" fmla="*/ 1152311 h 1155641"/>
                <a:gd name="connsiteX4" fmla="*/ 59600 w 7062785"/>
                <a:gd name="connsiteY4" fmla="*/ 918325 h 115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2785" h="1155641">
                  <a:moveTo>
                    <a:pt x="59600" y="918325"/>
                  </a:moveTo>
                  <a:cubicBezTo>
                    <a:pt x="532040" y="864602"/>
                    <a:pt x="2043454" y="216979"/>
                    <a:pt x="3195401" y="74739"/>
                  </a:cubicBezTo>
                  <a:cubicBezTo>
                    <a:pt x="4347348" y="-67501"/>
                    <a:pt x="7077962" y="-65038"/>
                    <a:pt x="7062722" y="613525"/>
                  </a:cubicBezTo>
                  <a:cubicBezTo>
                    <a:pt x="6696962" y="1063488"/>
                    <a:pt x="4347348" y="1177711"/>
                    <a:pt x="3195401" y="1152311"/>
                  </a:cubicBezTo>
                  <a:cubicBezTo>
                    <a:pt x="2043454" y="1126911"/>
                    <a:pt x="-412840" y="972048"/>
                    <a:pt x="59600" y="918325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 rot="21404089">
              <a:off x="1318613" y="2148777"/>
              <a:ext cx="1052286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 err="1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오잉</a:t>
              </a:r>
              <a:r>
                <a:rPr lang="en-US" altLang="ko-KR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...?</a:t>
              </a: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1471013" y="2104886"/>
            <a:ext cx="10522868" cy="1155641"/>
            <a:chOff x="1318613" y="1952486"/>
            <a:chExt cx="10522868" cy="1155641"/>
          </a:xfrm>
        </p:grpSpPr>
        <p:sp>
          <p:nvSpPr>
            <p:cNvPr id="17" name="타원 12"/>
            <p:cNvSpPr/>
            <p:nvPr/>
          </p:nvSpPr>
          <p:spPr>
            <a:xfrm>
              <a:off x="2064270" y="1952486"/>
              <a:ext cx="8143326" cy="1155641"/>
            </a:xfrm>
            <a:custGeom>
              <a:avLst/>
              <a:gdLst>
                <a:gd name="connsiteX0" fmla="*/ 0 w 6271601"/>
                <a:gd name="connsiteY0" fmla="*/ 538786 h 1077571"/>
                <a:gd name="connsiteX1" fmla="*/ 3135801 w 6271601"/>
                <a:gd name="connsiteY1" fmla="*/ 0 h 1077571"/>
                <a:gd name="connsiteX2" fmla="*/ 6271602 w 6271601"/>
                <a:gd name="connsiteY2" fmla="*/ 538786 h 1077571"/>
                <a:gd name="connsiteX3" fmla="*/ 3135801 w 6271601"/>
                <a:gd name="connsiteY3" fmla="*/ 1077572 h 1077571"/>
                <a:gd name="connsiteX4" fmla="*/ 0 w 6271601"/>
                <a:gd name="connsiteY4" fmla="*/ 538786 h 1077571"/>
                <a:gd name="connsiteX0" fmla="*/ 0 w 6271602"/>
                <a:gd name="connsiteY0" fmla="*/ 538786 h 1077572"/>
                <a:gd name="connsiteX1" fmla="*/ 3135801 w 6271602"/>
                <a:gd name="connsiteY1" fmla="*/ 0 h 1077572"/>
                <a:gd name="connsiteX2" fmla="*/ 6271602 w 6271602"/>
                <a:gd name="connsiteY2" fmla="*/ 538786 h 1077572"/>
                <a:gd name="connsiteX3" fmla="*/ 3135801 w 6271602"/>
                <a:gd name="connsiteY3" fmla="*/ 1077572 h 1077572"/>
                <a:gd name="connsiteX4" fmla="*/ 0 w 6271602"/>
                <a:gd name="connsiteY4" fmla="*/ 538786 h 1077572"/>
                <a:gd name="connsiteX0" fmla="*/ 57508 w 6329110"/>
                <a:gd name="connsiteY0" fmla="*/ 538786 h 1077572"/>
                <a:gd name="connsiteX1" fmla="*/ 3193309 w 6329110"/>
                <a:gd name="connsiteY1" fmla="*/ 0 h 1077572"/>
                <a:gd name="connsiteX2" fmla="*/ 6329110 w 6329110"/>
                <a:gd name="connsiteY2" fmla="*/ 538786 h 1077572"/>
                <a:gd name="connsiteX3" fmla="*/ 3193309 w 6329110"/>
                <a:gd name="connsiteY3" fmla="*/ 1077572 h 1077572"/>
                <a:gd name="connsiteX4" fmla="*/ 57508 w 6329110"/>
                <a:gd name="connsiteY4" fmla="*/ 538786 h 1077572"/>
                <a:gd name="connsiteX0" fmla="*/ 57508 w 6329110"/>
                <a:gd name="connsiteY0" fmla="*/ 849376 h 1090608"/>
                <a:gd name="connsiteX1" fmla="*/ 3193309 w 6329110"/>
                <a:gd name="connsiteY1" fmla="*/ 5790 h 1090608"/>
                <a:gd name="connsiteX2" fmla="*/ 6329110 w 6329110"/>
                <a:gd name="connsiteY2" fmla="*/ 544576 h 1090608"/>
                <a:gd name="connsiteX3" fmla="*/ 3193309 w 6329110"/>
                <a:gd name="connsiteY3" fmla="*/ 1083362 h 1090608"/>
                <a:gd name="connsiteX4" fmla="*/ 57508 w 6329110"/>
                <a:gd name="connsiteY4" fmla="*/ 849376 h 1090608"/>
                <a:gd name="connsiteX0" fmla="*/ 54405 w 5289687"/>
                <a:gd name="connsiteY0" fmla="*/ 849376 h 1090608"/>
                <a:gd name="connsiteX1" fmla="*/ 3190206 w 5289687"/>
                <a:gd name="connsiteY1" fmla="*/ 5790 h 1090608"/>
                <a:gd name="connsiteX2" fmla="*/ 5289687 w 5289687"/>
                <a:gd name="connsiteY2" fmla="*/ 544576 h 1090608"/>
                <a:gd name="connsiteX3" fmla="*/ 3190206 w 5289687"/>
                <a:gd name="connsiteY3" fmla="*/ 1083362 h 1090608"/>
                <a:gd name="connsiteX4" fmla="*/ 54405 w 5289687"/>
                <a:gd name="connsiteY4" fmla="*/ 849376 h 1090608"/>
                <a:gd name="connsiteX0" fmla="*/ 54405 w 5289825"/>
                <a:gd name="connsiteY0" fmla="*/ 877864 h 1119096"/>
                <a:gd name="connsiteX1" fmla="*/ 3190206 w 5289825"/>
                <a:gd name="connsiteY1" fmla="*/ 34278 h 1119096"/>
                <a:gd name="connsiteX2" fmla="*/ 5289687 w 5289825"/>
                <a:gd name="connsiteY2" fmla="*/ 573064 h 1119096"/>
                <a:gd name="connsiteX3" fmla="*/ 3190206 w 5289825"/>
                <a:gd name="connsiteY3" fmla="*/ 1111850 h 1119096"/>
                <a:gd name="connsiteX4" fmla="*/ 54405 w 5289825"/>
                <a:gd name="connsiteY4" fmla="*/ 877864 h 1119096"/>
                <a:gd name="connsiteX0" fmla="*/ 54405 w 5289825"/>
                <a:gd name="connsiteY0" fmla="*/ 877864 h 1119096"/>
                <a:gd name="connsiteX1" fmla="*/ 3190206 w 5289825"/>
                <a:gd name="connsiteY1" fmla="*/ 34278 h 1119096"/>
                <a:gd name="connsiteX2" fmla="*/ 5289687 w 5289825"/>
                <a:gd name="connsiteY2" fmla="*/ 573064 h 1119096"/>
                <a:gd name="connsiteX3" fmla="*/ 3190206 w 5289825"/>
                <a:gd name="connsiteY3" fmla="*/ 1111850 h 1119096"/>
                <a:gd name="connsiteX4" fmla="*/ 54405 w 5289825"/>
                <a:gd name="connsiteY4" fmla="*/ 877864 h 1119096"/>
                <a:gd name="connsiteX0" fmla="*/ 59909 w 7063094"/>
                <a:gd name="connsiteY0" fmla="*/ 877864 h 1119096"/>
                <a:gd name="connsiteX1" fmla="*/ 3195710 w 7063094"/>
                <a:gd name="connsiteY1" fmla="*/ 34278 h 1119096"/>
                <a:gd name="connsiteX2" fmla="*/ 7063031 w 7063094"/>
                <a:gd name="connsiteY2" fmla="*/ 573064 h 1119096"/>
                <a:gd name="connsiteX3" fmla="*/ 3195710 w 7063094"/>
                <a:gd name="connsiteY3" fmla="*/ 1111850 h 1119096"/>
                <a:gd name="connsiteX4" fmla="*/ 59909 w 7063094"/>
                <a:gd name="connsiteY4" fmla="*/ 877864 h 1119096"/>
                <a:gd name="connsiteX0" fmla="*/ 59909 w 7063094"/>
                <a:gd name="connsiteY0" fmla="*/ 918325 h 1159557"/>
                <a:gd name="connsiteX1" fmla="*/ 3195710 w 7063094"/>
                <a:gd name="connsiteY1" fmla="*/ 74739 h 1159557"/>
                <a:gd name="connsiteX2" fmla="*/ 7063031 w 7063094"/>
                <a:gd name="connsiteY2" fmla="*/ 613525 h 1159557"/>
                <a:gd name="connsiteX3" fmla="*/ 3195710 w 7063094"/>
                <a:gd name="connsiteY3" fmla="*/ 1152311 h 1159557"/>
                <a:gd name="connsiteX4" fmla="*/ 59909 w 7063094"/>
                <a:gd name="connsiteY4" fmla="*/ 918325 h 1159557"/>
                <a:gd name="connsiteX0" fmla="*/ 59600 w 7062785"/>
                <a:gd name="connsiteY0" fmla="*/ 918325 h 1155641"/>
                <a:gd name="connsiteX1" fmla="*/ 3195401 w 7062785"/>
                <a:gd name="connsiteY1" fmla="*/ 74739 h 1155641"/>
                <a:gd name="connsiteX2" fmla="*/ 7062722 w 7062785"/>
                <a:gd name="connsiteY2" fmla="*/ 613525 h 1155641"/>
                <a:gd name="connsiteX3" fmla="*/ 3195401 w 7062785"/>
                <a:gd name="connsiteY3" fmla="*/ 1152311 h 1155641"/>
                <a:gd name="connsiteX4" fmla="*/ 59600 w 7062785"/>
                <a:gd name="connsiteY4" fmla="*/ 918325 h 115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2785" h="1155641">
                  <a:moveTo>
                    <a:pt x="59600" y="918325"/>
                  </a:moveTo>
                  <a:cubicBezTo>
                    <a:pt x="532040" y="864602"/>
                    <a:pt x="2043454" y="216979"/>
                    <a:pt x="3195401" y="74739"/>
                  </a:cubicBezTo>
                  <a:cubicBezTo>
                    <a:pt x="4347348" y="-67501"/>
                    <a:pt x="7077962" y="-65038"/>
                    <a:pt x="7062722" y="613525"/>
                  </a:cubicBezTo>
                  <a:cubicBezTo>
                    <a:pt x="6696962" y="1063488"/>
                    <a:pt x="4347348" y="1177711"/>
                    <a:pt x="3195401" y="1152311"/>
                  </a:cubicBezTo>
                  <a:cubicBezTo>
                    <a:pt x="2043454" y="1126911"/>
                    <a:pt x="-412840" y="972048"/>
                    <a:pt x="59600" y="918325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/>
            <p:cNvSpPr/>
            <p:nvPr/>
          </p:nvSpPr>
          <p:spPr>
            <a:xfrm rot="21404089">
              <a:off x="1318613" y="2148777"/>
              <a:ext cx="1052286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이건 감정을 후광으로</a:t>
              </a:r>
              <a:r>
                <a:rPr lang="en-US" altLang="ko-KR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4400" spc="300" dirty="0" err="1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표현한거래</a:t>
              </a:r>
              <a:r>
                <a:rPr lang="en-US" altLang="ko-KR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~</a:t>
              </a: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1651861" y="4381827"/>
            <a:ext cx="17349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b="1" spc="3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평안한</a:t>
            </a:r>
            <a:endParaRPr lang="en-US" altLang="ko-KR" sz="4400" b="1" spc="300" dirty="0">
              <a:solidFill>
                <a:schemeClr val="bg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4028738" y="4425358"/>
            <a:ext cx="17349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b="1" spc="3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당황한</a:t>
            </a:r>
            <a:endParaRPr lang="en-US" altLang="ko-KR" sz="4400" b="1" spc="300" dirty="0">
              <a:solidFill>
                <a:schemeClr val="bg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6406710" y="4463636"/>
            <a:ext cx="17349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b="1" spc="3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활기찬</a:t>
            </a:r>
            <a:endParaRPr lang="en-US" altLang="ko-KR" sz="4400" b="1" spc="300" dirty="0">
              <a:solidFill>
                <a:schemeClr val="bg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8584927" y="4389774"/>
            <a:ext cx="18939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b="1" spc="30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낙관적인</a:t>
            </a:r>
            <a:endParaRPr lang="en-US" altLang="ko-KR" sz="4400" b="1" spc="300" dirty="0">
              <a:solidFill>
                <a:schemeClr val="bg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671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</TotalTime>
  <Words>1369</Words>
  <Application>Microsoft Office PowerPoint</Application>
  <PresentationFormat>와이드스크린</PresentationFormat>
  <Paragraphs>221</Paragraphs>
  <Slides>30</Slides>
  <Notes>19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7" baseType="lpstr">
      <vt:lpstr>나눔손글씨 바른히피</vt:lpstr>
      <vt:lpstr>Arial</vt:lpstr>
      <vt:lpstr>맑은 고딕</vt:lpstr>
      <vt:lpstr>DX경필명조B</vt:lpstr>
      <vt:lpstr>양진체 </vt:lpstr>
      <vt:lpstr>다온 청춘고딕(B)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Windows 사용자</cp:lastModifiedBy>
  <cp:revision>124</cp:revision>
  <cp:lastPrinted>2020-01-23T07:35:17Z</cp:lastPrinted>
  <dcterms:created xsi:type="dcterms:W3CDTF">2019-12-18T05:22:04Z</dcterms:created>
  <dcterms:modified xsi:type="dcterms:W3CDTF">2020-01-30T01:34:16Z</dcterms:modified>
</cp:coreProperties>
</file>