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77" r:id="rId9"/>
    <p:sldId id="263" r:id="rId10"/>
    <p:sldId id="264" r:id="rId11"/>
    <p:sldId id="265" r:id="rId12"/>
    <p:sldId id="266" r:id="rId13"/>
    <p:sldId id="268" r:id="rId14"/>
    <p:sldId id="267" r:id="rId15"/>
    <p:sldId id="269" r:id="rId16"/>
    <p:sldId id="270" r:id="rId17"/>
    <p:sldId id="272" r:id="rId18"/>
    <p:sldId id="271" r:id="rId19"/>
    <p:sldId id="273" r:id="rId20"/>
    <p:sldId id="274" r:id="rId21"/>
    <p:sldId id="275" r:id="rId22"/>
    <p:sldId id="276" r:id="rId23"/>
    <p:sldId id="278" r:id="rId24"/>
  </p:sldIdLst>
  <p:sldSz cx="12192000" cy="6858000"/>
  <p:notesSz cx="6802438" cy="99345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F7F7F"/>
    <a:srgbClr val="FAD1B3"/>
    <a:srgbClr val="F3A08A"/>
    <a:srgbClr val="000000"/>
    <a:srgbClr val="FBE5D6"/>
    <a:srgbClr val="FFCC00"/>
    <a:srgbClr val="F8CBBF"/>
    <a:srgbClr val="C0000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36" autoAdjust="0"/>
    <p:restoredTop sz="73422" autoAdjust="0"/>
  </p:normalViewPr>
  <p:slideViewPr>
    <p:cSldViewPr snapToGrid="0">
      <p:cViewPr varScale="1">
        <p:scale>
          <a:sx n="81" d="100"/>
          <a:sy n="81" d="100"/>
        </p:scale>
        <p:origin x="10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AB7284-EB54-40BC-B396-B1830A98E849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805791-5545-41F9-95D2-E54DD54F5B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27331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hamssaem.tistory.com/770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사춘기가 다가오는 </a:t>
            </a:r>
            <a:r>
              <a:rPr lang="en-US" altLang="ko-KR" dirty="0" smtClean="0"/>
              <a:t>5</a:t>
            </a:r>
            <a:r>
              <a:rPr lang="ko-KR" altLang="en-US" dirty="0" smtClean="0"/>
              <a:t>학년 학생들의 주관적인 감정을 가감없이 생각해봅니다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가장 가까운 오늘 아침</a:t>
            </a:r>
            <a:r>
              <a:rPr lang="en-US" altLang="ko-KR" dirty="0" smtClean="0"/>
              <a:t>, </a:t>
            </a:r>
            <a:r>
              <a:rPr lang="ko-KR" altLang="en-US" dirty="0" smtClean="0"/>
              <a:t>어제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그저께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지난 주 등의 나에게 있었던 일과 감정을 떠올려보고 이야기를 </a:t>
            </a:r>
            <a:r>
              <a:rPr lang="ko-KR" altLang="en-US" dirty="0" err="1" smtClean="0"/>
              <a:t>나누어봅니다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05791-5545-41F9-95D2-E54DD54F5B0D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40990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여러 권을 같이 읽는 것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파트별로</a:t>
            </a:r>
            <a:r>
              <a:rPr lang="ko-KR" altLang="en-US" dirty="0" smtClean="0"/>
              <a:t> 나누어서 돌아가며 읽는 것 등 다양한 방법으로 책을 읽습니다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만화의 형식이다 보니</a:t>
            </a:r>
            <a:r>
              <a:rPr lang="ko-KR" altLang="en-US" baseline="0" dirty="0" smtClean="0"/>
              <a:t> 내용을 쉽게 지나칠 수 있으므로 반복해서 </a:t>
            </a:r>
            <a:r>
              <a:rPr lang="en-US" altLang="ko-KR" baseline="0" dirty="0" smtClean="0"/>
              <a:t>2</a:t>
            </a:r>
            <a:r>
              <a:rPr lang="ko-KR" altLang="en-US" baseline="0" dirty="0" smtClean="0"/>
              <a:t>번 이상 읽어보는 것도 추천합니다</a:t>
            </a:r>
            <a:r>
              <a:rPr lang="en-US" altLang="ko-KR" baseline="0" dirty="0" smtClean="0"/>
              <a:t>. </a:t>
            </a:r>
          </a:p>
          <a:p>
            <a:endParaRPr lang="en-US" altLang="ko-KR" baseline="0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책을 읽으며 유독 </a:t>
            </a:r>
            <a:r>
              <a:rPr lang="ko-KR" altLang="en-US" dirty="0" err="1" smtClean="0"/>
              <a:t>와닿는</a:t>
            </a:r>
            <a:r>
              <a:rPr lang="ko-KR" altLang="en-US" dirty="0" smtClean="0"/>
              <a:t> 부분에 인덱스 포스트 </a:t>
            </a:r>
            <a:r>
              <a:rPr lang="ko-KR" altLang="en-US" dirty="0" err="1" smtClean="0"/>
              <a:t>잇을</a:t>
            </a:r>
            <a:r>
              <a:rPr lang="ko-KR" altLang="en-US" dirty="0" smtClean="0"/>
              <a:t> 붙이며 읽고 다음 활동으로 넘어갑니다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05791-5545-41F9-95D2-E54DD54F5B0D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50392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책 내용 중에 공감된 부분을 찾아 발표해 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책을 읽으며 유독 </a:t>
            </a:r>
            <a:r>
              <a:rPr lang="ko-KR" altLang="en-US" dirty="0" err="1" smtClean="0"/>
              <a:t>와닿는</a:t>
            </a:r>
            <a:r>
              <a:rPr lang="ko-KR" altLang="en-US" dirty="0" smtClean="0"/>
              <a:t> 부분에 인덱스 포스트 </a:t>
            </a:r>
            <a:r>
              <a:rPr lang="ko-KR" altLang="en-US" dirty="0" err="1" smtClean="0"/>
              <a:t>잇을</a:t>
            </a:r>
            <a:r>
              <a:rPr lang="ko-KR" altLang="en-US" dirty="0" smtClean="0"/>
              <a:t> 붙이며 읽은 후</a:t>
            </a:r>
            <a:endParaRPr lang="en-US" altLang="ko-KR" dirty="0" smtClean="0"/>
          </a:p>
          <a:p>
            <a:r>
              <a:rPr lang="ko-KR" altLang="en-US" dirty="0" smtClean="0"/>
              <a:t>장면을 화면으로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실물화상기</a:t>
            </a:r>
            <a:r>
              <a:rPr lang="ko-KR" altLang="en-US" dirty="0" smtClean="0"/>
              <a:t> 등 이용</a:t>
            </a:r>
            <a:r>
              <a:rPr lang="en-US" altLang="ko-KR" dirty="0" smtClean="0"/>
              <a:t>)</a:t>
            </a:r>
            <a:r>
              <a:rPr lang="ko-KR" altLang="en-US" dirty="0" smtClean="0"/>
              <a:t>보여주며 왜 공감하게 되었는지 발표해 봅니다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한 권의 책을 돌아가며 읽으며 인덱스 </a:t>
            </a:r>
            <a:r>
              <a:rPr lang="ko-KR" altLang="en-US" dirty="0" err="1" smtClean="0"/>
              <a:t>포스트잇을</a:t>
            </a:r>
            <a:r>
              <a:rPr lang="ko-KR" altLang="en-US" dirty="0" smtClean="0"/>
              <a:t> 붙이면 많이 공감하는 부분도 찾아볼 수 있어서 좋습니다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05791-5545-41F9-95D2-E54DD54F5B0D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58401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책 속 내용에서 찾은 감정과 경험을 정리한 후 나의 경험을 생각해보며 </a:t>
            </a:r>
            <a:r>
              <a:rPr lang="ko-KR" altLang="en-US" dirty="0" err="1" smtClean="0"/>
              <a:t>깊이있는</a:t>
            </a:r>
            <a:r>
              <a:rPr lang="ko-KR" altLang="en-US" dirty="0" smtClean="0"/>
              <a:t> 읽기를 해봅니다</a:t>
            </a:r>
            <a:r>
              <a:rPr lang="en-US" altLang="ko-KR" dirty="0" smtClean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05791-5545-41F9-95D2-E54DD54F5B0D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81291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책 속 내용에서 찾은 감정과 경험을 정리한 후 나의 경험을 생각해보며 깊이 있는 읽기를 해봅니다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다른 상황에서 비슷한 감정을 느낄 수 있음을 알게 되는 활동입니다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05791-5545-41F9-95D2-E54DD54F5B0D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1591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경험과 감정을 이야기하며 친구에게 공감해줍니다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‘</a:t>
            </a:r>
            <a:r>
              <a:rPr lang="ko-KR" altLang="en-US" dirty="0" smtClean="0"/>
              <a:t>평가</a:t>
            </a:r>
            <a:r>
              <a:rPr lang="en-US" altLang="ko-KR" dirty="0" smtClean="0"/>
              <a:t>＇</a:t>
            </a:r>
            <a:r>
              <a:rPr lang="ko-KR" altLang="en-US" dirty="0" smtClean="0"/>
              <a:t>가 아닌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공감</a:t>
            </a:r>
            <a:r>
              <a:rPr lang="en-US" altLang="ko-KR" dirty="0" smtClean="0"/>
              <a:t>＇</a:t>
            </a:r>
            <a:r>
              <a:rPr lang="ko-KR" altLang="en-US" dirty="0" smtClean="0"/>
              <a:t>이 주가 되는 활동으로 그랬구나</a:t>
            </a:r>
            <a:r>
              <a:rPr lang="en-US" altLang="ko-KR" dirty="0" smtClean="0"/>
              <a:t>. </a:t>
            </a:r>
            <a:r>
              <a:rPr lang="ko-KR" altLang="en-US" smtClean="0"/>
              <a:t>나도 그런 적 </a:t>
            </a:r>
            <a:r>
              <a:rPr lang="ko-KR" altLang="en-US" dirty="0" smtClean="0"/>
              <a:t>있었어 등의 말을 나누며 </a:t>
            </a:r>
            <a:endParaRPr lang="en-US" altLang="ko-KR" dirty="0" smtClean="0"/>
          </a:p>
          <a:p>
            <a:r>
              <a:rPr lang="ko-KR" altLang="en-US" dirty="0" smtClean="0"/>
              <a:t>경험과 감정을 이해해 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05791-5545-41F9-95D2-E54DD54F5B0D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6983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사춘기가 다가오는 </a:t>
            </a:r>
            <a:r>
              <a:rPr lang="en-US" altLang="ko-KR" dirty="0" smtClean="0"/>
              <a:t>5</a:t>
            </a:r>
            <a:r>
              <a:rPr lang="ko-KR" altLang="en-US" dirty="0" smtClean="0"/>
              <a:t>학년 학생들의 주관적인 감정을 가감없이 생각해봅니다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가장 가까운 오늘 아침</a:t>
            </a:r>
            <a:r>
              <a:rPr lang="en-US" altLang="ko-KR" dirty="0" smtClean="0"/>
              <a:t>, </a:t>
            </a:r>
            <a:r>
              <a:rPr lang="ko-KR" altLang="en-US" dirty="0" smtClean="0"/>
              <a:t>어제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그저께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지난 주 등의 나에게 있었던 일과 감정을 떠올려보고 이야기를 </a:t>
            </a:r>
            <a:r>
              <a:rPr lang="ko-KR" altLang="en-US" dirty="0" err="1" smtClean="0"/>
              <a:t>나누어봅니다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05791-5545-41F9-95D2-E54DD54F5B0D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5919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사춘기가 다가오는 </a:t>
            </a:r>
            <a:r>
              <a:rPr lang="en-US" altLang="ko-KR" dirty="0" smtClean="0"/>
              <a:t>5</a:t>
            </a:r>
            <a:r>
              <a:rPr lang="ko-KR" altLang="en-US" dirty="0" smtClean="0"/>
              <a:t>학년 학생들의 주관적인 감정을 가감없이 생각해봅니다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가장 가까운 오늘 아침</a:t>
            </a:r>
            <a:r>
              <a:rPr lang="en-US" altLang="ko-KR" dirty="0" smtClean="0"/>
              <a:t>, </a:t>
            </a:r>
            <a:r>
              <a:rPr lang="ko-KR" altLang="en-US" dirty="0" smtClean="0"/>
              <a:t>어제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그저께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지난 주 등의 나에게 있었던 일과 감정을 떠올려보고 이야기를 </a:t>
            </a:r>
            <a:r>
              <a:rPr lang="ko-KR" altLang="en-US" dirty="0" err="1" smtClean="0"/>
              <a:t>나누어봅니다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05791-5545-41F9-95D2-E54DD54F5B0D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81335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자신의 감정을 나누기 위해서는 아주 편하고 친밀한 분위기 조성이 필수 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바닥 또는 책상을 두고 둥글게 모여 앉아 모두가 평등한 상태에서 감정을 공유하는 것이 좋습니다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아이들이 부끄러워할 수 있으므로 선생님께서 먼저 허물없이 마음에 대해 이야기해주시는 것이 도움이 될 수 있습니다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또한 따뜻한 차를 </a:t>
            </a:r>
            <a:r>
              <a:rPr lang="ko-KR" altLang="en-US" dirty="0" err="1" smtClean="0"/>
              <a:t>준비해주셔서</a:t>
            </a:r>
            <a:r>
              <a:rPr lang="ko-KR" altLang="en-US" dirty="0" smtClean="0"/>
              <a:t> 마시면서 이야기하는 것 또한 도움이 될 수 있습니다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05791-5545-41F9-95D2-E54DD54F5B0D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19732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평소 알고 있던 감정은 어떤 것들이 있는지 단어를 쭉 나열해 정리해 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err="1" smtClean="0"/>
              <a:t>참쌤스쿨의</a:t>
            </a:r>
            <a:r>
              <a:rPr lang="ko-KR" altLang="en-US" dirty="0" smtClean="0"/>
              <a:t> 감정프로젝트</a:t>
            </a:r>
            <a:r>
              <a:rPr lang="en-US" altLang="ko-KR" dirty="0" smtClean="0"/>
              <a:t>(</a:t>
            </a:r>
            <a:r>
              <a:rPr lang="en-US" altLang="ko-KR" dirty="0" smtClean="0">
                <a:hlinkClick r:id="rId3"/>
              </a:rPr>
              <a:t>https://chamssaem.tistory.com/770</a:t>
            </a:r>
            <a:r>
              <a:rPr lang="en-US" altLang="ko-KR" dirty="0" smtClean="0"/>
              <a:t>) </a:t>
            </a:r>
            <a:r>
              <a:rPr lang="ko-KR" altLang="en-US" dirty="0" smtClean="0"/>
              <a:t>자료를 활용하여 감정에 대해 깊이 공부한 뒤 활동을 </a:t>
            </a:r>
            <a:r>
              <a:rPr lang="ko-KR" altLang="en-US" dirty="0" err="1" smtClean="0"/>
              <a:t>이어가셔도</a:t>
            </a:r>
            <a:r>
              <a:rPr lang="ko-KR" altLang="en-US" dirty="0" smtClean="0"/>
              <a:t> 좋습니다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05791-5545-41F9-95D2-E54DD54F5B0D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00188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표지를 보고 어떤 이야기가 펼쳐질지 예상해 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05791-5545-41F9-95D2-E54DD54F5B0D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67416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이 부분에서 책</a:t>
            </a:r>
            <a:r>
              <a:rPr lang="ko-KR" altLang="en-US" baseline="0" dirty="0" smtClean="0"/>
              <a:t> 테마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즉 심리적인 부분을 다뤘다는 것을 중점적으로 이야기해주세요</a:t>
            </a:r>
            <a:endParaRPr lang="en-US" altLang="ko-KR" baseline="0" dirty="0" smtClean="0"/>
          </a:p>
          <a:p>
            <a:r>
              <a:rPr lang="ko-KR" altLang="en-US" baseline="0" dirty="0" smtClean="0"/>
              <a:t>마음을 나누고 이야기하는 활동이 이어질 것을 예고하며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우리 마음을 다루는 시간이기 때문에</a:t>
            </a:r>
            <a:endParaRPr lang="en-US" altLang="ko-KR" baseline="0" dirty="0" smtClean="0"/>
          </a:p>
          <a:p>
            <a:r>
              <a:rPr lang="ko-KR" altLang="en-US" baseline="0" dirty="0" smtClean="0"/>
              <a:t>다른 사람의 발표나 생각에 대해 함부로 판단하고 이야기 하지 않기를 약속해주시는 것이 좋습니다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05791-5545-41F9-95D2-E54DD54F5B0D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581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05791-5545-41F9-95D2-E54DD54F5B0D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73674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05791-5545-41F9-95D2-E54DD54F5B0D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1828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6333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6171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0921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5453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0546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696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6240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2009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4643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1515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9238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A0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45B48-48A4-49C5-9117-C7BC23FE0FCE}" type="datetimeFigureOut">
              <a:rPr lang="ko-KR" altLang="en-US" smtClean="0"/>
              <a:t>2020-01-30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8302E-39B9-43A8-AD49-796EBFF7AC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9408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31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 rot="21363084">
            <a:off x="896650" y="2228415"/>
            <a:ext cx="8836802" cy="1103761"/>
          </a:xfrm>
          <a:prstGeom prst="rect">
            <a:avLst/>
          </a:prstGeom>
          <a:solidFill>
            <a:srgbClr val="FFC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372" y="483882"/>
            <a:ext cx="1158240" cy="1791232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240210" y="235857"/>
            <a:ext cx="11721601" cy="6360160"/>
          </a:xfrm>
          <a:prstGeom prst="rect">
            <a:avLst/>
          </a:prstGeom>
          <a:noFill/>
          <a:ln w="12700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2" b="99728" l="9836" r="89982">
                        <a14:foregroundMark x1="69581" y1="85986" x2="82332" y2="99728"/>
                        <a14:foregroundMark x1="57013" y1="74014" x2="68488" y2="73197"/>
                        <a14:foregroundMark x1="16211" y1="61361" x2="20036" y2="74422"/>
                        <a14:foregroundMark x1="13661" y1="63401" x2="22040" y2="60680"/>
                        <a14:foregroundMark x1="15301" y1="67075" x2="12933" y2="71293"/>
                        <a14:foregroundMark x1="19126" y1="72517" x2="15665" y2="75782"/>
                        <a14:foregroundMark x1="22404" y1="60952" x2="22587" y2="67075"/>
                        <a14:foregroundMark x1="23497" y1="63265" x2="22951" y2="65578"/>
                        <a14:foregroundMark x1="23862" y1="64898" x2="22040" y2="67075"/>
                        <a14:foregroundMark x1="12750" y1="64490" x2="14026" y2="66939"/>
                        <a14:foregroundMark x1="24044" y1="65306" x2="21676" y2="68027"/>
                        <a14:foregroundMark x1="14572" y1="72517" x2="13661" y2="70748"/>
                        <a14:foregroundMark x1="22587" y1="72245" x2="22951" y2="68844"/>
                        <a14:foregroundMark x1="19854" y1="75646" x2="20947" y2="76190"/>
                        <a14:backgroundMark x1="14208" y1="83810" x2="61020" y2="98776"/>
                        <a14:backgroundMark x1="47541" y1="78776" x2="53552" y2="82313"/>
                        <a14:backgroundMark x1="73042" y1="62313" x2="76685" y2="69796"/>
                        <a14:backgroundMark x1="76867" y1="73469" x2="75410" y2="75510"/>
                        <a14:backgroundMark x1="15483" y1="70340" x2="15301" y2="73469"/>
                        <a14:backgroundMark x1="12568" y1="71020" x2="13115" y2="72109"/>
                        <a14:backgroundMark x1="21676" y1="69796" x2="21311" y2="73061"/>
                        <a14:backgroundMark x1="18033" y1="74694" x2="18397" y2="76599"/>
                        <a14:backgroundMark x1="18579" y1="73469" x2="18397" y2="75374"/>
                      </a14:backgroundRemoval>
                    </a14:imgEffect>
                  </a14:imgLayer>
                </a14:imgProps>
              </a:ext>
            </a:extLst>
          </a:blip>
          <a:srcRect l="25131" t="48334" b="1"/>
          <a:stretch/>
        </p:blipFill>
        <p:spPr>
          <a:xfrm>
            <a:off x="6656158" y="1743709"/>
            <a:ext cx="5535842" cy="511429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78" y="5832306"/>
            <a:ext cx="2571668" cy="54725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683651" y="5979450"/>
            <a:ext cx="26757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err="1" smtClean="0">
                <a:latin typeface="DX경필명조B" panose="02010606000101010101" pitchFamily="2" charset="-127"/>
                <a:ea typeface="DX경필명조B" panose="02010606000101010101" pitchFamily="2" charset="-127"/>
              </a:rPr>
              <a:t>서울잠전초</a:t>
            </a:r>
            <a:r>
              <a:rPr lang="ko-KR" altLang="en-US" sz="2000" b="1" dirty="0" smtClean="0">
                <a:latin typeface="DX경필명조B" panose="02010606000101010101" pitchFamily="2" charset="-127"/>
                <a:ea typeface="DX경필명조B" panose="02010606000101010101" pitchFamily="2" charset="-127"/>
              </a:rPr>
              <a:t> 이주영</a:t>
            </a:r>
            <a:endParaRPr lang="ko-KR" altLang="en-US" sz="2000" b="1" dirty="0">
              <a:latin typeface="DX경필명조B" panose="02010606000101010101" pitchFamily="2" charset="-127"/>
              <a:ea typeface="DX경필명조B" panose="02010606000101010101" pitchFamily="2" charset="-127"/>
            </a:endParaRPr>
          </a:p>
        </p:txBody>
      </p:sp>
      <p:sp>
        <p:nvSpPr>
          <p:cNvPr id="13" name="직사각형 12"/>
          <p:cNvSpPr/>
          <p:nvPr/>
        </p:nvSpPr>
        <p:spPr>
          <a:xfrm rot="21114169">
            <a:off x="739686" y="2111023"/>
            <a:ext cx="8957079" cy="1172848"/>
          </a:xfrm>
          <a:prstGeom prst="rect">
            <a:avLst/>
          </a:prstGeom>
          <a:solidFill>
            <a:srgbClr val="C00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 rot="21224205">
            <a:off x="1081586" y="1967645"/>
            <a:ext cx="89250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나 좀 내버려 둬</a:t>
            </a:r>
            <a:r>
              <a:rPr lang="en-US" altLang="ko-KR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!!</a:t>
            </a:r>
            <a:endParaRPr lang="ko-KR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0959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779732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요즘 어떤 마음인가요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170" y="6751320"/>
            <a:ext cx="12163590" cy="106680"/>
          </a:xfrm>
          <a:prstGeom prst="rect">
            <a:avLst/>
          </a:prstGeom>
          <a:noFill/>
          <a:ln w="127000">
            <a:solidFill>
              <a:srgbClr val="F8CB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6114707" y="1158240"/>
            <a:ext cx="2738448" cy="5646420"/>
            <a:chOff x="2667000" y="259080"/>
            <a:chExt cx="3200400" cy="6598920"/>
          </a:xfrm>
        </p:grpSpPr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78" r="53333"/>
            <a:stretch/>
          </p:blipFill>
          <p:spPr>
            <a:xfrm>
              <a:off x="2667000" y="259080"/>
              <a:ext cx="3200400" cy="6598920"/>
            </a:xfrm>
            <a:prstGeom prst="rect">
              <a:avLst/>
            </a:prstGeom>
          </p:spPr>
        </p:pic>
        <p:pic>
          <p:nvPicPr>
            <p:cNvPr id="13" name="그림 1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11" t="3381" r="49335" b="65952"/>
            <a:stretch/>
          </p:blipFill>
          <p:spPr>
            <a:xfrm>
              <a:off x="3290804" y="1199170"/>
              <a:ext cx="2433983" cy="2316480"/>
            </a:xfrm>
            <a:prstGeom prst="rect">
              <a:avLst/>
            </a:prstGeom>
          </p:spPr>
        </p:pic>
      </p:grpSp>
      <p:grpSp>
        <p:nvGrpSpPr>
          <p:cNvPr id="20" name="그룹 19"/>
          <p:cNvGrpSpPr/>
          <p:nvPr/>
        </p:nvGrpSpPr>
        <p:grpSpPr>
          <a:xfrm>
            <a:off x="2434495" y="2189771"/>
            <a:ext cx="4308143" cy="3788264"/>
            <a:chOff x="2434495" y="2189771"/>
            <a:chExt cx="4308143" cy="3788264"/>
          </a:xfrm>
        </p:grpSpPr>
        <p:grpSp>
          <p:nvGrpSpPr>
            <p:cNvPr id="19" name="그룹 18"/>
            <p:cNvGrpSpPr/>
            <p:nvPr/>
          </p:nvGrpSpPr>
          <p:grpSpPr>
            <a:xfrm>
              <a:off x="2612891" y="2189771"/>
              <a:ext cx="4129747" cy="3788264"/>
              <a:chOff x="2612891" y="2189771"/>
              <a:chExt cx="4129747" cy="3788264"/>
            </a:xfrm>
          </p:grpSpPr>
          <p:sp>
            <p:nvSpPr>
              <p:cNvPr id="16" name="타원 15"/>
              <p:cNvSpPr/>
              <p:nvPr/>
            </p:nvSpPr>
            <p:spPr>
              <a:xfrm>
                <a:off x="2612891" y="2189771"/>
                <a:ext cx="3913551" cy="378826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자유형 17"/>
              <p:cNvSpPr/>
              <p:nvPr/>
            </p:nvSpPr>
            <p:spPr>
              <a:xfrm>
                <a:off x="5726638" y="4674709"/>
                <a:ext cx="1016000" cy="721360"/>
              </a:xfrm>
              <a:custGeom>
                <a:avLst/>
                <a:gdLst>
                  <a:gd name="connsiteX0" fmla="*/ 345440 w 1016000"/>
                  <a:gd name="connsiteY0" fmla="*/ 0 h 721360"/>
                  <a:gd name="connsiteX1" fmla="*/ 0 w 1016000"/>
                  <a:gd name="connsiteY1" fmla="*/ 721360 h 721360"/>
                  <a:gd name="connsiteX2" fmla="*/ 1016000 w 1016000"/>
                  <a:gd name="connsiteY2" fmla="*/ 660400 h 721360"/>
                  <a:gd name="connsiteX3" fmla="*/ 345440 w 1016000"/>
                  <a:gd name="connsiteY3" fmla="*/ 0 h 721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000" h="721360">
                    <a:moveTo>
                      <a:pt x="345440" y="0"/>
                    </a:moveTo>
                    <a:lnTo>
                      <a:pt x="0" y="721360"/>
                    </a:lnTo>
                    <a:lnTo>
                      <a:pt x="1016000" y="660400"/>
                    </a:lnTo>
                    <a:lnTo>
                      <a:pt x="3454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5" name="직사각형 14"/>
            <p:cNvSpPr/>
            <p:nvPr/>
          </p:nvSpPr>
          <p:spPr>
            <a:xfrm>
              <a:off x="2434495" y="2683520"/>
              <a:ext cx="4213975" cy="28007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저는 요즘 </a:t>
              </a:r>
              <a:endPara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>
                <a:defRPr/>
              </a:pPr>
              <a:r>
                <a:rPr lang="ko-KR" altLang="en-US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미세먼지가 많아서</a:t>
              </a:r>
              <a:endPara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>
                <a:defRPr/>
              </a:pPr>
              <a:r>
                <a:rPr lang="ko-KR" altLang="en-US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밖에 </a:t>
              </a:r>
              <a:r>
                <a:rPr lang="ko-KR" altLang="en-US" sz="4400" spc="300" dirty="0" err="1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못나가니</a:t>
              </a:r>
              <a:r>
                <a:rPr lang="ko-KR" altLang="en-US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>
                <a:defRPr/>
              </a:pPr>
              <a:r>
                <a:rPr lang="ko-KR" altLang="en-US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속상해요</a:t>
              </a:r>
              <a:r>
                <a:rPr lang="en-US" altLang="ko-KR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..</a:t>
              </a:r>
              <a:endPara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418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779732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요즘 어떤 마음인가요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170" y="6751320"/>
            <a:ext cx="12163590" cy="106680"/>
          </a:xfrm>
          <a:prstGeom prst="rect">
            <a:avLst/>
          </a:prstGeom>
          <a:noFill/>
          <a:ln w="127000">
            <a:solidFill>
              <a:srgbClr val="F8CB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2282364" y="1737833"/>
            <a:ext cx="2738447" cy="5120167"/>
            <a:chOff x="2667001" y="874105"/>
            <a:chExt cx="3200399" cy="5983894"/>
          </a:xfrm>
        </p:grpSpPr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2401"/>
            <a:stretch/>
          </p:blipFill>
          <p:spPr>
            <a:xfrm>
              <a:off x="2667001" y="3059240"/>
              <a:ext cx="3200399" cy="3798759"/>
            </a:xfrm>
            <a:prstGeom prst="rect">
              <a:avLst/>
            </a:prstGeom>
          </p:spPr>
        </p:pic>
        <p:pic>
          <p:nvPicPr>
            <p:cNvPr id="13" name="그림 1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19" t="2673" r="25827" b="66660"/>
            <a:stretch/>
          </p:blipFill>
          <p:spPr>
            <a:xfrm flipH="1">
              <a:off x="3149596" y="874105"/>
              <a:ext cx="2717804" cy="2558376"/>
            </a:xfrm>
            <a:prstGeom prst="rect">
              <a:avLst/>
            </a:prstGeom>
          </p:spPr>
        </p:pic>
      </p:grpSp>
      <p:grpSp>
        <p:nvGrpSpPr>
          <p:cNvPr id="20" name="그룹 19"/>
          <p:cNvGrpSpPr/>
          <p:nvPr/>
        </p:nvGrpSpPr>
        <p:grpSpPr>
          <a:xfrm>
            <a:off x="4870598" y="2278365"/>
            <a:ext cx="4213975" cy="3788264"/>
            <a:chOff x="5693558" y="2189771"/>
            <a:chExt cx="4213975" cy="3788264"/>
          </a:xfrm>
        </p:grpSpPr>
        <p:grpSp>
          <p:nvGrpSpPr>
            <p:cNvPr id="19" name="그룹 18"/>
            <p:cNvGrpSpPr/>
            <p:nvPr/>
          </p:nvGrpSpPr>
          <p:grpSpPr>
            <a:xfrm>
              <a:off x="5726638" y="2189771"/>
              <a:ext cx="4030684" cy="3788264"/>
              <a:chOff x="5726638" y="2189771"/>
              <a:chExt cx="4030684" cy="3788264"/>
            </a:xfrm>
          </p:grpSpPr>
          <p:sp>
            <p:nvSpPr>
              <p:cNvPr id="16" name="타원 15"/>
              <p:cNvSpPr/>
              <p:nvPr/>
            </p:nvSpPr>
            <p:spPr>
              <a:xfrm>
                <a:off x="5843771" y="2189771"/>
                <a:ext cx="3913551" cy="378826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자유형 17"/>
              <p:cNvSpPr/>
              <p:nvPr/>
            </p:nvSpPr>
            <p:spPr>
              <a:xfrm>
                <a:off x="5726638" y="4674709"/>
                <a:ext cx="1016000" cy="721360"/>
              </a:xfrm>
              <a:custGeom>
                <a:avLst/>
                <a:gdLst>
                  <a:gd name="connsiteX0" fmla="*/ 345440 w 1016000"/>
                  <a:gd name="connsiteY0" fmla="*/ 0 h 721360"/>
                  <a:gd name="connsiteX1" fmla="*/ 0 w 1016000"/>
                  <a:gd name="connsiteY1" fmla="*/ 721360 h 721360"/>
                  <a:gd name="connsiteX2" fmla="*/ 1016000 w 1016000"/>
                  <a:gd name="connsiteY2" fmla="*/ 660400 h 721360"/>
                  <a:gd name="connsiteX3" fmla="*/ 345440 w 1016000"/>
                  <a:gd name="connsiteY3" fmla="*/ 0 h 721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000" h="721360">
                    <a:moveTo>
                      <a:pt x="345440" y="0"/>
                    </a:moveTo>
                    <a:lnTo>
                      <a:pt x="0" y="721360"/>
                    </a:lnTo>
                    <a:lnTo>
                      <a:pt x="1016000" y="660400"/>
                    </a:lnTo>
                    <a:lnTo>
                      <a:pt x="3454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5" name="직사각형 14"/>
            <p:cNvSpPr/>
            <p:nvPr/>
          </p:nvSpPr>
          <p:spPr>
            <a:xfrm>
              <a:off x="5693558" y="2641425"/>
              <a:ext cx="4213975" cy="28007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요즘 </a:t>
              </a:r>
              <a:endPara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>
                <a:defRPr/>
              </a:pPr>
              <a:r>
                <a:rPr lang="ko-KR" altLang="en-US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제가 배우고 싶은</a:t>
              </a:r>
              <a:endPara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>
                <a:defRPr/>
              </a:pPr>
              <a:r>
                <a:rPr lang="ko-KR" altLang="en-US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운동을 배워서</a:t>
              </a:r>
              <a:endPara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>
                <a:defRPr/>
              </a:pPr>
              <a:r>
                <a:rPr lang="ko-KR" altLang="en-US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행복해요</a:t>
              </a:r>
              <a:r>
                <a:rPr lang="en-US" altLang="ko-KR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8191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51001" y="705748"/>
            <a:ext cx="779732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요즘 어떤 마음인가요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170" y="6751320"/>
            <a:ext cx="12163590" cy="106680"/>
          </a:xfrm>
          <a:prstGeom prst="rect">
            <a:avLst/>
          </a:prstGeom>
          <a:noFill/>
          <a:ln w="127000">
            <a:solidFill>
              <a:srgbClr val="F8CB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411252" y="2146660"/>
            <a:ext cx="4213975" cy="4064073"/>
          </a:xfrm>
          <a:prstGeom prst="ellipse">
            <a:avLst/>
          </a:prstGeom>
          <a:noFill/>
          <a:ln w="76200">
            <a:solidFill>
              <a:srgbClr val="FBE5D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411253" y="2407238"/>
            <a:ext cx="421397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동그랗게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앉아서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나의 요즘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기분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감정을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나눠봅시다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57" b="30848"/>
          <a:stretch/>
        </p:blipFill>
        <p:spPr>
          <a:xfrm>
            <a:off x="4625227" y="2215605"/>
            <a:ext cx="7252587" cy="482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8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9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51001" y="660028"/>
            <a:ext cx="93859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우리가 알고 있는 감정들은</a:t>
            </a:r>
            <a:r>
              <a:rPr lang="en-US" altLang="ko-KR" sz="66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3294951" y="2292278"/>
            <a:ext cx="2685869" cy="1897082"/>
            <a:chOff x="191180" y="260560"/>
            <a:chExt cx="3528490" cy="1897082"/>
          </a:xfrm>
        </p:grpSpPr>
        <p:sp>
          <p:nvSpPr>
            <p:cNvPr id="16" name="사각형: 둥근 모서리 1"/>
            <p:cNvSpPr/>
            <p:nvPr/>
          </p:nvSpPr>
          <p:spPr>
            <a:xfrm>
              <a:off x="191180" y="260560"/>
              <a:ext cx="3528490" cy="1897082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79219" y="770700"/>
              <a:ext cx="2952410" cy="76944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겁나는</a:t>
              </a:r>
              <a:endParaRPr lang="ko-KR" altLang="en-US" sz="4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19" name="그림 18"/>
            <p:cNvPicPr>
              <a:picLocks noChangeAspect="1"/>
            </p:cNvPicPr>
            <p:nvPr/>
          </p:nvPicPr>
          <p:blipFill rotWithShape="1">
            <a:blip r:embed="rId5"/>
            <a:srcRect l="8950" t="28650" r="8400" b="11890"/>
            <a:stretch>
              <a:fillRect/>
            </a:stretch>
          </p:blipFill>
          <p:spPr>
            <a:xfrm>
              <a:off x="335200" y="1412720"/>
              <a:ext cx="3096430" cy="74492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0" name="그림 19"/>
            <p:cNvPicPr>
              <a:picLocks noChangeAspect="1"/>
            </p:cNvPicPr>
            <p:nvPr/>
          </p:nvPicPr>
          <p:blipFill rotWithShape="1">
            <a:blip r:embed="rId5"/>
            <a:srcRect l="8950" t="28650" r="8400" b="11890"/>
            <a:stretch>
              <a:fillRect/>
            </a:stretch>
          </p:blipFill>
          <p:spPr>
            <a:xfrm flipV="1">
              <a:off x="407210" y="260560"/>
              <a:ext cx="3096430" cy="690747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37" name="그룹 36"/>
          <p:cNvGrpSpPr/>
          <p:nvPr/>
        </p:nvGrpSpPr>
        <p:grpSpPr>
          <a:xfrm>
            <a:off x="1861729" y="4109252"/>
            <a:ext cx="2685869" cy="1897082"/>
            <a:chOff x="191180" y="260560"/>
            <a:chExt cx="3528490" cy="1897082"/>
          </a:xfrm>
        </p:grpSpPr>
        <p:sp>
          <p:nvSpPr>
            <p:cNvPr id="38" name="사각형: 둥근 모서리 1"/>
            <p:cNvSpPr/>
            <p:nvPr/>
          </p:nvSpPr>
          <p:spPr>
            <a:xfrm>
              <a:off x="191180" y="260560"/>
              <a:ext cx="3528490" cy="1897082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79219" y="770700"/>
              <a:ext cx="2952410" cy="76944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설레는</a:t>
              </a:r>
              <a:endParaRPr lang="ko-KR" altLang="en-US" sz="4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40" name="그림 39"/>
            <p:cNvPicPr>
              <a:picLocks noChangeAspect="1"/>
            </p:cNvPicPr>
            <p:nvPr/>
          </p:nvPicPr>
          <p:blipFill rotWithShape="1">
            <a:blip r:embed="rId5"/>
            <a:srcRect l="8950" t="28650" r="8400" b="11890"/>
            <a:stretch>
              <a:fillRect/>
            </a:stretch>
          </p:blipFill>
          <p:spPr>
            <a:xfrm>
              <a:off x="335200" y="1412720"/>
              <a:ext cx="3096430" cy="74492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1" name="그림 40"/>
            <p:cNvPicPr>
              <a:picLocks noChangeAspect="1"/>
            </p:cNvPicPr>
            <p:nvPr/>
          </p:nvPicPr>
          <p:blipFill rotWithShape="1">
            <a:blip r:embed="rId5"/>
            <a:srcRect l="8950" t="28650" r="8400" b="11890"/>
            <a:stretch>
              <a:fillRect/>
            </a:stretch>
          </p:blipFill>
          <p:spPr>
            <a:xfrm flipV="1">
              <a:off x="407210" y="260560"/>
              <a:ext cx="3096430" cy="690747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42" name="그룹 41"/>
          <p:cNvGrpSpPr/>
          <p:nvPr/>
        </p:nvGrpSpPr>
        <p:grpSpPr>
          <a:xfrm>
            <a:off x="4734232" y="4103641"/>
            <a:ext cx="2685869" cy="1897082"/>
            <a:chOff x="191180" y="260560"/>
            <a:chExt cx="3528490" cy="1897082"/>
          </a:xfrm>
        </p:grpSpPr>
        <p:sp>
          <p:nvSpPr>
            <p:cNvPr id="43" name="사각형: 둥근 모서리 1"/>
            <p:cNvSpPr/>
            <p:nvPr/>
          </p:nvSpPr>
          <p:spPr>
            <a:xfrm>
              <a:off x="191180" y="260560"/>
              <a:ext cx="3528490" cy="1897082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79219" y="770700"/>
              <a:ext cx="2952410" cy="76944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짜증나는</a:t>
              </a:r>
              <a:endParaRPr lang="ko-KR" altLang="en-US" sz="4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45" name="그림 44"/>
            <p:cNvPicPr>
              <a:picLocks noChangeAspect="1"/>
            </p:cNvPicPr>
            <p:nvPr/>
          </p:nvPicPr>
          <p:blipFill rotWithShape="1">
            <a:blip r:embed="rId5"/>
            <a:srcRect l="8950" t="28650" r="8400" b="11890"/>
            <a:stretch>
              <a:fillRect/>
            </a:stretch>
          </p:blipFill>
          <p:spPr>
            <a:xfrm>
              <a:off x="335200" y="1412720"/>
              <a:ext cx="3096430" cy="74492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6" name="그림 45"/>
            <p:cNvPicPr>
              <a:picLocks noChangeAspect="1"/>
            </p:cNvPicPr>
            <p:nvPr/>
          </p:nvPicPr>
          <p:blipFill rotWithShape="1">
            <a:blip r:embed="rId5"/>
            <a:srcRect l="8950" t="28650" r="8400" b="11890"/>
            <a:stretch>
              <a:fillRect/>
            </a:stretch>
          </p:blipFill>
          <p:spPr>
            <a:xfrm flipV="1">
              <a:off x="407210" y="260560"/>
              <a:ext cx="3096430" cy="690747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47" name="그룹 46"/>
          <p:cNvGrpSpPr/>
          <p:nvPr/>
        </p:nvGrpSpPr>
        <p:grpSpPr>
          <a:xfrm>
            <a:off x="6145261" y="2279566"/>
            <a:ext cx="2685869" cy="1897082"/>
            <a:chOff x="191180" y="260560"/>
            <a:chExt cx="3528490" cy="1897082"/>
          </a:xfrm>
        </p:grpSpPr>
        <p:sp>
          <p:nvSpPr>
            <p:cNvPr id="48" name="사각형: 둥근 모서리 1"/>
            <p:cNvSpPr/>
            <p:nvPr/>
          </p:nvSpPr>
          <p:spPr>
            <a:xfrm>
              <a:off x="191180" y="260560"/>
              <a:ext cx="3528490" cy="1897082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79219" y="770700"/>
              <a:ext cx="2952410" cy="76944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섭섭한</a:t>
              </a:r>
              <a:endParaRPr lang="ko-KR" altLang="en-US" sz="4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50" name="그림 49"/>
            <p:cNvPicPr>
              <a:picLocks noChangeAspect="1"/>
            </p:cNvPicPr>
            <p:nvPr/>
          </p:nvPicPr>
          <p:blipFill rotWithShape="1">
            <a:blip r:embed="rId5"/>
            <a:srcRect l="8950" t="28650" r="8400" b="11890"/>
            <a:stretch>
              <a:fillRect/>
            </a:stretch>
          </p:blipFill>
          <p:spPr>
            <a:xfrm>
              <a:off x="335200" y="1412720"/>
              <a:ext cx="3096430" cy="74492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1" name="그림 50"/>
            <p:cNvPicPr>
              <a:picLocks noChangeAspect="1"/>
            </p:cNvPicPr>
            <p:nvPr/>
          </p:nvPicPr>
          <p:blipFill rotWithShape="1">
            <a:blip r:embed="rId5"/>
            <a:srcRect l="8950" t="28650" r="8400" b="11890"/>
            <a:stretch>
              <a:fillRect/>
            </a:stretch>
          </p:blipFill>
          <p:spPr>
            <a:xfrm flipV="1">
              <a:off x="407210" y="260560"/>
              <a:ext cx="3096430" cy="690747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52" name="그룹 51"/>
          <p:cNvGrpSpPr/>
          <p:nvPr/>
        </p:nvGrpSpPr>
        <p:grpSpPr>
          <a:xfrm>
            <a:off x="444641" y="2301966"/>
            <a:ext cx="2685869" cy="1897082"/>
            <a:chOff x="191179" y="260560"/>
            <a:chExt cx="3528490" cy="1897082"/>
          </a:xfrm>
        </p:grpSpPr>
        <p:sp>
          <p:nvSpPr>
            <p:cNvPr id="53" name="사각형: 둥근 모서리 1"/>
            <p:cNvSpPr/>
            <p:nvPr/>
          </p:nvSpPr>
          <p:spPr>
            <a:xfrm>
              <a:off x="191179" y="260560"/>
              <a:ext cx="3528490" cy="1897082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79220" y="770700"/>
              <a:ext cx="2952410" cy="76944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사랑스러운</a:t>
              </a:r>
            </a:p>
          </p:txBody>
        </p:sp>
        <p:pic>
          <p:nvPicPr>
            <p:cNvPr id="55" name="그림 54"/>
            <p:cNvPicPr>
              <a:picLocks noChangeAspect="1"/>
            </p:cNvPicPr>
            <p:nvPr/>
          </p:nvPicPr>
          <p:blipFill rotWithShape="1">
            <a:blip r:embed="rId5"/>
            <a:srcRect l="8950" t="28650" r="8400" b="11890"/>
            <a:stretch>
              <a:fillRect/>
            </a:stretch>
          </p:blipFill>
          <p:spPr>
            <a:xfrm>
              <a:off x="335200" y="1412720"/>
              <a:ext cx="3096430" cy="74492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6" name="그림 55"/>
            <p:cNvPicPr>
              <a:picLocks noChangeAspect="1"/>
            </p:cNvPicPr>
            <p:nvPr/>
          </p:nvPicPr>
          <p:blipFill rotWithShape="1">
            <a:blip r:embed="rId5"/>
            <a:srcRect l="8950" t="28650" r="8400" b="11890"/>
            <a:stretch>
              <a:fillRect/>
            </a:stretch>
          </p:blipFill>
          <p:spPr>
            <a:xfrm flipV="1">
              <a:off x="407210" y="260560"/>
              <a:ext cx="3096430" cy="690747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57" name="그룹 56"/>
          <p:cNvGrpSpPr/>
          <p:nvPr/>
        </p:nvGrpSpPr>
        <p:grpSpPr>
          <a:xfrm>
            <a:off x="8995571" y="2244347"/>
            <a:ext cx="2685869" cy="1897082"/>
            <a:chOff x="191180" y="260560"/>
            <a:chExt cx="3528490" cy="1897082"/>
          </a:xfrm>
        </p:grpSpPr>
        <p:sp>
          <p:nvSpPr>
            <p:cNvPr id="58" name="사각형: 둥근 모서리 1"/>
            <p:cNvSpPr/>
            <p:nvPr/>
          </p:nvSpPr>
          <p:spPr>
            <a:xfrm>
              <a:off x="191180" y="260560"/>
              <a:ext cx="3528490" cy="1897082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79219" y="770700"/>
              <a:ext cx="2952410" cy="76944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즐거운</a:t>
              </a:r>
              <a:endParaRPr lang="ko-KR" altLang="en-US" sz="4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60" name="그림 59"/>
            <p:cNvPicPr>
              <a:picLocks noChangeAspect="1"/>
            </p:cNvPicPr>
            <p:nvPr/>
          </p:nvPicPr>
          <p:blipFill rotWithShape="1">
            <a:blip r:embed="rId5"/>
            <a:srcRect l="8950" t="28650" r="8400" b="11890"/>
            <a:stretch>
              <a:fillRect/>
            </a:stretch>
          </p:blipFill>
          <p:spPr>
            <a:xfrm>
              <a:off x="335200" y="1412720"/>
              <a:ext cx="3096430" cy="74492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1" name="그림 60"/>
            <p:cNvPicPr>
              <a:picLocks noChangeAspect="1"/>
            </p:cNvPicPr>
            <p:nvPr/>
          </p:nvPicPr>
          <p:blipFill rotWithShape="1">
            <a:blip r:embed="rId5"/>
            <a:srcRect l="8950" t="28650" r="8400" b="11890"/>
            <a:stretch>
              <a:fillRect/>
            </a:stretch>
          </p:blipFill>
          <p:spPr>
            <a:xfrm flipV="1">
              <a:off x="407210" y="260560"/>
              <a:ext cx="3096430" cy="690747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62" name="그룹 61"/>
          <p:cNvGrpSpPr/>
          <p:nvPr/>
        </p:nvGrpSpPr>
        <p:grpSpPr>
          <a:xfrm>
            <a:off x="7605463" y="4103641"/>
            <a:ext cx="2685869" cy="1897082"/>
            <a:chOff x="191180" y="260560"/>
            <a:chExt cx="3528490" cy="1897082"/>
          </a:xfrm>
        </p:grpSpPr>
        <p:sp>
          <p:nvSpPr>
            <p:cNvPr id="63" name="사각형: 둥근 모서리 1"/>
            <p:cNvSpPr/>
            <p:nvPr/>
          </p:nvSpPr>
          <p:spPr>
            <a:xfrm>
              <a:off x="191180" y="260560"/>
              <a:ext cx="3528490" cy="1897082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79219" y="770700"/>
              <a:ext cx="2952410" cy="76944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뿌듯한</a:t>
              </a:r>
              <a:endParaRPr lang="ko-KR" altLang="en-US" sz="4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65" name="그림 64"/>
            <p:cNvPicPr>
              <a:picLocks noChangeAspect="1"/>
            </p:cNvPicPr>
            <p:nvPr/>
          </p:nvPicPr>
          <p:blipFill rotWithShape="1">
            <a:blip r:embed="rId5"/>
            <a:srcRect l="8950" t="28650" r="8400" b="11890"/>
            <a:stretch>
              <a:fillRect/>
            </a:stretch>
          </p:blipFill>
          <p:spPr>
            <a:xfrm>
              <a:off x="335200" y="1412720"/>
              <a:ext cx="3096430" cy="74492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6" name="그림 65"/>
            <p:cNvPicPr>
              <a:picLocks noChangeAspect="1"/>
            </p:cNvPicPr>
            <p:nvPr/>
          </p:nvPicPr>
          <p:blipFill rotWithShape="1">
            <a:blip r:embed="rId5"/>
            <a:srcRect l="8950" t="28650" r="8400" b="11890"/>
            <a:stretch>
              <a:fillRect/>
            </a:stretch>
          </p:blipFill>
          <p:spPr>
            <a:xfrm flipV="1">
              <a:off x="407210" y="260560"/>
              <a:ext cx="3096430" cy="690747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67" name="직사각형 66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7474915" y="6003292"/>
            <a:ext cx="51765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학습지 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1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쪽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cxnSp>
        <p:nvCxnSpPr>
          <p:cNvPr id="68" name="직선 연결선 67"/>
          <p:cNvCxnSpPr/>
          <p:nvPr/>
        </p:nvCxnSpPr>
        <p:spPr>
          <a:xfrm>
            <a:off x="0" y="6449179"/>
            <a:ext cx="7908502" cy="0"/>
          </a:xfrm>
          <a:prstGeom prst="line">
            <a:avLst/>
          </a:prstGeom>
          <a:ln w="76200">
            <a:solidFill>
              <a:srgbClr val="FAD1B3">
                <a:alpha val="69804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직선 연결선 68"/>
          <p:cNvCxnSpPr/>
          <p:nvPr/>
        </p:nvCxnSpPr>
        <p:spPr>
          <a:xfrm>
            <a:off x="11255497" y="6449179"/>
            <a:ext cx="936503" cy="0"/>
          </a:xfrm>
          <a:prstGeom prst="line">
            <a:avLst/>
          </a:prstGeom>
          <a:ln w="76200">
            <a:solidFill>
              <a:srgbClr val="FAD1B3">
                <a:alpha val="69804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0" name="그림 6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5463" y="5736979"/>
            <a:ext cx="1698328" cy="152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48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51001" y="705748"/>
            <a:ext cx="86180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어떤 감정들이 나올까요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5"/>
          <a:srcRect l="1" r="1122"/>
          <a:stretch/>
        </p:blipFill>
        <p:spPr>
          <a:xfrm>
            <a:off x="4077677" y="1991317"/>
            <a:ext cx="3468227" cy="4737730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355020" y="2215605"/>
            <a:ext cx="19969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풀죽은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338184" y="3104884"/>
            <a:ext cx="19969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속상한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10269066" y="4772884"/>
            <a:ext cx="19969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짜릿한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10269066" y="5671443"/>
            <a:ext cx="19969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짜증난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7300081" y="1717071"/>
            <a:ext cx="19969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당황한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7297094" y="2432116"/>
            <a:ext cx="19969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놀란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561" y="2161209"/>
            <a:ext cx="1664525" cy="3598129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606" y="1882713"/>
            <a:ext cx="1520298" cy="185133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407" y="3765533"/>
            <a:ext cx="2605349" cy="29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65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51001" y="705748"/>
            <a:ext cx="58865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책을 소개합니다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.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5"/>
          <a:srcRect l="1" r="1122"/>
          <a:stretch/>
        </p:blipFill>
        <p:spPr>
          <a:xfrm>
            <a:off x="1296737" y="2398212"/>
            <a:ext cx="2965060" cy="4050385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4539468" y="2800548"/>
            <a:ext cx="62016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400" spc="6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ko-KR" altLang="en-US" sz="4400" spc="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책 테마</a:t>
            </a:r>
            <a:r>
              <a:rPr lang="en-US" altLang="ko-KR" sz="4400" spc="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: </a:t>
            </a:r>
            <a:r>
              <a:rPr lang="ko-KR" altLang="en-US" sz="4400" spc="6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ㅇㄹㅇㄹ</a:t>
            </a:r>
            <a:r>
              <a:rPr lang="ko-KR" altLang="en-US" sz="4400" spc="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4400" spc="6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ㅇㅎ</a:t>
            </a:r>
            <a:r>
              <a:rPr lang="ko-KR" altLang="en-US" sz="4400" spc="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4400" spc="6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ㅅㄹㅎ</a:t>
            </a:r>
            <a:endParaRPr lang="en-US" altLang="ko-KR" sz="4400" spc="6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948099" y="3857703"/>
            <a:ext cx="62016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400" spc="6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ko-KR" altLang="en-US" sz="4400" spc="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글</a:t>
            </a:r>
            <a:r>
              <a:rPr lang="en-US" altLang="ko-KR" sz="4400" spc="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/</a:t>
            </a:r>
            <a:r>
              <a:rPr lang="ko-KR" altLang="en-US" sz="4400" spc="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그림</a:t>
            </a:r>
            <a:r>
              <a:rPr lang="en-US" altLang="ko-KR" sz="4400" spc="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: </a:t>
            </a:r>
            <a:r>
              <a:rPr lang="ko-KR" altLang="en-US" sz="4400" spc="6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ㅂㅎㅈ</a:t>
            </a:r>
            <a:r>
              <a:rPr lang="en-US" altLang="ko-KR" sz="4400" spc="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/</a:t>
            </a:r>
            <a:r>
              <a:rPr lang="ko-KR" altLang="en-US" sz="4400" spc="6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ㅇㅈㅈ</a:t>
            </a:r>
            <a:endParaRPr lang="en-US" altLang="ko-KR" sz="4400" spc="6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557955" y="4914858"/>
            <a:ext cx="62016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400" spc="6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ko-KR" altLang="en-US" sz="4400" spc="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출판사</a:t>
            </a:r>
            <a:r>
              <a:rPr lang="en-US" altLang="ko-KR" sz="4400" spc="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: </a:t>
            </a:r>
            <a:r>
              <a:rPr lang="ko-KR" altLang="en-US" sz="4400" spc="6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ㄱㅂㅇㄹㅇ</a:t>
            </a:r>
            <a:endParaRPr lang="en-US" altLang="ko-KR" sz="4400" spc="6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6984530" y="2823195"/>
            <a:ext cx="3767328" cy="769441"/>
          </a:xfrm>
          <a:prstGeom prst="rect">
            <a:avLst/>
          </a:prstGeom>
          <a:solidFill>
            <a:srgbClr val="F3A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어린이를 위한 심리학</a:t>
            </a:r>
            <a:endParaRPr lang="ko-KR" altLang="en-US" sz="4000" b="1" spc="300" dirty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5927104" y="3543314"/>
            <a:ext cx="5882179" cy="3219344"/>
            <a:chOff x="6025606" y="3569989"/>
            <a:chExt cx="5882179" cy="3219344"/>
          </a:xfrm>
        </p:grpSpPr>
        <p:pic>
          <p:nvPicPr>
            <p:cNvPr id="3" name="그림 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00" t="21091" r="53282" b="30300"/>
            <a:stretch/>
          </p:blipFill>
          <p:spPr>
            <a:xfrm flipH="1">
              <a:off x="9804647" y="3821407"/>
              <a:ext cx="2103138" cy="2967926"/>
            </a:xfrm>
            <a:prstGeom prst="rect">
              <a:avLst/>
            </a:prstGeom>
          </p:spPr>
        </p:pic>
        <p:grpSp>
          <p:nvGrpSpPr>
            <p:cNvPr id="21" name="그룹 20"/>
            <p:cNvGrpSpPr/>
            <p:nvPr/>
          </p:nvGrpSpPr>
          <p:grpSpPr>
            <a:xfrm flipH="1">
              <a:off x="6025606" y="3569989"/>
              <a:ext cx="3897922" cy="2927600"/>
              <a:chOff x="5687280" y="2017243"/>
              <a:chExt cx="4213975" cy="3788264"/>
            </a:xfrm>
          </p:grpSpPr>
          <p:grpSp>
            <p:nvGrpSpPr>
              <p:cNvPr id="22" name="그룹 21"/>
              <p:cNvGrpSpPr/>
              <p:nvPr/>
            </p:nvGrpSpPr>
            <p:grpSpPr>
              <a:xfrm>
                <a:off x="5726638" y="2017243"/>
                <a:ext cx="4031077" cy="3788264"/>
                <a:chOff x="5726638" y="2017243"/>
                <a:chExt cx="4031077" cy="3788264"/>
              </a:xfrm>
            </p:grpSpPr>
            <p:sp>
              <p:nvSpPr>
                <p:cNvPr id="24" name="타원 23"/>
                <p:cNvSpPr/>
                <p:nvPr/>
              </p:nvSpPr>
              <p:spPr>
                <a:xfrm>
                  <a:off x="5844164" y="2017243"/>
                  <a:ext cx="3913551" cy="3788264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5" name="자유형 24"/>
                <p:cNvSpPr/>
                <p:nvPr/>
              </p:nvSpPr>
              <p:spPr>
                <a:xfrm>
                  <a:off x="5726638" y="4674709"/>
                  <a:ext cx="1016000" cy="721360"/>
                </a:xfrm>
                <a:custGeom>
                  <a:avLst/>
                  <a:gdLst>
                    <a:gd name="connsiteX0" fmla="*/ 345440 w 1016000"/>
                    <a:gd name="connsiteY0" fmla="*/ 0 h 721360"/>
                    <a:gd name="connsiteX1" fmla="*/ 0 w 1016000"/>
                    <a:gd name="connsiteY1" fmla="*/ 721360 h 721360"/>
                    <a:gd name="connsiteX2" fmla="*/ 1016000 w 1016000"/>
                    <a:gd name="connsiteY2" fmla="*/ 660400 h 721360"/>
                    <a:gd name="connsiteX3" fmla="*/ 345440 w 1016000"/>
                    <a:gd name="connsiteY3" fmla="*/ 0 h 721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6000" h="721360">
                      <a:moveTo>
                        <a:pt x="345440" y="0"/>
                      </a:moveTo>
                      <a:lnTo>
                        <a:pt x="0" y="721360"/>
                      </a:lnTo>
                      <a:lnTo>
                        <a:pt x="1016000" y="660400"/>
                      </a:lnTo>
                      <a:lnTo>
                        <a:pt x="3454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23" name="직사각형 22"/>
              <p:cNvSpPr/>
              <p:nvPr/>
            </p:nvSpPr>
            <p:spPr>
              <a:xfrm>
                <a:off x="5687280" y="2415302"/>
                <a:ext cx="4213975" cy="27479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ko-KR" altLang="en-US" sz="4400" spc="300" dirty="0" smtClean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심리학이면</a:t>
                </a:r>
                <a:endParaRPr lang="en-US" altLang="ko-KR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  <a:p>
                <a:pPr algn="ctr">
                  <a:defRPr/>
                </a:pPr>
                <a:r>
                  <a:rPr lang="ko-KR" altLang="en-US" sz="4400" spc="300" dirty="0" smtClean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우리의 </a:t>
                </a:r>
                <a:r>
                  <a:rPr lang="ko-KR" altLang="en-US" sz="4400" b="1" spc="300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마음</a:t>
                </a:r>
                <a:r>
                  <a:rPr lang="ko-KR" altLang="en-US" sz="4400" spc="300" dirty="0" smtClean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에</a:t>
                </a:r>
                <a:endParaRPr lang="en-US" altLang="ko-KR" sz="44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  <a:p>
                <a:pPr algn="ctr">
                  <a:defRPr/>
                </a:pPr>
                <a:r>
                  <a:rPr lang="ko-KR" altLang="en-US" sz="4400" spc="300" dirty="0" smtClean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대한 책일까</a:t>
                </a:r>
                <a:r>
                  <a:rPr lang="en-US" altLang="ko-KR" sz="4400" spc="300" dirty="0" smtClean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?</a:t>
                </a:r>
              </a:p>
            </p:txBody>
          </p:sp>
        </p:grpSp>
      </p:grpSp>
      <p:sp>
        <p:nvSpPr>
          <p:cNvPr id="26" name="직사각형 25"/>
          <p:cNvSpPr/>
          <p:nvPr/>
        </p:nvSpPr>
        <p:spPr>
          <a:xfrm>
            <a:off x="6913159" y="3857703"/>
            <a:ext cx="2586065" cy="769441"/>
          </a:xfrm>
          <a:prstGeom prst="rect">
            <a:avLst/>
          </a:prstGeom>
          <a:solidFill>
            <a:srgbClr val="F3A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박현진</a:t>
            </a:r>
            <a:r>
              <a:rPr lang="en-US" altLang="ko-KR" sz="4000" b="1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/</a:t>
            </a:r>
            <a:r>
              <a:rPr lang="ko-KR" altLang="en-US" sz="4000" b="1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윤정주</a:t>
            </a:r>
            <a:endParaRPr lang="ko-KR" altLang="en-US" sz="4000" b="1" spc="300" dirty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6658797" y="4912287"/>
            <a:ext cx="2586065" cy="769441"/>
          </a:xfrm>
          <a:prstGeom prst="rect">
            <a:avLst/>
          </a:prstGeom>
          <a:solidFill>
            <a:srgbClr val="F3A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spc="30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길벗어린이</a:t>
            </a:r>
            <a:endParaRPr lang="ko-KR" altLang="en-US" sz="4000" b="1" spc="300" dirty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8991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  <p:bldP spid="2" grpId="0" animBg="1"/>
      <p:bldP spid="26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51001" y="705748"/>
            <a:ext cx="827822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주인공들은 누구일까요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9146457" y="4986746"/>
            <a:ext cx="15655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5400" spc="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현수</a:t>
            </a:r>
            <a:endParaRPr lang="en-US" altLang="ko-KR" sz="5400" spc="6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081" y="2409131"/>
            <a:ext cx="2845665" cy="27132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43551" y="4961261"/>
            <a:ext cx="196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ko-KR" altLang="en-US" sz="5400" spc="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철민</a:t>
            </a:r>
            <a:endParaRPr lang="en-US" altLang="ko-KR" sz="5400" spc="6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41806" y="3159929"/>
            <a:ext cx="4260507" cy="4618504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712" y="2372720"/>
            <a:ext cx="2905500" cy="274963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185753" y="5018606"/>
            <a:ext cx="15120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ko-KR" altLang="en-US" sz="5400" spc="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윤석</a:t>
            </a:r>
            <a:endParaRPr lang="en-US" altLang="ko-KR" sz="5400" spc="6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7492" y="2372720"/>
            <a:ext cx="2712199" cy="2749632"/>
          </a:xfrm>
          <a:prstGeom prst="rect">
            <a:avLst/>
          </a:prstGeom>
        </p:spPr>
      </p:pic>
      <p:sp>
        <p:nvSpPr>
          <p:cNvPr id="31" name="직사각형 30"/>
          <p:cNvSpPr/>
          <p:nvPr/>
        </p:nvSpPr>
        <p:spPr>
          <a:xfrm>
            <a:off x="-60135" y="2577963"/>
            <a:ext cx="12228472" cy="3603838"/>
          </a:xfrm>
          <a:prstGeom prst="rect">
            <a:avLst/>
          </a:prstGeom>
          <a:solidFill>
            <a:srgbClr val="000000">
              <a:alpha val="6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600" b="1" spc="3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첫인상이 어떤가요</a:t>
            </a:r>
            <a:r>
              <a:rPr lang="en-US" altLang="ko-KR" sz="9600" b="1" spc="3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  <a:endParaRPr lang="ko-KR" altLang="en-US" sz="9600" b="1" spc="300" dirty="0">
              <a:solidFill>
                <a:schemeClr val="bg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3256894" y="2708244"/>
            <a:ext cx="4213975" cy="3788264"/>
            <a:chOff x="5654050" y="2189771"/>
            <a:chExt cx="4213975" cy="3788264"/>
          </a:xfrm>
        </p:grpSpPr>
        <p:grpSp>
          <p:nvGrpSpPr>
            <p:cNvPr id="34" name="그룹 33"/>
            <p:cNvGrpSpPr/>
            <p:nvPr/>
          </p:nvGrpSpPr>
          <p:grpSpPr>
            <a:xfrm>
              <a:off x="5726638" y="2189771"/>
              <a:ext cx="4030684" cy="3788264"/>
              <a:chOff x="5726638" y="2189771"/>
              <a:chExt cx="4030684" cy="3788264"/>
            </a:xfrm>
          </p:grpSpPr>
          <p:sp>
            <p:nvSpPr>
              <p:cNvPr id="36" name="타원 35"/>
              <p:cNvSpPr/>
              <p:nvPr/>
            </p:nvSpPr>
            <p:spPr>
              <a:xfrm>
                <a:off x="5843771" y="2189771"/>
                <a:ext cx="3913551" cy="378826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7" name="자유형 36"/>
              <p:cNvSpPr/>
              <p:nvPr/>
            </p:nvSpPr>
            <p:spPr>
              <a:xfrm>
                <a:off x="5726638" y="4674709"/>
                <a:ext cx="1016000" cy="721360"/>
              </a:xfrm>
              <a:custGeom>
                <a:avLst/>
                <a:gdLst>
                  <a:gd name="connsiteX0" fmla="*/ 345440 w 1016000"/>
                  <a:gd name="connsiteY0" fmla="*/ 0 h 721360"/>
                  <a:gd name="connsiteX1" fmla="*/ 0 w 1016000"/>
                  <a:gd name="connsiteY1" fmla="*/ 721360 h 721360"/>
                  <a:gd name="connsiteX2" fmla="*/ 1016000 w 1016000"/>
                  <a:gd name="connsiteY2" fmla="*/ 660400 h 721360"/>
                  <a:gd name="connsiteX3" fmla="*/ 345440 w 1016000"/>
                  <a:gd name="connsiteY3" fmla="*/ 0 h 721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000" h="721360">
                    <a:moveTo>
                      <a:pt x="345440" y="0"/>
                    </a:moveTo>
                    <a:lnTo>
                      <a:pt x="0" y="721360"/>
                    </a:lnTo>
                    <a:lnTo>
                      <a:pt x="1016000" y="660400"/>
                    </a:lnTo>
                    <a:lnTo>
                      <a:pt x="3454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5" name="직사각형 34"/>
            <p:cNvSpPr/>
            <p:nvPr/>
          </p:nvSpPr>
          <p:spPr>
            <a:xfrm>
              <a:off x="5654050" y="2595441"/>
              <a:ext cx="4213975" cy="2554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현수는</a:t>
              </a:r>
              <a:r>
                <a:rPr lang="en-US" altLang="ko-KR" sz="40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</a:p>
            <a:p>
              <a:pPr algn="ctr">
                <a:defRPr/>
              </a:pPr>
              <a:r>
                <a:rPr lang="ko-KR" altLang="en-US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눈썹을 보니</a:t>
              </a:r>
              <a:endParaRPr lang="en-US" altLang="ko-KR" sz="4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>
                <a:defRPr/>
              </a:pPr>
              <a:r>
                <a:rPr lang="ko-KR" altLang="en-US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짜증을 잘 내는</a:t>
              </a:r>
              <a:endParaRPr lang="en-US" altLang="ko-KR" sz="4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>
                <a:defRPr/>
              </a:pPr>
              <a:r>
                <a:rPr lang="ko-KR" altLang="en-US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친구일 것 같아요</a:t>
              </a:r>
              <a:r>
                <a:rPr lang="en-US" altLang="ko-KR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371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51001" y="705748"/>
            <a:ext cx="827822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주인공들은 누구일까요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1932867" y="5014744"/>
            <a:ext cx="17322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5400" spc="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소</a:t>
            </a:r>
            <a:r>
              <a:rPr lang="ko-KR" altLang="en-US" sz="5400" spc="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민</a:t>
            </a:r>
            <a:endParaRPr lang="en-US" altLang="ko-KR" sz="5400" spc="6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5268447" y="5014744"/>
            <a:ext cx="17322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5400" spc="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경민</a:t>
            </a:r>
            <a:endParaRPr lang="en-US" altLang="ko-KR" sz="5400" spc="6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8413925" y="5014744"/>
            <a:ext cx="17322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5400" spc="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은주</a:t>
            </a:r>
            <a:endParaRPr lang="en-US" altLang="ko-KR" sz="5400" spc="6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97" y="2444999"/>
            <a:ext cx="3106224" cy="2742646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806" y="2444999"/>
            <a:ext cx="3020789" cy="2742646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337" y="2434625"/>
            <a:ext cx="3101077" cy="2753020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48866" y="3447334"/>
            <a:ext cx="4260507" cy="4618504"/>
          </a:xfrm>
          <a:prstGeom prst="rect">
            <a:avLst/>
          </a:prstGeom>
        </p:spPr>
      </p:pic>
      <p:sp>
        <p:nvSpPr>
          <p:cNvPr id="18" name="직사각형 17"/>
          <p:cNvSpPr/>
          <p:nvPr/>
        </p:nvSpPr>
        <p:spPr>
          <a:xfrm>
            <a:off x="246185" y="3106615"/>
            <a:ext cx="11723077" cy="2647516"/>
          </a:xfrm>
          <a:prstGeom prst="rect">
            <a:avLst/>
          </a:prstGeom>
          <a:solidFill>
            <a:srgbClr val="000000">
              <a:alpha val="6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600" b="1" spc="3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첫인상이 어떤가요</a:t>
            </a:r>
            <a:r>
              <a:rPr lang="en-US" altLang="ko-KR" sz="9600" b="1" spc="3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  <a:endParaRPr lang="ko-KR" altLang="en-US" sz="9600" b="1" spc="300" dirty="0">
              <a:solidFill>
                <a:schemeClr val="bg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2871078" y="1889756"/>
            <a:ext cx="4213975" cy="3788264"/>
            <a:chOff x="5558062" y="1918318"/>
            <a:chExt cx="4213975" cy="3788264"/>
          </a:xfrm>
        </p:grpSpPr>
        <p:grpSp>
          <p:nvGrpSpPr>
            <p:cNvPr id="21" name="그룹 20"/>
            <p:cNvGrpSpPr/>
            <p:nvPr/>
          </p:nvGrpSpPr>
          <p:grpSpPr>
            <a:xfrm>
              <a:off x="5713285" y="1918318"/>
              <a:ext cx="3913551" cy="3788264"/>
              <a:chOff x="5713285" y="1918318"/>
              <a:chExt cx="3913551" cy="3788264"/>
            </a:xfrm>
          </p:grpSpPr>
          <p:sp>
            <p:nvSpPr>
              <p:cNvPr id="24" name="자유형 23"/>
              <p:cNvSpPr/>
              <p:nvPr/>
            </p:nvSpPr>
            <p:spPr>
              <a:xfrm>
                <a:off x="5726638" y="4674709"/>
                <a:ext cx="1016000" cy="721360"/>
              </a:xfrm>
              <a:custGeom>
                <a:avLst/>
                <a:gdLst>
                  <a:gd name="connsiteX0" fmla="*/ 345440 w 1016000"/>
                  <a:gd name="connsiteY0" fmla="*/ 0 h 721360"/>
                  <a:gd name="connsiteX1" fmla="*/ 0 w 1016000"/>
                  <a:gd name="connsiteY1" fmla="*/ 721360 h 721360"/>
                  <a:gd name="connsiteX2" fmla="*/ 1016000 w 1016000"/>
                  <a:gd name="connsiteY2" fmla="*/ 660400 h 721360"/>
                  <a:gd name="connsiteX3" fmla="*/ 345440 w 1016000"/>
                  <a:gd name="connsiteY3" fmla="*/ 0 h 721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000" h="721360">
                    <a:moveTo>
                      <a:pt x="345440" y="0"/>
                    </a:moveTo>
                    <a:lnTo>
                      <a:pt x="0" y="721360"/>
                    </a:lnTo>
                    <a:lnTo>
                      <a:pt x="1016000" y="660400"/>
                    </a:lnTo>
                    <a:lnTo>
                      <a:pt x="3454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" name="타원 22"/>
              <p:cNvSpPr/>
              <p:nvPr/>
            </p:nvSpPr>
            <p:spPr>
              <a:xfrm>
                <a:off x="5713285" y="1918318"/>
                <a:ext cx="3913551" cy="378826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2" name="직사각형 21"/>
            <p:cNvSpPr/>
            <p:nvPr/>
          </p:nvSpPr>
          <p:spPr>
            <a:xfrm>
              <a:off x="5558062" y="2141418"/>
              <a:ext cx="4213975" cy="31700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소민이는</a:t>
              </a:r>
              <a:endParaRPr lang="en-US" altLang="ko-KR" sz="4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>
                <a:defRPr/>
              </a:pPr>
              <a:r>
                <a:rPr lang="ko-KR" altLang="en-US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표정을 보니까</a:t>
              </a:r>
              <a:endParaRPr lang="en-US" altLang="ko-KR" sz="4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>
                <a:defRPr/>
              </a:pPr>
              <a:r>
                <a:rPr lang="ko-KR" altLang="en-US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왠지 </a:t>
              </a:r>
              <a:endParaRPr lang="en-US" altLang="ko-KR" sz="4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>
                <a:defRPr/>
              </a:pPr>
              <a:r>
                <a:rPr lang="ko-KR" altLang="en-US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걱정이 많은 편</a:t>
              </a:r>
              <a:endParaRPr lang="en-US" altLang="ko-KR" sz="4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>
                <a:defRPr/>
              </a:pPr>
              <a:r>
                <a:rPr lang="ko-KR" altLang="en-US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같아요</a:t>
              </a:r>
              <a:r>
                <a:rPr lang="en-US" altLang="ko-KR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804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51001" y="705748"/>
            <a:ext cx="605486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책을 읽어 봅시다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.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40" b="98291" l="5603" r="88793">
                        <a14:foregroundMark x1="41810" y1="54986" x2="29741" y2="78348"/>
                        <a14:foregroundMark x1="29310" y1="55271" x2="21983" y2="74359"/>
                        <a14:foregroundMark x1="55603" y1="61823" x2="26724" y2="72365"/>
                        <a14:foregroundMark x1="69828" y1="80912" x2="37069" y2="85185"/>
                        <a14:foregroundMark x1="25431" y1="78348" x2="42672" y2="86325"/>
                      </a14:backgroundRemoval>
                    </a14:imgEffect>
                  </a14:imgLayer>
                </a14:imgProps>
              </a:ext>
            </a:extLst>
          </a:blip>
          <a:srcRect b="21120"/>
          <a:stretch/>
        </p:blipFill>
        <p:spPr>
          <a:xfrm>
            <a:off x="6862171" y="1752876"/>
            <a:ext cx="4265125" cy="5089976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9546436" y="2145969"/>
            <a:ext cx="2493164" cy="36038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오</a:t>
            </a:r>
            <a:r>
              <a:rPr lang="en-US" altLang="ko-KR" sz="28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28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이런 건</a:t>
            </a:r>
            <a:endParaRPr lang="en-US" altLang="ko-KR" sz="2800" spc="300" dirty="0" smtClean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28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나랑 비슷한데</a:t>
            </a:r>
            <a:r>
              <a:rPr lang="en-US" altLang="ko-KR" sz="28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...?</a:t>
            </a:r>
          </a:p>
        </p:txBody>
      </p:sp>
      <p:grpSp>
        <p:nvGrpSpPr>
          <p:cNvPr id="14" name="그룹 13"/>
          <p:cNvGrpSpPr/>
          <p:nvPr/>
        </p:nvGrpSpPr>
        <p:grpSpPr>
          <a:xfrm rot="21108846">
            <a:off x="4973230" y="5046601"/>
            <a:ext cx="1764825" cy="580521"/>
            <a:chOff x="9952892" y="4789659"/>
            <a:chExt cx="1512277" cy="497448"/>
          </a:xfrm>
        </p:grpSpPr>
        <p:sp>
          <p:nvSpPr>
            <p:cNvPr id="15" name="직사각형 14"/>
            <p:cNvSpPr/>
            <p:nvPr/>
          </p:nvSpPr>
          <p:spPr>
            <a:xfrm>
              <a:off x="9952892" y="4789660"/>
              <a:ext cx="973016" cy="497447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10909626" y="4789659"/>
              <a:ext cx="555543" cy="497447"/>
            </a:xfrm>
            <a:prstGeom prst="rect">
              <a:avLst/>
            </a:prstGeom>
            <a:solidFill>
              <a:schemeClr val="accent4"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9" name="그룹 18"/>
          <p:cNvGrpSpPr/>
          <p:nvPr/>
        </p:nvGrpSpPr>
        <p:grpSpPr>
          <a:xfrm rot="479449">
            <a:off x="5125630" y="5199001"/>
            <a:ext cx="1764825" cy="580521"/>
            <a:chOff x="9952892" y="4789659"/>
            <a:chExt cx="1512277" cy="497448"/>
          </a:xfrm>
        </p:grpSpPr>
        <p:sp>
          <p:nvSpPr>
            <p:cNvPr id="20" name="직사각형 19"/>
            <p:cNvSpPr/>
            <p:nvPr/>
          </p:nvSpPr>
          <p:spPr>
            <a:xfrm>
              <a:off x="9952892" y="4789660"/>
              <a:ext cx="973016" cy="497447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10909626" y="4789659"/>
              <a:ext cx="555543" cy="497447"/>
            </a:xfrm>
            <a:prstGeom prst="rect">
              <a:avLst/>
            </a:prstGeom>
            <a:solidFill>
              <a:schemeClr val="accent6"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-287687" y="2382914"/>
            <a:ext cx="8522293" cy="36038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나의 경험을</a:t>
            </a:r>
            <a:endParaRPr lang="en-US" altLang="ko-KR" sz="8000" spc="300" dirty="0" smtClean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8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책과 연결 지으며</a:t>
            </a:r>
            <a:endParaRPr lang="en-US" altLang="ko-KR" sz="8000" spc="300" dirty="0" smtClean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8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읽어봅시다</a:t>
            </a:r>
            <a:r>
              <a:rPr lang="en-US" altLang="ko-KR" sz="8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9024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2" grpId="0"/>
      <p:bldP spid="1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72" y="2155139"/>
            <a:ext cx="5925736" cy="4488674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51001" y="705748"/>
            <a:ext cx="849142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공감한 내용이 있었나요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5896714" y="1387067"/>
            <a:ext cx="6858000" cy="6858000"/>
            <a:chOff x="4398736" y="1233076"/>
            <a:chExt cx="6858000" cy="6858000"/>
          </a:xfrm>
        </p:grpSpPr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8736" y="1233076"/>
              <a:ext cx="6858000" cy="6858000"/>
            </a:xfrm>
            <a:prstGeom prst="rect">
              <a:avLst/>
            </a:prstGeom>
          </p:spPr>
        </p:pic>
        <p:sp>
          <p:nvSpPr>
            <p:cNvPr id="4" name="눈물 방울 3"/>
            <p:cNvSpPr/>
            <p:nvPr/>
          </p:nvSpPr>
          <p:spPr>
            <a:xfrm rot="19135859">
              <a:off x="8451574" y="3613387"/>
              <a:ext cx="341283" cy="362517"/>
            </a:xfrm>
            <a:custGeom>
              <a:avLst/>
              <a:gdLst>
                <a:gd name="connsiteX0" fmla="*/ 0 w 716280"/>
                <a:gd name="connsiteY0" fmla="*/ 358140 h 716280"/>
                <a:gd name="connsiteX1" fmla="*/ 358140 w 716280"/>
                <a:gd name="connsiteY1" fmla="*/ 0 h 716280"/>
                <a:gd name="connsiteX2" fmla="*/ 716280 w 716280"/>
                <a:gd name="connsiteY2" fmla="*/ 0 h 716280"/>
                <a:gd name="connsiteX3" fmla="*/ 716280 w 716280"/>
                <a:gd name="connsiteY3" fmla="*/ 358140 h 716280"/>
                <a:gd name="connsiteX4" fmla="*/ 358140 w 716280"/>
                <a:gd name="connsiteY4" fmla="*/ 716280 h 716280"/>
                <a:gd name="connsiteX5" fmla="*/ 0 w 716280"/>
                <a:gd name="connsiteY5" fmla="*/ 358140 h 716280"/>
                <a:gd name="connsiteX0" fmla="*/ 0 w 716280"/>
                <a:gd name="connsiteY0" fmla="*/ 358140 h 721737"/>
                <a:gd name="connsiteX1" fmla="*/ 358140 w 716280"/>
                <a:gd name="connsiteY1" fmla="*/ 0 h 721737"/>
                <a:gd name="connsiteX2" fmla="*/ 716280 w 716280"/>
                <a:gd name="connsiteY2" fmla="*/ 0 h 721737"/>
                <a:gd name="connsiteX3" fmla="*/ 716280 w 716280"/>
                <a:gd name="connsiteY3" fmla="*/ 358140 h 721737"/>
                <a:gd name="connsiteX4" fmla="*/ 358140 w 716280"/>
                <a:gd name="connsiteY4" fmla="*/ 716280 h 721737"/>
                <a:gd name="connsiteX5" fmla="*/ 0 w 716280"/>
                <a:gd name="connsiteY5" fmla="*/ 358140 h 721737"/>
                <a:gd name="connsiteX0" fmla="*/ 6913 w 723193"/>
                <a:gd name="connsiteY0" fmla="*/ 358140 h 721737"/>
                <a:gd name="connsiteX1" fmla="*/ 365053 w 723193"/>
                <a:gd name="connsiteY1" fmla="*/ 0 h 721737"/>
                <a:gd name="connsiteX2" fmla="*/ 723193 w 723193"/>
                <a:gd name="connsiteY2" fmla="*/ 0 h 721737"/>
                <a:gd name="connsiteX3" fmla="*/ 723193 w 723193"/>
                <a:gd name="connsiteY3" fmla="*/ 358140 h 721737"/>
                <a:gd name="connsiteX4" fmla="*/ 365053 w 723193"/>
                <a:gd name="connsiteY4" fmla="*/ 716280 h 721737"/>
                <a:gd name="connsiteX5" fmla="*/ 6913 w 723193"/>
                <a:gd name="connsiteY5" fmla="*/ 358140 h 721737"/>
                <a:gd name="connsiteX0" fmla="*/ 2045 w 718325"/>
                <a:gd name="connsiteY0" fmla="*/ 358140 h 721737"/>
                <a:gd name="connsiteX1" fmla="*/ 381272 w 718325"/>
                <a:gd name="connsiteY1" fmla="*/ 65023 h 721737"/>
                <a:gd name="connsiteX2" fmla="*/ 718325 w 718325"/>
                <a:gd name="connsiteY2" fmla="*/ 0 h 721737"/>
                <a:gd name="connsiteX3" fmla="*/ 718325 w 718325"/>
                <a:gd name="connsiteY3" fmla="*/ 358140 h 721737"/>
                <a:gd name="connsiteX4" fmla="*/ 360185 w 718325"/>
                <a:gd name="connsiteY4" fmla="*/ 716280 h 721737"/>
                <a:gd name="connsiteX5" fmla="*/ 2045 w 718325"/>
                <a:gd name="connsiteY5" fmla="*/ 358140 h 721737"/>
                <a:gd name="connsiteX0" fmla="*/ 2045 w 718325"/>
                <a:gd name="connsiteY0" fmla="*/ 358140 h 718768"/>
                <a:gd name="connsiteX1" fmla="*/ 381272 w 718325"/>
                <a:gd name="connsiteY1" fmla="*/ 65023 h 718768"/>
                <a:gd name="connsiteX2" fmla="*/ 718325 w 718325"/>
                <a:gd name="connsiteY2" fmla="*/ 0 h 718768"/>
                <a:gd name="connsiteX3" fmla="*/ 639087 w 718325"/>
                <a:gd name="connsiteY3" fmla="*/ 344682 h 718768"/>
                <a:gd name="connsiteX4" fmla="*/ 360185 w 718325"/>
                <a:gd name="connsiteY4" fmla="*/ 716280 h 718768"/>
                <a:gd name="connsiteX5" fmla="*/ 2045 w 718325"/>
                <a:gd name="connsiteY5" fmla="*/ 358140 h 718768"/>
                <a:gd name="connsiteX0" fmla="*/ 1375 w 717655"/>
                <a:gd name="connsiteY0" fmla="*/ 358140 h 728982"/>
                <a:gd name="connsiteX1" fmla="*/ 380602 w 717655"/>
                <a:gd name="connsiteY1" fmla="*/ 65023 h 728982"/>
                <a:gd name="connsiteX2" fmla="*/ 717655 w 717655"/>
                <a:gd name="connsiteY2" fmla="*/ 0 h 728982"/>
                <a:gd name="connsiteX3" fmla="*/ 638417 w 717655"/>
                <a:gd name="connsiteY3" fmla="*/ 344682 h 728982"/>
                <a:gd name="connsiteX4" fmla="*/ 349503 w 717655"/>
                <a:gd name="connsiteY4" fmla="*/ 727770 h 728982"/>
                <a:gd name="connsiteX5" fmla="*/ 1375 w 717655"/>
                <a:gd name="connsiteY5" fmla="*/ 358140 h 728982"/>
                <a:gd name="connsiteX0" fmla="*/ 1375 w 717655"/>
                <a:gd name="connsiteY0" fmla="*/ 358140 h 728171"/>
                <a:gd name="connsiteX1" fmla="*/ 380602 w 717655"/>
                <a:gd name="connsiteY1" fmla="*/ 65023 h 728171"/>
                <a:gd name="connsiteX2" fmla="*/ 717655 w 717655"/>
                <a:gd name="connsiteY2" fmla="*/ 0 h 728171"/>
                <a:gd name="connsiteX3" fmla="*/ 638417 w 717655"/>
                <a:gd name="connsiteY3" fmla="*/ 344682 h 728171"/>
                <a:gd name="connsiteX4" fmla="*/ 349503 w 717655"/>
                <a:gd name="connsiteY4" fmla="*/ 727770 h 728171"/>
                <a:gd name="connsiteX5" fmla="*/ 1375 w 717655"/>
                <a:gd name="connsiteY5" fmla="*/ 358140 h 728171"/>
                <a:gd name="connsiteX0" fmla="*/ 764 w 717044"/>
                <a:gd name="connsiteY0" fmla="*/ 358140 h 697964"/>
                <a:gd name="connsiteX1" fmla="*/ 379991 w 717044"/>
                <a:gd name="connsiteY1" fmla="*/ 65023 h 697964"/>
                <a:gd name="connsiteX2" fmla="*/ 717044 w 717044"/>
                <a:gd name="connsiteY2" fmla="*/ 0 h 697964"/>
                <a:gd name="connsiteX3" fmla="*/ 637806 w 717044"/>
                <a:gd name="connsiteY3" fmla="*/ 344682 h 697964"/>
                <a:gd name="connsiteX4" fmla="*/ 290048 w 717044"/>
                <a:gd name="connsiteY4" fmla="*/ 696708 h 697964"/>
                <a:gd name="connsiteX5" fmla="*/ 764 w 717044"/>
                <a:gd name="connsiteY5" fmla="*/ 358140 h 697964"/>
                <a:gd name="connsiteX0" fmla="*/ 764 w 717044"/>
                <a:gd name="connsiteY0" fmla="*/ 358140 h 697964"/>
                <a:gd name="connsiteX1" fmla="*/ 379991 w 717044"/>
                <a:gd name="connsiteY1" fmla="*/ 65023 h 697964"/>
                <a:gd name="connsiteX2" fmla="*/ 717044 w 717044"/>
                <a:gd name="connsiteY2" fmla="*/ 0 h 697964"/>
                <a:gd name="connsiteX3" fmla="*/ 637806 w 717044"/>
                <a:gd name="connsiteY3" fmla="*/ 344682 h 697964"/>
                <a:gd name="connsiteX4" fmla="*/ 290048 w 717044"/>
                <a:gd name="connsiteY4" fmla="*/ 696708 h 697964"/>
                <a:gd name="connsiteX5" fmla="*/ 764 w 717044"/>
                <a:gd name="connsiteY5" fmla="*/ 358140 h 697964"/>
                <a:gd name="connsiteX0" fmla="*/ 2703 w 718983"/>
                <a:gd name="connsiteY0" fmla="*/ 358140 h 697964"/>
                <a:gd name="connsiteX1" fmla="*/ 470810 w 718983"/>
                <a:gd name="connsiteY1" fmla="*/ 61616 h 697964"/>
                <a:gd name="connsiteX2" fmla="*/ 718983 w 718983"/>
                <a:gd name="connsiteY2" fmla="*/ 0 h 697964"/>
                <a:gd name="connsiteX3" fmla="*/ 639745 w 718983"/>
                <a:gd name="connsiteY3" fmla="*/ 344682 h 697964"/>
                <a:gd name="connsiteX4" fmla="*/ 291987 w 718983"/>
                <a:gd name="connsiteY4" fmla="*/ 696708 h 697964"/>
                <a:gd name="connsiteX5" fmla="*/ 2703 w 718983"/>
                <a:gd name="connsiteY5" fmla="*/ 358140 h 697964"/>
                <a:gd name="connsiteX0" fmla="*/ 3121 w 693097"/>
                <a:gd name="connsiteY0" fmla="*/ 426543 h 697448"/>
                <a:gd name="connsiteX1" fmla="*/ 444924 w 693097"/>
                <a:gd name="connsiteY1" fmla="*/ 61616 h 697448"/>
                <a:gd name="connsiteX2" fmla="*/ 693097 w 693097"/>
                <a:gd name="connsiteY2" fmla="*/ 0 h 697448"/>
                <a:gd name="connsiteX3" fmla="*/ 613859 w 693097"/>
                <a:gd name="connsiteY3" fmla="*/ 344682 h 697448"/>
                <a:gd name="connsiteX4" fmla="*/ 266101 w 693097"/>
                <a:gd name="connsiteY4" fmla="*/ 696708 h 697448"/>
                <a:gd name="connsiteX5" fmla="*/ 3121 w 693097"/>
                <a:gd name="connsiteY5" fmla="*/ 426543 h 697448"/>
                <a:gd name="connsiteX0" fmla="*/ 3580 w 693556"/>
                <a:gd name="connsiteY0" fmla="*/ 426543 h 697463"/>
                <a:gd name="connsiteX1" fmla="*/ 460032 w 693556"/>
                <a:gd name="connsiteY1" fmla="*/ 39006 h 697463"/>
                <a:gd name="connsiteX2" fmla="*/ 693556 w 693556"/>
                <a:gd name="connsiteY2" fmla="*/ 0 h 697463"/>
                <a:gd name="connsiteX3" fmla="*/ 614318 w 693556"/>
                <a:gd name="connsiteY3" fmla="*/ 344682 h 697463"/>
                <a:gd name="connsiteX4" fmla="*/ 266560 w 693556"/>
                <a:gd name="connsiteY4" fmla="*/ 696708 h 697463"/>
                <a:gd name="connsiteX5" fmla="*/ 3580 w 693556"/>
                <a:gd name="connsiteY5" fmla="*/ 426543 h 697463"/>
                <a:gd name="connsiteX0" fmla="*/ 3675 w 693651"/>
                <a:gd name="connsiteY0" fmla="*/ 426543 h 699350"/>
                <a:gd name="connsiteX1" fmla="*/ 460127 w 693651"/>
                <a:gd name="connsiteY1" fmla="*/ 39006 h 699350"/>
                <a:gd name="connsiteX2" fmla="*/ 693651 w 693651"/>
                <a:gd name="connsiteY2" fmla="*/ 0 h 699350"/>
                <a:gd name="connsiteX3" fmla="*/ 649373 w 693651"/>
                <a:gd name="connsiteY3" fmla="*/ 263967 h 699350"/>
                <a:gd name="connsiteX4" fmla="*/ 266655 w 693651"/>
                <a:gd name="connsiteY4" fmla="*/ 696708 h 699350"/>
                <a:gd name="connsiteX5" fmla="*/ 3675 w 693651"/>
                <a:gd name="connsiteY5" fmla="*/ 426543 h 699350"/>
                <a:gd name="connsiteX0" fmla="*/ 2714 w 692690"/>
                <a:gd name="connsiteY0" fmla="*/ 426543 h 699303"/>
                <a:gd name="connsiteX1" fmla="*/ 428391 w 692690"/>
                <a:gd name="connsiteY1" fmla="*/ 62725 h 699303"/>
                <a:gd name="connsiteX2" fmla="*/ 692690 w 692690"/>
                <a:gd name="connsiteY2" fmla="*/ 0 h 699303"/>
                <a:gd name="connsiteX3" fmla="*/ 648412 w 692690"/>
                <a:gd name="connsiteY3" fmla="*/ 263967 h 699303"/>
                <a:gd name="connsiteX4" fmla="*/ 265694 w 692690"/>
                <a:gd name="connsiteY4" fmla="*/ 696708 h 699303"/>
                <a:gd name="connsiteX5" fmla="*/ 2714 w 692690"/>
                <a:gd name="connsiteY5" fmla="*/ 426543 h 699303"/>
                <a:gd name="connsiteX0" fmla="*/ 2714 w 692690"/>
                <a:gd name="connsiteY0" fmla="*/ 426543 h 699303"/>
                <a:gd name="connsiteX1" fmla="*/ 428391 w 692690"/>
                <a:gd name="connsiteY1" fmla="*/ 62725 h 699303"/>
                <a:gd name="connsiteX2" fmla="*/ 692690 w 692690"/>
                <a:gd name="connsiteY2" fmla="*/ 0 h 699303"/>
                <a:gd name="connsiteX3" fmla="*/ 648412 w 692690"/>
                <a:gd name="connsiteY3" fmla="*/ 263967 h 699303"/>
                <a:gd name="connsiteX4" fmla="*/ 265694 w 692690"/>
                <a:gd name="connsiteY4" fmla="*/ 696708 h 699303"/>
                <a:gd name="connsiteX5" fmla="*/ 2714 w 692690"/>
                <a:gd name="connsiteY5" fmla="*/ 426543 h 699303"/>
                <a:gd name="connsiteX0" fmla="*/ 2714 w 692690"/>
                <a:gd name="connsiteY0" fmla="*/ 426543 h 699303"/>
                <a:gd name="connsiteX1" fmla="*/ 428391 w 692690"/>
                <a:gd name="connsiteY1" fmla="*/ 62725 h 699303"/>
                <a:gd name="connsiteX2" fmla="*/ 692690 w 692690"/>
                <a:gd name="connsiteY2" fmla="*/ 0 h 699303"/>
                <a:gd name="connsiteX3" fmla="*/ 648412 w 692690"/>
                <a:gd name="connsiteY3" fmla="*/ 263967 h 699303"/>
                <a:gd name="connsiteX4" fmla="*/ 265694 w 692690"/>
                <a:gd name="connsiteY4" fmla="*/ 696708 h 699303"/>
                <a:gd name="connsiteX5" fmla="*/ 2714 w 692690"/>
                <a:gd name="connsiteY5" fmla="*/ 426543 h 699303"/>
                <a:gd name="connsiteX0" fmla="*/ 2714 w 692690"/>
                <a:gd name="connsiteY0" fmla="*/ 426543 h 699303"/>
                <a:gd name="connsiteX1" fmla="*/ 428391 w 692690"/>
                <a:gd name="connsiteY1" fmla="*/ 62725 h 699303"/>
                <a:gd name="connsiteX2" fmla="*/ 692690 w 692690"/>
                <a:gd name="connsiteY2" fmla="*/ 0 h 699303"/>
                <a:gd name="connsiteX3" fmla="*/ 648412 w 692690"/>
                <a:gd name="connsiteY3" fmla="*/ 263967 h 699303"/>
                <a:gd name="connsiteX4" fmla="*/ 265694 w 692690"/>
                <a:gd name="connsiteY4" fmla="*/ 696708 h 699303"/>
                <a:gd name="connsiteX5" fmla="*/ 2714 w 692690"/>
                <a:gd name="connsiteY5" fmla="*/ 426543 h 699303"/>
                <a:gd name="connsiteX0" fmla="*/ 2634 w 692610"/>
                <a:gd name="connsiteY0" fmla="*/ 426543 h 699539"/>
                <a:gd name="connsiteX1" fmla="*/ 428311 w 692610"/>
                <a:gd name="connsiteY1" fmla="*/ 62725 h 699539"/>
                <a:gd name="connsiteX2" fmla="*/ 692610 w 692610"/>
                <a:gd name="connsiteY2" fmla="*/ 0 h 699539"/>
                <a:gd name="connsiteX3" fmla="*/ 609965 w 692610"/>
                <a:gd name="connsiteY3" fmla="*/ 255802 h 699539"/>
                <a:gd name="connsiteX4" fmla="*/ 265614 w 692610"/>
                <a:gd name="connsiteY4" fmla="*/ 696708 h 699539"/>
                <a:gd name="connsiteX5" fmla="*/ 2634 w 692610"/>
                <a:gd name="connsiteY5" fmla="*/ 426543 h 699539"/>
                <a:gd name="connsiteX0" fmla="*/ 2577 w 692553"/>
                <a:gd name="connsiteY0" fmla="*/ 426543 h 680763"/>
                <a:gd name="connsiteX1" fmla="*/ 428254 w 692553"/>
                <a:gd name="connsiteY1" fmla="*/ 62725 h 680763"/>
                <a:gd name="connsiteX2" fmla="*/ 692553 w 692553"/>
                <a:gd name="connsiteY2" fmla="*/ 0 h 680763"/>
                <a:gd name="connsiteX3" fmla="*/ 609908 w 692553"/>
                <a:gd name="connsiteY3" fmla="*/ 255802 h 680763"/>
                <a:gd name="connsiteX4" fmla="*/ 266952 w 692553"/>
                <a:gd name="connsiteY4" fmla="*/ 677709 h 680763"/>
                <a:gd name="connsiteX5" fmla="*/ 2577 w 692553"/>
                <a:gd name="connsiteY5" fmla="*/ 426543 h 680763"/>
                <a:gd name="connsiteX0" fmla="*/ 2886 w 665615"/>
                <a:gd name="connsiteY0" fmla="*/ 430072 h 680930"/>
                <a:gd name="connsiteX1" fmla="*/ 401316 w 665615"/>
                <a:gd name="connsiteY1" fmla="*/ 62725 h 680930"/>
                <a:gd name="connsiteX2" fmla="*/ 665615 w 665615"/>
                <a:gd name="connsiteY2" fmla="*/ 0 h 680930"/>
                <a:gd name="connsiteX3" fmla="*/ 582970 w 665615"/>
                <a:gd name="connsiteY3" fmla="*/ 255802 h 680930"/>
                <a:gd name="connsiteX4" fmla="*/ 240014 w 665615"/>
                <a:gd name="connsiteY4" fmla="*/ 677709 h 680930"/>
                <a:gd name="connsiteX5" fmla="*/ 2886 w 665615"/>
                <a:gd name="connsiteY5" fmla="*/ 430072 h 680930"/>
                <a:gd name="connsiteX0" fmla="*/ 3089 w 665818"/>
                <a:gd name="connsiteY0" fmla="*/ 430072 h 678883"/>
                <a:gd name="connsiteX1" fmla="*/ 401519 w 665818"/>
                <a:gd name="connsiteY1" fmla="*/ 62725 h 678883"/>
                <a:gd name="connsiteX2" fmla="*/ 665818 w 665818"/>
                <a:gd name="connsiteY2" fmla="*/ 0 h 678883"/>
                <a:gd name="connsiteX3" fmla="*/ 583173 w 665818"/>
                <a:gd name="connsiteY3" fmla="*/ 255802 h 678883"/>
                <a:gd name="connsiteX4" fmla="*/ 240217 w 665818"/>
                <a:gd name="connsiteY4" fmla="*/ 677709 h 678883"/>
                <a:gd name="connsiteX5" fmla="*/ 3089 w 665818"/>
                <a:gd name="connsiteY5" fmla="*/ 430072 h 678883"/>
                <a:gd name="connsiteX0" fmla="*/ 2453 w 665182"/>
                <a:gd name="connsiteY0" fmla="*/ 430072 h 678883"/>
                <a:gd name="connsiteX1" fmla="*/ 380858 w 665182"/>
                <a:gd name="connsiteY1" fmla="*/ 85704 h 678883"/>
                <a:gd name="connsiteX2" fmla="*/ 665182 w 665182"/>
                <a:gd name="connsiteY2" fmla="*/ 0 h 678883"/>
                <a:gd name="connsiteX3" fmla="*/ 582537 w 665182"/>
                <a:gd name="connsiteY3" fmla="*/ 255802 h 678883"/>
                <a:gd name="connsiteX4" fmla="*/ 239581 w 665182"/>
                <a:gd name="connsiteY4" fmla="*/ 677709 h 678883"/>
                <a:gd name="connsiteX5" fmla="*/ 2453 w 665182"/>
                <a:gd name="connsiteY5" fmla="*/ 430072 h 678883"/>
                <a:gd name="connsiteX0" fmla="*/ 2453 w 665182"/>
                <a:gd name="connsiteY0" fmla="*/ 430072 h 677738"/>
                <a:gd name="connsiteX1" fmla="*/ 380858 w 665182"/>
                <a:gd name="connsiteY1" fmla="*/ 85704 h 677738"/>
                <a:gd name="connsiteX2" fmla="*/ 665182 w 665182"/>
                <a:gd name="connsiteY2" fmla="*/ 0 h 677738"/>
                <a:gd name="connsiteX3" fmla="*/ 582537 w 665182"/>
                <a:gd name="connsiteY3" fmla="*/ 255802 h 677738"/>
                <a:gd name="connsiteX4" fmla="*/ 239581 w 665182"/>
                <a:gd name="connsiteY4" fmla="*/ 677709 h 677738"/>
                <a:gd name="connsiteX5" fmla="*/ 2453 w 665182"/>
                <a:gd name="connsiteY5" fmla="*/ 430072 h 677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5182" h="677738">
                  <a:moveTo>
                    <a:pt x="2453" y="430072"/>
                  </a:moveTo>
                  <a:cubicBezTo>
                    <a:pt x="25999" y="331405"/>
                    <a:pt x="175930" y="157237"/>
                    <a:pt x="380858" y="85704"/>
                  </a:cubicBezTo>
                  <a:lnTo>
                    <a:pt x="665182" y="0"/>
                  </a:lnTo>
                  <a:lnTo>
                    <a:pt x="582537" y="255802"/>
                  </a:lnTo>
                  <a:cubicBezTo>
                    <a:pt x="511890" y="528870"/>
                    <a:pt x="349229" y="680178"/>
                    <a:pt x="239581" y="677709"/>
                  </a:cubicBezTo>
                  <a:cubicBezTo>
                    <a:pt x="129933" y="675240"/>
                    <a:pt x="-21093" y="528739"/>
                    <a:pt x="2453" y="43007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모서리가 둥근 직사각형 5"/>
            <p:cNvSpPr/>
            <p:nvPr/>
          </p:nvSpPr>
          <p:spPr>
            <a:xfrm>
              <a:off x="7181850" y="3497580"/>
              <a:ext cx="304905" cy="133350"/>
            </a:xfrm>
            <a:prstGeom prst="roundRect">
              <a:avLst/>
            </a:prstGeom>
            <a:solidFill>
              <a:srgbClr val="FAD1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8114251" y="3497580"/>
              <a:ext cx="304905" cy="133350"/>
            </a:xfrm>
            <a:prstGeom prst="roundRect">
              <a:avLst/>
            </a:prstGeom>
            <a:solidFill>
              <a:srgbClr val="FAD1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자유형 15"/>
            <p:cNvSpPr/>
            <p:nvPr/>
          </p:nvSpPr>
          <p:spPr>
            <a:xfrm>
              <a:off x="7217866" y="3468603"/>
              <a:ext cx="179070" cy="95652"/>
            </a:xfrm>
            <a:custGeom>
              <a:avLst/>
              <a:gdLst>
                <a:gd name="connsiteX0" fmla="*/ 179070 w 179070"/>
                <a:gd name="connsiteY0" fmla="*/ 0 h 95652"/>
                <a:gd name="connsiteX1" fmla="*/ 163830 w 179070"/>
                <a:gd name="connsiteY1" fmla="*/ 26670 h 95652"/>
                <a:gd name="connsiteX2" fmla="*/ 160020 w 179070"/>
                <a:gd name="connsiteY2" fmla="*/ 38100 h 95652"/>
                <a:gd name="connsiteX3" fmla="*/ 144780 w 179070"/>
                <a:gd name="connsiteY3" fmla="*/ 53340 h 95652"/>
                <a:gd name="connsiteX4" fmla="*/ 114300 w 179070"/>
                <a:gd name="connsiteY4" fmla="*/ 76200 h 95652"/>
                <a:gd name="connsiteX5" fmla="*/ 99060 w 179070"/>
                <a:gd name="connsiteY5" fmla="*/ 80010 h 95652"/>
                <a:gd name="connsiteX6" fmla="*/ 87630 w 179070"/>
                <a:gd name="connsiteY6" fmla="*/ 83820 h 95652"/>
                <a:gd name="connsiteX7" fmla="*/ 53340 w 179070"/>
                <a:gd name="connsiteY7" fmla="*/ 91440 h 95652"/>
                <a:gd name="connsiteX8" fmla="*/ 38100 w 179070"/>
                <a:gd name="connsiteY8" fmla="*/ 95250 h 95652"/>
                <a:gd name="connsiteX9" fmla="*/ 0 w 179070"/>
                <a:gd name="connsiteY9" fmla="*/ 95250 h 95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9070" h="95652">
                  <a:moveTo>
                    <a:pt x="179070" y="0"/>
                  </a:moveTo>
                  <a:cubicBezTo>
                    <a:pt x="170662" y="42039"/>
                    <a:pt x="183264" y="2377"/>
                    <a:pt x="163830" y="26670"/>
                  </a:cubicBezTo>
                  <a:cubicBezTo>
                    <a:pt x="161321" y="29806"/>
                    <a:pt x="162354" y="34832"/>
                    <a:pt x="160020" y="38100"/>
                  </a:cubicBezTo>
                  <a:cubicBezTo>
                    <a:pt x="155844" y="43946"/>
                    <a:pt x="150150" y="48567"/>
                    <a:pt x="144780" y="53340"/>
                  </a:cubicBezTo>
                  <a:cubicBezTo>
                    <a:pt x="143238" y="54711"/>
                    <a:pt x="120624" y="73490"/>
                    <a:pt x="114300" y="76200"/>
                  </a:cubicBezTo>
                  <a:cubicBezTo>
                    <a:pt x="109487" y="78263"/>
                    <a:pt x="104095" y="78571"/>
                    <a:pt x="99060" y="80010"/>
                  </a:cubicBezTo>
                  <a:cubicBezTo>
                    <a:pt x="95198" y="81113"/>
                    <a:pt x="91492" y="82717"/>
                    <a:pt x="87630" y="83820"/>
                  </a:cubicBezTo>
                  <a:cubicBezTo>
                    <a:pt x="71369" y="88466"/>
                    <a:pt x="71017" y="87512"/>
                    <a:pt x="53340" y="91440"/>
                  </a:cubicBezTo>
                  <a:cubicBezTo>
                    <a:pt x="48228" y="92576"/>
                    <a:pt x="43323" y="94877"/>
                    <a:pt x="38100" y="95250"/>
                  </a:cubicBezTo>
                  <a:cubicBezTo>
                    <a:pt x="25432" y="96155"/>
                    <a:pt x="12700" y="95250"/>
                    <a:pt x="0" y="9525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자유형 17"/>
            <p:cNvSpPr/>
            <p:nvPr/>
          </p:nvSpPr>
          <p:spPr>
            <a:xfrm flipH="1">
              <a:off x="8141970" y="3497580"/>
              <a:ext cx="191018" cy="111643"/>
            </a:xfrm>
            <a:custGeom>
              <a:avLst/>
              <a:gdLst>
                <a:gd name="connsiteX0" fmla="*/ 179070 w 179070"/>
                <a:gd name="connsiteY0" fmla="*/ 0 h 95652"/>
                <a:gd name="connsiteX1" fmla="*/ 163830 w 179070"/>
                <a:gd name="connsiteY1" fmla="*/ 26670 h 95652"/>
                <a:gd name="connsiteX2" fmla="*/ 160020 w 179070"/>
                <a:gd name="connsiteY2" fmla="*/ 38100 h 95652"/>
                <a:gd name="connsiteX3" fmla="*/ 144780 w 179070"/>
                <a:gd name="connsiteY3" fmla="*/ 53340 h 95652"/>
                <a:gd name="connsiteX4" fmla="*/ 114300 w 179070"/>
                <a:gd name="connsiteY4" fmla="*/ 76200 h 95652"/>
                <a:gd name="connsiteX5" fmla="*/ 99060 w 179070"/>
                <a:gd name="connsiteY5" fmla="*/ 80010 h 95652"/>
                <a:gd name="connsiteX6" fmla="*/ 87630 w 179070"/>
                <a:gd name="connsiteY6" fmla="*/ 83820 h 95652"/>
                <a:gd name="connsiteX7" fmla="*/ 53340 w 179070"/>
                <a:gd name="connsiteY7" fmla="*/ 91440 h 95652"/>
                <a:gd name="connsiteX8" fmla="*/ 38100 w 179070"/>
                <a:gd name="connsiteY8" fmla="*/ 95250 h 95652"/>
                <a:gd name="connsiteX9" fmla="*/ 0 w 179070"/>
                <a:gd name="connsiteY9" fmla="*/ 95250 h 95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9070" h="95652">
                  <a:moveTo>
                    <a:pt x="179070" y="0"/>
                  </a:moveTo>
                  <a:cubicBezTo>
                    <a:pt x="170662" y="42039"/>
                    <a:pt x="183264" y="2377"/>
                    <a:pt x="163830" y="26670"/>
                  </a:cubicBezTo>
                  <a:cubicBezTo>
                    <a:pt x="161321" y="29806"/>
                    <a:pt x="162354" y="34832"/>
                    <a:pt x="160020" y="38100"/>
                  </a:cubicBezTo>
                  <a:cubicBezTo>
                    <a:pt x="155844" y="43946"/>
                    <a:pt x="150150" y="48567"/>
                    <a:pt x="144780" y="53340"/>
                  </a:cubicBezTo>
                  <a:cubicBezTo>
                    <a:pt x="143238" y="54711"/>
                    <a:pt x="120624" y="73490"/>
                    <a:pt x="114300" y="76200"/>
                  </a:cubicBezTo>
                  <a:cubicBezTo>
                    <a:pt x="109487" y="78263"/>
                    <a:pt x="104095" y="78571"/>
                    <a:pt x="99060" y="80010"/>
                  </a:cubicBezTo>
                  <a:cubicBezTo>
                    <a:pt x="95198" y="81113"/>
                    <a:pt x="91492" y="82717"/>
                    <a:pt x="87630" y="83820"/>
                  </a:cubicBezTo>
                  <a:cubicBezTo>
                    <a:pt x="71369" y="88466"/>
                    <a:pt x="71017" y="87512"/>
                    <a:pt x="53340" y="91440"/>
                  </a:cubicBezTo>
                  <a:cubicBezTo>
                    <a:pt x="48228" y="92576"/>
                    <a:pt x="43323" y="94877"/>
                    <a:pt x="38100" y="95250"/>
                  </a:cubicBezTo>
                  <a:cubicBezTo>
                    <a:pt x="25432" y="96155"/>
                    <a:pt x="12700" y="95250"/>
                    <a:pt x="0" y="9525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3963247" y="1728462"/>
            <a:ext cx="4389560" cy="4129659"/>
            <a:chOff x="3963247" y="1728462"/>
            <a:chExt cx="4389560" cy="4129659"/>
          </a:xfrm>
        </p:grpSpPr>
        <p:sp>
          <p:nvSpPr>
            <p:cNvPr id="21" name="타원 20"/>
            <p:cNvSpPr/>
            <p:nvPr/>
          </p:nvSpPr>
          <p:spPr>
            <a:xfrm flipH="1">
              <a:off x="4060051" y="1728462"/>
              <a:ext cx="3902462" cy="37882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/>
            <p:cNvSpPr/>
            <p:nvPr/>
          </p:nvSpPr>
          <p:spPr>
            <a:xfrm flipH="1">
              <a:off x="3963247" y="2072469"/>
              <a:ext cx="4202035" cy="3785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저도 게임때문에</a:t>
              </a:r>
              <a:endParaRPr lang="en-US" altLang="ko-KR" sz="4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>
                <a:defRPr/>
              </a:pPr>
              <a:r>
                <a:rPr lang="ko-KR" altLang="en-US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소리지르면서</a:t>
              </a:r>
              <a:endParaRPr lang="en-US" altLang="ko-KR" sz="4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>
                <a:defRPr/>
              </a:pPr>
              <a:r>
                <a:rPr lang="ko-KR" altLang="en-US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동생한테 화낸 적이</a:t>
              </a:r>
              <a:endParaRPr lang="en-US" altLang="ko-KR" sz="4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>
                <a:defRPr/>
              </a:pPr>
              <a:r>
                <a:rPr lang="ko-KR" altLang="en-US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있어서</a:t>
              </a:r>
              <a:r>
                <a:rPr lang="en-US" altLang="ko-KR" sz="4000" spc="3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이 부분이 </a:t>
              </a:r>
              <a:endParaRPr lang="en-US" altLang="ko-KR" sz="4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>
                <a:defRPr/>
              </a:pPr>
              <a:r>
                <a:rPr lang="ko-KR" altLang="en-US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공감되었어요</a:t>
              </a:r>
              <a:r>
                <a:rPr lang="en-US" altLang="ko-KR" sz="4000" spc="3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  <a:p>
              <a:pPr algn="ctr">
                <a:defRPr/>
              </a:pPr>
              <a:endParaRPr lang="en-US" altLang="ko-KR" sz="40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sp>
          <p:nvSpPr>
            <p:cNvPr id="23" name="자유형 22"/>
            <p:cNvSpPr/>
            <p:nvPr/>
          </p:nvSpPr>
          <p:spPr>
            <a:xfrm>
              <a:off x="7336807" y="4094707"/>
              <a:ext cx="1016000" cy="721360"/>
            </a:xfrm>
            <a:custGeom>
              <a:avLst/>
              <a:gdLst>
                <a:gd name="connsiteX0" fmla="*/ 345440 w 1016000"/>
                <a:gd name="connsiteY0" fmla="*/ 0 h 721360"/>
                <a:gd name="connsiteX1" fmla="*/ 0 w 1016000"/>
                <a:gd name="connsiteY1" fmla="*/ 721360 h 721360"/>
                <a:gd name="connsiteX2" fmla="*/ 1016000 w 1016000"/>
                <a:gd name="connsiteY2" fmla="*/ 660400 h 721360"/>
                <a:gd name="connsiteX3" fmla="*/ 345440 w 1016000"/>
                <a:gd name="connsiteY3" fmla="*/ 0 h 721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6000" h="721360">
                  <a:moveTo>
                    <a:pt x="345440" y="0"/>
                  </a:moveTo>
                  <a:lnTo>
                    <a:pt x="0" y="721360"/>
                  </a:lnTo>
                  <a:lnTo>
                    <a:pt x="1016000" y="660400"/>
                  </a:lnTo>
                  <a:lnTo>
                    <a:pt x="3454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7350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219920" cy="6858000"/>
          </a:xfrm>
          <a:prstGeom prst="rect">
            <a:avLst/>
          </a:prstGeom>
          <a:solidFill>
            <a:srgbClr val="F8C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11597640" y="0"/>
            <a:ext cx="137160" cy="6858000"/>
          </a:xfrm>
          <a:prstGeom prst="rect">
            <a:avLst/>
          </a:prstGeom>
          <a:solidFill>
            <a:srgbClr val="F8C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11972080" y="0"/>
            <a:ext cx="219920" cy="6858000"/>
          </a:xfrm>
          <a:prstGeom prst="rect">
            <a:avLst/>
          </a:prstGeom>
          <a:solidFill>
            <a:srgbClr val="F8C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457200" y="0"/>
            <a:ext cx="137160" cy="6858000"/>
          </a:xfrm>
          <a:prstGeom prst="rect">
            <a:avLst/>
          </a:prstGeom>
          <a:solidFill>
            <a:srgbClr val="F8C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3" t="8958" r="6497" b="13541"/>
          <a:stretch/>
        </p:blipFill>
        <p:spPr>
          <a:xfrm>
            <a:off x="629879" y="0"/>
            <a:ext cx="109322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61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막힌 원호 34"/>
          <p:cNvSpPr/>
          <p:nvPr/>
        </p:nvSpPr>
        <p:spPr>
          <a:xfrm rot="21224660">
            <a:off x="6847847" y="3836979"/>
            <a:ext cx="875672" cy="734366"/>
          </a:xfrm>
          <a:prstGeom prst="blockArc">
            <a:avLst>
              <a:gd name="adj1" fmla="val 10447841"/>
              <a:gd name="adj2" fmla="val 569460"/>
              <a:gd name="adj3" fmla="val 15365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3" name="막힌 원호 32"/>
          <p:cNvSpPr/>
          <p:nvPr/>
        </p:nvSpPr>
        <p:spPr>
          <a:xfrm rot="10424660">
            <a:off x="4503186" y="3874316"/>
            <a:ext cx="875672" cy="734366"/>
          </a:xfrm>
          <a:prstGeom prst="blockArc">
            <a:avLst>
              <a:gd name="adj1" fmla="val 10447841"/>
              <a:gd name="adj2" fmla="val 569460"/>
              <a:gd name="adj3" fmla="val 15365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51001" y="705748"/>
            <a:ext cx="95333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감정과 경험의 연결고리 짓기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5080576" y="3437384"/>
            <a:ext cx="2092961" cy="1570892"/>
            <a:chOff x="4882605" y="3258403"/>
            <a:chExt cx="2286000" cy="1570892"/>
          </a:xfrm>
        </p:grpSpPr>
        <p:sp>
          <p:nvSpPr>
            <p:cNvPr id="7" name="모서리가 둥근 직사각형 6"/>
            <p:cNvSpPr/>
            <p:nvPr/>
          </p:nvSpPr>
          <p:spPr>
            <a:xfrm>
              <a:off x="4882605" y="3258403"/>
              <a:ext cx="2286000" cy="157089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76200">
              <a:solidFill>
                <a:srgbClr val="FAD1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5108039" y="3258403"/>
              <a:ext cx="1835133" cy="12981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66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감정</a:t>
              </a:r>
              <a:endParaRPr lang="en-US" altLang="ko-KR" sz="66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505523" y="1868140"/>
            <a:ext cx="4214166" cy="3735491"/>
            <a:chOff x="507332" y="2037591"/>
            <a:chExt cx="4214166" cy="3735491"/>
          </a:xfrm>
        </p:grpSpPr>
        <p:grpSp>
          <p:nvGrpSpPr>
            <p:cNvPr id="11" name="그룹 10"/>
            <p:cNvGrpSpPr/>
            <p:nvPr/>
          </p:nvGrpSpPr>
          <p:grpSpPr>
            <a:xfrm>
              <a:off x="507332" y="2318772"/>
              <a:ext cx="4214166" cy="3454310"/>
              <a:chOff x="507332" y="2318772"/>
              <a:chExt cx="4214166" cy="3454310"/>
            </a:xfrm>
          </p:grpSpPr>
          <p:sp>
            <p:nvSpPr>
              <p:cNvPr id="27" name="모서리가 둥근 직사각형 26"/>
              <p:cNvSpPr/>
              <p:nvPr/>
            </p:nvSpPr>
            <p:spPr>
              <a:xfrm>
                <a:off x="507332" y="2609337"/>
                <a:ext cx="4214166" cy="3163745"/>
              </a:xfrm>
              <a:prstGeom prst="roundRect">
                <a:avLst>
                  <a:gd name="adj" fmla="val 40692"/>
                </a:avLst>
              </a:prstGeom>
              <a:solidFill>
                <a:srgbClr val="FAD1B3">
                  <a:alpha val="40000"/>
                </a:srgb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" name="모서리가 둥근 직사각형 25"/>
              <p:cNvSpPr/>
              <p:nvPr/>
            </p:nvSpPr>
            <p:spPr>
              <a:xfrm>
                <a:off x="940919" y="2318772"/>
                <a:ext cx="3346995" cy="891566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9" name="직사각형 18"/>
            <p:cNvSpPr/>
            <p:nvPr/>
          </p:nvSpPr>
          <p:spPr>
            <a:xfrm>
              <a:off x="723834" y="2037591"/>
              <a:ext cx="3781163" cy="12981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48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(</a:t>
              </a:r>
              <a:r>
                <a:rPr lang="ko-KR" altLang="en-US" sz="48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주인공 이름</a:t>
              </a:r>
              <a:r>
                <a:rPr lang="en-US" altLang="ko-KR" sz="48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)</a:t>
              </a: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7474915" y="1868140"/>
            <a:ext cx="4214166" cy="3735491"/>
            <a:chOff x="507332" y="2037591"/>
            <a:chExt cx="4214166" cy="3735491"/>
          </a:xfrm>
        </p:grpSpPr>
        <p:grpSp>
          <p:nvGrpSpPr>
            <p:cNvPr id="29" name="그룹 28"/>
            <p:cNvGrpSpPr/>
            <p:nvPr/>
          </p:nvGrpSpPr>
          <p:grpSpPr>
            <a:xfrm>
              <a:off x="507332" y="2318772"/>
              <a:ext cx="4214166" cy="3454310"/>
              <a:chOff x="507332" y="2318772"/>
              <a:chExt cx="4214166" cy="3454310"/>
            </a:xfrm>
          </p:grpSpPr>
          <p:sp>
            <p:nvSpPr>
              <p:cNvPr id="32" name="모서리가 둥근 직사각형 31"/>
              <p:cNvSpPr/>
              <p:nvPr/>
            </p:nvSpPr>
            <p:spPr>
              <a:xfrm>
                <a:off x="507332" y="2609337"/>
                <a:ext cx="4214166" cy="3163745"/>
              </a:xfrm>
              <a:prstGeom prst="roundRect">
                <a:avLst>
                  <a:gd name="adj" fmla="val 40692"/>
                </a:avLst>
              </a:prstGeom>
              <a:solidFill>
                <a:srgbClr val="FAD1B3">
                  <a:alpha val="40000"/>
                </a:srgb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1" name="모서리가 둥근 직사각형 30"/>
              <p:cNvSpPr/>
              <p:nvPr/>
            </p:nvSpPr>
            <p:spPr>
              <a:xfrm>
                <a:off x="940919" y="2318772"/>
                <a:ext cx="3346995" cy="891566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0" name="직사각형 29"/>
            <p:cNvSpPr/>
            <p:nvPr/>
          </p:nvSpPr>
          <p:spPr>
            <a:xfrm>
              <a:off x="723834" y="2037591"/>
              <a:ext cx="3781163" cy="12981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48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(</a:t>
              </a:r>
              <a:r>
                <a:rPr lang="ko-KR" altLang="en-US" sz="48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내 이름</a:t>
              </a:r>
              <a:r>
                <a:rPr lang="en-US" altLang="ko-KR" sz="48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)</a:t>
              </a:r>
            </a:p>
          </p:txBody>
        </p:sp>
      </p:grpSp>
      <p:sp>
        <p:nvSpPr>
          <p:cNvPr id="34" name="타원 33"/>
          <p:cNvSpPr/>
          <p:nvPr/>
        </p:nvSpPr>
        <p:spPr>
          <a:xfrm>
            <a:off x="4408028" y="4094995"/>
            <a:ext cx="259080" cy="260804"/>
          </a:xfrm>
          <a:prstGeom prst="ellipse">
            <a:avLst/>
          </a:prstGeom>
          <a:noFill/>
          <a:ln>
            <a:solidFill>
              <a:srgbClr val="F3A0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막힌 원호 13"/>
          <p:cNvSpPr/>
          <p:nvPr/>
        </p:nvSpPr>
        <p:spPr>
          <a:xfrm>
            <a:off x="4503186" y="3844877"/>
            <a:ext cx="875672" cy="755907"/>
          </a:xfrm>
          <a:prstGeom prst="blockArc">
            <a:avLst>
              <a:gd name="adj1" fmla="val 10937915"/>
              <a:gd name="adj2" fmla="val 569460"/>
              <a:gd name="adj3" fmla="val 15365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6" name="타원 35"/>
          <p:cNvSpPr/>
          <p:nvPr/>
        </p:nvSpPr>
        <p:spPr>
          <a:xfrm rot="10800000">
            <a:off x="7559597" y="4089862"/>
            <a:ext cx="259080" cy="260804"/>
          </a:xfrm>
          <a:prstGeom prst="ellipse">
            <a:avLst/>
          </a:prstGeom>
          <a:noFill/>
          <a:ln>
            <a:solidFill>
              <a:srgbClr val="F3A0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막힌 원호 36"/>
          <p:cNvSpPr/>
          <p:nvPr/>
        </p:nvSpPr>
        <p:spPr>
          <a:xfrm rot="10800000">
            <a:off x="6847847" y="3844877"/>
            <a:ext cx="875672" cy="755907"/>
          </a:xfrm>
          <a:prstGeom prst="blockArc">
            <a:avLst>
              <a:gd name="adj1" fmla="val 10937915"/>
              <a:gd name="adj2" fmla="val 569460"/>
              <a:gd name="adj3" fmla="val 15365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722025" y="3392470"/>
            <a:ext cx="3781163" cy="1298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주인공의 경험</a:t>
            </a:r>
            <a:endParaRPr lang="en-US" altLang="ko-KR" sz="4800" spc="300" dirty="0" smtClean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7771083" y="3372692"/>
            <a:ext cx="3781163" cy="1298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나의 실제 경험</a:t>
            </a:r>
            <a:endParaRPr lang="en-US" altLang="ko-KR" sz="4800" spc="300" dirty="0" smtClean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42" name="그림 4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6146" y="5657052"/>
            <a:ext cx="1698328" cy="1525834"/>
          </a:xfrm>
          <a:prstGeom prst="rect">
            <a:avLst/>
          </a:prstGeom>
        </p:spPr>
      </p:pic>
      <p:sp>
        <p:nvSpPr>
          <p:cNvPr id="43" name="직사각형 42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7474915" y="5863473"/>
            <a:ext cx="51765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학습지 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2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쪽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cxnSp>
        <p:nvCxnSpPr>
          <p:cNvPr id="45" name="직선 연결선 44"/>
          <p:cNvCxnSpPr/>
          <p:nvPr/>
        </p:nvCxnSpPr>
        <p:spPr>
          <a:xfrm>
            <a:off x="0" y="6309360"/>
            <a:ext cx="7908502" cy="0"/>
          </a:xfrm>
          <a:prstGeom prst="line">
            <a:avLst/>
          </a:prstGeom>
          <a:ln w="76200">
            <a:solidFill>
              <a:srgbClr val="FAD1B3">
                <a:alpha val="69804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>
            <a:off x="11255497" y="6309360"/>
            <a:ext cx="936503" cy="0"/>
          </a:xfrm>
          <a:prstGeom prst="line">
            <a:avLst/>
          </a:prstGeom>
          <a:ln w="76200">
            <a:solidFill>
              <a:srgbClr val="FAD1B3">
                <a:alpha val="69804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197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막힌 원호 34"/>
          <p:cNvSpPr/>
          <p:nvPr/>
        </p:nvSpPr>
        <p:spPr>
          <a:xfrm rot="21224660">
            <a:off x="6776151" y="4184444"/>
            <a:ext cx="875672" cy="734366"/>
          </a:xfrm>
          <a:prstGeom prst="blockArc">
            <a:avLst>
              <a:gd name="adj1" fmla="val 10447841"/>
              <a:gd name="adj2" fmla="val 569460"/>
              <a:gd name="adj3" fmla="val 15365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3" name="막힌 원호 32"/>
          <p:cNvSpPr/>
          <p:nvPr/>
        </p:nvSpPr>
        <p:spPr>
          <a:xfrm rot="10424660">
            <a:off x="4431490" y="4221781"/>
            <a:ext cx="875672" cy="734366"/>
          </a:xfrm>
          <a:prstGeom prst="blockArc">
            <a:avLst>
              <a:gd name="adj1" fmla="val 10447841"/>
              <a:gd name="adj2" fmla="val 569460"/>
              <a:gd name="adj3" fmla="val 15365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51001" y="705748"/>
            <a:ext cx="95333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감정과 경험의 연결고리 짓기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5008880" y="3784849"/>
            <a:ext cx="2092961" cy="1570892"/>
            <a:chOff x="4882605" y="3258403"/>
            <a:chExt cx="2286000" cy="1570892"/>
          </a:xfrm>
        </p:grpSpPr>
        <p:sp>
          <p:nvSpPr>
            <p:cNvPr id="7" name="모서리가 둥근 직사각형 6"/>
            <p:cNvSpPr/>
            <p:nvPr/>
          </p:nvSpPr>
          <p:spPr>
            <a:xfrm>
              <a:off x="4882605" y="3258403"/>
              <a:ext cx="2286000" cy="157089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76200">
              <a:solidFill>
                <a:srgbClr val="FAD1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5108039" y="3258403"/>
              <a:ext cx="1835133" cy="12981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66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화</a:t>
              </a:r>
              <a:endParaRPr lang="en-US" altLang="ko-KR" sz="66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433827" y="2215605"/>
            <a:ext cx="4214166" cy="3735491"/>
            <a:chOff x="507332" y="2037591"/>
            <a:chExt cx="4214166" cy="3735491"/>
          </a:xfrm>
        </p:grpSpPr>
        <p:grpSp>
          <p:nvGrpSpPr>
            <p:cNvPr id="11" name="그룹 10"/>
            <p:cNvGrpSpPr/>
            <p:nvPr/>
          </p:nvGrpSpPr>
          <p:grpSpPr>
            <a:xfrm>
              <a:off x="507332" y="2318772"/>
              <a:ext cx="4214166" cy="3454310"/>
              <a:chOff x="507332" y="2318772"/>
              <a:chExt cx="4214166" cy="3454310"/>
            </a:xfrm>
          </p:grpSpPr>
          <p:sp>
            <p:nvSpPr>
              <p:cNvPr id="27" name="모서리가 둥근 직사각형 26"/>
              <p:cNvSpPr/>
              <p:nvPr/>
            </p:nvSpPr>
            <p:spPr>
              <a:xfrm>
                <a:off x="507332" y="2609337"/>
                <a:ext cx="4214166" cy="3163745"/>
              </a:xfrm>
              <a:prstGeom prst="roundRect">
                <a:avLst>
                  <a:gd name="adj" fmla="val 40692"/>
                </a:avLst>
              </a:prstGeom>
              <a:solidFill>
                <a:srgbClr val="FAD1B3">
                  <a:alpha val="40000"/>
                </a:srgb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" name="모서리가 둥근 직사각형 25"/>
              <p:cNvSpPr/>
              <p:nvPr/>
            </p:nvSpPr>
            <p:spPr>
              <a:xfrm>
                <a:off x="940919" y="2318772"/>
                <a:ext cx="3346995" cy="891566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9" name="직사각형 18"/>
            <p:cNvSpPr/>
            <p:nvPr/>
          </p:nvSpPr>
          <p:spPr>
            <a:xfrm>
              <a:off x="723834" y="2037591"/>
              <a:ext cx="3781163" cy="12981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48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철수</a:t>
              </a:r>
              <a:endParaRPr lang="en-US" altLang="ko-KR" sz="48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7403219" y="2215605"/>
            <a:ext cx="4214166" cy="3735491"/>
            <a:chOff x="507332" y="2037591"/>
            <a:chExt cx="4214166" cy="3735491"/>
          </a:xfrm>
        </p:grpSpPr>
        <p:grpSp>
          <p:nvGrpSpPr>
            <p:cNvPr id="29" name="그룹 28"/>
            <p:cNvGrpSpPr/>
            <p:nvPr/>
          </p:nvGrpSpPr>
          <p:grpSpPr>
            <a:xfrm>
              <a:off x="507332" y="2318772"/>
              <a:ext cx="4214166" cy="3454310"/>
              <a:chOff x="507332" y="2318772"/>
              <a:chExt cx="4214166" cy="3454310"/>
            </a:xfrm>
          </p:grpSpPr>
          <p:sp>
            <p:nvSpPr>
              <p:cNvPr id="32" name="모서리가 둥근 직사각형 31"/>
              <p:cNvSpPr/>
              <p:nvPr/>
            </p:nvSpPr>
            <p:spPr>
              <a:xfrm>
                <a:off x="507332" y="2609337"/>
                <a:ext cx="4214166" cy="3163745"/>
              </a:xfrm>
              <a:prstGeom prst="roundRect">
                <a:avLst>
                  <a:gd name="adj" fmla="val 40692"/>
                </a:avLst>
              </a:prstGeom>
              <a:solidFill>
                <a:srgbClr val="FAD1B3">
                  <a:alpha val="40000"/>
                </a:srgb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1" name="모서리가 둥근 직사각형 30"/>
              <p:cNvSpPr/>
              <p:nvPr/>
            </p:nvSpPr>
            <p:spPr>
              <a:xfrm>
                <a:off x="940919" y="2318772"/>
                <a:ext cx="3346995" cy="891566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0" name="직사각형 29"/>
            <p:cNvSpPr/>
            <p:nvPr/>
          </p:nvSpPr>
          <p:spPr>
            <a:xfrm>
              <a:off x="723834" y="2037591"/>
              <a:ext cx="3781163" cy="12981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48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주영</a:t>
              </a:r>
              <a:endParaRPr lang="en-US" altLang="ko-KR" sz="48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sp>
        <p:nvSpPr>
          <p:cNvPr id="34" name="타원 33"/>
          <p:cNvSpPr/>
          <p:nvPr/>
        </p:nvSpPr>
        <p:spPr>
          <a:xfrm>
            <a:off x="4336332" y="4442460"/>
            <a:ext cx="259080" cy="260804"/>
          </a:xfrm>
          <a:prstGeom prst="ellipse">
            <a:avLst/>
          </a:prstGeom>
          <a:noFill/>
          <a:ln>
            <a:solidFill>
              <a:srgbClr val="F3A0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막힌 원호 13"/>
          <p:cNvSpPr/>
          <p:nvPr/>
        </p:nvSpPr>
        <p:spPr>
          <a:xfrm>
            <a:off x="4431490" y="4192342"/>
            <a:ext cx="875672" cy="755907"/>
          </a:xfrm>
          <a:prstGeom prst="blockArc">
            <a:avLst>
              <a:gd name="adj1" fmla="val 10937915"/>
              <a:gd name="adj2" fmla="val 569460"/>
              <a:gd name="adj3" fmla="val 15365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6" name="타원 35"/>
          <p:cNvSpPr/>
          <p:nvPr/>
        </p:nvSpPr>
        <p:spPr>
          <a:xfrm rot="10800000">
            <a:off x="7487901" y="4437327"/>
            <a:ext cx="259080" cy="260804"/>
          </a:xfrm>
          <a:prstGeom prst="ellipse">
            <a:avLst/>
          </a:prstGeom>
          <a:noFill/>
          <a:ln>
            <a:solidFill>
              <a:srgbClr val="F3A0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막힌 원호 36"/>
          <p:cNvSpPr/>
          <p:nvPr/>
        </p:nvSpPr>
        <p:spPr>
          <a:xfrm rot="10800000">
            <a:off x="6776151" y="4192342"/>
            <a:ext cx="875672" cy="755907"/>
          </a:xfrm>
          <a:prstGeom prst="blockArc">
            <a:avLst>
              <a:gd name="adj1" fmla="val 10937915"/>
              <a:gd name="adj2" fmla="val 569460"/>
              <a:gd name="adj3" fmla="val 15365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672379" y="3775091"/>
            <a:ext cx="3781163" cy="1298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친구들이</a:t>
            </a:r>
            <a:r>
              <a:rPr lang="en-US" altLang="ko-KR" sz="4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4000" spc="300" dirty="0" err="1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오경민이랑</a:t>
            </a:r>
            <a:endParaRPr lang="en-US" altLang="ko-KR" sz="4000" spc="300" dirty="0" smtClean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4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무슨 사이라도</a:t>
            </a:r>
            <a:endParaRPr lang="en-US" altLang="ko-KR" sz="4000" spc="300" dirty="0" smtClean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4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되는 것처럼 놀림</a:t>
            </a:r>
            <a:endParaRPr lang="en-US" altLang="ko-KR" sz="4000" spc="300" dirty="0" smtClean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7689226" y="4083350"/>
            <a:ext cx="3781163" cy="1298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친구가</a:t>
            </a:r>
            <a:r>
              <a:rPr lang="en-US" altLang="ko-KR" sz="4000" spc="300" dirty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4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 볼펜을 </a:t>
            </a:r>
            <a:endParaRPr lang="en-US" altLang="ko-KR" sz="4000" spc="300" dirty="0" smtClean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4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허락도 없이</a:t>
            </a:r>
            <a:r>
              <a:rPr lang="en-US" altLang="ko-KR" sz="4000" spc="300" dirty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endParaRPr lang="en-US" altLang="ko-KR" sz="4000" spc="300" dirty="0" smtClean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40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가져가서 망가뜨림</a:t>
            </a:r>
            <a:endParaRPr lang="en-US" altLang="ko-KR" sz="4000" spc="300" dirty="0" smtClean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endParaRPr lang="en-US" altLang="ko-KR" sz="4000" spc="300" dirty="0" smtClean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4191983" y="1742928"/>
            <a:ext cx="3781163" cy="1298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48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예시</a:t>
            </a:r>
            <a:r>
              <a:rPr lang="en-US" altLang="ko-KR" sz="48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57780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51001" y="705748"/>
            <a:ext cx="966001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친구들과 감정을 나눠봅시다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.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32"/>
          <a:stretch/>
        </p:blipFill>
        <p:spPr>
          <a:xfrm>
            <a:off x="5806440" y="2479379"/>
            <a:ext cx="6101082" cy="4378621"/>
          </a:xfrm>
          <a:prstGeom prst="rect">
            <a:avLst/>
          </a:prstGeom>
        </p:spPr>
      </p:pic>
      <p:sp>
        <p:nvSpPr>
          <p:cNvPr id="39" name="직사각형 38"/>
          <p:cNvSpPr/>
          <p:nvPr/>
        </p:nvSpPr>
        <p:spPr>
          <a:xfrm>
            <a:off x="650329" y="2121294"/>
            <a:ext cx="10660689" cy="1298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같은 감정을 주제로</a:t>
            </a:r>
            <a:endParaRPr lang="en-US" altLang="ko-KR" sz="4800" spc="300" dirty="0" smtClean="0">
              <a:solidFill>
                <a:schemeClr val="tx1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48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돌아가며 나의 경험을 이야기해 보세요</a:t>
            </a:r>
            <a:r>
              <a:rPr lang="en-US" altLang="ko-KR" sz="48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848449" y="3843898"/>
            <a:ext cx="4957991" cy="2589630"/>
            <a:chOff x="749389" y="4053840"/>
            <a:chExt cx="4957991" cy="2589630"/>
          </a:xfrm>
        </p:grpSpPr>
        <p:sp>
          <p:nvSpPr>
            <p:cNvPr id="40" name="타원 39"/>
            <p:cNvSpPr/>
            <p:nvPr/>
          </p:nvSpPr>
          <p:spPr>
            <a:xfrm>
              <a:off x="749389" y="4053840"/>
              <a:ext cx="4957991" cy="2589630"/>
            </a:xfrm>
            <a:custGeom>
              <a:avLst/>
              <a:gdLst>
                <a:gd name="connsiteX0" fmla="*/ 0 w 4213975"/>
                <a:gd name="connsiteY0" fmla="*/ 1306322 h 2612643"/>
                <a:gd name="connsiteX1" fmla="*/ 2106988 w 4213975"/>
                <a:gd name="connsiteY1" fmla="*/ 0 h 2612643"/>
                <a:gd name="connsiteX2" fmla="*/ 4213976 w 4213975"/>
                <a:gd name="connsiteY2" fmla="*/ 1306322 h 2612643"/>
                <a:gd name="connsiteX3" fmla="*/ 2106988 w 4213975"/>
                <a:gd name="connsiteY3" fmla="*/ 2612644 h 2612643"/>
                <a:gd name="connsiteX4" fmla="*/ 0 w 4213975"/>
                <a:gd name="connsiteY4" fmla="*/ 1306322 h 2612643"/>
                <a:gd name="connsiteX0" fmla="*/ 25172 w 4264320"/>
                <a:gd name="connsiteY0" fmla="*/ 1306322 h 2620971"/>
                <a:gd name="connsiteX1" fmla="*/ 2132160 w 4264320"/>
                <a:gd name="connsiteY1" fmla="*/ 0 h 2620971"/>
                <a:gd name="connsiteX2" fmla="*/ 4239148 w 4264320"/>
                <a:gd name="connsiteY2" fmla="*/ 1306322 h 2620971"/>
                <a:gd name="connsiteX3" fmla="*/ 2132160 w 4264320"/>
                <a:gd name="connsiteY3" fmla="*/ 2612644 h 2620971"/>
                <a:gd name="connsiteX4" fmla="*/ 25172 w 4264320"/>
                <a:gd name="connsiteY4" fmla="*/ 1306322 h 2620971"/>
                <a:gd name="connsiteX0" fmla="*/ 25172 w 4264320"/>
                <a:gd name="connsiteY0" fmla="*/ 1306322 h 2620971"/>
                <a:gd name="connsiteX1" fmla="*/ 2132160 w 4264320"/>
                <a:gd name="connsiteY1" fmla="*/ 0 h 2620971"/>
                <a:gd name="connsiteX2" fmla="*/ 4239148 w 4264320"/>
                <a:gd name="connsiteY2" fmla="*/ 1306322 h 2620971"/>
                <a:gd name="connsiteX3" fmla="*/ 2132160 w 4264320"/>
                <a:gd name="connsiteY3" fmla="*/ 2612644 h 2620971"/>
                <a:gd name="connsiteX4" fmla="*/ 25172 w 4264320"/>
                <a:gd name="connsiteY4" fmla="*/ 1306322 h 2620971"/>
                <a:gd name="connsiteX0" fmla="*/ 5843 w 4244991"/>
                <a:gd name="connsiteY0" fmla="*/ 1306322 h 2619081"/>
                <a:gd name="connsiteX1" fmla="*/ 2112831 w 4244991"/>
                <a:gd name="connsiteY1" fmla="*/ 0 h 2619081"/>
                <a:gd name="connsiteX2" fmla="*/ 4219819 w 4244991"/>
                <a:gd name="connsiteY2" fmla="*/ 1306322 h 2619081"/>
                <a:gd name="connsiteX3" fmla="*/ 2112831 w 4244991"/>
                <a:gd name="connsiteY3" fmla="*/ 2612644 h 2619081"/>
                <a:gd name="connsiteX4" fmla="*/ 5843 w 4244991"/>
                <a:gd name="connsiteY4" fmla="*/ 1306322 h 2619081"/>
                <a:gd name="connsiteX0" fmla="*/ 3417 w 4242565"/>
                <a:gd name="connsiteY0" fmla="*/ 1306322 h 2620971"/>
                <a:gd name="connsiteX1" fmla="*/ 2110405 w 4242565"/>
                <a:gd name="connsiteY1" fmla="*/ 0 h 2620971"/>
                <a:gd name="connsiteX2" fmla="*/ 4217393 w 4242565"/>
                <a:gd name="connsiteY2" fmla="*/ 1306322 h 2620971"/>
                <a:gd name="connsiteX3" fmla="*/ 2110405 w 4242565"/>
                <a:gd name="connsiteY3" fmla="*/ 2612644 h 2620971"/>
                <a:gd name="connsiteX4" fmla="*/ 3417 w 4242565"/>
                <a:gd name="connsiteY4" fmla="*/ 1306322 h 2620971"/>
                <a:gd name="connsiteX0" fmla="*/ 5772 w 4244920"/>
                <a:gd name="connsiteY0" fmla="*/ 1306322 h 2623450"/>
                <a:gd name="connsiteX1" fmla="*/ 2112760 w 4244920"/>
                <a:gd name="connsiteY1" fmla="*/ 0 h 2623450"/>
                <a:gd name="connsiteX2" fmla="*/ 4219748 w 4244920"/>
                <a:gd name="connsiteY2" fmla="*/ 1306322 h 2623450"/>
                <a:gd name="connsiteX3" fmla="*/ 2112760 w 4244920"/>
                <a:gd name="connsiteY3" fmla="*/ 2612644 h 2623450"/>
                <a:gd name="connsiteX4" fmla="*/ 5772 w 4244920"/>
                <a:gd name="connsiteY4" fmla="*/ 1306322 h 2623450"/>
                <a:gd name="connsiteX0" fmla="*/ 5774 w 4219749"/>
                <a:gd name="connsiteY0" fmla="*/ 1306322 h 2623450"/>
                <a:gd name="connsiteX1" fmla="*/ 2112762 w 4219749"/>
                <a:gd name="connsiteY1" fmla="*/ 0 h 2623450"/>
                <a:gd name="connsiteX2" fmla="*/ 4219750 w 4219749"/>
                <a:gd name="connsiteY2" fmla="*/ 1306322 h 2623450"/>
                <a:gd name="connsiteX3" fmla="*/ 2112762 w 4219749"/>
                <a:gd name="connsiteY3" fmla="*/ 2612644 h 2623450"/>
                <a:gd name="connsiteX4" fmla="*/ 5774 w 4219749"/>
                <a:gd name="connsiteY4" fmla="*/ 1306322 h 2623450"/>
                <a:gd name="connsiteX0" fmla="*/ 5774 w 4219751"/>
                <a:gd name="connsiteY0" fmla="*/ 1306322 h 2623450"/>
                <a:gd name="connsiteX1" fmla="*/ 2112762 w 4219751"/>
                <a:gd name="connsiteY1" fmla="*/ 0 h 2623450"/>
                <a:gd name="connsiteX2" fmla="*/ 4219750 w 4219751"/>
                <a:gd name="connsiteY2" fmla="*/ 1306322 h 2623450"/>
                <a:gd name="connsiteX3" fmla="*/ 2112762 w 4219751"/>
                <a:gd name="connsiteY3" fmla="*/ 2612644 h 2623450"/>
                <a:gd name="connsiteX4" fmla="*/ 5774 w 4219751"/>
                <a:gd name="connsiteY4" fmla="*/ 1306322 h 262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19751" h="2623450">
                  <a:moveTo>
                    <a:pt x="5774" y="1306322"/>
                  </a:moveTo>
                  <a:cubicBezTo>
                    <a:pt x="-40843" y="401980"/>
                    <a:pt x="949105" y="0"/>
                    <a:pt x="2112762" y="0"/>
                  </a:cubicBezTo>
                  <a:cubicBezTo>
                    <a:pt x="3276419" y="0"/>
                    <a:pt x="4036870" y="310540"/>
                    <a:pt x="4219750" y="1306322"/>
                  </a:cubicBezTo>
                  <a:cubicBezTo>
                    <a:pt x="4103209" y="2469744"/>
                    <a:pt x="4632779" y="2521204"/>
                    <a:pt x="2112762" y="2612644"/>
                  </a:cubicBezTo>
                  <a:cubicBezTo>
                    <a:pt x="-407255" y="2704084"/>
                    <a:pt x="52391" y="2210664"/>
                    <a:pt x="5774" y="13063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solidFill>
                <a:srgbClr val="FBE5D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1059760" y="4806269"/>
              <a:ext cx="4337249" cy="12981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44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친구의 경험을 들은 후</a:t>
              </a:r>
              <a:endParaRPr lang="en-US" altLang="ko-KR" sz="4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en-US" altLang="ko-KR" sz="44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“</a:t>
              </a:r>
              <a:r>
                <a:rPr lang="ko-KR" altLang="en-US" sz="44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그랬구나</a:t>
              </a:r>
              <a:r>
                <a:rPr lang="en-US" altLang="ko-KR" sz="44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~“</a:t>
              </a:r>
              <a:r>
                <a:rPr lang="ko-KR" altLang="en-US" sz="44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하고</a:t>
              </a:r>
              <a:endParaRPr lang="en-US" altLang="ko-KR" sz="4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400" spc="300" dirty="0" smtClean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공감해 주세요</a:t>
              </a:r>
              <a:r>
                <a:rPr lang="en-US" altLang="ko-KR" sz="4400" spc="300" dirty="0">
                  <a:solidFill>
                    <a:schemeClr val="tx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  <a:endParaRPr lang="en-US" altLang="ko-KR" sz="4400" spc="300" dirty="0" smtClean="0">
                <a:solidFill>
                  <a:schemeClr val="tx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702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 rot="21363084">
            <a:off x="896650" y="2228415"/>
            <a:ext cx="8836802" cy="1103761"/>
          </a:xfrm>
          <a:prstGeom prst="rect">
            <a:avLst/>
          </a:prstGeom>
          <a:solidFill>
            <a:srgbClr val="FFC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372" y="483882"/>
            <a:ext cx="1158240" cy="1791232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2" b="99728" l="9836" r="89982">
                        <a14:foregroundMark x1="69581" y1="85986" x2="82332" y2="99728"/>
                        <a14:foregroundMark x1="57013" y1="74014" x2="68488" y2="73197"/>
                        <a14:foregroundMark x1="16211" y1="61361" x2="20036" y2="74422"/>
                        <a14:foregroundMark x1="13661" y1="63401" x2="22040" y2="60680"/>
                        <a14:foregroundMark x1="15301" y1="67075" x2="12933" y2="71293"/>
                        <a14:foregroundMark x1="19126" y1="72517" x2="15665" y2="75782"/>
                        <a14:foregroundMark x1="22404" y1="60952" x2="22587" y2="67075"/>
                        <a14:foregroundMark x1="23497" y1="63265" x2="22951" y2="65578"/>
                        <a14:foregroundMark x1="23862" y1="64898" x2="22040" y2="67075"/>
                        <a14:foregroundMark x1="12750" y1="64490" x2="14026" y2="66939"/>
                        <a14:foregroundMark x1="24044" y1="65306" x2="21676" y2="68027"/>
                        <a14:foregroundMark x1="14572" y1="72517" x2="13661" y2="70748"/>
                        <a14:foregroundMark x1="22587" y1="72245" x2="22951" y2="68844"/>
                        <a14:foregroundMark x1="19854" y1="75646" x2="20947" y2="76190"/>
                        <a14:backgroundMark x1="14208" y1="83810" x2="61020" y2="98776"/>
                        <a14:backgroundMark x1="47541" y1="78776" x2="53552" y2="82313"/>
                        <a14:backgroundMark x1="73042" y1="62313" x2="76685" y2="69796"/>
                        <a14:backgroundMark x1="76867" y1="73469" x2="75410" y2="75510"/>
                        <a14:backgroundMark x1="15483" y1="70340" x2="15301" y2="73469"/>
                        <a14:backgroundMark x1="12568" y1="71020" x2="13115" y2="72109"/>
                        <a14:backgroundMark x1="21676" y1="69796" x2="21311" y2="73061"/>
                        <a14:backgroundMark x1="18033" y1="74694" x2="18397" y2="76599"/>
                        <a14:backgroundMark x1="18579" y1="73469" x2="18397" y2="75374"/>
                      </a14:backgroundRemoval>
                    </a14:imgEffect>
                  </a14:imgLayer>
                </a14:imgProps>
              </a:ext>
            </a:extLst>
          </a:blip>
          <a:srcRect l="25131" t="48334" b="1"/>
          <a:stretch/>
        </p:blipFill>
        <p:spPr>
          <a:xfrm>
            <a:off x="6656158" y="1743709"/>
            <a:ext cx="5535842" cy="511429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218" y="437141"/>
            <a:ext cx="2571668" cy="547254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 rot="21114169">
            <a:off x="739686" y="2111023"/>
            <a:ext cx="8957079" cy="1172848"/>
          </a:xfrm>
          <a:prstGeom prst="rect">
            <a:avLst/>
          </a:prstGeom>
          <a:solidFill>
            <a:srgbClr val="C00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 rot="21224205">
            <a:off x="1081586" y="1967645"/>
            <a:ext cx="89250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600" dirty="0" smtClean="0"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나 좀 내버려 둬</a:t>
            </a:r>
            <a:r>
              <a:rPr lang="en-US" altLang="ko-KR" sz="9600" dirty="0" smtClean="0"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!!</a:t>
            </a:r>
            <a:endParaRPr lang="ko-KR" altLang="en-US" sz="9600" dirty="0"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422822" y="4097738"/>
            <a:ext cx="54731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  <a:r>
              <a:rPr lang="ko-KR" altLang="en-US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 좀 내버려 둬</a:t>
            </a: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!!-</a:t>
            </a:r>
            <a:endParaRPr lang="en-US" altLang="ko-KR" sz="5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34102" y="240042"/>
            <a:ext cx="11721601" cy="6360160"/>
          </a:xfrm>
          <a:prstGeom prst="rect">
            <a:avLst/>
          </a:prstGeom>
          <a:solidFill>
            <a:srgbClr val="FFFFFF">
              <a:alpha val="81176"/>
            </a:srgbClr>
          </a:solidFill>
          <a:ln w="12700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801465" y="825500"/>
            <a:ext cx="5293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bg1"/>
                  </a:solidFill>
                </a:ln>
                <a:latin typeface="양진체 " panose="02020503000000000000" pitchFamily="18" charset="-127"/>
                <a:ea typeface="양진체 " panose="02020503000000000000" pitchFamily="18" charset="-127"/>
              </a:rPr>
              <a:t>이번 시간에는</a:t>
            </a:r>
            <a:r>
              <a:rPr lang="en-US" altLang="ko-KR" sz="6600" dirty="0" smtClean="0">
                <a:ln>
                  <a:solidFill>
                    <a:schemeClr val="bg1"/>
                  </a:solidFill>
                </a:ln>
                <a:latin typeface="양진체 " panose="02020503000000000000" pitchFamily="18" charset="-127"/>
                <a:ea typeface="양진체 " panose="02020503000000000000" pitchFamily="18" charset="-127"/>
              </a:rPr>
              <a:t>..</a:t>
            </a:r>
            <a:endParaRPr lang="ko-KR" altLang="en-US" sz="6600" dirty="0">
              <a:ln>
                <a:solidFill>
                  <a:schemeClr val="bg1"/>
                </a:solidFill>
              </a:ln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4102" y="1925467"/>
            <a:ext cx="1190098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요즘 나의 마음을 되돌아보고</a:t>
            </a:r>
            <a:r>
              <a:rPr lang="en-US" altLang="ko-KR" sz="6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6600" dirty="0" smtClean="0">
                <a:solidFill>
                  <a:srgbClr val="C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감정과 </a:t>
            </a:r>
            <a:endParaRPr lang="en-US" altLang="ko-KR" sz="6600" dirty="0" smtClean="0">
              <a:solidFill>
                <a:srgbClr val="C00000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6600" dirty="0" smtClean="0">
                <a:solidFill>
                  <a:srgbClr val="C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연결된 경험을 떠올려</a:t>
            </a:r>
            <a:r>
              <a:rPr lang="en-US" altLang="ko-KR" sz="6600" dirty="0">
                <a:solidFill>
                  <a:srgbClr val="C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6600" dirty="0" smtClean="0">
                <a:solidFill>
                  <a:srgbClr val="C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공유</a:t>
            </a:r>
            <a:r>
              <a:rPr lang="ko-KR" altLang="en-US" sz="6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해 보았습니다</a:t>
            </a:r>
            <a:r>
              <a:rPr lang="en-US" altLang="ko-KR" sz="6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pPr algn="ctr"/>
            <a:r>
              <a:rPr lang="ko-KR" altLang="en-US" sz="6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다음 시간에는 </a:t>
            </a:r>
            <a:r>
              <a:rPr lang="ko-KR" altLang="en-US" sz="6600" dirty="0" smtClean="0">
                <a:solidFill>
                  <a:schemeClr val="accent5">
                    <a:lumMod val="7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화를 어떻게 풀면</a:t>
            </a:r>
            <a:r>
              <a:rPr lang="en-US" altLang="ko-KR" sz="6600" dirty="0">
                <a:solidFill>
                  <a:schemeClr val="accent5">
                    <a:lumMod val="7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6600" dirty="0" smtClean="0">
                <a:solidFill>
                  <a:schemeClr val="accent5">
                    <a:lumMod val="7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좋을까</a:t>
            </a:r>
            <a:r>
              <a:rPr lang="en-US" altLang="ko-KR" sz="6600" dirty="0" smtClean="0">
                <a:solidFill>
                  <a:schemeClr val="accent5">
                    <a:lumMod val="7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  <a:r>
              <a:rPr lang="ko-KR" altLang="en-US" sz="6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에 </a:t>
            </a:r>
            <a:endParaRPr lang="en-US" altLang="ko-KR" sz="66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6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대하여 생각해 보겠습니다</a:t>
            </a:r>
            <a:r>
              <a:rPr lang="en-US" altLang="ko-KR" sz="6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ko-KR" altLang="en-US" sz="66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980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모서리가 둥근 직사각형 48"/>
          <p:cNvSpPr/>
          <p:nvPr/>
        </p:nvSpPr>
        <p:spPr>
          <a:xfrm>
            <a:off x="748897" y="428122"/>
            <a:ext cx="3176927" cy="70267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3" name="직선 연결선 12"/>
          <p:cNvCxnSpPr/>
          <p:nvPr/>
        </p:nvCxnSpPr>
        <p:spPr>
          <a:xfrm flipV="1">
            <a:off x="6754018" y="1813029"/>
            <a:ext cx="5602140" cy="445236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/>
          <p:nvPr/>
        </p:nvCxnSpPr>
        <p:spPr>
          <a:xfrm>
            <a:off x="6604738" y="4311215"/>
            <a:ext cx="5751420" cy="1046615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 flipH="1">
            <a:off x="4853655" y="4065035"/>
            <a:ext cx="789737" cy="2983513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/>
        </p:nvCxnSpPr>
        <p:spPr>
          <a:xfrm>
            <a:off x="4653158" y="-78574"/>
            <a:ext cx="974930" cy="2634406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 flipV="1">
            <a:off x="-92597" y="3305483"/>
            <a:ext cx="5601180" cy="398416"/>
          </a:xfrm>
          <a:prstGeom prst="line">
            <a:avLst/>
          </a:prstGeom>
          <a:ln w="85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849841" y="428122"/>
            <a:ext cx="2975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1. </a:t>
            </a:r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 좀 내버려 둬 </a:t>
            </a:r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4405" y="1974884"/>
            <a:ext cx="1729613" cy="2398614"/>
          </a:xfrm>
          <a:prstGeom prst="rect">
            <a:avLst/>
          </a:prstGeom>
          <a:ln w="76200">
            <a:noFill/>
          </a:ln>
          <a:effectLst>
            <a:glow rad="292100">
              <a:schemeClr val="bg1"/>
            </a:glow>
          </a:effectLst>
        </p:spPr>
      </p:pic>
      <p:sp>
        <p:nvSpPr>
          <p:cNvPr id="30" name="TextBox 29"/>
          <p:cNvSpPr txBox="1"/>
          <p:nvPr/>
        </p:nvSpPr>
        <p:spPr>
          <a:xfrm>
            <a:off x="523350" y="4022161"/>
            <a:ext cx="41537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2. </a:t>
            </a:r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화가 나는데 어떡하라고 </a:t>
            </a:r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072846" y="2492773"/>
            <a:ext cx="44438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5. </a:t>
            </a:r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슬플 때는 이 노래를 들어 봐</a:t>
            </a:r>
            <a:endParaRPr lang="en-US" altLang="ko-KR" sz="36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616253" y="4929231"/>
            <a:ext cx="18642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6~7. </a:t>
            </a:r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내가</a:t>
            </a:r>
            <a:endParaRPr lang="en-US" altLang="ko-KR" sz="36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algn="ctr"/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발견한 행복</a:t>
            </a:r>
            <a:endParaRPr lang="en-US" altLang="ko-KR" sz="36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58228" y="1351103"/>
            <a:ext cx="401584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감정과 경험의 연결고리 짓기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비슷한 경험을 공유해요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경험을 떠올리며 책 나눠 읽기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50" name="모서리가 둥근 직사각형 49"/>
          <p:cNvSpPr/>
          <p:nvPr/>
        </p:nvSpPr>
        <p:spPr>
          <a:xfrm>
            <a:off x="335536" y="4022161"/>
            <a:ext cx="4472687" cy="702674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2" name="그룹 51"/>
          <p:cNvGrpSpPr/>
          <p:nvPr/>
        </p:nvGrpSpPr>
        <p:grpSpPr>
          <a:xfrm>
            <a:off x="5628088" y="157220"/>
            <a:ext cx="1953300" cy="1580014"/>
            <a:chOff x="5301025" y="-77261"/>
            <a:chExt cx="2963300" cy="754633"/>
          </a:xfrm>
        </p:grpSpPr>
        <p:sp>
          <p:nvSpPr>
            <p:cNvPr id="31" name="TextBox 30"/>
            <p:cNvSpPr txBox="1"/>
            <p:nvPr/>
          </p:nvSpPr>
          <p:spPr>
            <a:xfrm>
              <a:off x="5437606" y="-33971"/>
              <a:ext cx="2690139" cy="573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3~4. </a:t>
              </a:r>
              <a:r>
                <a:rPr lang="ko-KR" altLang="en-US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나</a:t>
              </a:r>
              <a:r>
                <a:rPr lang="en-US" altLang="ko-KR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</a:p>
            <a:p>
              <a:pPr algn="ctr"/>
              <a:r>
                <a:rPr lang="ko-KR" altLang="en-US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떨고 있니 </a:t>
              </a:r>
              <a:r>
                <a:rPr lang="en-US" altLang="ko-KR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</a:t>
              </a:r>
            </a:p>
          </p:txBody>
        </p:sp>
        <p:sp>
          <p:nvSpPr>
            <p:cNvPr id="51" name="모서리가 둥근 직사각형 50"/>
            <p:cNvSpPr/>
            <p:nvPr/>
          </p:nvSpPr>
          <p:spPr>
            <a:xfrm>
              <a:off x="5301025" y="-77261"/>
              <a:ext cx="2963300" cy="754633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3" name="모서리가 둥근 직사각형 52"/>
          <p:cNvSpPr/>
          <p:nvPr/>
        </p:nvSpPr>
        <p:spPr>
          <a:xfrm>
            <a:off x="6927088" y="2502821"/>
            <a:ext cx="5127970" cy="702674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모서리가 둥근 직사각형 56"/>
          <p:cNvSpPr/>
          <p:nvPr/>
        </p:nvSpPr>
        <p:spPr>
          <a:xfrm>
            <a:off x="5467155" y="4824606"/>
            <a:ext cx="2163256" cy="1602350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335536" y="4939419"/>
            <a:ext cx="42178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화가 난 경험 공유하기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신체적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정신적 반응 되돌아보기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화를 조절하는 비법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630411" y="173914"/>
            <a:ext cx="38683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무서움을 나눠요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두려움을 줄이는 호흡과 명상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감정인형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만들기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61551" y="3304880"/>
            <a:ext cx="342273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 </a:t>
            </a:r>
            <a:r>
              <a:rPr lang="ko-KR" altLang="en-US" sz="32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힐링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음악 소개하기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나만의 </a:t>
            </a:r>
            <a:r>
              <a:rPr lang="ko-KR" altLang="en-US" sz="32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힐링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음악 만들기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779509" y="5357830"/>
            <a:ext cx="403347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 </a:t>
            </a:r>
            <a:r>
              <a:rPr lang="ko-KR" altLang="en-US" sz="32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감정별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이미지와 색 표현하기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*</a:t>
            </a:r>
            <a:r>
              <a:rPr lang="en-US" altLang="ko-KR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2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미술 치료 활동하기</a:t>
            </a:r>
            <a:endParaRPr lang="en-US" altLang="ko-KR" sz="32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13170" y="33546"/>
            <a:ext cx="12163590" cy="6824454"/>
          </a:xfrm>
          <a:prstGeom prst="rect">
            <a:avLst/>
          </a:prstGeom>
          <a:noFill/>
          <a:ln w="127000">
            <a:solidFill>
              <a:srgbClr val="F8CB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999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236942" y="307371"/>
            <a:ext cx="7900634" cy="1064461"/>
            <a:chOff x="240211" y="235857"/>
            <a:chExt cx="7381882" cy="1064461"/>
          </a:xfrm>
        </p:grpSpPr>
        <p:sp>
          <p:nvSpPr>
            <p:cNvPr id="4" name="TextBox 3"/>
            <p:cNvSpPr txBox="1"/>
            <p:nvPr/>
          </p:nvSpPr>
          <p:spPr>
            <a:xfrm>
              <a:off x="313682" y="376988"/>
              <a:ext cx="73084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선생님들께 드리는 안내서 </a:t>
              </a:r>
              <a:r>
                <a:rPr lang="en-US" altLang="ko-KR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1</a:t>
              </a:r>
              <a:endParaRPr lang="ko-KR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40211" y="235857"/>
              <a:ext cx="7381882" cy="1064461"/>
            </a:xfrm>
            <a:prstGeom prst="rect">
              <a:avLst/>
            </a:prstGeom>
            <a:noFill/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모서리가 둥근 직사각형 7"/>
          <p:cNvSpPr/>
          <p:nvPr/>
        </p:nvSpPr>
        <p:spPr>
          <a:xfrm>
            <a:off x="393539" y="1655180"/>
            <a:ext cx="11401064" cy="4872942"/>
          </a:xfrm>
          <a:prstGeom prst="roundRect">
            <a:avLst>
              <a:gd name="adj" fmla="val 1703"/>
            </a:avLst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59" b="94444" l="9322" r="898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32227">
            <a:off x="-19843" y="9817"/>
            <a:ext cx="2494243" cy="22828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43969" y="2191885"/>
            <a:ext cx="2537374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400" b="0" i="0" u="none" strike="noStrike" kern="1200" cap="none" spc="30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관련교과</a:t>
            </a:r>
            <a:r>
              <a:rPr kumimoji="0" lang="en-US" altLang="ko-KR" sz="4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328940" y="3273457"/>
            <a:ext cx="2967432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성취기준</a:t>
            </a:r>
            <a:r>
              <a:rPr kumimoji="0" lang="en-US" altLang="ko-KR" sz="4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48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548640" y="4015451"/>
            <a:ext cx="11643360" cy="2304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5010" indent="-715010" algn="just" fontAlgn="base">
              <a:lnSpc>
                <a:spcPct val="130000"/>
              </a:lnSpc>
              <a:spcBef>
                <a:spcPts val="200"/>
              </a:spcBef>
            </a:pP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[6</a:t>
            </a:r>
            <a:r>
              <a:rPr lang="ko-KR" altLang="en-US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국</a:t>
            </a: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05-02</a:t>
            </a:r>
            <a:r>
              <a:rPr lang="en-US" altLang="ko-KR" sz="3600" kern="0" spc="300" dirty="0" smtClean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] </a:t>
            </a:r>
            <a:r>
              <a:rPr lang="ko-KR" altLang="en-US" sz="3600" kern="0" spc="300" dirty="0" smtClean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작품 </a:t>
            </a:r>
            <a:r>
              <a:rPr lang="ko-KR" altLang="en-US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속 세계와 현실 세계를 비교하며 작품을 감상한다</a:t>
            </a: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ko-KR" altLang="en-US" sz="2800" kern="0" spc="300" dirty="0" smtClean="0">
              <a:solidFill>
                <a:srgbClr val="000000"/>
              </a:solidFill>
              <a:effectLst/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marL="715010" indent="-715010" algn="just" fontAlgn="base">
              <a:lnSpc>
                <a:spcPct val="130000"/>
              </a:lnSpc>
              <a:spcBef>
                <a:spcPts val="200"/>
              </a:spcBef>
            </a:pP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[6</a:t>
            </a:r>
            <a:r>
              <a:rPr lang="ko-KR" altLang="en-US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국</a:t>
            </a: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05-05</a:t>
            </a:r>
            <a:r>
              <a:rPr lang="en-US" altLang="ko-KR" sz="3600" kern="0" spc="300" dirty="0" smtClean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] </a:t>
            </a:r>
            <a:r>
              <a:rPr lang="ko-KR" altLang="en-US" sz="3600" kern="0" spc="300" dirty="0" smtClean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작품에 </a:t>
            </a:r>
            <a:r>
              <a:rPr lang="ko-KR" altLang="en-US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대한 이해와 감상을 바탕으로 하여 다른 사람과 </a:t>
            </a:r>
            <a:r>
              <a:rPr lang="ko-KR" altLang="en-US" sz="3600" kern="0" spc="300" dirty="0" smtClean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endParaRPr lang="en-US" altLang="ko-KR" sz="3600" kern="0" spc="300" dirty="0" smtClean="0">
              <a:solidFill>
                <a:srgbClr val="000000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 marL="715010" indent="-715010" algn="just" fontAlgn="base">
              <a:lnSpc>
                <a:spcPct val="130000"/>
              </a:lnSpc>
              <a:spcBef>
                <a:spcPts val="200"/>
              </a:spcBef>
            </a:pP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en-US" altLang="ko-KR" sz="3600" kern="0" spc="300" dirty="0" smtClean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         </a:t>
            </a:r>
            <a:r>
              <a:rPr lang="ko-KR" altLang="en-US" sz="3600" kern="0" spc="300" dirty="0" smtClean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적극적으로 </a:t>
            </a:r>
            <a:r>
              <a:rPr lang="ko-KR" altLang="en-US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소통한다</a:t>
            </a:r>
            <a:r>
              <a:rPr lang="en-US" altLang="ko-KR" sz="3600" kern="0" spc="300" dirty="0">
                <a:solidFill>
                  <a:srgbClr val="00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ko-KR" altLang="en-US" sz="2800" kern="0" spc="300" dirty="0">
              <a:solidFill>
                <a:srgbClr val="000000"/>
              </a:solidFill>
              <a:effectLst/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5CB109DF-9CF2-4712-921E-5FF73ADB392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3924" y="1958228"/>
            <a:ext cx="1363176" cy="10201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4114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236942" y="307371"/>
            <a:ext cx="8263418" cy="1895457"/>
            <a:chOff x="240211" y="235857"/>
            <a:chExt cx="7381882" cy="1895457"/>
          </a:xfrm>
        </p:grpSpPr>
        <p:sp>
          <p:nvSpPr>
            <p:cNvPr id="4" name="TextBox 3"/>
            <p:cNvSpPr txBox="1"/>
            <p:nvPr/>
          </p:nvSpPr>
          <p:spPr>
            <a:xfrm>
              <a:off x="313682" y="376988"/>
              <a:ext cx="7308411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선생님들께 드리는 안내서 </a:t>
              </a:r>
              <a:r>
                <a:rPr lang="en-US" altLang="ko-KR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2</a:t>
              </a:r>
              <a:endParaRPr lang="ko-KR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40211" y="235857"/>
              <a:ext cx="7232126" cy="1064461"/>
            </a:xfrm>
            <a:prstGeom prst="rect">
              <a:avLst/>
            </a:prstGeom>
            <a:noFill/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모서리가 둥근 직사각형 7"/>
          <p:cNvSpPr/>
          <p:nvPr/>
        </p:nvSpPr>
        <p:spPr>
          <a:xfrm>
            <a:off x="393539" y="1655180"/>
            <a:ext cx="11401064" cy="4872942"/>
          </a:xfrm>
          <a:prstGeom prst="roundRect">
            <a:avLst>
              <a:gd name="adj" fmla="val 1703"/>
            </a:avLst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59" b="94444" l="9322" r="898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32227">
            <a:off x="-19843" y="9817"/>
            <a:ext cx="2494243" cy="22828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43968" y="2191885"/>
            <a:ext cx="3111543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사용한 글꼴</a:t>
            </a: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405441" y="3410463"/>
            <a:ext cx="2967432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4400" b="0" i="0" u="none" strike="noStrike" kern="1200" cap="none" spc="30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차시안내</a:t>
            </a: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882251" y="4168004"/>
            <a:ext cx="108051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이번 차시는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책을 읽어보며 나의 감정을 떠올려보고 다양한 경험을 공유해보는 활동입니다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1&gt;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에서는</a:t>
            </a:r>
            <a:r>
              <a:rPr lang="en-US" altLang="ko-KR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알고 있는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느꼈던 감정의 종류에 대해 이야기 나눕니다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0D9D4BFD-45C1-40D9-993B-BE9F0A8C1A47}"/>
              </a:ext>
            </a:extLst>
          </p:cNvPr>
          <p:cNvSpPr/>
          <p:nvPr/>
        </p:nvSpPr>
        <p:spPr>
          <a:xfrm>
            <a:off x="3631578" y="2168866"/>
            <a:ext cx="55563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양진체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나눔손글씨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바른히피</a:t>
            </a:r>
            <a:endParaRPr lang="ko-KR" altLang="en-US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1848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236942" y="307371"/>
            <a:ext cx="8263418" cy="1064461"/>
            <a:chOff x="240211" y="235857"/>
            <a:chExt cx="7381882" cy="1064461"/>
          </a:xfrm>
        </p:grpSpPr>
        <p:sp>
          <p:nvSpPr>
            <p:cNvPr id="4" name="TextBox 3"/>
            <p:cNvSpPr txBox="1"/>
            <p:nvPr/>
          </p:nvSpPr>
          <p:spPr>
            <a:xfrm>
              <a:off x="313682" y="376988"/>
              <a:ext cx="73084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선생님들께 드리는 안내서 </a:t>
              </a:r>
              <a:r>
                <a:rPr lang="en-US" altLang="ko-KR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3</a:t>
              </a:r>
              <a:endParaRPr lang="ko-KR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40211" y="235857"/>
              <a:ext cx="7232126" cy="1064461"/>
            </a:xfrm>
            <a:prstGeom prst="rect">
              <a:avLst/>
            </a:prstGeom>
            <a:noFill/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모서리가 둥근 직사각형 7"/>
          <p:cNvSpPr/>
          <p:nvPr/>
        </p:nvSpPr>
        <p:spPr>
          <a:xfrm>
            <a:off x="393539" y="1655180"/>
            <a:ext cx="11401064" cy="4872942"/>
          </a:xfrm>
          <a:prstGeom prst="roundRect">
            <a:avLst>
              <a:gd name="adj" fmla="val 1703"/>
            </a:avLst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59" b="94444" l="9322" r="898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32227">
            <a:off x="-19843" y="9817"/>
            <a:ext cx="2494243" cy="22828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직사각형 15"/>
          <p:cNvSpPr/>
          <p:nvPr/>
        </p:nvSpPr>
        <p:spPr>
          <a:xfrm>
            <a:off x="691491" y="2014159"/>
            <a:ext cx="108051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공통적으로 느꼈던 감정을 정리하여 언제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왜 그런 감정을 느꼈는지 공유합니다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마음을 여는 활동으로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일제형으로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앉아서 하기 보다는 원으로 둥글게 앉아 따뜻한 차를 마시며 활동하실 것을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추천드립니다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&lt;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2&gt;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에서는 자신의 경험을 떠올리며 책을 읽은 후 감정과 경험을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연결지어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정 리해 봅니다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자신의 경험을 다른 친구와 공유하는 과정을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8053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393539" y="1655180"/>
            <a:ext cx="11401064" cy="4872942"/>
          </a:xfrm>
          <a:prstGeom prst="roundRect">
            <a:avLst>
              <a:gd name="adj" fmla="val 1703"/>
            </a:avLst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7" name="그룹 6"/>
          <p:cNvGrpSpPr/>
          <p:nvPr/>
        </p:nvGrpSpPr>
        <p:grpSpPr>
          <a:xfrm rot="21108846">
            <a:off x="8472568" y="4840915"/>
            <a:ext cx="1512277" cy="497448"/>
            <a:chOff x="9952892" y="4789659"/>
            <a:chExt cx="1512277" cy="497448"/>
          </a:xfrm>
        </p:grpSpPr>
        <p:sp>
          <p:nvSpPr>
            <p:cNvPr id="2" name="직사각형 1"/>
            <p:cNvSpPr/>
            <p:nvPr/>
          </p:nvSpPr>
          <p:spPr>
            <a:xfrm>
              <a:off x="9952892" y="4789660"/>
              <a:ext cx="973016" cy="497447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10909626" y="4789659"/>
              <a:ext cx="555543" cy="497447"/>
            </a:xfrm>
            <a:prstGeom prst="rect">
              <a:avLst/>
            </a:prstGeom>
            <a:solidFill>
              <a:schemeClr val="accent4"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2236942" y="307371"/>
            <a:ext cx="8263418" cy="1064461"/>
            <a:chOff x="240211" y="235857"/>
            <a:chExt cx="7381882" cy="1064461"/>
          </a:xfrm>
        </p:grpSpPr>
        <p:sp>
          <p:nvSpPr>
            <p:cNvPr id="4" name="TextBox 3"/>
            <p:cNvSpPr txBox="1"/>
            <p:nvPr/>
          </p:nvSpPr>
          <p:spPr>
            <a:xfrm>
              <a:off x="313682" y="376988"/>
              <a:ext cx="73084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선생님들께 드리는 안내서 </a:t>
              </a:r>
              <a:r>
                <a:rPr lang="en-US" altLang="ko-KR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양진체 " panose="02020503000000000000" pitchFamily="18" charset="-127"/>
                  <a:ea typeface="양진체 " panose="02020503000000000000" pitchFamily="18" charset="-127"/>
                </a:rPr>
                <a:t>4</a:t>
              </a:r>
              <a:endParaRPr lang="ko-KR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40211" y="235857"/>
              <a:ext cx="7232126" cy="1064461"/>
            </a:xfrm>
            <a:prstGeom prst="rect">
              <a:avLst/>
            </a:prstGeom>
            <a:noFill/>
            <a:ln w="127000">
              <a:solidFill>
                <a:schemeClr val="bg1"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59" b="94444" l="9322" r="898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32227">
            <a:off x="-19843" y="9817"/>
            <a:ext cx="2494243" cy="22828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927054" y="4020220"/>
            <a:ext cx="3136410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4400" spc="300" dirty="0" smtClean="0">
                <a:solidFill>
                  <a:prstClr val="black"/>
                </a:solidFill>
                <a:highlight>
                  <a:srgbClr val="FFFF9F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참고하세요</a:t>
            </a:r>
            <a:r>
              <a:rPr kumimoji="0" lang="en-US" altLang="ko-KR" sz="44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+]</a:t>
            </a:r>
            <a:endParaRPr kumimoji="0" lang="ko-KR" altLang="en-US" sz="4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399" y="4710929"/>
            <a:ext cx="1931642" cy="1735451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1685570" y="4675758"/>
            <a:ext cx="22375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학습지가 </a:t>
            </a:r>
            <a:r>
              <a:rPr lang="ko-KR" altLang="en-US" sz="4400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있는 활동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4945149" y="4781907"/>
            <a:ext cx="69994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준비물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: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인덱스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포스트잇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  <a:p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슬라이드 노트를 확인해 주세요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.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39359" y="1830955"/>
            <a:ext cx="108051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통해 감정을 인정받는 경험을 해 봅니다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만화 형식으로 되어 있기 때문에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챕터별로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나누어 </a:t>
            </a:r>
            <a:r>
              <a:rPr lang="ko-KR" altLang="en-US" sz="4400" spc="300" dirty="0" err="1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모둠원끼리</a:t>
            </a: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돌아가며</a:t>
            </a:r>
            <a:endParaRPr lang="en-US" altLang="ko-KR" sz="4400" spc="300" dirty="0" smtClean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pPr>
              <a:defRPr/>
            </a:pPr>
            <a:r>
              <a:rPr lang="ko-KR" altLang="en-US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빠르게 읽어보는 것도 좋습니다</a:t>
            </a:r>
            <a:r>
              <a:rPr lang="en-US" altLang="ko-KR" sz="4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endParaRPr lang="en-US" altLang="ko-KR" sz="4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85714" y1="31783" x2="84524" y2="35659"/>
                        <a14:foregroundMark x1="80952" y1="37209" x2="69048" y2="49612"/>
                        <a14:foregroundMark x1="78571" y1="41085" x2="72619" y2="49612"/>
                        <a14:foregroundMark x1="84524" y1="30233" x2="77381" y2="27907"/>
                        <a14:foregroundMark x1="75000" y1="28682" x2="61905" y2="25581"/>
                        <a14:foregroundMark x1="58333" y1="21705" x2="52381" y2="17829"/>
                        <a14:foregroundMark x1="48810" y1="17829" x2="44048" y2="18605"/>
                        <a14:foregroundMark x1="42857" y1="19380" x2="40476" y2="27132"/>
                        <a14:foregroundMark x1="38095" y1="31008" x2="35714" y2="39535"/>
                        <a14:backgroundMark x1="36905" y1="25581" x2="29762" y2="372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56082" flipH="1">
            <a:off x="4029411" y="4693008"/>
            <a:ext cx="1057716" cy="1624349"/>
          </a:xfrm>
          <a:prstGeom prst="rect">
            <a:avLst/>
          </a:prstGeom>
        </p:spPr>
      </p:pic>
      <p:grpSp>
        <p:nvGrpSpPr>
          <p:cNvPr id="17" name="그룹 16"/>
          <p:cNvGrpSpPr/>
          <p:nvPr/>
        </p:nvGrpSpPr>
        <p:grpSpPr>
          <a:xfrm rot="21108846">
            <a:off x="12788982" y="4249996"/>
            <a:ext cx="1512277" cy="497448"/>
            <a:chOff x="9952892" y="4789659"/>
            <a:chExt cx="1512277" cy="497448"/>
          </a:xfrm>
        </p:grpSpPr>
        <p:sp>
          <p:nvSpPr>
            <p:cNvPr id="19" name="직사각형 18"/>
            <p:cNvSpPr/>
            <p:nvPr/>
          </p:nvSpPr>
          <p:spPr>
            <a:xfrm>
              <a:off x="9952892" y="4789660"/>
              <a:ext cx="973016" cy="497447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10909626" y="4789659"/>
              <a:ext cx="555543" cy="497447"/>
            </a:xfrm>
            <a:prstGeom prst="rect">
              <a:avLst/>
            </a:prstGeom>
            <a:solidFill>
              <a:schemeClr val="accent4"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12110624" y="4597241"/>
            <a:ext cx="17475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: </a:t>
            </a:r>
            <a:r>
              <a:rPr lang="ko-KR" altLang="en-US" spc="3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인덱스 </a:t>
            </a:r>
            <a:r>
              <a:rPr lang="ko-KR" altLang="en-US" spc="300" dirty="0" err="1"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다온 청춘고딕(B)" panose="02020603020101020101" pitchFamily="18" charset="-127"/>
              </a:rPr>
              <a:t>포스트잇</a:t>
            </a:r>
            <a:endParaRPr lang="en-US" altLang="ko-KR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  <a:cs typeface="다온 청춘고딕(B)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1792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 rot="21363084">
            <a:off x="896650" y="2228415"/>
            <a:ext cx="8836802" cy="1103761"/>
          </a:xfrm>
          <a:prstGeom prst="rect">
            <a:avLst/>
          </a:prstGeom>
          <a:solidFill>
            <a:srgbClr val="FFC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372" y="483882"/>
            <a:ext cx="1158240" cy="1791232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240210" y="235857"/>
            <a:ext cx="11721601" cy="6360160"/>
          </a:xfrm>
          <a:prstGeom prst="rect">
            <a:avLst/>
          </a:prstGeom>
          <a:noFill/>
          <a:ln w="12700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2" b="99728" l="9836" r="89982">
                        <a14:foregroundMark x1="69581" y1="85986" x2="82332" y2="99728"/>
                        <a14:foregroundMark x1="57013" y1="74014" x2="68488" y2="73197"/>
                        <a14:foregroundMark x1="16211" y1="61361" x2="20036" y2="74422"/>
                        <a14:foregroundMark x1="13661" y1="63401" x2="22040" y2="60680"/>
                        <a14:foregroundMark x1="15301" y1="67075" x2="12933" y2="71293"/>
                        <a14:foregroundMark x1="19126" y1="72517" x2="15665" y2="75782"/>
                        <a14:foregroundMark x1="22404" y1="60952" x2="22587" y2="67075"/>
                        <a14:foregroundMark x1="23497" y1="63265" x2="22951" y2="65578"/>
                        <a14:foregroundMark x1="23862" y1="64898" x2="22040" y2="67075"/>
                        <a14:foregroundMark x1="12750" y1="64490" x2="14026" y2="66939"/>
                        <a14:foregroundMark x1="24044" y1="65306" x2="21676" y2="68027"/>
                        <a14:foregroundMark x1="14572" y1="72517" x2="13661" y2="70748"/>
                        <a14:foregroundMark x1="22587" y1="72245" x2="22951" y2="68844"/>
                        <a14:foregroundMark x1="19854" y1="75646" x2="20947" y2="76190"/>
                        <a14:backgroundMark x1="14208" y1="83810" x2="61020" y2="98776"/>
                        <a14:backgroundMark x1="47541" y1="78776" x2="53552" y2="82313"/>
                        <a14:backgroundMark x1="73042" y1="62313" x2="76685" y2="69796"/>
                        <a14:backgroundMark x1="76867" y1="73469" x2="75410" y2="75510"/>
                        <a14:backgroundMark x1="15483" y1="70340" x2="15301" y2="73469"/>
                        <a14:backgroundMark x1="12568" y1="71020" x2="13115" y2="72109"/>
                        <a14:backgroundMark x1="21676" y1="69796" x2="21311" y2="73061"/>
                        <a14:backgroundMark x1="18033" y1="74694" x2="18397" y2="76599"/>
                        <a14:backgroundMark x1="18579" y1="73469" x2="18397" y2="75374"/>
                      </a14:backgroundRemoval>
                    </a14:imgEffect>
                  </a14:imgLayer>
                </a14:imgProps>
              </a:ext>
            </a:extLst>
          </a:blip>
          <a:srcRect l="25131" t="48334" b="1"/>
          <a:stretch/>
        </p:blipFill>
        <p:spPr>
          <a:xfrm>
            <a:off x="6656158" y="1743709"/>
            <a:ext cx="5535842" cy="511429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218" y="437141"/>
            <a:ext cx="2571668" cy="547254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 rot="21114169">
            <a:off x="739686" y="2111023"/>
            <a:ext cx="8957079" cy="1172848"/>
          </a:xfrm>
          <a:prstGeom prst="rect">
            <a:avLst/>
          </a:prstGeom>
          <a:solidFill>
            <a:srgbClr val="C00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 rot="21224205">
            <a:off x="1081586" y="1967645"/>
            <a:ext cx="89250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나 좀 내버려 둬</a:t>
            </a:r>
            <a:r>
              <a:rPr lang="en-US" altLang="ko-KR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!!</a:t>
            </a:r>
            <a:endParaRPr lang="ko-KR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422822" y="4097738"/>
            <a:ext cx="54731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  <a:r>
              <a:rPr lang="ko-KR" altLang="en-US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 좀 내버려 둬</a:t>
            </a:r>
            <a:r>
              <a:rPr lang="en-US" altLang="ko-KR" sz="5400" spc="3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!!-</a:t>
            </a:r>
            <a:endParaRPr lang="en-US" altLang="ko-KR" sz="5400" spc="3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0" name="직사각형 9"/>
          <p:cNvSpPr/>
          <p:nvPr/>
        </p:nvSpPr>
        <p:spPr>
          <a:xfrm rot="21186517">
            <a:off x="4002995" y="904223"/>
            <a:ext cx="74910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400" spc="3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1</a:t>
            </a:r>
            <a:r>
              <a:rPr lang="ko-KR" altLang="en-US" sz="4400" spc="3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장</a:t>
            </a:r>
            <a:r>
              <a:rPr lang="en-US" altLang="ko-KR" sz="4400" spc="3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~8</a:t>
            </a:r>
            <a:r>
              <a:rPr lang="ko-KR" altLang="en-US" sz="4400" spc="3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진체 " panose="02020503000000000000" pitchFamily="18" charset="-127"/>
                <a:ea typeface="양진체 " panose="02020503000000000000" pitchFamily="18" charset="-127"/>
              </a:rPr>
              <a:t>장</a:t>
            </a:r>
            <a:endParaRPr lang="en-US" altLang="ko-KR" sz="4400" spc="3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977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62131" y="358283"/>
            <a:ext cx="11326950" cy="1509857"/>
          </a:xfrm>
          <a:prstGeom prst="rect">
            <a:avLst/>
          </a:prstGeom>
          <a:solidFill>
            <a:srgbClr val="FFFFFF">
              <a:alpha val="27059"/>
            </a:srgb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957" y1="17606" x2="59783" y2="85211"/>
                        <a14:foregroundMark x1="21739" y1="28169" x2="71739" y2="14085"/>
                        <a14:foregroundMark x1="31522" y1="47183" x2="17391" y2="69014"/>
                        <a14:foregroundMark x1="54348" y1="75352" x2="33696" y2="92254"/>
                        <a14:foregroundMark x1="73913" y1="15493" x2="75000" y2="47183"/>
                        <a14:foregroundMark x1="80435" y1="27465" x2="77174" y2="39437"/>
                        <a14:foregroundMark x1="82609" y1="35915" x2="71739" y2="47183"/>
                        <a14:foregroundMark x1="16304" y1="33803" x2="23913" y2="46479"/>
                        <a14:foregroundMark x1="83696" y1="38028" x2="69565" y2="52113"/>
                        <a14:foregroundMark x1="27174" y1="75352" x2="21739" y2="66197"/>
                        <a14:foregroundMark x1="75000" y1="73944" x2="77174" y2="56338"/>
                        <a14:foregroundMark x1="58696" y1="91549" x2="65217" y2="94366"/>
                        <a14:backgroundMark x1="32609" y1="64085" x2="31522" y2="80282"/>
                        <a14:backgroundMark x1="15217" y1="67606" x2="18478" y2="73239"/>
                        <a14:backgroundMark x1="69565" y1="61268" x2="67391" y2="78169"/>
                        <a14:backgroundMark x1="47826" y1="86620" x2="50000" y2="96479"/>
                        <a14:backgroundMark x1="51087" y1="80282" x2="50000" y2="901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72" y="450414"/>
            <a:ext cx="851988" cy="1317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8280" y="736919"/>
            <a:ext cx="779732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요즘 어떤 마음인가요</a:t>
            </a:r>
            <a:r>
              <a:rPr lang="en-US" altLang="ko-K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양진체 " panose="02020503000000000000" pitchFamily="18" charset="-127"/>
                <a:ea typeface="양진체 " panose="02020503000000000000" pitchFamily="18" charset="-127"/>
              </a:rPr>
              <a:t>?</a:t>
            </a:r>
            <a:endParaRPr lang="ko-KR" altLang="en-US" sz="6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양진체 " panose="02020503000000000000" pitchFamily="18" charset="-127"/>
              <a:ea typeface="양진체 " panose="02020503000000000000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170" y="6751320"/>
            <a:ext cx="12163590" cy="106680"/>
          </a:xfrm>
          <a:prstGeom prst="rect">
            <a:avLst/>
          </a:prstGeom>
          <a:noFill/>
          <a:ln w="127000">
            <a:solidFill>
              <a:srgbClr val="F8CB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67" y="2587983"/>
            <a:ext cx="2762411" cy="3399689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930" y="2587983"/>
            <a:ext cx="2870988" cy="3399689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3394" y="2608563"/>
            <a:ext cx="2455183" cy="3401747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3689" y="2585925"/>
            <a:ext cx="2950625" cy="340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71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990</Words>
  <Application>Microsoft Office PowerPoint</Application>
  <PresentationFormat>와이드스크린</PresentationFormat>
  <Paragraphs>196</Paragraphs>
  <Slides>23</Slides>
  <Notes>14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30" baseType="lpstr">
      <vt:lpstr>DX경필명조B</vt:lpstr>
      <vt:lpstr>나눔손글씨 바른히피</vt:lpstr>
      <vt:lpstr>다온 청춘고딕(B)</vt:lpstr>
      <vt:lpstr>맑은 고딕</vt:lpstr>
      <vt:lpstr>양진체 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Windows 사용자</cp:lastModifiedBy>
  <cp:revision>44</cp:revision>
  <cp:lastPrinted>2020-01-23T06:34:28Z</cp:lastPrinted>
  <dcterms:created xsi:type="dcterms:W3CDTF">2019-12-18T05:22:04Z</dcterms:created>
  <dcterms:modified xsi:type="dcterms:W3CDTF">2020-01-30T02:13:53Z</dcterms:modified>
</cp:coreProperties>
</file>