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8" r:id="rId3"/>
    <p:sldId id="301" r:id="rId4"/>
    <p:sldId id="257" r:id="rId5"/>
    <p:sldId id="260" r:id="rId6"/>
    <p:sldId id="261" r:id="rId7"/>
    <p:sldId id="262" r:id="rId8"/>
    <p:sldId id="277" r:id="rId9"/>
    <p:sldId id="263" r:id="rId10"/>
    <p:sldId id="290" r:id="rId11"/>
    <p:sldId id="264" r:id="rId12"/>
    <p:sldId id="289" r:id="rId13"/>
    <p:sldId id="305" r:id="rId14"/>
    <p:sldId id="279" r:id="rId15"/>
    <p:sldId id="280" r:id="rId16"/>
    <p:sldId id="304" r:id="rId17"/>
    <p:sldId id="302" r:id="rId18"/>
    <p:sldId id="306" r:id="rId19"/>
    <p:sldId id="291" r:id="rId20"/>
    <p:sldId id="292" r:id="rId21"/>
    <p:sldId id="268" r:id="rId22"/>
    <p:sldId id="286" r:id="rId23"/>
    <p:sldId id="293" r:id="rId24"/>
    <p:sldId id="294" r:id="rId25"/>
    <p:sldId id="295" r:id="rId26"/>
    <p:sldId id="287" r:id="rId27"/>
    <p:sldId id="307" r:id="rId28"/>
    <p:sldId id="281" r:id="rId29"/>
    <p:sldId id="296" r:id="rId30"/>
    <p:sldId id="308" r:id="rId31"/>
    <p:sldId id="309" r:id="rId32"/>
    <p:sldId id="297" r:id="rId33"/>
    <p:sldId id="310" r:id="rId34"/>
    <p:sldId id="311" r:id="rId35"/>
    <p:sldId id="314" r:id="rId36"/>
    <p:sldId id="313" r:id="rId37"/>
    <p:sldId id="315" r:id="rId38"/>
    <p:sldId id="316" r:id="rId39"/>
    <p:sldId id="317" r:id="rId40"/>
    <p:sldId id="318" r:id="rId41"/>
    <p:sldId id="319" r:id="rId42"/>
    <p:sldId id="278" r:id="rId43"/>
  </p:sldIdLst>
  <p:sldSz cx="12192000" cy="6858000"/>
  <p:notesSz cx="6802438" cy="99345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AD1FB"/>
    <a:srgbClr val="FFE699"/>
    <a:srgbClr val="8F6B5F"/>
    <a:srgbClr val="933C42"/>
    <a:srgbClr val="FF99CC"/>
    <a:srgbClr val="F29898"/>
    <a:srgbClr val="A9C09A"/>
    <a:srgbClr val="548235"/>
    <a:srgbClr val="93C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6" autoAdjust="0"/>
    <p:restoredTop sz="71966" autoAdjust="0"/>
  </p:normalViewPr>
  <p:slideViewPr>
    <p:cSldViewPr snapToGrid="0">
      <p:cViewPr varScale="1">
        <p:scale>
          <a:sx n="82" d="100"/>
          <a:sy n="82" d="100"/>
        </p:scale>
        <p:origin x="816" y="60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D2945-172E-4A8C-8701-881F5149FC7B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73EED-D4EA-4C29-9397-B124CFAB61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05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그림책의 삽화를 보고 어떤 감정을 나타내는지 맞혀 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85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무서움 긴장의 감정은 어떻게 나타나는지 책을 보며 정리합니다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6947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9650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몸의 반응이 곧 마음</a:t>
            </a:r>
            <a:r>
              <a:rPr lang="en-US" altLang="ko-KR" dirty="0" smtClean="0"/>
              <a:t>, </a:t>
            </a:r>
            <a:r>
              <a:rPr lang="ko-KR" altLang="en-US" dirty="0" smtClean="0"/>
              <a:t>행동과 이어지는 예시를 들어 실제의 경험을 떠올려보는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4666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복식호흡을 통해 마음을 안정시켜보는 연습을 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82084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복식호흡을 연습해 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편안하게 의자에 앉아 진행하는 것도 좋지만 </a:t>
            </a:r>
            <a:r>
              <a:rPr lang="ko-KR" altLang="en-US" dirty="0" err="1" smtClean="0"/>
              <a:t>체육교구</a:t>
            </a:r>
            <a:r>
              <a:rPr lang="en-US" altLang="ko-KR" dirty="0" smtClean="0"/>
              <a:t>(</a:t>
            </a:r>
            <a:r>
              <a:rPr lang="ko-KR" altLang="en-US" dirty="0" smtClean="0"/>
              <a:t>매트</a:t>
            </a:r>
            <a:r>
              <a:rPr lang="en-US" altLang="ko-KR" dirty="0" smtClean="0"/>
              <a:t>), </a:t>
            </a:r>
            <a:r>
              <a:rPr lang="ko-KR" altLang="en-US" dirty="0" err="1" smtClean="0"/>
              <a:t>놀이매트</a:t>
            </a:r>
            <a:r>
              <a:rPr lang="ko-KR" altLang="en-US" dirty="0" smtClean="0"/>
              <a:t> 등을 이용하여 누워서 진행하는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4077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복식호흡을 연습해 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편안하게 의자에 앉아 진행하는 것도 좋지만 </a:t>
            </a:r>
            <a:r>
              <a:rPr lang="ko-KR" altLang="en-US" dirty="0" err="1" smtClean="0"/>
              <a:t>체육교구</a:t>
            </a:r>
            <a:r>
              <a:rPr lang="en-US" altLang="ko-KR" dirty="0" smtClean="0"/>
              <a:t>(</a:t>
            </a:r>
            <a:r>
              <a:rPr lang="ko-KR" altLang="en-US" dirty="0" smtClean="0"/>
              <a:t>매트</a:t>
            </a:r>
            <a:r>
              <a:rPr lang="en-US" altLang="ko-KR" dirty="0" smtClean="0"/>
              <a:t>), </a:t>
            </a:r>
            <a:r>
              <a:rPr lang="ko-KR" altLang="en-US" dirty="0" err="1" smtClean="0"/>
              <a:t>놀이매트</a:t>
            </a:r>
            <a:r>
              <a:rPr lang="ko-KR" altLang="en-US" dirty="0" smtClean="0"/>
              <a:t> 등을 이용하여 누워서 진행하는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353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복식호흡을 연습해 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편안하게 의자에 앉아 진행하는 것도 좋지만 </a:t>
            </a:r>
            <a:r>
              <a:rPr lang="ko-KR" altLang="en-US" dirty="0" err="1" smtClean="0"/>
              <a:t>체육교구</a:t>
            </a:r>
            <a:r>
              <a:rPr lang="en-US" altLang="ko-KR" dirty="0" smtClean="0"/>
              <a:t>(</a:t>
            </a:r>
            <a:r>
              <a:rPr lang="ko-KR" altLang="en-US" dirty="0" smtClean="0"/>
              <a:t>매트</a:t>
            </a:r>
            <a:r>
              <a:rPr lang="en-US" altLang="ko-KR" dirty="0" smtClean="0"/>
              <a:t>), </a:t>
            </a:r>
            <a:r>
              <a:rPr lang="ko-KR" altLang="en-US" dirty="0" err="1" smtClean="0"/>
              <a:t>놀이매트</a:t>
            </a:r>
            <a:r>
              <a:rPr lang="ko-KR" altLang="en-US" dirty="0" smtClean="0"/>
              <a:t> 등을 이용하여 누워서 진행하는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991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어느 정도 호흡 연습을 한 후 </a:t>
            </a:r>
            <a:r>
              <a:rPr lang="en-US" altLang="ko-KR" dirty="0" smtClean="0"/>
              <a:t>, </a:t>
            </a:r>
            <a:r>
              <a:rPr lang="ko-KR" altLang="en-US" dirty="0" smtClean="0"/>
              <a:t>클래식과 같은 부드러운 음악을 들으며 호흡하는 시간을 가져보는 것도</a:t>
            </a:r>
            <a:r>
              <a:rPr lang="ko-KR" altLang="en-US" baseline="0" dirty="0" smtClean="0"/>
              <a:t> 좋습니다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66328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무서움을 떨치는 나만의 방법을 발표해 보는 것도 좋습니다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690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무서움을 떨치는 나만의 방법을 발표해 보는 것도 좋습니다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1748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무서움과 비슷한 감정에는 어떤 것들이 있는지 떠올려봅니다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69249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준비물</a:t>
            </a:r>
            <a:r>
              <a:rPr lang="en-US" altLang="ko-KR" dirty="0" smtClean="0"/>
              <a:t>: </a:t>
            </a:r>
            <a:r>
              <a:rPr lang="ko-KR" altLang="en-US" dirty="0" smtClean="0"/>
              <a:t>집에서 안 신는 수면 양말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발목이 긴 양말</a:t>
            </a:r>
            <a:r>
              <a:rPr lang="en-US" altLang="ko-KR" dirty="0" smtClean="0"/>
              <a:t>/ </a:t>
            </a:r>
            <a:r>
              <a:rPr lang="ko-KR" altLang="en-US" dirty="0" smtClean="0"/>
              <a:t>실</a:t>
            </a:r>
            <a:r>
              <a:rPr lang="en-US" altLang="ko-KR" dirty="0" smtClean="0"/>
              <a:t>/ </a:t>
            </a:r>
            <a:r>
              <a:rPr lang="ko-KR" altLang="en-US" dirty="0" smtClean="0"/>
              <a:t>바늘</a:t>
            </a:r>
            <a:r>
              <a:rPr lang="en-US" altLang="ko-KR" dirty="0" smtClean="0"/>
              <a:t>/ </a:t>
            </a:r>
            <a:r>
              <a:rPr lang="ko-KR" altLang="en-US" dirty="0" smtClean="0"/>
              <a:t>단추</a:t>
            </a:r>
            <a:r>
              <a:rPr lang="en-US" altLang="ko-KR" dirty="0" smtClean="0"/>
              <a:t>2</a:t>
            </a:r>
            <a:r>
              <a:rPr lang="ko-KR" altLang="en-US" dirty="0" smtClean="0"/>
              <a:t>개</a:t>
            </a:r>
            <a:r>
              <a:rPr lang="en-US" altLang="ko-KR" dirty="0" smtClean="0"/>
              <a:t>/ </a:t>
            </a:r>
            <a:r>
              <a:rPr lang="ko-KR" altLang="en-US" dirty="0" smtClean="0"/>
              <a:t>솜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dirty="0" smtClean="0"/>
              <a:t>꼬리 만들기</a:t>
            </a: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dirty="0" err="1" smtClean="0"/>
              <a:t>팔만들기</a:t>
            </a: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dirty="0" err="1" smtClean="0"/>
              <a:t>얼굴만들기</a:t>
            </a: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dirty="0" err="1" smtClean="0"/>
              <a:t>몸통만들기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523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사전에 바느질 </a:t>
            </a:r>
            <a:r>
              <a:rPr lang="ko-KR" altLang="en-US" dirty="0" err="1" smtClean="0"/>
              <a:t>공구르기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박음질 등을 연습한 후 진행하는 것이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99038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2132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04000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75861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5555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3085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3648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0697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040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자신이 무서워하는 것은 무엇인지 생각해봅니다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교사의 생각을 자유롭게 먼저 이야기하는 것이 </a:t>
            </a:r>
            <a:r>
              <a:rPr lang="ko-KR" altLang="en-US" dirty="0" err="1" smtClean="0"/>
              <a:t>허용적</a:t>
            </a:r>
            <a:r>
              <a:rPr lang="ko-KR" altLang="en-US" dirty="0" smtClean="0"/>
              <a:t> 분위기를 만드는 데에 도움이 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예</a:t>
            </a:r>
            <a:r>
              <a:rPr lang="en-US" altLang="ko-KR" dirty="0" smtClean="0"/>
              <a:t>: </a:t>
            </a:r>
            <a:r>
              <a:rPr lang="ko-KR" altLang="en-US" dirty="0" smtClean="0"/>
              <a:t>주사 맞는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귀신의 집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집안에 들어온 벌레 등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2565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얼굴과 마찬가지로 진행합니다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1484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얼굴과 마찬가지로 진행합니다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1786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88024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3948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자신이 무서워하는 것은 무엇인지 생각해봅니다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교사의 생각을 자유롭게 먼저 이야기하는 것이 </a:t>
            </a:r>
            <a:r>
              <a:rPr lang="ko-KR" altLang="en-US" dirty="0" err="1" smtClean="0"/>
              <a:t>허용적</a:t>
            </a:r>
            <a:r>
              <a:rPr lang="ko-KR" altLang="en-US" dirty="0" smtClean="0"/>
              <a:t> 분위기를 만드는 데에 도움이 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예</a:t>
            </a:r>
            <a:r>
              <a:rPr lang="en-US" altLang="ko-KR" dirty="0" smtClean="0"/>
              <a:t>: </a:t>
            </a:r>
            <a:r>
              <a:rPr lang="ko-KR" altLang="en-US" dirty="0" smtClean="0"/>
              <a:t>주사 맞는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귀신의 집 등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077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자신이 무서워하는 것은 무엇인지 생각해봅니다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교사의 생각을 자유롭게 먼저 이야기하는 것이 </a:t>
            </a:r>
            <a:r>
              <a:rPr lang="ko-KR" altLang="en-US" dirty="0" err="1" smtClean="0"/>
              <a:t>허용적</a:t>
            </a:r>
            <a:r>
              <a:rPr lang="ko-KR" altLang="en-US" dirty="0" smtClean="0"/>
              <a:t> 분위기를 만드는 데에 도움이 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예</a:t>
            </a:r>
            <a:r>
              <a:rPr lang="en-US" altLang="ko-KR" dirty="0" smtClean="0"/>
              <a:t>: </a:t>
            </a:r>
            <a:r>
              <a:rPr lang="ko-KR" altLang="en-US" dirty="0" smtClean="0"/>
              <a:t>주사 맞는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귀신의 집 등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1808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자신이 무서워하는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두려워하는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긴장하는 상황 등을 비밀 상자에 넣어 공유합니다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자신의 두려움을 </a:t>
            </a:r>
            <a:r>
              <a:rPr lang="ko-KR" altLang="en-US" dirty="0" err="1" smtClean="0"/>
              <a:t>포스트잇에</a:t>
            </a:r>
            <a:r>
              <a:rPr lang="ko-KR" altLang="en-US" dirty="0" smtClean="0"/>
              <a:t> 적어 </a:t>
            </a:r>
            <a:r>
              <a:rPr lang="ko-KR" altLang="en-US" dirty="0" err="1" smtClean="0"/>
              <a:t>비밀상자에</a:t>
            </a:r>
            <a:r>
              <a:rPr lang="ko-KR" altLang="en-US" dirty="0" smtClean="0"/>
              <a:t> 넣고 하나씩 뽑아 읽어보며 누구나 두려움이나 무서움을 느낄 수 있고 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그 포인트가 다를 수 있음을 알려주세요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2504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무서움 긴장의 감정은 어떻게 나타나는지 책을 보며 정리합니다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799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무서움 긴장의 감정은 어떻게 나타나는지 책을 보며 정리합니다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460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무서움 긴장의 감정은 어떻게 나타나는지 책을 보며 정리합니다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919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633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17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2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5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5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96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24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200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6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51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23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A0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45B48-48A4-49C5-9117-C7BC23FE0FCE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40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7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53.jp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8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8" y="5832306"/>
            <a:ext cx="2571668" cy="5472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83651" y="5979450"/>
            <a:ext cx="2675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err="1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서울잠전초</a:t>
            </a:r>
            <a:r>
              <a:rPr lang="ko-KR" altLang="en-US" sz="2000" b="1" dirty="0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 이주영</a:t>
            </a:r>
            <a:endParaRPr lang="ko-KR" altLang="en-US" sz="2000" b="1" dirty="0">
              <a:latin typeface="DX경필명조B" panose="02010606000101010101" pitchFamily="2" charset="-127"/>
              <a:ea typeface="DX경필명조B" panose="02010606000101010101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959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53527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비슷한 감정은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3470921" y="2288892"/>
            <a:ext cx="2818824" cy="2647448"/>
            <a:chOff x="362131" y="2448440"/>
            <a:chExt cx="2818824" cy="2647448"/>
          </a:xfrm>
        </p:grpSpPr>
        <p:grpSp>
          <p:nvGrpSpPr>
            <p:cNvPr id="5" name="그룹 4"/>
            <p:cNvGrpSpPr/>
            <p:nvPr/>
          </p:nvGrpSpPr>
          <p:grpSpPr>
            <a:xfrm>
              <a:off x="362131" y="2448440"/>
              <a:ext cx="2793797" cy="2647448"/>
              <a:chOff x="362131" y="2448440"/>
              <a:chExt cx="2793797" cy="2647448"/>
            </a:xfrm>
          </p:grpSpPr>
          <p:sp>
            <p:nvSpPr>
              <p:cNvPr id="12" name="타원 11"/>
              <p:cNvSpPr/>
              <p:nvPr/>
            </p:nvSpPr>
            <p:spPr>
              <a:xfrm>
                <a:off x="466405" y="2496568"/>
                <a:ext cx="2689523" cy="2599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362131" y="2448440"/>
                <a:ext cx="2689523" cy="2599320"/>
              </a:xfrm>
              <a:prstGeom prst="ellipse">
                <a:avLst/>
              </a:prstGeom>
              <a:solidFill>
                <a:srgbClr val="FFE699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" name="직사각형 8"/>
            <p:cNvSpPr/>
            <p:nvPr/>
          </p:nvSpPr>
          <p:spPr>
            <a:xfrm>
              <a:off x="441377" y="3262371"/>
              <a:ext cx="273957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5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긴장된다</a:t>
              </a:r>
              <a:r>
                <a:rPr lang="en-US" altLang="ko-KR" sz="5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  <a:endParaRPr lang="en-US" altLang="ko-KR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6103570" y="3876952"/>
            <a:ext cx="2818824" cy="2671512"/>
            <a:chOff x="3883373" y="2472504"/>
            <a:chExt cx="2818824" cy="2671512"/>
          </a:xfrm>
        </p:grpSpPr>
        <p:grpSp>
          <p:nvGrpSpPr>
            <p:cNvPr id="13" name="그룹 12"/>
            <p:cNvGrpSpPr/>
            <p:nvPr/>
          </p:nvGrpSpPr>
          <p:grpSpPr>
            <a:xfrm>
              <a:off x="3883373" y="2472504"/>
              <a:ext cx="2793797" cy="2671512"/>
              <a:chOff x="362131" y="2424376"/>
              <a:chExt cx="2793797" cy="2671512"/>
            </a:xfrm>
          </p:grpSpPr>
          <p:sp>
            <p:nvSpPr>
              <p:cNvPr id="14" name="타원 13"/>
              <p:cNvSpPr/>
              <p:nvPr/>
            </p:nvSpPr>
            <p:spPr>
              <a:xfrm>
                <a:off x="466405" y="2496568"/>
                <a:ext cx="2689523" cy="259932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타원 14"/>
              <p:cNvSpPr/>
              <p:nvPr/>
            </p:nvSpPr>
            <p:spPr>
              <a:xfrm>
                <a:off x="362131" y="2424376"/>
                <a:ext cx="2689523" cy="2599320"/>
              </a:xfrm>
              <a:prstGeom prst="ellipse">
                <a:avLst/>
              </a:prstGeom>
              <a:solidFill>
                <a:srgbClr val="DAD1FB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1" name="직사각형 20"/>
            <p:cNvSpPr/>
            <p:nvPr/>
          </p:nvSpPr>
          <p:spPr>
            <a:xfrm>
              <a:off x="3962619" y="3310499"/>
              <a:ext cx="273957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5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두렵다</a:t>
              </a:r>
              <a:r>
                <a:rPr lang="en-US" altLang="ko-KR" sz="5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  <a:endParaRPr lang="en-US" altLang="ko-KR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8895284" y="2240764"/>
            <a:ext cx="2793797" cy="2647448"/>
            <a:chOff x="7649258" y="2424376"/>
            <a:chExt cx="2793797" cy="2647448"/>
          </a:xfrm>
        </p:grpSpPr>
        <p:grpSp>
          <p:nvGrpSpPr>
            <p:cNvPr id="16" name="그룹 15"/>
            <p:cNvGrpSpPr/>
            <p:nvPr/>
          </p:nvGrpSpPr>
          <p:grpSpPr>
            <a:xfrm>
              <a:off x="7649258" y="2424376"/>
              <a:ext cx="2793797" cy="2647448"/>
              <a:chOff x="362131" y="2448440"/>
              <a:chExt cx="2793797" cy="2647448"/>
            </a:xfrm>
          </p:grpSpPr>
          <p:sp>
            <p:nvSpPr>
              <p:cNvPr id="18" name="타원 17"/>
              <p:cNvSpPr/>
              <p:nvPr/>
            </p:nvSpPr>
            <p:spPr>
              <a:xfrm>
                <a:off x="466405" y="2496568"/>
                <a:ext cx="2689523" cy="259932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타원 18"/>
              <p:cNvSpPr/>
              <p:nvPr/>
            </p:nvSpPr>
            <p:spPr>
              <a:xfrm>
                <a:off x="362131" y="2448440"/>
                <a:ext cx="2689523" cy="259932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  <a:alpha val="8980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2" name="직사각형 21"/>
            <p:cNvSpPr/>
            <p:nvPr/>
          </p:nvSpPr>
          <p:spPr>
            <a:xfrm>
              <a:off x="7703477" y="3262371"/>
              <a:ext cx="273957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5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떨린다</a:t>
              </a:r>
              <a:r>
                <a:rPr lang="en-US" altLang="ko-KR" sz="5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  <a:endParaRPr lang="en-US" altLang="ko-KR" sz="5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4" t="21228" r="53275" b="29825"/>
          <a:stretch/>
        </p:blipFill>
        <p:spPr>
          <a:xfrm>
            <a:off x="386012" y="3224464"/>
            <a:ext cx="2980635" cy="379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0246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내가 두려워하는 건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7071360" y="2179320"/>
            <a:ext cx="3962400" cy="4236720"/>
            <a:chOff x="7071360" y="2179320"/>
            <a:chExt cx="3962400" cy="4236720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71" t="12954" r="19851" b="25268"/>
            <a:stretch/>
          </p:blipFill>
          <p:spPr>
            <a:xfrm>
              <a:off x="7071360" y="2179320"/>
              <a:ext cx="3962400" cy="4236720"/>
            </a:xfrm>
            <a:prstGeom prst="rect">
              <a:avLst/>
            </a:prstGeom>
          </p:spPr>
        </p:pic>
        <p:sp>
          <p:nvSpPr>
            <p:cNvPr id="5" name="모서리가 둥근 직사각형 4"/>
            <p:cNvSpPr/>
            <p:nvPr/>
          </p:nvSpPr>
          <p:spPr>
            <a:xfrm rot="20821282">
              <a:off x="8289131" y="3564072"/>
              <a:ext cx="355600" cy="78943"/>
            </a:xfrm>
            <a:prstGeom prst="roundRect">
              <a:avLst>
                <a:gd name="adj" fmla="val 50000"/>
              </a:avLst>
            </a:prstGeom>
            <a:solidFill>
              <a:srgbClr val="8F6B5F"/>
            </a:solidFill>
            <a:ln>
              <a:solidFill>
                <a:srgbClr val="8F6B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모서리가 둥근 직사각형 11"/>
            <p:cNvSpPr/>
            <p:nvPr/>
          </p:nvSpPr>
          <p:spPr>
            <a:xfrm rot="559785">
              <a:off x="9218605" y="3588032"/>
              <a:ext cx="355600" cy="72317"/>
            </a:xfrm>
            <a:prstGeom prst="roundRect">
              <a:avLst>
                <a:gd name="adj" fmla="val 50000"/>
              </a:avLst>
            </a:prstGeom>
            <a:solidFill>
              <a:srgbClr val="8F6B5F"/>
            </a:solidFill>
            <a:ln>
              <a:solidFill>
                <a:srgbClr val="8F6B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337247" y="2185578"/>
            <a:ext cx="5491516" cy="3666975"/>
            <a:chOff x="1276718" y="2420934"/>
            <a:chExt cx="5491516" cy="3666975"/>
          </a:xfrm>
          <a:solidFill>
            <a:schemeClr val="bg1"/>
          </a:solidFill>
        </p:grpSpPr>
        <p:sp>
          <p:nvSpPr>
            <p:cNvPr id="10" name="타원 9"/>
            <p:cNvSpPr/>
            <p:nvPr/>
          </p:nvSpPr>
          <p:spPr>
            <a:xfrm rot="3730087">
              <a:off x="1848841" y="2792821"/>
              <a:ext cx="1944996" cy="16214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3047437" y="2420934"/>
              <a:ext cx="1889760" cy="18135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 rot="1998945">
              <a:off x="4318369" y="2662760"/>
              <a:ext cx="1840074" cy="221521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1276718" y="3440759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2485366" y="3960877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4188750" y="4373138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5135945" y="3774695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타원 20"/>
          <p:cNvSpPr/>
          <p:nvPr/>
        </p:nvSpPr>
        <p:spPr>
          <a:xfrm>
            <a:off x="6090139" y="5263453"/>
            <a:ext cx="356510" cy="363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6893105" y="5572425"/>
            <a:ext cx="178255" cy="1818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6539388" y="5559233"/>
            <a:ext cx="204110" cy="20827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1662751" y="2766907"/>
            <a:ext cx="48018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저는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혼자서 학교 화장실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가는 게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너무 무서워요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418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0407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내가 무서워하는 건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735767" y="2184327"/>
            <a:ext cx="5491516" cy="3666975"/>
            <a:chOff x="1276718" y="2420934"/>
            <a:chExt cx="5491516" cy="3666975"/>
          </a:xfrm>
          <a:solidFill>
            <a:schemeClr val="bg1"/>
          </a:solidFill>
        </p:grpSpPr>
        <p:sp>
          <p:nvSpPr>
            <p:cNvPr id="10" name="타원 9"/>
            <p:cNvSpPr/>
            <p:nvPr/>
          </p:nvSpPr>
          <p:spPr>
            <a:xfrm rot="3730087">
              <a:off x="1848841" y="2792821"/>
              <a:ext cx="1944996" cy="16214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3047437" y="2420934"/>
              <a:ext cx="1889760" cy="18135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 rot="1998945">
              <a:off x="4318369" y="2662760"/>
              <a:ext cx="1840074" cy="221521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1276718" y="3440759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2485366" y="3960877"/>
              <a:ext cx="2216403" cy="21270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4188750" y="4373138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5135945" y="3774695"/>
              <a:ext cx="1632289" cy="15321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/>
          <p:cNvGrpSpPr/>
          <p:nvPr/>
        </p:nvGrpSpPr>
        <p:grpSpPr>
          <a:xfrm flipH="1">
            <a:off x="4940974" y="5520271"/>
            <a:ext cx="1000307" cy="504059"/>
            <a:chOff x="6090139" y="5263453"/>
            <a:chExt cx="981221" cy="504059"/>
          </a:xfrm>
        </p:grpSpPr>
        <p:sp>
          <p:nvSpPr>
            <p:cNvPr id="21" name="타원 20"/>
            <p:cNvSpPr/>
            <p:nvPr/>
          </p:nvSpPr>
          <p:spPr>
            <a:xfrm>
              <a:off x="6090139" y="5263453"/>
              <a:ext cx="356510" cy="36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6893105" y="5572425"/>
              <a:ext cx="178255" cy="1818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6539388" y="5559233"/>
              <a:ext cx="204110" cy="2082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5050423" y="2811098"/>
            <a:ext cx="48018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저는 다른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사람들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앞에서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노래하는 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제일 어렵고 무서워요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9" t="15778" r="29110" b="23111"/>
          <a:stretch/>
        </p:blipFill>
        <p:spPr>
          <a:xfrm flipH="1">
            <a:off x="1630210" y="2223551"/>
            <a:ext cx="3086006" cy="4191000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474915" y="6003292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0" y="6449179"/>
            <a:ext cx="7908502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>
            <a:off x="11255497" y="6449179"/>
            <a:ext cx="936503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그림 3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5463" y="5736979"/>
            <a:ext cx="1698328" cy="152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5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7011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우리가 무서워하는 건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" t="2896" r="6830" b="47115"/>
          <a:stretch/>
        </p:blipFill>
        <p:spPr>
          <a:xfrm>
            <a:off x="580572" y="2490537"/>
            <a:ext cx="5269832" cy="375385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" t="53492" r="5582" b="1305"/>
          <a:stretch/>
        </p:blipFill>
        <p:spPr>
          <a:xfrm>
            <a:off x="5850404" y="2490537"/>
            <a:ext cx="5763126" cy="375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57470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두려움 비밀 상자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01" t="-2515" r="22229" b="1"/>
          <a:stretch/>
        </p:blipFill>
        <p:spPr>
          <a:xfrm>
            <a:off x="6629690" y="2647703"/>
            <a:ext cx="3139583" cy="322220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2" y="1559974"/>
            <a:ext cx="5702839" cy="570283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-1106537" y="2841733"/>
            <a:ext cx="48018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아무도 모르게</a:t>
            </a:r>
            <a:endParaRPr lang="en-US" altLang="ko-KR" sz="32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3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왼손으로 </a:t>
            </a:r>
            <a:endParaRPr lang="en-US" altLang="ko-KR" sz="32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3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써 볼까</a:t>
            </a:r>
            <a:r>
              <a:rPr lang="en-US" altLang="ko-KR" sz="3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r>
              <a:rPr lang="ko-KR" altLang="en-US" sz="32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ㅎㅎ</a:t>
            </a:r>
            <a:endParaRPr lang="en-US" altLang="ko-KR" sz="32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474915" y="6003292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0" y="6449179"/>
            <a:ext cx="7908502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11255497" y="6449179"/>
            <a:ext cx="936503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910" y="5748254"/>
            <a:ext cx="1698328" cy="1525834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5" t="80365" r="53051" b="4292"/>
          <a:stretch/>
        </p:blipFill>
        <p:spPr>
          <a:xfrm>
            <a:off x="8086521" y="835283"/>
            <a:ext cx="4058061" cy="262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8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9717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어떻게 나타날까요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30714" y="1761939"/>
            <a:ext cx="99988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긴장은 어떻게 나타날까요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" t="46405" r="54310" b="-380"/>
          <a:stretch/>
        </p:blipFill>
        <p:spPr>
          <a:xfrm>
            <a:off x="833990" y="2715336"/>
            <a:ext cx="4871866" cy="399899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13" t="43443" r="3567" b="-766"/>
          <a:stretch/>
        </p:blipFill>
        <p:spPr>
          <a:xfrm>
            <a:off x="6025606" y="2715336"/>
            <a:ext cx="4871866" cy="399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9717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어떻게 나타날까요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026186" y="1761939"/>
            <a:ext cx="99988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긴장은 어떻게 나타날까요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3" b="89944" l="9941" r="95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76" t="12181" r="3548" b="18759"/>
          <a:stretch/>
        </p:blipFill>
        <p:spPr>
          <a:xfrm>
            <a:off x="3413759" y="2531380"/>
            <a:ext cx="4279393" cy="42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3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9717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어떻게 나타날까요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18991" y="1768024"/>
            <a:ext cx="99988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긴장은 어떻게 나타날까요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" t="20557" r="10004" b="45134"/>
          <a:stretch/>
        </p:blipFill>
        <p:spPr>
          <a:xfrm>
            <a:off x="1926337" y="2537465"/>
            <a:ext cx="7924799" cy="423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88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9717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어떻게 나타날까요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18991" y="1768024"/>
            <a:ext cx="99988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긴장은 어떻게 나타날까요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" t="54583" r="8803" b="5755"/>
          <a:stretch/>
        </p:blipFill>
        <p:spPr>
          <a:xfrm>
            <a:off x="2279904" y="2511216"/>
            <a:ext cx="7168896" cy="434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9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705748"/>
            <a:ext cx="49728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생각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-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몸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-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행동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51377" y="1939591"/>
            <a:ext cx="99988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생각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몸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행동은 하나예요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861638" y="2961173"/>
            <a:ext cx="3275781" cy="2914469"/>
            <a:chOff x="861638" y="2808773"/>
            <a:chExt cx="3275781" cy="2914469"/>
          </a:xfrm>
        </p:grpSpPr>
        <p:sp>
          <p:nvSpPr>
            <p:cNvPr id="2" name="타원 1"/>
            <p:cNvSpPr/>
            <p:nvPr/>
          </p:nvSpPr>
          <p:spPr>
            <a:xfrm>
              <a:off x="992608" y="2808773"/>
              <a:ext cx="2914469" cy="2914469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861638" y="3473864"/>
              <a:ext cx="3275781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8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생각</a:t>
              </a:r>
              <a:endParaRPr lang="en-US" altLang="ko-KR" sz="8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4535677" y="2961173"/>
            <a:ext cx="3275781" cy="2914469"/>
            <a:chOff x="4535677" y="2808773"/>
            <a:chExt cx="3275781" cy="2914469"/>
          </a:xfrm>
        </p:grpSpPr>
        <p:sp>
          <p:nvSpPr>
            <p:cNvPr id="16" name="타원 15"/>
            <p:cNvSpPr/>
            <p:nvPr/>
          </p:nvSpPr>
          <p:spPr>
            <a:xfrm>
              <a:off x="4659966" y="2808773"/>
              <a:ext cx="2914469" cy="291446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4535677" y="3452967"/>
              <a:ext cx="3275781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8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몸</a:t>
              </a:r>
              <a:endParaRPr lang="en-US" altLang="ko-KR" sz="8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8259403" y="2961172"/>
            <a:ext cx="3275781" cy="2914469"/>
            <a:chOff x="8259403" y="2808772"/>
            <a:chExt cx="3275781" cy="2914469"/>
          </a:xfrm>
        </p:grpSpPr>
        <p:sp>
          <p:nvSpPr>
            <p:cNvPr id="17" name="타원 16"/>
            <p:cNvSpPr/>
            <p:nvPr/>
          </p:nvSpPr>
          <p:spPr>
            <a:xfrm>
              <a:off x="8327324" y="2808772"/>
              <a:ext cx="2914469" cy="2914469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8259403" y="3473864"/>
              <a:ext cx="3275781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8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행동</a:t>
              </a:r>
              <a:endParaRPr lang="en-US" altLang="ko-KR" sz="8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831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1159764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197208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5720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8958" r="6497" b="13541"/>
          <a:stretch/>
        </p:blipFill>
        <p:spPr>
          <a:xfrm>
            <a:off x="629879" y="0"/>
            <a:ext cx="10932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705748"/>
            <a:ext cx="49728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생각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-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몸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-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행동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51377" y="1939591"/>
            <a:ext cx="99988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생각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몸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행동은 하나예요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811952" y="2961173"/>
            <a:ext cx="3275781" cy="2914469"/>
            <a:chOff x="811952" y="2808773"/>
            <a:chExt cx="3275781" cy="2914469"/>
          </a:xfrm>
        </p:grpSpPr>
        <p:sp>
          <p:nvSpPr>
            <p:cNvPr id="2" name="타원 1"/>
            <p:cNvSpPr/>
            <p:nvPr/>
          </p:nvSpPr>
          <p:spPr>
            <a:xfrm>
              <a:off x="992608" y="2808773"/>
              <a:ext cx="2914469" cy="2914469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811952" y="3171084"/>
              <a:ext cx="3275781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화장실에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귀신이 있으면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어떡하지</a:t>
              </a:r>
              <a:r>
                <a: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4535677" y="2961173"/>
            <a:ext cx="3275781" cy="2914469"/>
            <a:chOff x="4535677" y="2808773"/>
            <a:chExt cx="3275781" cy="2914469"/>
          </a:xfrm>
        </p:grpSpPr>
        <p:sp>
          <p:nvSpPr>
            <p:cNvPr id="16" name="타원 15"/>
            <p:cNvSpPr/>
            <p:nvPr/>
          </p:nvSpPr>
          <p:spPr>
            <a:xfrm>
              <a:off x="4659966" y="2808773"/>
              <a:ext cx="2914469" cy="291446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4535677" y="3452967"/>
              <a:ext cx="3275781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괜히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눈이 커져요</a:t>
              </a:r>
              <a:r>
                <a: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8259402" y="2961172"/>
            <a:ext cx="3275781" cy="2914469"/>
            <a:chOff x="8259402" y="2808772"/>
            <a:chExt cx="3275781" cy="2914469"/>
          </a:xfrm>
        </p:grpSpPr>
        <p:sp>
          <p:nvSpPr>
            <p:cNvPr id="17" name="타원 16"/>
            <p:cNvSpPr/>
            <p:nvPr/>
          </p:nvSpPr>
          <p:spPr>
            <a:xfrm>
              <a:off x="8327324" y="2808772"/>
              <a:ext cx="2914469" cy="2914469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8259402" y="3174211"/>
              <a:ext cx="3275781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볼일</a:t>
              </a:r>
              <a:r>
                <a:rPr lang="en-US" altLang="ko-KR" sz="44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보고 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후다닥 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나가기</a:t>
              </a:r>
              <a:r>
                <a: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229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78181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마음을 편하게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해 봐요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245" b="73388" l="16861" r="79852">
                        <a14:foregroundMark x1="72216" y1="24816" x2="68293" y2="73388"/>
                        <a14:backgroundMark x1="45493" y1="64327" x2="59491" y2="639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5" t="19503" r="12491" b="27082"/>
          <a:stretch/>
        </p:blipFill>
        <p:spPr>
          <a:xfrm>
            <a:off x="6406900" y="1697799"/>
            <a:ext cx="5669279" cy="516020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1" t="73423" r="10297" b="1838"/>
          <a:stretch/>
        </p:blipFill>
        <p:spPr>
          <a:xfrm>
            <a:off x="362131" y="3803612"/>
            <a:ext cx="6120384" cy="2389923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-1452911" y="2082520"/>
            <a:ext cx="99988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편하게 앉아서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복식호흡을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해 볼까요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0348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57134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복식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호흡해 보기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69903" y="3548685"/>
            <a:ext cx="99988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의자에 편하게 앉거나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교실에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누워봅니다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8" t="4522" r="5007" b="61998"/>
          <a:stretch/>
        </p:blipFill>
        <p:spPr>
          <a:xfrm>
            <a:off x="6729984" y="2169885"/>
            <a:ext cx="4584191" cy="449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9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57134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복식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호흡해 보기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26186" y="3497603"/>
            <a:ext cx="99988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배가 볼록 나오게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숨을 들이마셔 보세요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>
              <a:defRPr/>
            </a:pP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3" t="38800" r="49724" b="31499"/>
          <a:stretch/>
        </p:blipFill>
        <p:spPr>
          <a:xfrm>
            <a:off x="5843424" y="2069769"/>
            <a:ext cx="5181601" cy="465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4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57134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복식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호흡해 보기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06566" y="3334334"/>
            <a:ext cx="51860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배를 홀쭉하게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만들며 숨을 내쉬어요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>
              <a:defRPr/>
            </a:pP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3" t="69505" r="7320" b="794"/>
          <a:stretch/>
        </p:blipFill>
        <p:spPr>
          <a:xfrm>
            <a:off x="5843424" y="2069769"/>
            <a:ext cx="5287872" cy="465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0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57134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복식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호흡해 보기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80572" y="3361653"/>
            <a:ext cx="499843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4.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다시 숨을 쉬어 보며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행복한 생각을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>
              <a:defRPr/>
            </a:pP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" t="58921" r="7781"/>
          <a:stretch/>
        </p:blipFill>
        <p:spPr>
          <a:xfrm>
            <a:off x="5430000" y="2487168"/>
            <a:ext cx="6259081" cy="336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2169885"/>
            <a:ext cx="12192000" cy="4688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96423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무서움을 떨치는 또다른 방법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27"/>
          <a:stretch/>
        </p:blipFill>
        <p:spPr>
          <a:xfrm>
            <a:off x="147604" y="2271891"/>
            <a:ext cx="5261925" cy="456519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" t="10601" r="52843" b="43315"/>
          <a:stretch/>
        </p:blipFill>
        <p:spPr>
          <a:xfrm>
            <a:off x="5409529" y="2271891"/>
            <a:ext cx="6664700" cy="456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33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2169885"/>
            <a:ext cx="12192000" cy="4688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96423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무서움을 떨치는 또다른 방법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" t="55755" r="53522" b="-1839"/>
          <a:stretch/>
        </p:blipFill>
        <p:spPr>
          <a:xfrm>
            <a:off x="0" y="2310293"/>
            <a:ext cx="6639167" cy="454770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8" t="3986" r="2062" b="22775"/>
          <a:stretch/>
        </p:blipFill>
        <p:spPr>
          <a:xfrm>
            <a:off x="6639167" y="2111242"/>
            <a:ext cx="4414276" cy="48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2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75" b="100000" l="9091" r="96104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b="5974"/>
          <a:stretch/>
        </p:blipFill>
        <p:spPr>
          <a:xfrm>
            <a:off x="720861" y="1976277"/>
            <a:ext cx="4230352" cy="3721157"/>
          </a:xfrm>
          <a:prstGeom prst="ellipse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57759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감정 인형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8651739" y="550623"/>
            <a:ext cx="3804195" cy="5328329"/>
            <a:chOff x="6650445" y="2606040"/>
            <a:chExt cx="5096357" cy="7138190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80" t="11603"/>
            <a:stretch/>
          </p:blipFill>
          <p:spPr>
            <a:xfrm>
              <a:off x="6650445" y="2606040"/>
              <a:ext cx="5096357" cy="713819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80" t="11603"/>
            <a:stretch/>
          </p:blipFill>
          <p:spPr>
            <a:xfrm>
              <a:off x="6874117" y="2740563"/>
              <a:ext cx="4753407" cy="6736081"/>
            </a:xfrm>
            <a:prstGeom prst="rect">
              <a:avLst/>
            </a:prstGeom>
          </p:spPr>
        </p:pic>
      </p:grpSp>
      <p:sp>
        <p:nvSpPr>
          <p:cNvPr id="34" name="직사각형 33"/>
          <p:cNvSpPr/>
          <p:nvPr/>
        </p:nvSpPr>
        <p:spPr>
          <a:xfrm>
            <a:off x="194806" y="2055041"/>
            <a:ext cx="99988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7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수면 양말로</a:t>
            </a:r>
            <a:endParaRPr lang="en-US" altLang="ko-KR" sz="72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7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 인형을 </a:t>
            </a:r>
            <a:endParaRPr lang="en-US" altLang="ko-KR" sz="72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7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만들어 봅시다</a:t>
            </a:r>
            <a:r>
              <a:rPr lang="en-US" altLang="ko-KR" sz="72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250686" y="5721581"/>
            <a:ext cx="99988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준비물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수면양말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실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바늘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솜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단추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개</a:t>
            </a:r>
            <a:endParaRPr lang="en-US" altLang="ko-KR" sz="5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851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9680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1.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꼬리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246408" y="2778426"/>
            <a:ext cx="4303944" cy="308686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0920" y="2169552"/>
            <a:ext cx="5361432" cy="4304279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8101471" y="3259862"/>
            <a:ext cx="48018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양말 한 쪽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아래 부분을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잘라주세요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636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모서리가 둥근 직사각형 48"/>
          <p:cNvSpPr/>
          <p:nvPr/>
        </p:nvSpPr>
        <p:spPr>
          <a:xfrm>
            <a:off x="748897" y="428122"/>
            <a:ext cx="317692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6754018" y="1813029"/>
            <a:ext cx="5602140" cy="44523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6604738" y="4311215"/>
            <a:ext cx="5751420" cy="1046615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H="1">
            <a:off x="4853655" y="4065035"/>
            <a:ext cx="789737" cy="2983513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4653158" y="-78574"/>
            <a:ext cx="974930" cy="263440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 flipV="1">
            <a:off x="-92597" y="3305483"/>
            <a:ext cx="5601180" cy="39841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49841" y="428122"/>
            <a:ext cx="297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 좀 내버려 둬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05" y="1974884"/>
            <a:ext cx="1729613" cy="2398614"/>
          </a:xfrm>
          <a:prstGeom prst="rect">
            <a:avLst/>
          </a:prstGeom>
          <a:ln w="76200">
            <a:noFill/>
          </a:ln>
          <a:effectLst>
            <a:glow rad="292100">
              <a:schemeClr val="bg1"/>
            </a:glow>
          </a:effectLst>
        </p:spPr>
      </p:pic>
      <p:sp>
        <p:nvSpPr>
          <p:cNvPr id="30" name="TextBox 29"/>
          <p:cNvSpPr txBox="1"/>
          <p:nvPr/>
        </p:nvSpPr>
        <p:spPr>
          <a:xfrm>
            <a:off x="523350" y="4022161"/>
            <a:ext cx="4153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나는데 어떡하라고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72846" y="2492773"/>
            <a:ext cx="4443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5.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때는 이 노래를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들어 봐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16253" y="4929231"/>
            <a:ext cx="1864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6~7.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발견한 행복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8228" y="1351103"/>
            <a:ext cx="40158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경험의 연결고리 짓기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비슷한 경험을 공유해요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경험을 떠올리며 책 나눠 읽기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335536" y="4022161"/>
            <a:ext cx="447268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2" name="그룹 51"/>
          <p:cNvGrpSpPr/>
          <p:nvPr/>
        </p:nvGrpSpPr>
        <p:grpSpPr>
          <a:xfrm>
            <a:off x="5628088" y="157220"/>
            <a:ext cx="1953300" cy="1580014"/>
            <a:chOff x="5301025" y="-77261"/>
            <a:chExt cx="2963300" cy="754633"/>
          </a:xfrm>
        </p:grpSpPr>
        <p:sp>
          <p:nvSpPr>
            <p:cNvPr id="51" name="모서리가 둥근 직사각형 50"/>
            <p:cNvSpPr/>
            <p:nvPr/>
          </p:nvSpPr>
          <p:spPr>
            <a:xfrm>
              <a:off x="5301025" y="-77261"/>
              <a:ext cx="2963300" cy="7546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37606" y="-33971"/>
              <a:ext cx="2690139" cy="573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3~4.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endPara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떨고 있니 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sp>
        <p:nvSpPr>
          <p:cNvPr id="53" name="모서리가 둥근 직사각형 52"/>
          <p:cNvSpPr/>
          <p:nvPr/>
        </p:nvSpPr>
        <p:spPr>
          <a:xfrm>
            <a:off x="6927088" y="2502821"/>
            <a:ext cx="5127970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모서리가 둥근 직사각형 56"/>
          <p:cNvSpPr/>
          <p:nvPr/>
        </p:nvSpPr>
        <p:spPr>
          <a:xfrm>
            <a:off x="5467155" y="4824606"/>
            <a:ext cx="2163256" cy="1602350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35536" y="4939419"/>
            <a:ext cx="42178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난 경험 공유하기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신체적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정신적 반응 되돌아보기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화를 조절하는 비법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630411" y="173914"/>
            <a:ext cx="38683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무서움을 나눠요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두려움을 줄이는 호흡과 명상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 인형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1551" y="3304880"/>
            <a:ext cx="34227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소개하기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나만의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79509" y="5357830"/>
            <a:ext cx="40334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감정별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이미지와 색 표현하기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미술 치료 활동하기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13170" y="33546"/>
            <a:ext cx="12163590" cy="6824454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07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9680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1.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꼬리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487" y="2169885"/>
            <a:ext cx="5361432" cy="4304279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841487" y="4350506"/>
            <a:ext cx="2558178" cy="2123658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양말 한 쪽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아래 부분을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잘라주세요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/>
          <a:srcRect t="6262"/>
          <a:stretch/>
        </p:blipFill>
        <p:spPr>
          <a:xfrm>
            <a:off x="6522879" y="2169884"/>
            <a:ext cx="5166202" cy="4304279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7725137" y="5704722"/>
            <a:ext cx="3963944" cy="769441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둥글게 잘라주세요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/>
          <a:srcRect l="1" t="11700" r="293" b="19524"/>
          <a:stretch/>
        </p:blipFill>
        <p:spPr>
          <a:xfrm rot="16717367">
            <a:off x="2082486" y="2894457"/>
            <a:ext cx="4639181" cy="230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2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/>
          <a:srcRect t="9811" r="13850" b="3264"/>
          <a:stretch/>
        </p:blipFill>
        <p:spPr>
          <a:xfrm>
            <a:off x="362131" y="2072640"/>
            <a:ext cx="4834710" cy="4544077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9680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1.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꼬리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0" name="자유형 9"/>
          <p:cNvSpPr/>
          <p:nvPr/>
        </p:nvSpPr>
        <p:spPr>
          <a:xfrm>
            <a:off x="1189162" y="2286679"/>
            <a:ext cx="2818357" cy="1929008"/>
          </a:xfrm>
          <a:custGeom>
            <a:avLst/>
            <a:gdLst>
              <a:gd name="connsiteX0" fmla="*/ 2818357 w 2818357"/>
              <a:gd name="connsiteY0" fmla="*/ 977030 h 1929008"/>
              <a:gd name="connsiteX1" fmla="*/ 2379946 w 2818357"/>
              <a:gd name="connsiteY1" fmla="*/ 977030 h 1929008"/>
              <a:gd name="connsiteX2" fmla="*/ 2329841 w 2818357"/>
              <a:gd name="connsiteY2" fmla="*/ 964504 h 1929008"/>
              <a:gd name="connsiteX3" fmla="*/ 2279737 w 2818357"/>
              <a:gd name="connsiteY3" fmla="*/ 926926 h 1929008"/>
              <a:gd name="connsiteX4" fmla="*/ 2179529 w 2818357"/>
              <a:gd name="connsiteY4" fmla="*/ 876822 h 1929008"/>
              <a:gd name="connsiteX5" fmla="*/ 2141951 w 2818357"/>
              <a:gd name="connsiteY5" fmla="*/ 851769 h 1929008"/>
              <a:gd name="connsiteX6" fmla="*/ 2091847 w 2818357"/>
              <a:gd name="connsiteY6" fmla="*/ 764087 h 1929008"/>
              <a:gd name="connsiteX7" fmla="*/ 2041743 w 2818357"/>
              <a:gd name="connsiteY7" fmla="*/ 676405 h 1929008"/>
              <a:gd name="connsiteX8" fmla="*/ 2029217 w 2818357"/>
              <a:gd name="connsiteY8" fmla="*/ 576197 h 1929008"/>
              <a:gd name="connsiteX9" fmla="*/ 2004165 w 2818357"/>
              <a:gd name="connsiteY9" fmla="*/ 488515 h 1929008"/>
              <a:gd name="connsiteX10" fmla="*/ 1991639 w 2818357"/>
              <a:gd name="connsiteY10" fmla="*/ 438411 h 1929008"/>
              <a:gd name="connsiteX11" fmla="*/ 1966587 w 2818357"/>
              <a:gd name="connsiteY11" fmla="*/ 275572 h 1929008"/>
              <a:gd name="connsiteX12" fmla="*/ 1941535 w 2818357"/>
              <a:gd name="connsiteY12" fmla="*/ 187890 h 1929008"/>
              <a:gd name="connsiteX13" fmla="*/ 1866378 w 2818357"/>
              <a:gd name="connsiteY13" fmla="*/ 87682 h 1929008"/>
              <a:gd name="connsiteX14" fmla="*/ 1828800 w 2818357"/>
              <a:gd name="connsiteY14" fmla="*/ 75156 h 1929008"/>
              <a:gd name="connsiteX15" fmla="*/ 1778696 w 2818357"/>
              <a:gd name="connsiteY15" fmla="*/ 37578 h 1929008"/>
              <a:gd name="connsiteX16" fmla="*/ 1716066 w 2818357"/>
              <a:gd name="connsiteY16" fmla="*/ 25052 h 1929008"/>
              <a:gd name="connsiteX17" fmla="*/ 1578280 w 2818357"/>
              <a:gd name="connsiteY17" fmla="*/ 0 h 1929008"/>
              <a:gd name="connsiteX18" fmla="*/ 1365337 w 2818357"/>
              <a:gd name="connsiteY18" fmla="*/ 25052 h 1929008"/>
              <a:gd name="connsiteX19" fmla="*/ 1315233 w 2818357"/>
              <a:gd name="connsiteY19" fmla="*/ 50104 h 1929008"/>
              <a:gd name="connsiteX20" fmla="*/ 1290181 w 2818357"/>
              <a:gd name="connsiteY20" fmla="*/ 87682 h 1929008"/>
              <a:gd name="connsiteX21" fmla="*/ 1252603 w 2818357"/>
              <a:gd name="connsiteY21" fmla="*/ 125260 h 1929008"/>
              <a:gd name="connsiteX22" fmla="*/ 1240077 w 2818357"/>
              <a:gd name="connsiteY22" fmla="*/ 162838 h 1929008"/>
              <a:gd name="connsiteX23" fmla="*/ 1265129 w 2818357"/>
              <a:gd name="connsiteY23" fmla="*/ 488515 h 1929008"/>
              <a:gd name="connsiteX24" fmla="*/ 1302707 w 2818357"/>
              <a:gd name="connsiteY24" fmla="*/ 789139 h 1929008"/>
              <a:gd name="connsiteX25" fmla="*/ 1302707 w 2818357"/>
              <a:gd name="connsiteY25" fmla="*/ 1002082 h 1929008"/>
              <a:gd name="connsiteX26" fmla="*/ 1202499 w 2818357"/>
              <a:gd name="connsiteY26" fmla="*/ 1077238 h 1929008"/>
              <a:gd name="connsiteX27" fmla="*/ 1177447 w 2818357"/>
              <a:gd name="connsiteY27" fmla="*/ 1114816 h 1929008"/>
              <a:gd name="connsiteX28" fmla="*/ 1127343 w 2818357"/>
              <a:gd name="connsiteY28" fmla="*/ 1127342 h 1929008"/>
              <a:gd name="connsiteX29" fmla="*/ 951978 w 2818357"/>
              <a:gd name="connsiteY29" fmla="*/ 1114816 h 1929008"/>
              <a:gd name="connsiteX30" fmla="*/ 876822 w 2818357"/>
              <a:gd name="connsiteY30" fmla="*/ 1089764 h 1929008"/>
              <a:gd name="connsiteX31" fmla="*/ 826718 w 2818357"/>
              <a:gd name="connsiteY31" fmla="*/ 1077238 h 1929008"/>
              <a:gd name="connsiteX32" fmla="*/ 801666 w 2818357"/>
              <a:gd name="connsiteY32" fmla="*/ 1039660 h 1929008"/>
              <a:gd name="connsiteX33" fmla="*/ 726510 w 2818357"/>
              <a:gd name="connsiteY33" fmla="*/ 1002082 h 1929008"/>
              <a:gd name="connsiteX34" fmla="*/ 676406 w 2818357"/>
              <a:gd name="connsiteY34" fmla="*/ 964504 h 1929008"/>
              <a:gd name="connsiteX35" fmla="*/ 638828 w 2818357"/>
              <a:gd name="connsiteY35" fmla="*/ 939452 h 1929008"/>
              <a:gd name="connsiteX36" fmla="*/ 601250 w 2818357"/>
              <a:gd name="connsiteY36" fmla="*/ 901874 h 1929008"/>
              <a:gd name="connsiteX37" fmla="*/ 475989 w 2818357"/>
              <a:gd name="connsiteY37" fmla="*/ 851769 h 1929008"/>
              <a:gd name="connsiteX38" fmla="*/ 388307 w 2818357"/>
              <a:gd name="connsiteY38" fmla="*/ 826717 h 1929008"/>
              <a:gd name="connsiteX39" fmla="*/ 350729 w 2818357"/>
              <a:gd name="connsiteY39" fmla="*/ 814191 h 1929008"/>
              <a:gd name="connsiteX40" fmla="*/ 237995 w 2818357"/>
              <a:gd name="connsiteY40" fmla="*/ 826717 h 1929008"/>
              <a:gd name="connsiteX41" fmla="*/ 200417 w 2818357"/>
              <a:gd name="connsiteY41" fmla="*/ 839243 h 1929008"/>
              <a:gd name="connsiteX42" fmla="*/ 125261 w 2818357"/>
              <a:gd name="connsiteY42" fmla="*/ 914400 h 1929008"/>
              <a:gd name="connsiteX43" fmla="*/ 50105 w 2818357"/>
              <a:gd name="connsiteY43" fmla="*/ 1014608 h 1929008"/>
              <a:gd name="connsiteX44" fmla="*/ 0 w 2818357"/>
              <a:gd name="connsiteY44" fmla="*/ 1114816 h 1929008"/>
              <a:gd name="connsiteX45" fmla="*/ 12526 w 2818357"/>
              <a:gd name="connsiteY45" fmla="*/ 1265128 h 1929008"/>
              <a:gd name="connsiteX46" fmla="*/ 100209 w 2818357"/>
              <a:gd name="connsiteY46" fmla="*/ 1365337 h 1929008"/>
              <a:gd name="connsiteX47" fmla="*/ 175365 w 2818357"/>
              <a:gd name="connsiteY47" fmla="*/ 1440493 h 1929008"/>
              <a:gd name="connsiteX48" fmla="*/ 200417 w 2818357"/>
              <a:gd name="connsiteY48" fmla="*/ 1478071 h 1929008"/>
              <a:gd name="connsiteX49" fmla="*/ 237995 w 2818357"/>
              <a:gd name="connsiteY49" fmla="*/ 1503123 h 1929008"/>
              <a:gd name="connsiteX50" fmla="*/ 275573 w 2818357"/>
              <a:gd name="connsiteY50" fmla="*/ 1540701 h 1929008"/>
              <a:gd name="connsiteX51" fmla="*/ 375781 w 2818357"/>
              <a:gd name="connsiteY51" fmla="*/ 1615857 h 1929008"/>
              <a:gd name="connsiteX52" fmla="*/ 450937 w 2818357"/>
              <a:gd name="connsiteY52" fmla="*/ 1665961 h 1929008"/>
              <a:gd name="connsiteX53" fmla="*/ 513568 w 2818357"/>
              <a:gd name="connsiteY53" fmla="*/ 1766169 h 1929008"/>
              <a:gd name="connsiteX54" fmla="*/ 513568 w 2818357"/>
              <a:gd name="connsiteY54" fmla="*/ 1891430 h 1929008"/>
              <a:gd name="connsiteX55" fmla="*/ 463463 w 2818357"/>
              <a:gd name="connsiteY55" fmla="*/ 1916482 h 1929008"/>
              <a:gd name="connsiteX56" fmla="*/ 413359 w 2818357"/>
              <a:gd name="connsiteY56" fmla="*/ 1929008 h 192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818357" h="1929008">
                <a:moveTo>
                  <a:pt x="2818357" y="977030"/>
                </a:moveTo>
                <a:cubicBezTo>
                  <a:pt x="2599293" y="991634"/>
                  <a:pt x="2623555" y="997331"/>
                  <a:pt x="2379946" y="977030"/>
                </a:cubicBezTo>
                <a:cubicBezTo>
                  <a:pt x="2362790" y="975600"/>
                  <a:pt x="2346543" y="968679"/>
                  <a:pt x="2329841" y="964504"/>
                </a:cubicBezTo>
                <a:cubicBezTo>
                  <a:pt x="2313140" y="951978"/>
                  <a:pt x="2297770" y="937445"/>
                  <a:pt x="2279737" y="926926"/>
                </a:cubicBezTo>
                <a:cubicBezTo>
                  <a:pt x="2247479" y="908109"/>
                  <a:pt x="2210602" y="897538"/>
                  <a:pt x="2179529" y="876822"/>
                </a:cubicBezTo>
                <a:lnTo>
                  <a:pt x="2141951" y="851769"/>
                </a:lnTo>
                <a:cubicBezTo>
                  <a:pt x="2080916" y="760216"/>
                  <a:pt x="2155416" y="875333"/>
                  <a:pt x="2091847" y="764087"/>
                </a:cubicBezTo>
                <a:cubicBezTo>
                  <a:pt x="2021028" y="640153"/>
                  <a:pt x="2117448" y="827815"/>
                  <a:pt x="2041743" y="676405"/>
                </a:cubicBezTo>
                <a:cubicBezTo>
                  <a:pt x="2037568" y="643002"/>
                  <a:pt x="2034751" y="609402"/>
                  <a:pt x="2029217" y="576197"/>
                </a:cubicBezTo>
                <a:cubicBezTo>
                  <a:pt x="2021385" y="529207"/>
                  <a:pt x="2016078" y="530212"/>
                  <a:pt x="2004165" y="488515"/>
                </a:cubicBezTo>
                <a:cubicBezTo>
                  <a:pt x="1999436" y="471962"/>
                  <a:pt x="1994719" y="455349"/>
                  <a:pt x="1991639" y="438411"/>
                </a:cubicBezTo>
                <a:cubicBezTo>
                  <a:pt x="1983660" y="394528"/>
                  <a:pt x="1976965" y="320545"/>
                  <a:pt x="1966587" y="275572"/>
                </a:cubicBezTo>
                <a:cubicBezTo>
                  <a:pt x="1959752" y="245954"/>
                  <a:pt x="1951923" y="216457"/>
                  <a:pt x="1941535" y="187890"/>
                </a:cubicBezTo>
                <a:cubicBezTo>
                  <a:pt x="1926065" y="145349"/>
                  <a:pt x="1904204" y="114700"/>
                  <a:pt x="1866378" y="87682"/>
                </a:cubicBezTo>
                <a:cubicBezTo>
                  <a:pt x="1855634" y="80008"/>
                  <a:pt x="1841326" y="79331"/>
                  <a:pt x="1828800" y="75156"/>
                </a:cubicBezTo>
                <a:cubicBezTo>
                  <a:pt x="1812099" y="62630"/>
                  <a:pt x="1797773" y="46057"/>
                  <a:pt x="1778696" y="37578"/>
                </a:cubicBezTo>
                <a:cubicBezTo>
                  <a:pt x="1759241" y="28931"/>
                  <a:pt x="1736720" y="30216"/>
                  <a:pt x="1716066" y="25052"/>
                </a:cubicBezTo>
                <a:cubicBezTo>
                  <a:pt x="1600211" y="-3912"/>
                  <a:pt x="1809739" y="28932"/>
                  <a:pt x="1578280" y="0"/>
                </a:cubicBezTo>
                <a:cubicBezTo>
                  <a:pt x="1500026" y="5590"/>
                  <a:pt x="1433665" y="-4231"/>
                  <a:pt x="1365337" y="25052"/>
                </a:cubicBezTo>
                <a:cubicBezTo>
                  <a:pt x="1348174" y="32408"/>
                  <a:pt x="1331934" y="41753"/>
                  <a:pt x="1315233" y="50104"/>
                </a:cubicBezTo>
                <a:cubicBezTo>
                  <a:pt x="1306882" y="62630"/>
                  <a:pt x="1299819" y="76117"/>
                  <a:pt x="1290181" y="87682"/>
                </a:cubicBezTo>
                <a:cubicBezTo>
                  <a:pt x="1278840" y="101291"/>
                  <a:pt x="1262429" y="110521"/>
                  <a:pt x="1252603" y="125260"/>
                </a:cubicBezTo>
                <a:cubicBezTo>
                  <a:pt x="1245279" y="136246"/>
                  <a:pt x="1244252" y="150312"/>
                  <a:pt x="1240077" y="162838"/>
                </a:cubicBezTo>
                <a:cubicBezTo>
                  <a:pt x="1258307" y="472745"/>
                  <a:pt x="1242899" y="273621"/>
                  <a:pt x="1265129" y="488515"/>
                </a:cubicBezTo>
                <a:cubicBezTo>
                  <a:pt x="1293468" y="762462"/>
                  <a:pt x="1269504" y="656326"/>
                  <a:pt x="1302707" y="789139"/>
                </a:cubicBezTo>
                <a:cubicBezTo>
                  <a:pt x="1308951" y="839095"/>
                  <a:pt x="1331273" y="954472"/>
                  <a:pt x="1302707" y="1002082"/>
                </a:cubicBezTo>
                <a:cubicBezTo>
                  <a:pt x="1281225" y="1037885"/>
                  <a:pt x="1225660" y="1042497"/>
                  <a:pt x="1202499" y="1077238"/>
                </a:cubicBezTo>
                <a:cubicBezTo>
                  <a:pt x="1194148" y="1089764"/>
                  <a:pt x="1189973" y="1106465"/>
                  <a:pt x="1177447" y="1114816"/>
                </a:cubicBezTo>
                <a:cubicBezTo>
                  <a:pt x="1163123" y="1124365"/>
                  <a:pt x="1144044" y="1123167"/>
                  <a:pt x="1127343" y="1127342"/>
                </a:cubicBezTo>
                <a:cubicBezTo>
                  <a:pt x="1068888" y="1123167"/>
                  <a:pt x="1009934" y="1123509"/>
                  <a:pt x="951978" y="1114816"/>
                </a:cubicBezTo>
                <a:cubicBezTo>
                  <a:pt x="925863" y="1110899"/>
                  <a:pt x="902441" y="1096169"/>
                  <a:pt x="876822" y="1089764"/>
                </a:cubicBezTo>
                <a:lnTo>
                  <a:pt x="826718" y="1077238"/>
                </a:lnTo>
                <a:cubicBezTo>
                  <a:pt x="818367" y="1064712"/>
                  <a:pt x="812311" y="1050305"/>
                  <a:pt x="801666" y="1039660"/>
                </a:cubicBezTo>
                <a:cubicBezTo>
                  <a:pt x="777384" y="1015378"/>
                  <a:pt x="757073" y="1012270"/>
                  <a:pt x="726510" y="1002082"/>
                </a:cubicBezTo>
                <a:cubicBezTo>
                  <a:pt x="709809" y="989556"/>
                  <a:pt x="693394" y="976638"/>
                  <a:pt x="676406" y="964504"/>
                </a:cubicBezTo>
                <a:cubicBezTo>
                  <a:pt x="664156" y="955754"/>
                  <a:pt x="650393" y="949090"/>
                  <a:pt x="638828" y="939452"/>
                </a:cubicBezTo>
                <a:cubicBezTo>
                  <a:pt x="625219" y="928111"/>
                  <a:pt x="615665" y="912170"/>
                  <a:pt x="601250" y="901874"/>
                </a:cubicBezTo>
                <a:cubicBezTo>
                  <a:pt x="568997" y="878836"/>
                  <a:pt x="510211" y="863177"/>
                  <a:pt x="475989" y="851769"/>
                </a:cubicBezTo>
                <a:cubicBezTo>
                  <a:pt x="385901" y="821739"/>
                  <a:pt x="498391" y="858170"/>
                  <a:pt x="388307" y="826717"/>
                </a:cubicBezTo>
                <a:cubicBezTo>
                  <a:pt x="375611" y="823090"/>
                  <a:pt x="363255" y="818366"/>
                  <a:pt x="350729" y="814191"/>
                </a:cubicBezTo>
                <a:cubicBezTo>
                  <a:pt x="313151" y="818366"/>
                  <a:pt x="275290" y="820501"/>
                  <a:pt x="237995" y="826717"/>
                </a:cubicBezTo>
                <a:cubicBezTo>
                  <a:pt x="224971" y="828888"/>
                  <a:pt x="210839" y="831137"/>
                  <a:pt x="200417" y="839243"/>
                </a:cubicBezTo>
                <a:cubicBezTo>
                  <a:pt x="172451" y="860995"/>
                  <a:pt x="146518" y="886057"/>
                  <a:pt x="125261" y="914400"/>
                </a:cubicBezTo>
                <a:cubicBezTo>
                  <a:pt x="100209" y="947803"/>
                  <a:pt x="68778" y="977263"/>
                  <a:pt x="50105" y="1014608"/>
                </a:cubicBezTo>
                <a:lnTo>
                  <a:pt x="0" y="1114816"/>
                </a:lnTo>
                <a:cubicBezTo>
                  <a:pt x="4175" y="1164920"/>
                  <a:pt x="-931" y="1216685"/>
                  <a:pt x="12526" y="1265128"/>
                </a:cubicBezTo>
                <a:cubicBezTo>
                  <a:pt x="35970" y="1349526"/>
                  <a:pt x="55084" y="1325226"/>
                  <a:pt x="100209" y="1365337"/>
                </a:cubicBezTo>
                <a:cubicBezTo>
                  <a:pt x="126689" y="1388875"/>
                  <a:pt x="155713" y="1411014"/>
                  <a:pt x="175365" y="1440493"/>
                </a:cubicBezTo>
                <a:cubicBezTo>
                  <a:pt x="183716" y="1453019"/>
                  <a:pt x="189772" y="1467426"/>
                  <a:pt x="200417" y="1478071"/>
                </a:cubicBezTo>
                <a:cubicBezTo>
                  <a:pt x="211062" y="1488716"/>
                  <a:pt x="226430" y="1493485"/>
                  <a:pt x="237995" y="1503123"/>
                </a:cubicBezTo>
                <a:cubicBezTo>
                  <a:pt x="251604" y="1514464"/>
                  <a:pt x="261863" y="1529484"/>
                  <a:pt x="275573" y="1540701"/>
                </a:cubicBezTo>
                <a:cubicBezTo>
                  <a:pt x="307888" y="1567141"/>
                  <a:pt x="341040" y="1592696"/>
                  <a:pt x="375781" y="1615857"/>
                </a:cubicBezTo>
                <a:cubicBezTo>
                  <a:pt x="400833" y="1632558"/>
                  <a:pt x="432872" y="1641874"/>
                  <a:pt x="450937" y="1665961"/>
                </a:cubicBezTo>
                <a:cubicBezTo>
                  <a:pt x="499719" y="1731003"/>
                  <a:pt x="479178" y="1697392"/>
                  <a:pt x="513568" y="1766169"/>
                </a:cubicBezTo>
                <a:cubicBezTo>
                  <a:pt x="520875" y="1802703"/>
                  <a:pt x="539664" y="1854896"/>
                  <a:pt x="513568" y="1891430"/>
                </a:cubicBezTo>
                <a:cubicBezTo>
                  <a:pt x="502714" y="1906625"/>
                  <a:pt x="480947" y="1909926"/>
                  <a:pt x="463463" y="1916482"/>
                </a:cubicBezTo>
                <a:cubicBezTo>
                  <a:pt x="447344" y="1922527"/>
                  <a:pt x="413359" y="1929008"/>
                  <a:pt x="413359" y="192900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62131" y="5847276"/>
            <a:ext cx="3963944" cy="769441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솜을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넣고 꿰맵니다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6"/>
          <a:srcRect l="6458" t="64" r="7230" b="-616"/>
          <a:stretch/>
        </p:blipFill>
        <p:spPr>
          <a:xfrm>
            <a:off x="5486400" y="2069769"/>
            <a:ext cx="4480560" cy="4511040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7829627" y="1357614"/>
            <a:ext cx="3962400" cy="4262964"/>
            <a:chOff x="7829627" y="1357614"/>
            <a:chExt cx="3962400" cy="4262964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421247">
              <a:off x="7829627" y="1496253"/>
              <a:ext cx="3962400" cy="4124325"/>
            </a:xfrm>
            <a:prstGeom prst="rect">
              <a:avLst/>
            </a:prstGeom>
          </p:spPr>
        </p:pic>
        <p:sp>
          <p:nvSpPr>
            <p:cNvPr id="18" name="직사각형 17"/>
            <p:cNvSpPr/>
            <p:nvPr/>
          </p:nvSpPr>
          <p:spPr>
            <a:xfrm rot="405261">
              <a:off x="8053691" y="1357614"/>
              <a:ext cx="1542869" cy="769441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완성</a:t>
              </a:r>
              <a:r>
                <a: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442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4374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2.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팔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/>
          <a:srcRect l="10857" t="29809" r="7773"/>
          <a:stretch/>
        </p:blipFill>
        <p:spPr>
          <a:xfrm>
            <a:off x="580572" y="2169885"/>
            <a:ext cx="3356975" cy="448907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5166" y="2174888"/>
            <a:ext cx="4570169" cy="4479069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7957004" y="2999026"/>
            <a:ext cx="480188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꼬리 쪽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자른 양말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중간 부분을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잘라 줍니다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543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4374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2.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팔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91" y="2069769"/>
            <a:ext cx="3924402" cy="359609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0713" y="3088639"/>
            <a:ext cx="3967342" cy="3586481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7562835" y="2505813"/>
            <a:ext cx="480188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끝부분을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둥글게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잘라주는 것이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좋아요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5" name="원호 4"/>
          <p:cNvSpPr/>
          <p:nvPr/>
        </p:nvSpPr>
        <p:spPr>
          <a:xfrm rot="6513094">
            <a:off x="7672932" y="4311028"/>
            <a:ext cx="1575688" cy="1991104"/>
          </a:xfrm>
          <a:prstGeom prst="arc">
            <a:avLst>
              <a:gd name="adj1" fmla="val 15377416"/>
              <a:gd name="adj2" fmla="val 0"/>
            </a:avLst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이등변 삼각형 9"/>
          <p:cNvSpPr/>
          <p:nvPr/>
        </p:nvSpPr>
        <p:spPr>
          <a:xfrm rot="16909457">
            <a:off x="7966337" y="5817118"/>
            <a:ext cx="411480" cy="503773"/>
          </a:xfrm>
          <a:prstGeom prst="triangle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48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4374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2.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팔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651" y="2169885"/>
            <a:ext cx="3257531" cy="4416652"/>
          </a:xfrm>
          <a:prstGeom prst="rect">
            <a:avLst/>
          </a:prstGeom>
        </p:spPr>
      </p:pic>
      <p:cxnSp>
        <p:nvCxnSpPr>
          <p:cNvPr id="15" name="직선 연결선 14"/>
          <p:cNvCxnSpPr/>
          <p:nvPr/>
        </p:nvCxnSpPr>
        <p:spPr>
          <a:xfrm>
            <a:off x="1006566" y="3078866"/>
            <a:ext cx="1979702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976191" y="3078866"/>
            <a:ext cx="10077" cy="2847372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직사각형 19"/>
          <p:cNvSpPr/>
          <p:nvPr/>
        </p:nvSpPr>
        <p:spPr>
          <a:xfrm>
            <a:off x="161757" y="5139987"/>
            <a:ext cx="2627742" cy="144655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위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옆을 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꿰매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1266" y="2169885"/>
            <a:ext cx="4665060" cy="4416652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3062002" y="2975033"/>
            <a:ext cx="4418518" cy="2808222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3867150" y="5817096"/>
            <a:ext cx="2808222" cy="769441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뒤집어 주세요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8738104" y="5817096"/>
            <a:ext cx="2808222" cy="769441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솜을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넣어요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015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4374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2.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팔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4868" y="2318728"/>
            <a:ext cx="4174213" cy="3804196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3368040" y="2318728"/>
            <a:ext cx="4146828" cy="144655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한 번 더 반복해서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팔을 완성해 줍니다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129880" y="3035645"/>
            <a:ext cx="3804197" cy="2383292"/>
          </a:xfrm>
          <a:prstGeom prst="rect">
            <a:avLst/>
          </a:prstGeom>
        </p:spPr>
      </p:pic>
      <p:sp>
        <p:nvSpPr>
          <p:cNvPr id="26" name="직사각형 25"/>
          <p:cNvSpPr/>
          <p:nvPr/>
        </p:nvSpPr>
        <p:spPr>
          <a:xfrm>
            <a:off x="2963865" y="4682838"/>
            <a:ext cx="3657337" cy="144655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뚫린 부분을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꿰매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주면 완성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3" name="아래쪽 화살표 2"/>
          <p:cNvSpPr/>
          <p:nvPr/>
        </p:nvSpPr>
        <p:spPr>
          <a:xfrm rot="20855834">
            <a:off x="831454" y="2188259"/>
            <a:ext cx="608148" cy="610818"/>
          </a:xfrm>
          <a:prstGeom prst="down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060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51267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3.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얼굴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130" y="2069769"/>
            <a:ext cx="3717991" cy="4574871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926065" y="4313544"/>
            <a:ext cx="819908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 smtClean="0">
                <a:solidFill>
                  <a:schemeClr val="accent4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둥글게 살짝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다듬어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2173968" y="2508766"/>
            <a:ext cx="819908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윗부분 가운데를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잘라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20026">
            <a:off x="8393726" y="2205264"/>
            <a:ext cx="3108851" cy="415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51267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3.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얼굴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-36658" y="2773124"/>
            <a:ext cx="4520475" cy="3286015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3866588" y="5229819"/>
            <a:ext cx="2563362" cy="144655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윗부분을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꿰매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줍니다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0378" y="2155895"/>
            <a:ext cx="3828012" cy="4520475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4937016" y="2155893"/>
            <a:ext cx="2563362" cy="2800767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뒤집어서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솜을 채운 후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윗부분을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꿰매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" name="자유형 12"/>
          <p:cNvSpPr/>
          <p:nvPr/>
        </p:nvSpPr>
        <p:spPr>
          <a:xfrm>
            <a:off x="7679609" y="2155893"/>
            <a:ext cx="2818357" cy="1929008"/>
          </a:xfrm>
          <a:custGeom>
            <a:avLst/>
            <a:gdLst>
              <a:gd name="connsiteX0" fmla="*/ 2818357 w 2818357"/>
              <a:gd name="connsiteY0" fmla="*/ 977030 h 1929008"/>
              <a:gd name="connsiteX1" fmla="*/ 2379946 w 2818357"/>
              <a:gd name="connsiteY1" fmla="*/ 977030 h 1929008"/>
              <a:gd name="connsiteX2" fmla="*/ 2329841 w 2818357"/>
              <a:gd name="connsiteY2" fmla="*/ 964504 h 1929008"/>
              <a:gd name="connsiteX3" fmla="*/ 2279737 w 2818357"/>
              <a:gd name="connsiteY3" fmla="*/ 926926 h 1929008"/>
              <a:gd name="connsiteX4" fmla="*/ 2179529 w 2818357"/>
              <a:gd name="connsiteY4" fmla="*/ 876822 h 1929008"/>
              <a:gd name="connsiteX5" fmla="*/ 2141951 w 2818357"/>
              <a:gd name="connsiteY5" fmla="*/ 851769 h 1929008"/>
              <a:gd name="connsiteX6" fmla="*/ 2091847 w 2818357"/>
              <a:gd name="connsiteY6" fmla="*/ 764087 h 1929008"/>
              <a:gd name="connsiteX7" fmla="*/ 2041743 w 2818357"/>
              <a:gd name="connsiteY7" fmla="*/ 676405 h 1929008"/>
              <a:gd name="connsiteX8" fmla="*/ 2029217 w 2818357"/>
              <a:gd name="connsiteY8" fmla="*/ 576197 h 1929008"/>
              <a:gd name="connsiteX9" fmla="*/ 2004165 w 2818357"/>
              <a:gd name="connsiteY9" fmla="*/ 488515 h 1929008"/>
              <a:gd name="connsiteX10" fmla="*/ 1991639 w 2818357"/>
              <a:gd name="connsiteY10" fmla="*/ 438411 h 1929008"/>
              <a:gd name="connsiteX11" fmla="*/ 1966587 w 2818357"/>
              <a:gd name="connsiteY11" fmla="*/ 275572 h 1929008"/>
              <a:gd name="connsiteX12" fmla="*/ 1941535 w 2818357"/>
              <a:gd name="connsiteY12" fmla="*/ 187890 h 1929008"/>
              <a:gd name="connsiteX13" fmla="*/ 1866378 w 2818357"/>
              <a:gd name="connsiteY13" fmla="*/ 87682 h 1929008"/>
              <a:gd name="connsiteX14" fmla="*/ 1828800 w 2818357"/>
              <a:gd name="connsiteY14" fmla="*/ 75156 h 1929008"/>
              <a:gd name="connsiteX15" fmla="*/ 1778696 w 2818357"/>
              <a:gd name="connsiteY15" fmla="*/ 37578 h 1929008"/>
              <a:gd name="connsiteX16" fmla="*/ 1716066 w 2818357"/>
              <a:gd name="connsiteY16" fmla="*/ 25052 h 1929008"/>
              <a:gd name="connsiteX17" fmla="*/ 1578280 w 2818357"/>
              <a:gd name="connsiteY17" fmla="*/ 0 h 1929008"/>
              <a:gd name="connsiteX18" fmla="*/ 1365337 w 2818357"/>
              <a:gd name="connsiteY18" fmla="*/ 25052 h 1929008"/>
              <a:gd name="connsiteX19" fmla="*/ 1315233 w 2818357"/>
              <a:gd name="connsiteY19" fmla="*/ 50104 h 1929008"/>
              <a:gd name="connsiteX20" fmla="*/ 1290181 w 2818357"/>
              <a:gd name="connsiteY20" fmla="*/ 87682 h 1929008"/>
              <a:gd name="connsiteX21" fmla="*/ 1252603 w 2818357"/>
              <a:gd name="connsiteY21" fmla="*/ 125260 h 1929008"/>
              <a:gd name="connsiteX22" fmla="*/ 1240077 w 2818357"/>
              <a:gd name="connsiteY22" fmla="*/ 162838 h 1929008"/>
              <a:gd name="connsiteX23" fmla="*/ 1265129 w 2818357"/>
              <a:gd name="connsiteY23" fmla="*/ 488515 h 1929008"/>
              <a:gd name="connsiteX24" fmla="*/ 1302707 w 2818357"/>
              <a:gd name="connsiteY24" fmla="*/ 789139 h 1929008"/>
              <a:gd name="connsiteX25" fmla="*/ 1302707 w 2818357"/>
              <a:gd name="connsiteY25" fmla="*/ 1002082 h 1929008"/>
              <a:gd name="connsiteX26" fmla="*/ 1202499 w 2818357"/>
              <a:gd name="connsiteY26" fmla="*/ 1077238 h 1929008"/>
              <a:gd name="connsiteX27" fmla="*/ 1177447 w 2818357"/>
              <a:gd name="connsiteY27" fmla="*/ 1114816 h 1929008"/>
              <a:gd name="connsiteX28" fmla="*/ 1127343 w 2818357"/>
              <a:gd name="connsiteY28" fmla="*/ 1127342 h 1929008"/>
              <a:gd name="connsiteX29" fmla="*/ 951978 w 2818357"/>
              <a:gd name="connsiteY29" fmla="*/ 1114816 h 1929008"/>
              <a:gd name="connsiteX30" fmla="*/ 876822 w 2818357"/>
              <a:gd name="connsiteY30" fmla="*/ 1089764 h 1929008"/>
              <a:gd name="connsiteX31" fmla="*/ 826718 w 2818357"/>
              <a:gd name="connsiteY31" fmla="*/ 1077238 h 1929008"/>
              <a:gd name="connsiteX32" fmla="*/ 801666 w 2818357"/>
              <a:gd name="connsiteY32" fmla="*/ 1039660 h 1929008"/>
              <a:gd name="connsiteX33" fmla="*/ 726510 w 2818357"/>
              <a:gd name="connsiteY33" fmla="*/ 1002082 h 1929008"/>
              <a:gd name="connsiteX34" fmla="*/ 676406 w 2818357"/>
              <a:gd name="connsiteY34" fmla="*/ 964504 h 1929008"/>
              <a:gd name="connsiteX35" fmla="*/ 638828 w 2818357"/>
              <a:gd name="connsiteY35" fmla="*/ 939452 h 1929008"/>
              <a:gd name="connsiteX36" fmla="*/ 601250 w 2818357"/>
              <a:gd name="connsiteY36" fmla="*/ 901874 h 1929008"/>
              <a:gd name="connsiteX37" fmla="*/ 475989 w 2818357"/>
              <a:gd name="connsiteY37" fmla="*/ 851769 h 1929008"/>
              <a:gd name="connsiteX38" fmla="*/ 388307 w 2818357"/>
              <a:gd name="connsiteY38" fmla="*/ 826717 h 1929008"/>
              <a:gd name="connsiteX39" fmla="*/ 350729 w 2818357"/>
              <a:gd name="connsiteY39" fmla="*/ 814191 h 1929008"/>
              <a:gd name="connsiteX40" fmla="*/ 237995 w 2818357"/>
              <a:gd name="connsiteY40" fmla="*/ 826717 h 1929008"/>
              <a:gd name="connsiteX41" fmla="*/ 200417 w 2818357"/>
              <a:gd name="connsiteY41" fmla="*/ 839243 h 1929008"/>
              <a:gd name="connsiteX42" fmla="*/ 125261 w 2818357"/>
              <a:gd name="connsiteY42" fmla="*/ 914400 h 1929008"/>
              <a:gd name="connsiteX43" fmla="*/ 50105 w 2818357"/>
              <a:gd name="connsiteY43" fmla="*/ 1014608 h 1929008"/>
              <a:gd name="connsiteX44" fmla="*/ 0 w 2818357"/>
              <a:gd name="connsiteY44" fmla="*/ 1114816 h 1929008"/>
              <a:gd name="connsiteX45" fmla="*/ 12526 w 2818357"/>
              <a:gd name="connsiteY45" fmla="*/ 1265128 h 1929008"/>
              <a:gd name="connsiteX46" fmla="*/ 100209 w 2818357"/>
              <a:gd name="connsiteY46" fmla="*/ 1365337 h 1929008"/>
              <a:gd name="connsiteX47" fmla="*/ 175365 w 2818357"/>
              <a:gd name="connsiteY47" fmla="*/ 1440493 h 1929008"/>
              <a:gd name="connsiteX48" fmla="*/ 200417 w 2818357"/>
              <a:gd name="connsiteY48" fmla="*/ 1478071 h 1929008"/>
              <a:gd name="connsiteX49" fmla="*/ 237995 w 2818357"/>
              <a:gd name="connsiteY49" fmla="*/ 1503123 h 1929008"/>
              <a:gd name="connsiteX50" fmla="*/ 275573 w 2818357"/>
              <a:gd name="connsiteY50" fmla="*/ 1540701 h 1929008"/>
              <a:gd name="connsiteX51" fmla="*/ 375781 w 2818357"/>
              <a:gd name="connsiteY51" fmla="*/ 1615857 h 1929008"/>
              <a:gd name="connsiteX52" fmla="*/ 450937 w 2818357"/>
              <a:gd name="connsiteY52" fmla="*/ 1665961 h 1929008"/>
              <a:gd name="connsiteX53" fmla="*/ 513568 w 2818357"/>
              <a:gd name="connsiteY53" fmla="*/ 1766169 h 1929008"/>
              <a:gd name="connsiteX54" fmla="*/ 513568 w 2818357"/>
              <a:gd name="connsiteY54" fmla="*/ 1891430 h 1929008"/>
              <a:gd name="connsiteX55" fmla="*/ 463463 w 2818357"/>
              <a:gd name="connsiteY55" fmla="*/ 1916482 h 1929008"/>
              <a:gd name="connsiteX56" fmla="*/ 413359 w 2818357"/>
              <a:gd name="connsiteY56" fmla="*/ 1929008 h 192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818357" h="1929008">
                <a:moveTo>
                  <a:pt x="2818357" y="977030"/>
                </a:moveTo>
                <a:cubicBezTo>
                  <a:pt x="2599293" y="991634"/>
                  <a:pt x="2623555" y="997331"/>
                  <a:pt x="2379946" y="977030"/>
                </a:cubicBezTo>
                <a:cubicBezTo>
                  <a:pt x="2362790" y="975600"/>
                  <a:pt x="2346543" y="968679"/>
                  <a:pt x="2329841" y="964504"/>
                </a:cubicBezTo>
                <a:cubicBezTo>
                  <a:pt x="2313140" y="951978"/>
                  <a:pt x="2297770" y="937445"/>
                  <a:pt x="2279737" y="926926"/>
                </a:cubicBezTo>
                <a:cubicBezTo>
                  <a:pt x="2247479" y="908109"/>
                  <a:pt x="2210602" y="897538"/>
                  <a:pt x="2179529" y="876822"/>
                </a:cubicBezTo>
                <a:lnTo>
                  <a:pt x="2141951" y="851769"/>
                </a:lnTo>
                <a:cubicBezTo>
                  <a:pt x="2080916" y="760216"/>
                  <a:pt x="2155416" y="875333"/>
                  <a:pt x="2091847" y="764087"/>
                </a:cubicBezTo>
                <a:cubicBezTo>
                  <a:pt x="2021028" y="640153"/>
                  <a:pt x="2117448" y="827815"/>
                  <a:pt x="2041743" y="676405"/>
                </a:cubicBezTo>
                <a:cubicBezTo>
                  <a:pt x="2037568" y="643002"/>
                  <a:pt x="2034751" y="609402"/>
                  <a:pt x="2029217" y="576197"/>
                </a:cubicBezTo>
                <a:cubicBezTo>
                  <a:pt x="2021385" y="529207"/>
                  <a:pt x="2016078" y="530212"/>
                  <a:pt x="2004165" y="488515"/>
                </a:cubicBezTo>
                <a:cubicBezTo>
                  <a:pt x="1999436" y="471962"/>
                  <a:pt x="1994719" y="455349"/>
                  <a:pt x="1991639" y="438411"/>
                </a:cubicBezTo>
                <a:cubicBezTo>
                  <a:pt x="1983660" y="394528"/>
                  <a:pt x="1976965" y="320545"/>
                  <a:pt x="1966587" y="275572"/>
                </a:cubicBezTo>
                <a:cubicBezTo>
                  <a:pt x="1959752" y="245954"/>
                  <a:pt x="1951923" y="216457"/>
                  <a:pt x="1941535" y="187890"/>
                </a:cubicBezTo>
                <a:cubicBezTo>
                  <a:pt x="1926065" y="145349"/>
                  <a:pt x="1904204" y="114700"/>
                  <a:pt x="1866378" y="87682"/>
                </a:cubicBezTo>
                <a:cubicBezTo>
                  <a:pt x="1855634" y="80008"/>
                  <a:pt x="1841326" y="79331"/>
                  <a:pt x="1828800" y="75156"/>
                </a:cubicBezTo>
                <a:cubicBezTo>
                  <a:pt x="1812099" y="62630"/>
                  <a:pt x="1797773" y="46057"/>
                  <a:pt x="1778696" y="37578"/>
                </a:cubicBezTo>
                <a:cubicBezTo>
                  <a:pt x="1759241" y="28931"/>
                  <a:pt x="1736720" y="30216"/>
                  <a:pt x="1716066" y="25052"/>
                </a:cubicBezTo>
                <a:cubicBezTo>
                  <a:pt x="1600211" y="-3912"/>
                  <a:pt x="1809739" y="28932"/>
                  <a:pt x="1578280" y="0"/>
                </a:cubicBezTo>
                <a:cubicBezTo>
                  <a:pt x="1500026" y="5590"/>
                  <a:pt x="1433665" y="-4231"/>
                  <a:pt x="1365337" y="25052"/>
                </a:cubicBezTo>
                <a:cubicBezTo>
                  <a:pt x="1348174" y="32408"/>
                  <a:pt x="1331934" y="41753"/>
                  <a:pt x="1315233" y="50104"/>
                </a:cubicBezTo>
                <a:cubicBezTo>
                  <a:pt x="1306882" y="62630"/>
                  <a:pt x="1299819" y="76117"/>
                  <a:pt x="1290181" y="87682"/>
                </a:cubicBezTo>
                <a:cubicBezTo>
                  <a:pt x="1278840" y="101291"/>
                  <a:pt x="1262429" y="110521"/>
                  <a:pt x="1252603" y="125260"/>
                </a:cubicBezTo>
                <a:cubicBezTo>
                  <a:pt x="1245279" y="136246"/>
                  <a:pt x="1244252" y="150312"/>
                  <a:pt x="1240077" y="162838"/>
                </a:cubicBezTo>
                <a:cubicBezTo>
                  <a:pt x="1258307" y="472745"/>
                  <a:pt x="1242899" y="273621"/>
                  <a:pt x="1265129" y="488515"/>
                </a:cubicBezTo>
                <a:cubicBezTo>
                  <a:pt x="1293468" y="762462"/>
                  <a:pt x="1269504" y="656326"/>
                  <a:pt x="1302707" y="789139"/>
                </a:cubicBezTo>
                <a:cubicBezTo>
                  <a:pt x="1308951" y="839095"/>
                  <a:pt x="1331273" y="954472"/>
                  <a:pt x="1302707" y="1002082"/>
                </a:cubicBezTo>
                <a:cubicBezTo>
                  <a:pt x="1281225" y="1037885"/>
                  <a:pt x="1225660" y="1042497"/>
                  <a:pt x="1202499" y="1077238"/>
                </a:cubicBezTo>
                <a:cubicBezTo>
                  <a:pt x="1194148" y="1089764"/>
                  <a:pt x="1189973" y="1106465"/>
                  <a:pt x="1177447" y="1114816"/>
                </a:cubicBezTo>
                <a:cubicBezTo>
                  <a:pt x="1163123" y="1124365"/>
                  <a:pt x="1144044" y="1123167"/>
                  <a:pt x="1127343" y="1127342"/>
                </a:cubicBezTo>
                <a:cubicBezTo>
                  <a:pt x="1068888" y="1123167"/>
                  <a:pt x="1009934" y="1123509"/>
                  <a:pt x="951978" y="1114816"/>
                </a:cubicBezTo>
                <a:cubicBezTo>
                  <a:pt x="925863" y="1110899"/>
                  <a:pt x="902441" y="1096169"/>
                  <a:pt x="876822" y="1089764"/>
                </a:cubicBezTo>
                <a:lnTo>
                  <a:pt x="826718" y="1077238"/>
                </a:lnTo>
                <a:cubicBezTo>
                  <a:pt x="818367" y="1064712"/>
                  <a:pt x="812311" y="1050305"/>
                  <a:pt x="801666" y="1039660"/>
                </a:cubicBezTo>
                <a:cubicBezTo>
                  <a:pt x="777384" y="1015378"/>
                  <a:pt x="757073" y="1012270"/>
                  <a:pt x="726510" y="1002082"/>
                </a:cubicBezTo>
                <a:cubicBezTo>
                  <a:pt x="709809" y="989556"/>
                  <a:pt x="693394" y="976638"/>
                  <a:pt x="676406" y="964504"/>
                </a:cubicBezTo>
                <a:cubicBezTo>
                  <a:pt x="664156" y="955754"/>
                  <a:pt x="650393" y="949090"/>
                  <a:pt x="638828" y="939452"/>
                </a:cubicBezTo>
                <a:cubicBezTo>
                  <a:pt x="625219" y="928111"/>
                  <a:pt x="615665" y="912170"/>
                  <a:pt x="601250" y="901874"/>
                </a:cubicBezTo>
                <a:cubicBezTo>
                  <a:pt x="568997" y="878836"/>
                  <a:pt x="510211" y="863177"/>
                  <a:pt x="475989" y="851769"/>
                </a:cubicBezTo>
                <a:cubicBezTo>
                  <a:pt x="385901" y="821739"/>
                  <a:pt x="498391" y="858170"/>
                  <a:pt x="388307" y="826717"/>
                </a:cubicBezTo>
                <a:cubicBezTo>
                  <a:pt x="375611" y="823090"/>
                  <a:pt x="363255" y="818366"/>
                  <a:pt x="350729" y="814191"/>
                </a:cubicBezTo>
                <a:cubicBezTo>
                  <a:pt x="313151" y="818366"/>
                  <a:pt x="275290" y="820501"/>
                  <a:pt x="237995" y="826717"/>
                </a:cubicBezTo>
                <a:cubicBezTo>
                  <a:pt x="224971" y="828888"/>
                  <a:pt x="210839" y="831137"/>
                  <a:pt x="200417" y="839243"/>
                </a:cubicBezTo>
                <a:cubicBezTo>
                  <a:pt x="172451" y="860995"/>
                  <a:pt x="146518" y="886057"/>
                  <a:pt x="125261" y="914400"/>
                </a:cubicBezTo>
                <a:cubicBezTo>
                  <a:pt x="100209" y="947803"/>
                  <a:pt x="68778" y="977263"/>
                  <a:pt x="50105" y="1014608"/>
                </a:cubicBezTo>
                <a:lnTo>
                  <a:pt x="0" y="1114816"/>
                </a:lnTo>
                <a:cubicBezTo>
                  <a:pt x="4175" y="1164920"/>
                  <a:pt x="-931" y="1216685"/>
                  <a:pt x="12526" y="1265128"/>
                </a:cubicBezTo>
                <a:cubicBezTo>
                  <a:pt x="35970" y="1349526"/>
                  <a:pt x="55084" y="1325226"/>
                  <a:pt x="100209" y="1365337"/>
                </a:cubicBezTo>
                <a:cubicBezTo>
                  <a:pt x="126689" y="1388875"/>
                  <a:pt x="155713" y="1411014"/>
                  <a:pt x="175365" y="1440493"/>
                </a:cubicBezTo>
                <a:cubicBezTo>
                  <a:pt x="183716" y="1453019"/>
                  <a:pt x="189772" y="1467426"/>
                  <a:pt x="200417" y="1478071"/>
                </a:cubicBezTo>
                <a:cubicBezTo>
                  <a:pt x="211062" y="1488716"/>
                  <a:pt x="226430" y="1493485"/>
                  <a:pt x="237995" y="1503123"/>
                </a:cubicBezTo>
                <a:cubicBezTo>
                  <a:pt x="251604" y="1514464"/>
                  <a:pt x="261863" y="1529484"/>
                  <a:pt x="275573" y="1540701"/>
                </a:cubicBezTo>
                <a:cubicBezTo>
                  <a:pt x="307888" y="1567141"/>
                  <a:pt x="341040" y="1592696"/>
                  <a:pt x="375781" y="1615857"/>
                </a:cubicBezTo>
                <a:cubicBezTo>
                  <a:pt x="400833" y="1632558"/>
                  <a:pt x="432872" y="1641874"/>
                  <a:pt x="450937" y="1665961"/>
                </a:cubicBezTo>
                <a:cubicBezTo>
                  <a:pt x="499719" y="1731003"/>
                  <a:pt x="479178" y="1697392"/>
                  <a:pt x="513568" y="1766169"/>
                </a:cubicBezTo>
                <a:cubicBezTo>
                  <a:pt x="520875" y="1802703"/>
                  <a:pt x="539664" y="1854896"/>
                  <a:pt x="513568" y="1891430"/>
                </a:cubicBezTo>
                <a:cubicBezTo>
                  <a:pt x="502714" y="1906625"/>
                  <a:pt x="480947" y="1909926"/>
                  <a:pt x="463463" y="1916482"/>
                </a:cubicBezTo>
                <a:cubicBezTo>
                  <a:pt x="447344" y="1922527"/>
                  <a:pt x="413359" y="1929008"/>
                  <a:pt x="413359" y="192900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378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51924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4.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몸통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4" r="6957"/>
          <a:stretch/>
        </p:blipFill>
        <p:spPr>
          <a:xfrm>
            <a:off x="6025606" y="1960271"/>
            <a:ext cx="2983831" cy="480147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/>
          <a:srcRect t="9983" b="16099"/>
          <a:stretch/>
        </p:blipFill>
        <p:spPr>
          <a:xfrm rot="16200000">
            <a:off x="2026885" y="3073631"/>
            <a:ext cx="4801476" cy="2574756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54643" y="5315197"/>
            <a:ext cx="2889291" cy="144655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아래를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잘라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9009437" y="5315197"/>
            <a:ext cx="2796740" cy="144655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아래를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꿰매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94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882" y="2040079"/>
            <a:ext cx="3537566" cy="4721668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51924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4.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몸통 만들기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28854" y="3000529"/>
            <a:ext cx="307702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얼굴과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마찬가지로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뒤집어서 솜을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넣어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8373" y="2040079"/>
            <a:ext cx="4272777" cy="4721668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8787788" y="5411450"/>
            <a:ext cx="2563362" cy="144655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윗부분을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막아 줍니다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354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7900634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1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381882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2191885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관련교과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28940" y="3273457"/>
            <a:ext cx="296743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성취기준</a:t>
            </a: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01040" y="4091651"/>
            <a:ext cx="11643360" cy="230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도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01-01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욕구를 조절하지 못해 나타날 수 있는 결과를 </a:t>
            </a:r>
            <a:endParaRPr lang="en-US" altLang="ko-KR" sz="3600" kern="0" spc="300" dirty="0" smtClean="0">
              <a:solidFill>
                <a:srgbClr val="0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도덕적으로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상상해 보고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올바르게 자신의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감정을</a:t>
            </a:r>
            <a:endParaRPr lang="en-US" altLang="ko-KR" sz="3600" kern="0" spc="300" dirty="0" smtClean="0">
              <a:solidFill>
                <a:srgbClr val="0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조절하고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표현할 수 있는 방법을 </a:t>
            </a:r>
            <a:r>
              <a:rPr lang="ko-KR" altLang="en-US" sz="3600" kern="0" spc="300" dirty="0" err="1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습관화한다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800" kern="0" spc="300" dirty="0">
              <a:solidFill>
                <a:srgbClr val="000000"/>
              </a:solidFill>
              <a:effectLst/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695" y="1908734"/>
            <a:ext cx="1656243" cy="125604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10" y="1968588"/>
            <a:ext cx="1629535" cy="11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90" b="100000" l="417" r="90000">
                        <a14:backgroundMark x1="24306" y1="32154" x2="31111" y2="45473"/>
                        <a14:backgroundMark x1="13333" y1="61394" x2="18750" y2="70031"/>
                        <a14:backgroundMark x1="57361" y1="80021" x2="58056" y2="86681"/>
                        <a14:backgroundMark x1="38889" y1="82310" x2="31389" y2="99792"/>
                        <a14:backgroundMark x1="39722" y1="76483" x2="39722" y2="78564"/>
                        <a14:backgroundMark x1="26389" y1="66077" x2="2917" y2="87513"/>
                        <a14:backgroundMark x1="21389" y1="98647" x2="25833" y2="99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080" y="1352098"/>
            <a:ext cx="4125129" cy="5505901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2851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5.</a:t>
            </a:r>
            <a:r>
              <a:rPr lang="ko-KR" altLang="en-US" sz="66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합체하기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12487" y="3088099"/>
            <a:ext cx="307702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얼굴과 몸통을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이어서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꿰매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177" y="2069769"/>
            <a:ext cx="3587437" cy="4788231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8947436" y="2526969"/>
            <a:ext cx="307702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팔을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원하는 곳에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붙여서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꿰매 줍니다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908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51001" y="660028"/>
            <a:ext cx="44198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6.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눈 붙이기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284183" y="3128031"/>
            <a:ext cx="515343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단추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개로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눈을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달아 주면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 인형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완성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!!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92988">
            <a:off x="6453107" y="2134832"/>
            <a:ext cx="3326560" cy="449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50471" y="4097738"/>
            <a:ext cx="7234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나는데 어떡하라고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!!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243071" y="281424"/>
            <a:ext cx="11900988" cy="6360160"/>
            <a:chOff x="234102" y="240042"/>
            <a:chExt cx="11900988" cy="6360160"/>
          </a:xfrm>
        </p:grpSpPr>
        <p:sp>
          <p:nvSpPr>
            <p:cNvPr id="7" name="직사각형 6"/>
            <p:cNvSpPr/>
            <p:nvPr/>
          </p:nvSpPr>
          <p:spPr>
            <a:xfrm>
              <a:off x="234102" y="240042"/>
              <a:ext cx="11721601" cy="6360160"/>
            </a:xfrm>
            <a:prstGeom prst="rect">
              <a:avLst/>
            </a:prstGeom>
            <a:solidFill>
              <a:srgbClr val="FFFFFF">
                <a:alpha val="81176"/>
              </a:srgbClr>
            </a:solidFill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1465" y="825500"/>
              <a:ext cx="5293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6600" dirty="0" smtClean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이번 시간에는</a:t>
              </a:r>
              <a:r>
                <a:rPr lang="en-US" altLang="ko-KR" sz="6600" dirty="0" smtClean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..</a:t>
              </a:r>
              <a:endParaRPr lang="ko-KR" altLang="en-US" sz="66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4102" y="2085261"/>
              <a:ext cx="11900988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두려움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무서움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긴장이라는 감정과 해소 방법을</a:t>
              </a:r>
              <a:endParaRPr lang="en-US" altLang="ko-KR" sz="60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다양하게 체험해 보았습니다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</a:p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다음시간에는</a:t>
              </a:r>
              <a:r>
                <a:rPr lang="en-US" altLang="ko-KR" sz="6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나만의 </a:t>
              </a:r>
              <a:r>
                <a:rPr lang="ko-KR" altLang="en-US" sz="6000" dirty="0" err="1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힐링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음악을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소개하고 </a:t>
              </a:r>
              <a:endParaRPr lang="en-US" altLang="ko-KR" sz="60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직접 만들어 보는 활동을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해 보겠습니다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6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8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895457"/>
            <a:chOff x="240211" y="235857"/>
            <a:chExt cx="7381882" cy="1895457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2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8" y="2191885"/>
            <a:ext cx="3111543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405441" y="3410463"/>
            <a:ext cx="2967432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차시안내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82251" y="4168004"/>
            <a:ext cx="1077948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이번 차시는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나의 두려움과 긴장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 대해 이야기를 나누어보고 마음을 편하게 하는 여러 방법을 체험해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책을 다시 읽고 내가 무서워 하거나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0D9D4BFD-45C1-40D9-993B-BE9F0A8C1A47}"/>
              </a:ext>
            </a:extLst>
          </p:cNvPr>
          <p:cNvSpPr/>
          <p:nvPr/>
        </p:nvSpPr>
        <p:spPr>
          <a:xfrm>
            <a:off x="3631578" y="2168866"/>
            <a:ext cx="55563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양진체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나눔손글씨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바른히피</a:t>
            </a:r>
            <a:endParaRPr lang="ko-KR" altLang="en-US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848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3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직사각형 15"/>
          <p:cNvSpPr/>
          <p:nvPr/>
        </p:nvSpPr>
        <p:spPr>
          <a:xfrm>
            <a:off x="691491" y="2014159"/>
            <a:ext cx="108051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두려워 하는 것은 무엇인지 적어 비밀 상자로 공유해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두려움을 줄이는 호흡 명상에 대해 알아보고 직접 명상해보며 마음을 가라앉혀봅니다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누워서 활동하는 학급의 경우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요가매트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등을 미리 준비해주시는 것도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좋습니다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&lt;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실과 바늘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수면양말로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나의 마음을 안정시켜줄 수 있는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'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 인형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'(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애착인형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을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05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4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668737" y="2877686"/>
            <a:ext cx="313641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4400" spc="300" dirty="0" smtClean="0">
                <a:solidFill>
                  <a:prstClr val="black"/>
                </a:solidFill>
                <a:highlight>
                  <a:srgbClr val="FFFF9F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참고하세요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+]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42" y="3568396"/>
            <a:ext cx="1931642" cy="1735451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1987399" y="3577682"/>
            <a:ext cx="22375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학습지가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있는 활동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5517435" y="3647127"/>
            <a:ext cx="57063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슬라이드 노트를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!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39359" y="1830955"/>
            <a:ext cx="10805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만들어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5714" y1="31783" x2="84524" y2="35659"/>
                        <a14:foregroundMark x1="80952" y1="37209" x2="69048" y2="49612"/>
                        <a14:foregroundMark x1="78571" y1="41085" x2="72619" y2="49612"/>
                        <a14:foregroundMark x1="84524" y1="30233" x2="77381" y2="27907"/>
                        <a14:foregroundMark x1="75000" y1="28682" x2="61905" y2="25581"/>
                        <a14:foregroundMark x1="58333" y1="21705" x2="52381" y2="17829"/>
                        <a14:foregroundMark x1="48810" y1="17829" x2="44048" y2="18605"/>
                        <a14:foregroundMark x1="42857" y1="19380" x2="40476" y2="27132"/>
                        <a14:foregroundMark x1="38095" y1="31008" x2="35714" y2="39535"/>
                        <a14:backgroundMark x1="36905" y1="25581" x2="29762" y2="372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56082" flipH="1">
            <a:off x="5755819" y="3461592"/>
            <a:ext cx="1057716" cy="1624349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1666479" y="5344599"/>
            <a:ext cx="9236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준비물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: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상자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수면양말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바늘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단추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솜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" t="29556" r="74245" b="18445"/>
          <a:stretch/>
        </p:blipFill>
        <p:spPr>
          <a:xfrm>
            <a:off x="1133617" y="5127674"/>
            <a:ext cx="866532" cy="111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40210" y="4300854"/>
            <a:ext cx="7491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떨고 있니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 rot="21186517">
            <a:off x="3660095" y="960068"/>
            <a:ext cx="749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2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r>
              <a:rPr lang="en-US" altLang="ko-KR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&amp;4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r>
              <a:rPr lang="en-US" altLang="ko-KR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&amp;5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endParaRPr lang="en-US" altLang="ko-KR" sz="4400" spc="3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97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/>
          <p:cNvGrpSpPr/>
          <p:nvPr/>
        </p:nvGrpSpPr>
        <p:grpSpPr>
          <a:xfrm>
            <a:off x="3432020" y="3323952"/>
            <a:ext cx="5658853" cy="3534048"/>
            <a:chOff x="6076950" y="3031037"/>
            <a:chExt cx="6115050" cy="3876675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6950" y="3031037"/>
              <a:ext cx="6115050" cy="3876675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4"/>
            <a:srcRect t="63679" r="76112"/>
            <a:stretch/>
          </p:blipFill>
          <p:spPr>
            <a:xfrm>
              <a:off x="6076950" y="5077326"/>
              <a:ext cx="949491" cy="1780673"/>
            </a:xfrm>
            <a:prstGeom prst="rect">
              <a:avLst/>
            </a:prstGeom>
          </p:spPr>
        </p:pic>
      </p:grp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1959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감정일까요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/>
          <a:srcRect l="6649" t="7503" b="2965"/>
          <a:stretch/>
        </p:blipFill>
        <p:spPr>
          <a:xfrm>
            <a:off x="0" y="2223552"/>
            <a:ext cx="3444052" cy="463444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0873" y="2223553"/>
            <a:ext cx="3101127" cy="462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1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1140</Words>
  <Application>Microsoft Office PowerPoint</Application>
  <PresentationFormat>와이드스크린</PresentationFormat>
  <Paragraphs>252</Paragraphs>
  <Slides>42</Slides>
  <Notes>33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49" baseType="lpstr">
      <vt:lpstr>DX경필명조B</vt:lpstr>
      <vt:lpstr>나눔손글씨 바른히피</vt:lpstr>
      <vt:lpstr>다온 청춘고딕(B)</vt:lpstr>
      <vt:lpstr>맑은 고딕</vt:lpstr>
      <vt:lpstr>양진체 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117</cp:revision>
  <cp:lastPrinted>2020-01-07T08:21:33Z</cp:lastPrinted>
  <dcterms:created xsi:type="dcterms:W3CDTF">2019-12-18T05:22:04Z</dcterms:created>
  <dcterms:modified xsi:type="dcterms:W3CDTF">2020-01-23T07:20:49Z</dcterms:modified>
</cp:coreProperties>
</file>