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63" r:id="rId2"/>
    <p:sldId id="256" r:id="rId3"/>
    <p:sldId id="265" r:id="rId4"/>
    <p:sldId id="399" r:id="rId5"/>
    <p:sldId id="395" r:id="rId6"/>
    <p:sldId id="266" r:id="rId7"/>
    <p:sldId id="268" r:id="rId8"/>
    <p:sldId id="323" r:id="rId9"/>
    <p:sldId id="372" r:id="rId10"/>
    <p:sldId id="396" r:id="rId11"/>
    <p:sldId id="397" r:id="rId12"/>
    <p:sldId id="398" r:id="rId13"/>
    <p:sldId id="370" r:id="rId14"/>
    <p:sldId id="260" r:id="rId15"/>
    <p:sldId id="317" r:id="rId16"/>
    <p:sldId id="378" r:id="rId17"/>
    <p:sldId id="311" r:id="rId18"/>
    <p:sldId id="380" r:id="rId19"/>
    <p:sldId id="379" r:id="rId20"/>
    <p:sldId id="312" r:id="rId21"/>
    <p:sldId id="270" r:id="rId22"/>
    <p:sldId id="318" r:id="rId23"/>
    <p:sldId id="381" r:id="rId24"/>
    <p:sldId id="384" r:id="rId25"/>
    <p:sldId id="341" r:id="rId26"/>
    <p:sldId id="342" r:id="rId27"/>
    <p:sldId id="367" r:id="rId28"/>
    <p:sldId id="385" r:id="rId29"/>
    <p:sldId id="386" r:id="rId30"/>
    <p:sldId id="325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27" r:id="rId39"/>
    <p:sldId id="285" r:id="rId4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FFC000"/>
    <a:srgbClr val="A78115"/>
    <a:srgbClr val="CEEEFE"/>
    <a:srgbClr val="FF9999"/>
    <a:srgbClr val="6BC3C9"/>
    <a:srgbClr val="FDA7C0"/>
    <a:srgbClr val="424E57"/>
    <a:srgbClr val="6A5074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8" autoAdjust="0"/>
    <p:restoredTop sz="78055" autoAdjust="0"/>
  </p:normalViewPr>
  <p:slideViewPr>
    <p:cSldViewPr snapToGrid="0">
      <p:cViewPr varScale="1">
        <p:scale>
          <a:sx n="100" d="100"/>
          <a:sy n="100" d="100"/>
        </p:scale>
        <p:origin x="618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7A899-4BFC-418D-8499-E6D1DCFAF06A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53F736-5537-4C79-AA97-F5C5E3F837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8871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semtube.com/front/goods/GDS0000017037/detailInfo.do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53238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퀴즈를 통해 오늘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동물</a:t>
            </a:r>
            <a:r>
              <a:rPr lang="en-US" altLang="ko-KR" dirty="0" smtClean="0"/>
              <a:t>＇</a:t>
            </a:r>
            <a:r>
              <a:rPr lang="ko-KR" altLang="en-US" dirty="0" smtClean="0"/>
              <a:t>에 대해 공부한다는 것을 이끌어냅니다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85646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반 친구들 분류하기를 통해 확실히 구분할 수 있는 </a:t>
            </a:r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기준</a:t>
            </a:r>
            <a:r>
              <a:rPr lang="en-US" altLang="ko-KR" baseline="0" dirty="0" smtClean="0"/>
              <a:t>’</a:t>
            </a:r>
            <a:r>
              <a:rPr lang="ko-KR" altLang="en-US" baseline="0" dirty="0" smtClean="0"/>
              <a:t>에 대해 이야기 나눕니다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77102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aseline="0" dirty="0" smtClean="0"/>
              <a:t>[</a:t>
            </a:r>
            <a:r>
              <a:rPr lang="ko-KR" altLang="en-US" baseline="0" dirty="0" smtClean="0"/>
              <a:t>동물 분류하기</a:t>
            </a:r>
            <a:r>
              <a:rPr lang="en-US" altLang="ko-KR" baseline="0" dirty="0" smtClean="0"/>
              <a:t>]</a:t>
            </a:r>
          </a:p>
          <a:p>
            <a:r>
              <a:rPr lang="ko-KR" altLang="en-US" baseline="0" dirty="0" err="1" smtClean="0"/>
              <a:t>실험관찰에</a:t>
            </a:r>
            <a:r>
              <a:rPr lang="ko-KR" altLang="en-US" baseline="0" dirty="0" smtClean="0"/>
              <a:t> 첨부된 </a:t>
            </a:r>
            <a:r>
              <a:rPr lang="ko-KR" altLang="en-US" baseline="0" dirty="0" err="1" smtClean="0"/>
              <a:t>동물카드를</a:t>
            </a:r>
            <a:r>
              <a:rPr lang="ko-KR" altLang="en-US" baseline="0" dirty="0" smtClean="0"/>
              <a:t> 활용할 수 있습니다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동물 카드를 첨부합니다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57234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반 친구들 분류하기를 통해 확실히 구분할 수 있는 </a:t>
            </a:r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기준</a:t>
            </a:r>
            <a:r>
              <a:rPr lang="en-US" altLang="ko-KR" baseline="0" dirty="0" smtClean="0"/>
              <a:t>’</a:t>
            </a:r>
            <a:r>
              <a:rPr lang="ko-KR" altLang="en-US" baseline="0" dirty="0" smtClean="0"/>
              <a:t>에 대해 이야기 나눕니다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8364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aseline="0" dirty="0" smtClean="0"/>
              <a:t>[</a:t>
            </a:r>
            <a:r>
              <a:rPr lang="ko-KR" altLang="en-US" baseline="0" dirty="0" smtClean="0"/>
              <a:t>동물 분류하기</a:t>
            </a:r>
            <a:r>
              <a:rPr lang="en-US" altLang="ko-KR" baseline="0" dirty="0" smtClean="0"/>
              <a:t>]</a:t>
            </a:r>
          </a:p>
          <a:p>
            <a:r>
              <a:rPr lang="ko-KR" altLang="en-US" baseline="0" dirty="0" err="1" smtClean="0"/>
              <a:t>실험관찰에</a:t>
            </a:r>
            <a:r>
              <a:rPr lang="ko-KR" altLang="en-US" baseline="0" dirty="0" smtClean="0"/>
              <a:t> 첨부된 </a:t>
            </a:r>
            <a:r>
              <a:rPr lang="ko-KR" altLang="en-US" baseline="0" dirty="0" err="1" smtClean="0"/>
              <a:t>동물카드를</a:t>
            </a:r>
            <a:r>
              <a:rPr lang="ko-KR" altLang="en-US" baseline="0" dirty="0" smtClean="0"/>
              <a:t> 활용할 수 있습니다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16876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실물화상기를 활용하거나 판서를 사용합니다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1058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13729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곤충</a:t>
            </a:r>
            <a:r>
              <a:rPr lang="en-US" altLang="ko-KR" baseline="0" dirty="0" smtClean="0"/>
              <a:t>’</a:t>
            </a:r>
            <a:r>
              <a:rPr lang="ko-KR" altLang="en-US" baseline="0" dirty="0" smtClean="0"/>
              <a:t>을 이끌어냅니다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95893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학습지에 함께 적어봅시다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95937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학습지에 함께 적어봅시다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381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68088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30374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13046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ko-KR" altLang="en-US" dirty="0" smtClean="0"/>
              <a:t>이 놀이는 </a:t>
            </a:r>
            <a:r>
              <a:rPr lang="ko-KR" altLang="en-US" dirty="0" err="1" smtClean="0"/>
              <a:t>모둠의</a:t>
            </a:r>
            <a:r>
              <a:rPr lang="ko-KR" altLang="en-US" dirty="0" smtClean="0"/>
              <a:t> 인원수가 </a:t>
            </a:r>
            <a:r>
              <a:rPr lang="en-US" altLang="ko-KR" dirty="0" smtClean="0"/>
              <a:t>4</a:t>
            </a:r>
            <a:r>
              <a:rPr lang="ko-KR" altLang="en-US" dirty="0" smtClean="0"/>
              <a:t>명</a:t>
            </a:r>
            <a:r>
              <a:rPr lang="en-US" altLang="ko-KR" dirty="0" smtClean="0"/>
              <a:t>~6</a:t>
            </a:r>
            <a:r>
              <a:rPr lang="ko-KR" altLang="en-US" dirty="0" smtClean="0"/>
              <a:t>명이 적당합니다</a:t>
            </a:r>
            <a:r>
              <a:rPr lang="en-US" altLang="ko-KR" dirty="0" smtClean="0"/>
              <a:t>.</a:t>
            </a:r>
          </a:p>
          <a:p>
            <a:pPr algn="l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15236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98720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22186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22999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99495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87409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204365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9142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740316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860431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175870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258543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50848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38827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10361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>
                <a:hlinkClick r:id="rId3"/>
              </a:rPr>
              <a:t>‘</a:t>
            </a:r>
            <a:r>
              <a:rPr lang="ko-KR" altLang="en-US" dirty="0" smtClean="0">
                <a:hlinkClick r:id="rId3"/>
              </a:rPr>
              <a:t>동물</a:t>
            </a:r>
            <a:r>
              <a:rPr lang="en-US" altLang="ko-KR" dirty="0" smtClean="0">
                <a:hlinkClick r:id="rId3"/>
              </a:rPr>
              <a:t>’</a:t>
            </a:r>
            <a:r>
              <a:rPr lang="ko-KR" altLang="en-US" dirty="0" smtClean="0">
                <a:hlinkClick r:id="rId3"/>
              </a:rPr>
              <a:t>을 정답으로 학생들과 스무고개 퀴즈를 진행해주세요</a:t>
            </a:r>
            <a:r>
              <a:rPr lang="en-US" altLang="ko-KR" dirty="0" smtClean="0">
                <a:hlinkClick r:id="rId3"/>
              </a:rPr>
              <a:t>.</a:t>
            </a:r>
          </a:p>
          <a:p>
            <a:endParaRPr lang="en-US" altLang="ko-KR" dirty="0" smtClean="0">
              <a:hlinkClick r:id="rId3"/>
            </a:endParaRPr>
          </a:p>
          <a:p>
            <a:r>
              <a:rPr lang="ko-KR" altLang="en-US" dirty="0" smtClean="0">
                <a:hlinkClick r:id="rId3"/>
              </a:rPr>
              <a:t>추가자료</a:t>
            </a:r>
            <a:r>
              <a:rPr lang="en-US" altLang="ko-KR" dirty="0" smtClean="0">
                <a:hlinkClick r:id="rId3"/>
              </a:rPr>
              <a:t>: </a:t>
            </a:r>
            <a:r>
              <a:rPr lang="ko-KR" altLang="en-US" dirty="0" err="1" smtClean="0">
                <a:hlinkClick r:id="rId3"/>
              </a:rPr>
              <a:t>활용가능한</a:t>
            </a:r>
            <a:r>
              <a:rPr lang="ko-KR" altLang="en-US" dirty="0" smtClean="0">
                <a:hlinkClick r:id="rId3"/>
              </a:rPr>
              <a:t> 영상</a:t>
            </a:r>
            <a:r>
              <a:rPr lang="en-US" altLang="ko-KR" dirty="0" smtClean="0">
                <a:hlinkClick r:id="rId3"/>
              </a:rPr>
              <a:t>-</a:t>
            </a:r>
            <a:r>
              <a:rPr lang="en-US" altLang="ko-KR" baseline="0" dirty="0" smtClean="0">
                <a:hlinkClick r:id="rId3"/>
              </a:rPr>
              <a:t> </a:t>
            </a:r>
            <a:r>
              <a:rPr lang="ko-KR" altLang="en-US" baseline="0" dirty="0" smtClean="0">
                <a:hlinkClick r:id="rId3"/>
              </a:rPr>
              <a:t>동물 맞추기 퀴즈</a:t>
            </a:r>
            <a:endParaRPr lang="en-US" altLang="ko-KR" dirty="0" smtClean="0">
              <a:hlinkClick r:id="rId3"/>
            </a:endParaRPr>
          </a:p>
          <a:p>
            <a:r>
              <a:rPr lang="en-US" altLang="ko-KR" dirty="0" smtClean="0">
                <a:hlinkClick r:id="rId3"/>
              </a:rPr>
              <a:t>http://www.ssemtube.com/front/goods/GDS0000017037/detailInfo.do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19730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25568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76470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68985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학생들의 수준에 따라</a:t>
            </a:r>
            <a:endParaRPr lang="en-US" altLang="ko-KR" baseline="0" dirty="0" smtClean="0"/>
          </a:p>
          <a:p>
            <a:r>
              <a:rPr lang="ko-KR" altLang="en-US" baseline="0" dirty="0" smtClean="0"/>
              <a:t>학생</a:t>
            </a:r>
            <a:r>
              <a:rPr lang="en-US" altLang="ko-KR" baseline="0" dirty="0" smtClean="0"/>
              <a:t>vs</a:t>
            </a:r>
            <a:r>
              <a:rPr lang="ko-KR" altLang="en-US" baseline="0" dirty="0" smtClean="0"/>
              <a:t>선생님의 대결로 놀이를 진행해도 좋고</a:t>
            </a:r>
            <a:r>
              <a:rPr lang="en-US" altLang="ko-KR" baseline="0" dirty="0" smtClean="0"/>
              <a:t>,</a:t>
            </a:r>
          </a:p>
          <a:p>
            <a:r>
              <a:rPr lang="ko-KR" altLang="en-US" baseline="0" dirty="0" smtClean="0"/>
              <a:t>정답을 맞춘 학생이 다음 문제를 낼 수도 있습니다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이 때 반드시 정답은 </a:t>
            </a:r>
            <a:r>
              <a:rPr lang="en-US" altLang="ko-KR" b="1" u="sng" baseline="0" dirty="0" smtClean="0"/>
              <a:t>‘</a:t>
            </a:r>
            <a:r>
              <a:rPr lang="ko-KR" altLang="en-US" b="1" u="sng" baseline="0" dirty="0" smtClean="0"/>
              <a:t>동물</a:t>
            </a:r>
            <a:r>
              <a:rPr lang="en-US" altLang="ko-KR" b="1" u="sng" baseline="0" dirty="0" smtClean="0"/>
              <a:t>＇</a:t>
            </a:r>
            <a:r>
              <a:rPr lang="ko-KR" altLang="en-US" baseline="0" dirty="0" smtClean="0"/>
              <a:t>로 해주세요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8001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437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975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5169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9272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480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568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1258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086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4685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2815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179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4074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image" Target="../media/image13.png"/><Relationship Id="rId7" Type="http://schemas.openxmlformats.org/officeDocument/2006/relationships/image" Target="../media/image3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Relationship Id="rId9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-49760" y="886304"/>
            <a:ext cx="9144001" cy="2632923"/>
            <a:chOff x="-351903" y="246790"/>
            <a:chExt cx="9914562" cy="3510564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351903" y="246790"/>
              <a:ext cx="9914562" cy="3510564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1791244" y="1096882"/>
              <a:ext cx="5628275" cy="17645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8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모기와 황소</a:t>
              </a:r>
              <a:endParaRPr lang="ko-KR" alt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65" y="-100507"/>
            <a:ext cx="2571668" cy="5472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60384" y="4728368"/>
            <a:ext cx="1983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대전 </a:t>
            </a:r>
            <a:r>
              <a:rPr lang="ko-KR" altLang="en-US" dirty="0" err="1" smtClean="0">
                <a:solidFill>
                  <a:schemeClr val="bg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진잠초</a:t>
            </a:r>
            <a:r>
              <a:rPr lang="ko-KR" altLang="en-US" dirty="0" smtClean="0">
                <a:solidFill>
                  <a:schemeClr val="bg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강지현</a:t>
            </a:r>
            <a:endParaRPr lang="ko-KR" altLang="en-US" dirty="0">
              <a:solidFill>
                <a:schemeClr val="bg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324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스무고개 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-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놀이 방법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!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7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76317" y="3639671"/>
            <a:ext cx="8791364" cy="142911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2.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학생들은 선생님이 </a:t>
            </a:r>
            <a:r>
              <a:rPr lang="ko-KR" altLang="en-US" sz="4000" u="sng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예</a:t>
            </a:r>
            <a:r>
              <a:rPr lang="en-US" altLang="ko-KR" sz="4000" u="sng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/</a:t>
            </a:r>
            <a:r>
              <a:rPr lang="ko-KR" altLang="en-US" sz="4000" u="sng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아니오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로 대답할 수 있는 질문을 물어본다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17" y="-726142"/>
            <a:ext cx="4610045" cy="461004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690" y="-877100"/>
            <a:ext cx="4761003" cy="4761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57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스무고개 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-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놀이 방법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!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7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76317" y="3639671"/>
            <a:ext cx="8791364" cy="142911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3.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정답을 맞춘다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" y="-1129553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0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스무고개 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–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주의할 점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!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7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76317" y="3639671"/>
            <a:ext cx="8791364" cy="142911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반드시 손을 들어 발표하세요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  <a:p>
            <a:pPr algn="ctr"/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20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번 질문 안에 맞추면 학생들의 승리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!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636" y="480892"/>
            <a:ext cx="2858621" cy="2858621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778" y="904081"/>
            <a:ext cx="3051551" cy="305155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713" y="516100"/>
            <a:ext cx="3123570" cy="312357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372" y="0"/>
            <a:ext cx="3225853" cy="3225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98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18" y="646614"/>
            <a:ext cx="9143997" cy="3520272"/>
            <a:chOff x="-351876" y="110083"/>
            <a:chExt cx="9914562" cy="4693696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351876" y="110083"/>
              <a:ext cx="9914562" cy="4693696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 dirty="0"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1177973" y="514534"/>
              <a:ext cx="7156056" cy="25853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 </a:t>
              </a:r>
              <a:r>
                <a:rPr lang="ko-KR" altLang="en-US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오늘은 무엇에 대해</a:t>
              </a:r>
              <a:endParaRPr lang="en-US" altLang="ko-K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  <a:p>
              <a:pPr algn="ctr"/>
              <a:r>
                <a:rPr lang="ko-KR" altLang="en-US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공부해 볼까요</a:t>
              </a:r>
              <a:r>
                <a:rPr lang="en-US" altLang="ko-KR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?</a:t>
              </a: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65" y="-100507"/>
            <a:ext cx="2571668" cy="547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94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220" b="93187" l="9991" r="89964">
                        <a14:foregroundMark x1="48910" y1="37169" x2="52543" y2="85314"/>
                        <a14:foregroundMark x1="36013" y1="39591" x2="49046" y2="64421"/>
                        <a14:foregroundMark x1="68302" y1="31870" x2="52952" y2="51400"/>
                        <a14:foregroundMark x1="46866" y1="30659" x2="56585" y2="30886"/>
                        <a14:foregroundMark x1="46004" y1="35049" x2="71798" y2="32248"/>
                        <a14:foregroundMark x1="74841" y1="29674" x2="40963" y2="66389"/>
                        <a14:foregroundMark x1="25477" y1="63058" x2="45731" y2="76457"/>
                        <a14:foregroundMark x1="58038" y1="63815" x2="54133" y2="86677"/>
                        <a14:foregroundMark x1="30381" y1="84103" x2="49909" y2="90840"/>
                        <a14:foregroundMark x1="70618" y1="30507" x2="75250" y2="29296"/>
                        <a14:foregroundMark x1="72525" y1="27328" x2="76567" y2="35428"/>
                        <a14:foregroundMark x1="64668" y1="51779" x2="67439" y2="58138"/>
                        <a14:foregroundMark x1="70481" y1="57911" x2="60218" y2="66540"/>
                        <a14:foregroundMark x1="70345" y1="52612" x2="63987" y2="56548"/>
                        <a14:foregroundMark x1="33560" y1="39743" x2="36603" y2="47843"/>
                        <a14:foregroundMark x1="33152" y1="39591" x2="36603" y2="38002"/>
                        <a14:backgroundMark x1="23569" y1="75852" x2="13442" y2="993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66" t="23992" r="24457" b="7002"/>
          <a:stretch/>
        </p:blipFill>
        <p:spPr>
          <a:xfrm>
            <a:off x="3251200" y="369764"/>
            <a:ext cx="2479040" cy="2383693"/>
          </a:xfrm>
          <a:prstGeom prst="rect">
            <a:avLst/>
          </a:prstGeom>
        </p:spPr>
      </p:pic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61257" y="2810921"/>
            <a:ext cx="2005149" cy="578757"/>
          </a:xfrm>
          <a:prstGeom prst="roundRect">
            <a:avLst>
              <a:gd name="adj" fmla="val 0"/>
            </a:avLst>
          </a:prstGeom>
          <a:solidFill>
            <a:srgbClr val="6A507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학습문제</a:t>
            </a:r>
            <a:endParaRPr lang="ko-KR" altLang="en-US" sz="1100" dirty="0">
              <a:solidFill>
                <a:schemeClr val="bg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25849" y="3540034"/>
            <a:ext cx="8601892" cy="13781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&lt;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모기와 황소</a:t>
            </a:r>
            <a:r>
              <a:rPr lang="en-US" altLang="ko-KR" sz="40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&gt;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에 등장하는 동물들에 대해 알아봅시다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789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2069737"/>
            <a:ext cx="9154274" cy="130556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활동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1. </a:t>
            </a:r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동물들을 분류해 봅시다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2000" dirty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48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우리 반 친구들을 분류해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91584" y="983607"/>
            <a:ext cx="6242267" cy="944343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안경 쓴 사람 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/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안 쓴 사람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406" y="-153355"/>
            <a:ext cx="1465847" cy="1238035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67" r="56321"/>
          <a:stretch/>
        </p:blipFill>
        <p:spPr>
          <a:xfrm rot="21202897">
            <a:off x="7099805" y="3513582"/>
            <a:ext cx="1769204" cy="1552776"/>
          </a:xfrm>
          <a:prstGeom prst="rect">
            <a:avLst/>
          </a:prstGeom>
        </p:spPr>
      </p:pic>
      <p:sp>
        <p:nvSpPr>
          <p:cNvPr id="9" name="구름 모양 설명선 8"/>
          <p:cNvSpPr/>
          <p:nvPr/>
        </p:nvSpPr>
        <p:spPr>
          <a:xfrm>
            <a:off x="6230258" y="1379309"/>
            <a:ext cx="2877867" cy="1742861"/>
          </a:xfrm>
          <a:prstGeom prst="cloudCallout">
            <a:avLst>
              <a:gd name="adj1" fmla="val 18075"/>
              <a:gd name="adj2" fmla="val 55051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solidFill>
                  <a:schemeClr val="bg2">
                    <a:lumMod val="50000"/>
                  </a:schemeClr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애매한 기준이 있는 것 같아</a:t>
            </a:r>
            <a:r>
              <a:rPr lang="en-US" altLang="ko-KR" sz="2400" b="1" dirty="0" smtClean="0">
                <a:solidFill>
                  <a:schemeClr val="bg2">
                    <a:lumMod val="50000"/>
                  </a:schemeClr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2400" b="1" dirty="0">
              <a:solidFill>
                <a:schemeClr val="bg2">
                  <a:lumMod val="50000"/>
                </a:schemeClr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0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91584" y="2034606"/>
            <a:ext cx="6242267" cy="944343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키가 큰 사람 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/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작은 사람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1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91583" y="3074588"/>
            <a:ext cx="6242267" cy="944343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남자 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/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여자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91582" y="4108637"/>
            <a:ext cx="6242267" cy="944343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생일이 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1~6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월 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/ 7~12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월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9266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다양한 기준으로 동물들을 분류해 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82323" y="943955"/>
            <a:ext cx="8830323" cy="3066185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황소   병아리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닭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)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모기   파리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사슴  토끼  상어  벌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거북이  거미  뱀   호랑이  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406" y="-153355"/>
            <a:ext cx="1465847" cy="1238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47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다양한 기준으로 동물을 분류해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91584" y="983607"/>
            <a:ext cx="6242267" cy="944343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날개가 있는 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/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없는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9703" y="530702"/>
            <a:ext cx="2174296" cy="1836381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67" r="56321"/>
          <a:stretch/>
        </p:blipFill>
        <p:spPr>
          <a:xfrm rot="21202897">
            <a:off x="7099807" y="3923000"/>
            <a:ext cx="1769204" cy="1552776"/>
          </a:xfrm>
          <a:prstGeom prst="rect">
            <a:avLst/>
          </a:prstGeom>
        </p:spPr>
      </p:pic>
      <p:sp>
        <p:nvSpPr>
          <p:cNvPr id="9" name="구름 모양 설명선 8"/>
          <p:cNvSpPr/>
          <p:nvPr/>
        </p:nvSpPr>
        <p:spPr>
          <a:xfrm>
            <a:off x="6005062" y="2203156"/>
            <a:ext cx="2877867" cy="1742861"/>
          </a:xfrm>
          <a:prstGeom prst="cloudCallout">
            <a:avLst>
              <a:gd name="adj1" fmla="val 18075"/>
              <a:gd name="adj2" fmla="val 55051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solidFill>
                  <a:schemeClr val="bg2">
                    <a:lumMod val="50000"/>
                  </a:schemeClr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더 생각해 보자</a:t>
            </a:r>
            <a:r>
              <a:rPr lang="en-US" altLang="ko-KR" sz="2400" b="1" dirty="0" smtClean="0">
                <a:solidFill>
                  <a:schemeClr val="bg2">
                    <a:lumMod val="50000"/>
                  </a:schemeClr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!</a:t>
            </a:r>
            <a:endParaRPr lang="ko-KR" altLang="en-US" sz="2400" b="1" dirty="0">
              <a:solidFill>
                <a:schemeClr val="bg2">
                  <a:lumMod val="50000"/>
                </a:schemeClr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0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91584" y="2034606"/>
            <a:ext cx="6242267" cy="944343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물에 사는 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/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물 밖에 사는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1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91583" y="3074588"/>
            <a:ext cx="6242267" cy="944343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알을 낳는 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/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낳지 않는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91583" y="4094590"/>
            <a:ext cx="6242267" cy="944343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……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6806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다양한 기준으로 동물들을 분류해봅시다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824" y="1084680"/>
            <a:ext cx="7945755" cy="3585858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522824" y="1604070"/>
            <a:ext cx="76061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날개</a:t>
            </a:r>
            <a:endParaRPr lang="en-US" altLang="ko-KR" sz="28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endParaRPr lang="en-US" altLang="ko-KR" sz="28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날개가 없는                    날개가 있는</a:t>
            </a:r>
            <a:endParaRPr lang="en-US" altLang="ko-KR" sz="28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endParaRPr lang="en-US" altLang="ko-KR" sz="14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en-US" altLang="ko-KR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  </a:t>
            </a:r>
            <a:r>
              <a:rPr lang="ko-KR" altLang="en-US" sz="2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황소  사슴  토끼                  병아리</a:t>
            </a:r>
            <a:r>
              <a:rPr lang="en-US" altLang="ko-KR" sz="2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</a:t>
            </a:r>
            <a:r>
              <a:rPr lang="ko-KR" altLang="en-US" sz="2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닭</a:t>
            </a:r>
            <a:r>
              <a:rPr lang="en-US" altLang="ko-KR" sz="2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)     </a:t>
            </a:r>
            <a:r>
              <a:rPr lang="ko-KR" altLang="en-US" sz="2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모기</a:t>
            </a:r>
            <a:endParaRPr lang="en-US" altLang="ko-KR" sz="24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en-US" altLang="ko-KR" sz="24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en-US" altLang="ko-KR" sz="2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2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상어 거북이  거미                       파리       벌</a:t>
            </a:r>
            <a:endParaRPr lang="en-US" altLang="ko-KR" sz="24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sz="2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   뱀   호랑이 </a:t>
            </a:r>
            <a:endParaRPr lang="ko-KR" altLang="en-US" sz="24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06" y="422484"/>
            <a:ext cx="2256784" cy="190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916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-1" y="669077"/>
            <a:ext cx="9144001" cy="1241917"/>
            <a:chOff x="-297951" y="-42846"/>
            <a:chExt cx="9914562" cy="1655889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297951" y="-42846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배달의민족 한나체 Pro" panose="020B0600000101010101" pitchFamily="50" charset="-127"/>
                <a:ea typeface="배달의민족 한나체 Pro" panose="020B0600000101010101" pitchFamily="50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488616" y="258826"/>
              <a:ext cx="8341430" cy="13542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6000" dirty="0" smtClean="0"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선생님께 드리는 안내서</a:t>
              </a:r>
              <a:endParaRPr lang="ko-KR" altLang="en-US" sz="5400" dirty="0">
                <a:solidFill>
                  <a:srgbClr val="7030A0"/>
                </a:solidFill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07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발표해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424" y="1316192"/>
            <a:ext cx="2815294" cy="2815294"/>
          </a:xfrm>
          <a:prstGeom prst="rect">
            <a:avLst/>
          </a:prstGeom>
        </p:spPr>
      </p:pic>
      <p:sp>
        <p:nvSpPr>
          <p:cNvPr id="13" name="모서리가 둥근 사각형 설명선 12"/>
          <p:cNvSpPr/>
          <p:nvPr/>
        </p:nvSpPr>
        <p:spPr>
          <a:xfrm>
            <a:off x="1831555" y="1046357"/>
            <a:ext cx="5200182" cy="1539073"/>
          </a:xfrm>
          <a:prstGeom prst="wedgeRoundRectCallout">
            <a:avLst>
              <a:gd name="adj1" fmla="val 58065"/>
              <a:gd name="adj2" fmla="val 22354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저는 이렇게 분류했습니다</a:t>
            </a:r>
            <a:r>
              <a:rPr lang="en-US" altLang="ko-KR" sz="4400" b="1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67" r="56321"/>
          <a:stretch/>
        </p:blipFill>
        <p:spPr>
          <a:xfrm rot="21202897">
            <a:off x="-208666" y="3401351"/>
            <a:ext cx="1909027" cy="1675494"/>
          </a:xfrm>
          <a:prstGeom prst="rect">
            <a:avLst/>
          </a:prstGeom>
        </p:spPr>
      </p:pic>
      <p:sp>
        <p:nvSpPr>
          <p:cNvPr id="16" name="구름 모양 설명선 15"/>
          <p:cNvSpPr/>
          <p:nvPr/>
        </p:nvSpPr>
        <p:spPr>
          <a:xfrm>
            <a:off x="2296522" y="3156407"/>
            <a:ext cx="4270248" cy="1742861"/>
          </a:xfrm>
          <a:prstGeom prst="cloudCallout">
            <a:avLst>
              <a:gd name="adj1" fmla="val -68009"/>
              <a:gd name="adj2" fmla="val 30546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내 기준과 다르다</a:t>
            </a:r>
            <a:r>
              <a:rPr lang="en-US" altLang="ko-KR" sz="24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! </a:t>
            </a:r>
            <a:r>
              <a:rPr lang="ko-KR" altLang="en-US" sz="24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비슷하다</a:t>
            </a:r>
            <a:r>
              <a:rPr lang="en-US" altLang="ko-KR" sz="24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!</a:t>
            </a:r>
            <a:endParaRPr lang="ko-KR" altLang="en-US" sz="2400" b="1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0991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2069737"/>
            <a:ext cx="9154274" cy="130556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활동</a:t>
            </a:r>
            <a:r>
              <a:rPr lang="en-US" altLang="ko-KR" sz="4800" dirty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2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 </a:t>
            </a:r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곤충에 대해 알아봅시다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2000" dirty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08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다음 동물들의 공통점은 무엇일까요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?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807" y="944522"/>
            <a:ext cx="3433361" cy="2284746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153" y="2699253"/>
            <a:ext cx="3308512" cy="2372141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11" y="980532"/>
            <a:ext cx="3433361" cy="2284746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19381"/>
            <a:ext cx="2750620" cy="2406793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878" y="2774163"/>
            <a:ext cx="3433361" cy="2297231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95946" y="1869411"/>
            <a:ext cx="7353946" cy="1997416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38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곤 충</a:t>
            </a:r>
            <a:endParaRPr lang="en-US" altLang="ko-KR" sz="4000" b="1" dirty="0">
              <a:solidFill>
                <a:srgbClr val="6A5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0994" y="-153355"/>
            <a:ext cx="2039259" cy="172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34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함께 빈칸을 채워봅시다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2558" y="-153355"/>
            <a:ext cx="1967695" cy="1661889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" t="8357" r="52197" b="51609"/>
          <a:stretch/>
        </p:blipFill>
        <p:spPr>
          <a:xfrm>
            <a:off x="0" y="1097878"/>
            <a:ext cx="4728303" cy="3488361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90" t="1708" r="1641" b="51798"/>
          <a:stretch/>
        </p:blipFill>
        <p:spPr>
          <a:xfrm>
            <a:off x="4598878" y="1084680"/>
            <a:ext cx="4555396" cy="3874345"/>
          </a:xfrm>
          <a:prstGeom prst="rect">
            <a:avLst/>
          </a:prstGeom>
        </p:spPr>
      </p:pic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813303" y="1094299"/>
            <a:ext cx="1689314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더듬이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0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23989" y="4224111"/>
            <a:ext cx="1983780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날개</a:t>
            </a:r>
            <a:r>
              <a:rPr lang="en-US" altLang="ko-KR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</a:t>
            </a:r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쌍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1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058858" y="4037718"/>
            <a:ext cx="1983780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다리</a:t>
            </a:r>
            <a:r>
              <a:rPr lang="en-US" altLang="ko-KR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3</a:t>
            </a:r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쌍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319748" y="2057056"/>
            <a:ext cx="1323316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머리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319748" y="2659205"/>
            <a:ext cx="1323316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가슴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5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319748" y="3267838"/>
            <a:ext cx="771806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배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6268323" y="1508534"/>
            <a:ext cx="1689314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더듬이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7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593770" y="3409974"/>
            <a:ext cx="1592697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날개</a:t>
            </a:r>
            <a:r>
              <a:rPr lang="en-US" altLang="ko-KR" sz="2800" b="1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2</a:t>
            </a:r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쌍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8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7677005" y="1932388"/>
            <a:ext cx="1440948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다리</a:t>
            </a:r>
            <a:r>
              <a:rPr lang="en-US" altLang="ko-KR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3</a:t>
            </a:r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쌍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8346147" y="2605127"/>
            <a:ext cx="771806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머리</a:t>
            </a:r>
            <a:endParaRPr lang="en-US" altLang="ko-KR" sz="20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20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8346147" y="3207276"/>
            <a:ext cx="771806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000" b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가슴</a:t>
            </a:r>
            <a:endParaRPr lang="en-US" altLang="ko-KR" sz="20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406" y="3843768"/>
            <a:ext cx="1537852" cy="1537852"/>
          </a:xfrm>
          <a:prstGeom prst="rect">
            <a:avLst/>
          </a:prstGeom>
        </p:spPr>
      </p:pic>
      <p:sp>
        <p:nvSpPr>
          <p:cNvPr id="21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8346147" y="3815909"/>
            <a:ext cx="771806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배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9567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81" r="52525"/>
          <a:stretch/>
        </p:blipFill>
        <p:spPr>
          <a:xfrm>
            <a:off x="-96241" y="1026391"/>
            <a:ext cx="4166707" cy="4008620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95" t="48202" r="7901" b="6261"/>
          <a:stretch/>
        </p:blipFill>
        <p:spPr>
          <a:xfrm>
            <a:off x="3970571" y="1026391"/>
            <a:ext cx="4505175" cy="4049595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함께 빈칸을 채워 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9040" y="-153355"/>
            <a:ext cx="1891213" cy="1597294"/>
          </a:xfrm>
          <a:prstGeom prst="rect">
            <a:avLst/>
          </a:prstGeom>
        </p:spPr>
      </p:pic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938925" y="1008104"/>
            <a:ext cx="1689314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더듬이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0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-20586" y="4225956"/>
            <a:ext cx="1983780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날개</a:t>
            </a:r>
            <a:r>
              <a:rPr lang="en-US" altLang="ko-KR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</a:t>
            </a:r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쌍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1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748239" y="4311467"/>
            <a:ext cx="1595376" cy="463010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다리</a:t>
            </a:r>
            <a:r>
              <a:rPr lang="en-US" altLang="ko-KR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3</a:t>
            </a:r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쌍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193287" y="1797607"/>
            <a:ext cx="934537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머리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178734" y="2527282"/>
            <a:ext cx="1172296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가슴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5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178734" y="3307531"/>
            <a:ext cx="771806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배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6851809" y="987616"/>
            <a:ext cx="1689314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더듬이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7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992639" y="3316785"/>
            <a:ext cx="1520311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날개</a:t>
            </a:r>
            <a:r>
              <a:rPr lang="en-US" altLang="ko-KR" sz="2800" b="1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2</a:t>
            </a:r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쌍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8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5410861" y="4445127"/>
            <a:ext cx="1440948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다리</a:t>
            </a:r>
            <a:r>
              <a:rPr lang="en-US" altLang="ko-KR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3</a:t>
            </a:r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쌍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8221715" y="1783555"/>
            <a:ext cx="911143" cy="578887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머리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20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8232856" y="2505241"/>
            <a:ext cx="911142" cy="469220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가슴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21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8221715" y="3150472"/>
            <a:ext cx="922283" cy="486689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배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0781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052621"/>
            <a:ext cx="9154274" cy="362270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</a:t>
            </a:r>
            <a:endParaRPr lang="ko-KR" altLang="en-US" sz="2000" dirty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곤충의 공통점을 말해 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406" y="-153355"/>
            <a:ext cx="1465847" cy="1238035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252429" y="1031064"/>
            <a:ext cx="829768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ko-KR" altLang="en-US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곤충은 </a:t>
            </a:r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       ), (       ), (      )</a:t>
            </a:r>
            <a:r>
              <a:rPr lang="ko-KR" altLang="en-US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로 되어 있다</a:t>
            </a:r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  <a:p>
            <a:pPr marL="514350" indent="-514350">
              <a:buAutoNum type="arabicPeriod"/>
            </a:pPr>
            <a:endParaRPr lang="en-US" altLang="ko-KR" sz="32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marL="514350" indent="-514350">
              <a:buAutoNum type="arabicPeriod"/>
            </a:pPr>
            <a:r>
              <a:rPr lang="ko-KR" altLang="en-US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곤충은 머리에 </a:t>
            </a:r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              )</a:t>
            </a:r>
            <a:r>
              <a:rPr lang="ko-KR" altLang="en-US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 있다</a:t>
            </a:r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  <a:p>
            <a:pPr marL="514350" indent="-514350">
              <a:buAutoNum type="arabicPeriod"/>
            </a:pPr>
            <a:endParaRPr lang="en-US" altLang="ko-KR" sz="32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marL="514350" indent="-514350">
              <a:buAutoNum type="arabicPeriod"/>
            </a:pPr>
            <a:r>
              <a:rPr lang="ko-KR" altLang="en-US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곤충은 </a:t>
            </a:r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</a:t>
            </a:r>
            <a:r>
              <a:rPr lang="ko-KR" altLang="en-US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쌍 또는 </a:t>
            </a:r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2</a:t>
            </a:r>
            <a:r>
              <a:rPr lang="ko-KR" altLang="en-US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쌍의 </a:t>
            </a:r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        )</a:t>
            </a:r>
            <a:r>
              <a:rPr lang="ko-KR" altLang="en-US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 있다</a:t>
            </a:r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  <a:p>
            <a:pPr marL="514350" indent="-514350">
              <a:buAutoNum type="arabicPeriod"/>
            </a:pPr>
            <a:endParaRPr lang="en-US" altLang="ko-KR" sz="32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marL="514350" indent="-514350">
              <a:buAutoNum type="arabicPeriod"/>
            </a:pPr>
            <a:r>
              <a:rPr lang="ko-KR" altLang="en-US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곤충의 다리는 </a:t>
            </a:r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      )</a:t>
            </a:r>
            <a:r>
              <a:rPr lang="ko-KR" altLang="en-US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쌍 이다</a:t>
            </a:r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</p:txBody>
      </p:sp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294419" y="1084679"/>
            <a:ext cx="934537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머리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0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696405" y="1070908"/>
            <a:ext cx="934537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가슴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1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5098391" y="1084679"/>
            <a:ext cx="771806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배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786285" y="2102334"/>
            <a:ext cx="1689314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더듬이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5173805" y="2977318"/>
            <a:ext cx="981898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날개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5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678992" y="3989165"/>
            <a:ext cx="742179" cy="548521"/>
          </a:xfrm>
          <a:prstGeom prst="roundRect">
            <a:avLst>
              <a:gd name="adj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3</a:t>
            </a:r>
            <a:endParaRPr lang="en-US" altLang="ko-KR" sz="28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7395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2069737"/>
            <a:ext cx="9154274" cy="1448526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활동</a:t>
            </a:r>
            <a:r>
              <a:rPr lang="en-US" altLang="ko-KR" sz="4800" dirty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3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 </a:t>
            </a:r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공부한 내용을 </a:t>
            </a:r>
            <a:endParaRPr lang="en-US" altLang="ko-KR" sz="4800" dirty="0" smtClean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정리해 봅시다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2000" dirty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92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줄줄이 말하기 놀이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934917"/>
            <a:ext cx="9043416" cy="3981498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346543" y="3290695"/>
            <a:ext cx="374936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ko-KR" altLang="en-US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선생님이</a:t>
            </a:r>
            <a:r>
              <a:rPr lang="en-US" altLang="ko-KR" sz="32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기준을</a:t>
            </a:r>
            <a:endParaRPr lang="en-US" altLang="ko-KR" sz="32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제시합니다</a:t>
            </a:r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4188738" y="3290695"/>
            <a:ext cx="46882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2. </a:t>
            </a:r>
            <a:r>
              <a:rPr lang="ko-KR" altLang="en-US" sz="32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모둠</a:t>
            </a:r>
            <a:r>
              <a:rPr lang="ko-KR" altLang="en-US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친구들끼리 상의</a:t>
            </a:r>
            <a:endParaRPr lang="en-US" altLang="ko-KR" sz="32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하여 각자 다른 동물을</a:t>
            </a:r>
            <a:endParaRPr lang="en-US" altLang="ko-KR" sz="32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생각합니다</a:t>
            </a:r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080" y="972011"/>
            <a:ext cx="4100288" cy="2318684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9809" y="991467"/>
            <a:ext cx="2388713" cy="2242678"/>
          </a:xfrm>
          <a:prstGeom prst="rect">
            <a:avLst/>
          </a:prstGeom>
        </p:spPr>
      </p:pic>
      <p:sp>
        <p:nvSpPr>
          <p:cNvPr id="5" name="타원 4"/>
          <p:cNvSpPr/>
          <p:nvPr/>
        </p:nvSpPr>
        <p:spPr>
          <a:xfrm>
            <a:off x="6613510" y="2911641"/>
            <a:ext cx="45719" cy="6497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/>
        </p:nvSpPr>
        <p:spPr>
          <a:xfrm>
            <a:off x="7228097" y="2893180"/>
            <a:ext cx="45719" cy="6497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342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줄줄이 말하기 놀이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934917"/>
            <a:ext cx="9043416" cy="3981498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346543" y="3290695"/>
            <a:ext cx="374936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3. </a:t>
            </a:r>
            <a:r>
              <a:rPr lang="ko-KR" altLang="en-US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선생님께 나와서 줄줄이 말합니다</a:t>
            </a:r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4188738" y="3290695"/>
            <a:ext cx="46882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4. </a:t>
            </a:r>
            <a:r>
              <a:rPr lang="ko-KR" altLang="en-US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같은 것을 말하거나 기준에 맞지 않으면 실패</a:t>
            </a:r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!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7264" y="1019021"/>
            <a:ext cx="3091172" cy="1856678"/>
          </a:xfrm>
          <a:prstGeom prst="rect">
            <a:avLst/>
          </a:prstGeom>
        </p:spPr>
      </p:pic>
      <p:grpSp>
        <p:nvGrpSpPr>
          <p:cNvPr id="8" name="그룹 7"/>
          <p:cNvGrpSpPr/>
          <p:nvPr/>
        </p:nvGrpSpPr>
        <p:grpSpPr>
          <a:xfrm>
            <a:off x="553419" y="1019021"/>
            <a:ext cx="3335610" cy="2117213"/>
            <a:chOff x="553419" y="1019021"/>
            <a:chExt cx="3335610" cy="2117213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3419" y="1019021"/>
              <a:ext cx="3335610" cy="2117213"/>
            </a:xfrm>
            <a:prstGeom prst="rect">
              <a:avLst/>
            </a:prstGeom>
          </p:spPr>
        </p:pic>
        <p:sp>
          <p:nvSpPr>
            <p:cNvPr id="7" name="타원 6"/>
            <p:cNvSpPr/>
            <p:nvPr/>
          </p:nvSpPr>
          <p:spPr>
            <a:xfrm>
              <a:off x="2372736" y="2684920"/>
              <a:ext cx="45719" cy="83382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/>
          </p:nvSpPr>
          <p:spPr>
            <a:xfrm>
              <a:off x="2971874" y="2700502"/>
              <a:ext cx="45719" cy="83382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9003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줄줄이 말하기 놀이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934917"/>
            <a:ext cx="9043416" cy="3981498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346543" y="3290695"/>
            <a:ext cx="374936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5. </a:t>
            </a:r>
            <a:r>
              <a:rPr lang="ko-KR" altLang="en-US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실수를 하면 자리로 돌아갑니다</a:t>
            </a:r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  <a:p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</a:t>
            </a:r>
            <a:r>
              <a:rPr lang="ko-KR" altLang="en-US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기회는 단 한 번</a:t>
            </a:r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!)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5146681" y="3372970"/>
            <a:ext cx="46882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6. </a:t>
            </a:r>
            <a:r>
              <a:rPr lang="ko-KR" altLang="en-US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성공하면 </a:t>
            </a:r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</a:t>
            </a:r>
            <a:r>
              <a:rPr lang="ko-KR" altLang="en-US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점을 획득합니다</a:t>
            </a:r>
            <a:r>
              <a:rPr lang="en-US" altLang="ko-KR" sz="32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637" y="990855"/>
            <a:ext cx="2967841" cy="2105754"/>
          </a:xfrm>
          <a:prstGeom prst="rect">
            <a:avLst/>
          </a:prstGeom>
        </p:spPr>
      </p:pic>
      <p:grpSp>
        <p:nvGrpSpPr>
          <p:cNvPr id="8" name="그룹 7"/>
          <p:cNvGrpSpPr/>
          <p:nvPr/>
        </p:nvGrpSpPr>
        <p:grpSpPr>
          <a:xfrm>
            <a:off x="5216512" y="1044161"/>
            <a:ext cx="3021075" cy="2219565"/>
            <a:chOff x="5216512" y="1044161"/>
            <a:chExt cx="3021075" cy="2219565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16512" y="1044161"/>
              <a:ext cx="3021075" cy="2219565"/>
            </a:xfrm>
            <a:prstGeom prst="rect">
              <a:avLst/>
            </a:prstGeom>
          </p:spPr>
        </p:pic>
        <p:sp>
          <p:nvSpPr>
            <p:cNvPr id="7" name="타원 6"/>
            <p:cNvSpPr/>
            <p:nvPr/>
          </p:nvSpPr>
          <p:spPr>
            <a:xfrm>
              <a:off x="6834273" y="2925666"/>
              <a:ext cx="45719" cy="8136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/>
          </p:nvSpPr>
          <p:spPr>
            <a:xfrm>
              <a:off x="7364479" y="2925666"/>
              <a:ext cx="45719" cy="8136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70141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1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396168" y="1155122"/>
            <a:ext cx="2127505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HY강B" panose="02030600000101010101" pitchFamily="18" charset="-127"/>
              <a:ea typeface="HY강B" panose="02030600000101010101" pitchFamily="18" charset="-127"/>
              <a:cs typeface="다온 청춘고딕(B)" panose="0202060302010102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038BB0D9-09F9-43B4-81AB-308FBD0C3D18}"/>
              </a:ext>
            </a:extLst>
          </p:cNvPr>
          <p:cNvGrpSpPr/>
          <p:nvPr/>
        </p:nvGrpSpPr>
        <p:grpSpPr>
          <a:xfrm>
            <a:off x="393845" y="1918464"/>
            <a:ext cx="8356310" cy="2610114"/>
            <a:chOff x="626932" y="3538611"/>
            <a:chExt cx="7666702" cy="2184296"/>
          </a:xfrm>
          <a:noFill/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xmlns="" id="{158C9E33-DD00-4540-9D8B-9F901552EA9D}"/>
                </a:ext>
              </a:extLst>
            </p:cNvPr>
            <p:cNvSpPr/>
            <p:nvPr/>
          </p:nvSpPr>
          <p:spPr>
            <a:xfrm>
              <a:off x="626932" y="3997219"/>
              <a:ext cx="7666702" cy="172568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fontAlgn="base" latinLnBrk="1"/>
              <a:r>
                <a:rPr lang="en-US" altLang="ko-KR" sz="3200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[</a:t>
              </a:r>
              <a:r>
                <a:rPr lang="en-US" altLang="ko-KR" sz="3200" dirty="0">
                  <a:latin typeface="HY강B" panose="02030600000101010101" pitchFamily="18" charset="-127"/>
                  <a:ea typeface="HY강B" panose="02030600000101010101" pitchFamily="18" charset="-127"/>
                </a:rPr>
                <a:t>4</a:t>
              </a:r>
              <a:r>
                <a:rPr lang="ko-KR" altLang="en-US" sz="3200" dirty="0">
                  <a:latin typeface="HY강B" panose="02030600000101010101" pitchFamily="18" charset="-127"/>
                  <a:ea typeface="HY강B" panose="02030600000101010101" pitchFamily="18" charset="-127"/>
                </a:rPr>
                <a:t>과</a:t>
              </a:r>
              <a:r>
                <a:rPr lang="en-US" altLang="ko-KR" sz="3200" dirty="0">
                  <a:latin typeface="HY강B" panose="02030600000101010101" pitchFamily="18" charset="-127"/>
                  <a:ea typeface="HY강B" panose="02030600000101010101" pitchFamily="18" charset="-127"/>
                </a:rPr>
                <a:t>03-01] </a:t>
              </a:r>
              <a:r>
                <a:rPr lang="ko-KR" altLang="en-US" sz="3200" dirty="0">
                  <a:latin typeface="HY강B" panose="02030600000101010101" pitchFamily="18" charset="-127"/>
                  <a:ea typeface="HY강B" panose="02030600000101010101" pitchFamily="18" charset="-127"/>
                </a:rPr>
                <a:t>여러 가지 동물을 관찰하여 특징에 따라 동물을 분류할 수 있다</a:t>
              </a:r>
              <a:r>
                <a:rPr lang="en-US" altLang="ko-KR" sz="3200" dirty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  <a:endParaRPr lang="ko-KR" altLang="en-US" sz="3200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  <a:p>
              <a:pPr fontAlgn="base" latinLnBrk="1"/>
              <a:r>
                <a:rPr lang="en-US" altLang="ko-KR" sz="3200" dirty="0">
                  <a:latin typeface="HY강B" panose="02030600000101010101" pitchFamily="18" charset="-127"/>
                  <a:ea typeface="HY강B" panose="02030600000101010101" pitchFamily="18" charset="-127"/>
                </a:rPr>
                <a:t>[4</a:t>
              </a:r>
              <a:r>
                <a:rPr lang="ko-KR" altLang="en-US" sz="3200" dirty="0">
                  <a:latin typeface="HY강B" panose="02030600000101010101" pitchFamily="18" charset="-127"/>
                  <a:ea typeface="HY강B" panose="02030600000101010101" pitchFamily="18" charset="-127"/>
                </a:rPr>
                <a:t>과</a:t>
              </a:r>
              <a:r>
                <a:rPr lang="en-US" altLang="ko-KR" sz="3200" dirty="0">
                  <a:latin typeface="HY강B" panose="02030600000101010101" pitchFamily="18" charset="-127"/>
                  <a:ea typeface="HY강B" panose="02030600000101010101" pitchFamily="18" charset="-127"/>
                </a:rPr>
                <a:t>03-02] </a:t>
              </a:r>
              <a:r>
                <a:rPr lang="ko-KR" altLang="en-US" sz="3200" dirty="0">
                  <a:latin typeface="HY강B" panose="02030600000101010101" pitchFamily="18" charset="-127"/>
                  <a:ea typeface="HY강B" panose="02030600000101010101" pitchFamily="18" charset="-127"/>
                </a:rPr>
                <a:t>동물의 생김새와 생활 방식이 환경에 관련되어 있음을 설명할 수 있다</a:t>
              </a:r>
              <a:r>
                <a:rPr lang="en-US" altLang="ko-KR" sz="3200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  <a:endParaRPr lang="ko-KR" altLang="en-US" sz="3200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xmlns="" id="{2D0D08BA-8FBB-41F8-ABA3-8C329CD6578B}"/>
                </a:ext>
              </a:extLst>
            </p:cNvPr>
            <p:cNvSpPr/>
            <p:nvPr/>
          </p:nvSpPr>
          <p:spPr>
            <a:xfrm>
              <a:off x="626932" y="3538611"/>
              <a:ext cx="2779934" cy="724538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관련 성취기준</a:t>
              </a:r>
              <a:r>
                <a:rPr kumimoji="0" lang="en-US" altLang="ko-K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673" y="1166865"/>
            <a:ext cx="873110" cy="724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91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117459" y="1410755"/>
            <a:ext cx="8909080" cy="2755891"/>
          </a:xfrm>
          <a:prstGeom prst="round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연습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67" r="56321"/>
          <a:stretch/>
        </p:blipFill>
        <p:spPr>
          <a:xfrm rot="21202897">
            <a:off x="2615396" y="1013989"/>
            <a:ext cx="846587" cy="743023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8" t="18668" r="46703" b="39999"/>
          <a:stretch/>
        </p:blipFill>
        <p:spPr>
          <a:xfrm>
            <a:off x="5521027" y="905776"/>
            <a:ext cx="846587" cy="743023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2" t="5038" r="3009" b="53629"/>
          <a:stretch/>
        </p:blipFill>
        <p:spPr>
          <a:xfrm rot="755494" flipH="1">
            <a:off x="4605453" y="964119"/>
            <a:ext cx="844743" cy="743023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41" t="49779" r="8780" b="8888"/>
          <a:stretch/>
        </p:blipFill>
        <p:spPr>
          <a:xfrm rot="20971167" flipH="1">
            <a:off x="3598483" y="924343"/>
            <a:ext cx="899665" cy="813545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544660" y="997388"/>
            <a:ext cx="8206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</a:t>
            </a:r>
            <a:endParaRPr lang="ko-KR" altLang="en-US" sz="4000" dirty="0"/>
          </a:p>
        </p:txBody>
      </p:sp>
      <p:sp>
        <p:nvSpPr>
          <p:cNvPr id="14" name="직사각형 13"/>
          <p:cNvSpPr/>
          <p:nvPr/>
        </p:nvSpPr>
        <p:spPr>
          <a:xfrm>
            <a:off x="1766863" y="1839985"/>
            <a:ext cx="561027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6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날개가 없는 동물</a:t>
            </a:r>
            <a:endParaRPr lang="ko-KR" altLang="en-US" sz="7200" b="1" dirty="0"/>
          </a:p>
        </p:txBody>
      </p:sp>
    </p:spTree>
    <p:extLst>
      <p:ext uri="{BB962C8B-B14F-4D97-AF65-F5344CB8AC3E}">
        <p14:creationId xmlns:p14="http://schemas.microsoft.com/office/powerpoint/2010/main" val="419052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117459" y="1410755"/>
            <a:ext cx="8909080" cy="2755891"/>
          </a:xfrm>
          <a:prstGeom prst="round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문제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1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67" r="56321"/>
          <a:stretch/>
        </p:blipFill>
        <p:spPr>
          <a:xfrm rot="21202897">
            <a:off x="2615396" y="1013989"/>
            <a:ext cx="846587" cy="743023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8" t="18668" r="46703" b="39999"/>
          <a:stretch/>
        </p:blipFill>
        <p:spPr>
          <a:xfrm>
            <a:off x="5521027" y="905776"/>
            <a:ext cx="846587" cy="743023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2" t="5038" r="3009" b="53629"/>
          <a:stretch/>
        </p:blipFill>
        <p:spPr>
          <a:xfrm rot="755494" flipH="1">
            <a:off x="4605453" y="964119"/>
            <a:ext cx="844743" cy="743023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41" t="49779" r="8780" b="8888"/>
          <a:stretch/>
        </p:blipFill>
        <p:spPr>
          <a:xfrm rot="20971167" flipH="1">
            <a:off x="3598483" y="924343"/>
            <a:ext cx="899665" cy="813545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544660" y="997388"/>
            <a:ext cx="8206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</a:t>
            </a:r>
            <a:endParaRPr lang="ko-KR" altLang="en-US" sz="4000" dirty="0"/>
          </a:p>
        </p:txBody>
      </p:sp>
      <p:sp>
        <p:nvSpPr>
          <p:cNvPr id="14" name="직사각형 13"/>
          <p:cNvSpPr/>
          <p:nvPr/>
        </p:nvSpPr>
        <p:spPr>
          <a:xfrm>
            <a:off x="650449" y="1839985"/>
            <a:ext cx="767341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6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알을 낳는 동물</a:t>
            </a:r>
            <a:endParaRPr lang="en-US" altLang="ko-KR" sz="6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93567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117459" y="1410755"/>
            <a:ext cx="8909080" cy="2755891"/>
          </a:xfrm>
          <a:prstGeom prst="round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문제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3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67" r="56321"/>
          <a:stretch/>
        </p:blipFill>
        <p:spPr>
          <a:xfrm rot="21202897">
            <a:off x="2615396" y="1013989"/>
            <a:ext cx="846587" cy="743023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8" t="18668" r="46703" b="39999"/>
          <a:stretch/>
        </p:blipFill>
        <p:spPr>
          <a:xfrm>
            <a:off x="5521027" y="905776"/>
            <a:ext cx="846587" cy="743023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2" t="5038" r="3009" b="53629"/>
          <a:stretch/>
        </p:blipFill>
        <p:spPr>
          <a:xfrm rot="755494" flipH="1">
            <a:off x="4605453" y="964119"/>
            <a:ext cx="844743" cy="743023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41" t="49779" r="8780" b="8888"/>
          <a:stretch/>
        </p:blipFill>
        <p:spPr>
          <a:xfrm rot="20971167" flipH="1">
            <a:off x="3598483" y="924343"/>
            <a:ext cx="899665" cy="813545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544660" y="997388"/>
            <a:ext cx="8206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</a:t>
            </a:r>
            <a:endParaRPr lang="ko-KR" altLang="en-US" sz="4000" dirty="0"/>
          </a:p>
        </p:txBody>
      </p:sp>
      <p:sp>
        <p:nvSpPr>
          <p:cNvPr id="14" name="직사각형 13"/>
          <p:cNvSpPr/>
          <p:nvPr/>
        </p:nvSpPr>
        <p:spPr>
          <a:xfrm>
            <a:off x="650449" y="1839985"/>
            <a:ext cx="767341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6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더듬이가</a:t>
            </a:r>
            <a:endParaRPr lang="en-US" altLang="ko-KR" sz="6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6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있는 동물</a:t>
            </a:r>
            <a:endParaRPr lang="en-US" altLang="ko-KR" sz="6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4021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117459" y="1410755"/>
            <a:ext cx="8909080" cy="2755891"/>
          </a:xfrm>
          <a:prstGeom prst="round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문제</a:t>
            </a:r>
            <a:r>
              <a:rPr lang="en-US" altLang="ko-KR" sz="32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4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67" r="56321"/>
          <a:stretch/>
        </p:blipFill>
        <p:spPr>
          <a:xfrm rot="21202897">
            <a:off x="2615396" y="1013989"/>
            <a:ext cx="846587" cy="743023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8" t="18668" r="46703" b="39999"/>
          <a:stretch/>
        </p:blipFill>
        <p:spPr>
          <a:xfrm>
            <a:off x="5521027" y="905776"/>
            <a:ext cx="846587" cy="743023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2" t="5038" r="3009" b="53629"/>
          <a:stretch/>
        </p:blipFill>
        <p:spPr>
          <a:xfrm rot="755494" flipH="1">
            <a:off x="4605453" y="964119"/>
            <a:ext cx="844743" cy="743023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41" t="49779" r="8780" b="8888"/>
          <a:stretch/>
        </p:blipFill>
        <p:spPr>
          <a:xfrm rot="20971167" flipH="1">
            <a:off x="3598483" y="924343"/>
            <a:ext cx="899665" cy="813545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544660" y="997388"/>
            <a:ext cx="8206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</a:t>
            </a:r>
            <a:endParaRPr lang="ko-KR" altLang="en-US" sz="4000" dirty="0"/>
          </a:p>
        </p:txBody>
      </p:sp>
      <p:sp>
        <p:nvSpPr>
          <p:cNvPr id="14" name="직사각형 13"/>
          <p:cNvSpPr/>
          <p:nvPr/>
        </p:nvSpPr>
        <p:spPr>
          <a:xfrm>
            <a:off x="650449" y="1839985"/>
            <a:ext cx="767341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6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다리가 </a:t>
            </a:r>
            <a:r>
              <a:rPr lang="en-US" altLang="ko-KR" sz="6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6</a:t>
            </a:r>
            <a:r>
              <a:rPr lang="ko-KR" altLang="en-US" sz="6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개보다</a:t>
            </a:r>
            <a:endParaRPr lang="en-US" altLang="ko-KR" sz="6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6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많은 동물</a:t>
            </a:r>
            <a:endParaRPr lang="en-US" altLang="ko-KR" sz="6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6380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117459" y="1410755"/>
            <a:ext cx="8909080" cy="2755891"/>
          </a:xfrm>
          <a:prstGeom prst="round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문제</a:t>
            </a:r>
            <a:r>
              <a:rPr lang="en-US" altLang="ko-KR" sz="32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5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67" r="56321"/>
          <a:stretch/>
        </p:blipFill>
        <p:spPr>
          <a:xfrm rot="21202897">
            <a:off x="2615396" y="1013989"/>
            <a:ext cx="846587" cy="743023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8" t="18668" r="46703" b="39999"/>
          <a:stretch/>
        </p:blipFill>
        <p:spPr>
          <a:xfrm>
            <a:off x="5521027" y="905776"/>
            <a:ext cx="846587" cy="743023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2" t="5038" r="3009" b="53629"/>
          <a:stretch/>
        </p:blipFill>
        <p:spPr>
          <a:xfrm rot="755494" flipH="1">
            <a:off x="4605453" y="964119"/>
            <a:ext cx="844743" cy="743023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41" t="49779" r="8780" b="8888"/>
          <a:stretch/>
        </p:blipFill>
        <p:spPr>
          <a:xfrm rot="20971167" flipH="1">
            <a:off x="3598483" y="924343"/>
            <a:ext cx="899665" cy="813545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544660" y="997388"/>
            <a:ext cx="8206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</a:t>
            </a:r>
            <a:endParaRPr lang="ko-KR" altLang="en-US" sz="4000" dirty="0"/>
          </a:p>
        </p:txBody>
      </p:sp>
      <p:sp>
        <p:nvSpPr>
          <p:cNvPr id="14" name="직사각형 13"/>
          <p:cNvSpPr/>
          <p:nvPr/>
        </p:nvSpPr>
        <p:spPr>
          <a:xfrm>
            <a:off x="339365" y="1839985"/>
            <a:ext cx="828616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6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‘</a:t>
            </a:r>
            <a:r>
              <a:rPr lang="ko-KR" altLang="en-US" sz="6600" b="1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ㄱ</a:t>
            </a:r>
            <a:r>
              <a:rPr lang="en-US" altLang="ko-KR" sz="6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’</a:t>
            </a:r>
            <a:r>
              <a:rPr lang="ko-KR" altLang="en-US" sz="6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으로 시작하는</a:t>
            </a:r>
            <a:endParaRPr lang="en-US" altLang="ko-KR" sz="6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6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동물</a:t>
            </a:r>
            <a:endParaRPr lang="en-US" altLang="ko-KR" sz="6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6247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117459" y="1410755"/>
            <a:ext cx="8909080" cy="2755891"/>
          </a:xfrm>
          <a:prstGeom prst="round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문제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6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67" r="56321"/>
          <a:stretch/>
        </p:blipFill>
        <p:spPr>
          <a:xfrm rot="21202897">
            <a:off x="2615396" y="1013989"/>
            <a:ext cx="846587" cy="743023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8" t="18668" r="46703" b="39999"/>
          <a:stretch/>
        </p:blipFill>
        <p:spPr>
          <a:xfrm>
            <a:off x="5521027" y="905776"/>
            <a:ext cx="846587" cy="743023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2" t="5038" r="3009" b="53629"/>
          <a:stretch/>
        </p:blipFill>
        <p:spPr>
          <a:xfrm rot="755494" flipH="1">
            <a:off x="4605453" y="964119"/>
            <a:ext cx="844743" cy="743023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41" t="49779" r="8780" b="8888"/>
          <a:stretch/>
        </p:blipFill>
        <p:spPr>
          <a:xfrm rot="20971167" flipH="1">
            <a:off x="3598483" y="924343"/>
            <a:ext cx="899665" cy="813545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544660" y="997388"/>
            <a:ext cx="8206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</a:t>
            </a:r>
            <a:endParaRPr lang="ko-KR" altLang="en-US" sz="4000" dirty="0"/>
          </a:p>
        </p:txBody>
      </p:sp>
      <p:sp>
        <p:nvSpPr>
          <p:cNvPr id="14" name="직사각형 13"/>
          <p:cNvSpPr/>
          <p:nvPr/>
        </p:nvSpPr>
        <p:spPr>
          <a:xfrm>
            <a:off x="650449" y="1839985"/>
            <a:ext cx="767341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6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물에 사는 동물</a:t>
            </a:r>
            <a:endParaRPr lang="en-US" altLang="ko-KR" sz="6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91513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117459" y="1410755"/>
            <a:ext cx="8909080" cy="2755891"/>
          </a:xfrm>
          <a:prstGeom prst="round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문제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7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67" r="56321"/>
          <a:stretch/>
        </p:blipFill>
        <p:spPr>
          <a:xfrm rot="21202897">
            <a:off x="2615396" y="1013989"/>
            <a:ext cx="846587" cy="743023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8" t="18668" r="46703" b="39999"/>
          <a:stretch/>
        </p:blipFill>
        <p:spPr>
          <a:xfrm>
            <a:off x="5521027" y="905776"/>
            <a:ext cx="846587" cy="743023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2" t="5038" r="3009" b="53629"/>
          <a:stretch/>
        </p:blipFill>
        <p:spPr>
          <a:xfrm rot="755494" flipH="1">
            <a:off x="4605453" y="964119"/>
            <a:ext cx="844743" cy="743023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41" t="49779" r="8780" b="8888"/>
          <a:stretch/>
        </p:blipFill>
        <p:spPr>
          <a:xfrm rot="20971167" flipH="1">
            <a:off x="3598483" y="924343"/>
            <a:ext cx="899665" cy="813545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544660" y="997388"/>
            <a:ext cx="8206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</a:t>
            </a:r>
            <a:endParaRPr lang="ko-KR" altLang="en-US" sz="4000" dirty="0"/>
          </a:p>
        </p:txBody>
      </p:sp>
      <p:sp>
        <p:nvSpPr>
          <p:cNvPr id="14" name="직사각형 13"/>
          <p:cNvSpPr/>
          <p:nvPr/>
        </p:nvSpPr>
        <p:spPr>
          <a:xfrm>
            <a:off x="650449" y="1839985"/>
            <a:ext cx="767341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6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한 글자로 된</a:t>
            </a:r>
            <a:endParaRPr lang="en-US" altLang="ko-KR" sz="6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6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동물</a:t>
            </a:r>
            <a:endParaRPr lang="en-US" altLang="ko-KR" sz="6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03181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117459" y="1410755"/>
            <a:ext cx="8909080" cy="2755891"/>
          </a:xfrm>
          <a:prstGeom prst="round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문제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8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67" r="56321"/>
          <a:stretch/>
        </p:blipFill>
        <p:spPr>
          <a:xfrm rot="21202897">
            <a:off x="2615396" y="1013989"/>
            <a:ext cx="846587" cy="743023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8" t="18668" r="46703" b="39999"/>
          <a:stretch/>
        </p:blipFill>
        <p:spPr>
          <a:xfrm>
            <a:off x="5521027" y="905776"/>
            <a:ext cx="846587" cy="743023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2" t="5038" r="3009" b="53629"/>
          <a:stretch/>
        </p:blipFill>
        <p:spPr>
          <a:xfrm rot="755494" flipH="1">
            <a:off x="4605453" y="964119"/>
            <a:ext cx="844743" cy="743023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41" t="49779" r="8780" b="8888"/>
          <a:stretch/>
        </p:blipFill>
        <p:spPr>
          <a:xfrm rot="20971167" flipH="1">
            <a:off x="3598483" y="924343"/>
            <a:ext cx="899665" cy="813545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544660" y="997388"/>
            <a:ext cx="8206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</a:t>
            </a:r>
            <a:endParaRPr lang="ko-KR" altLang="en-US" sz="4000" dirty="0"/>
          </a:p>
        </p:txBody>
      </p:sp>
      <p:sp>
        <p:nvSpPr>
          <p:cNvPr id="14" name="직사각형 13"/>
          <p:cNvSpPr/>
          <p:nvPr/>
        </p:nvSpPr>
        <p:spPr>
          <a:xfrm>
            <a:off x="650449" y="1839985"/>
            <a:ext cx="767341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6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머리</a:t>
            </a:r>
            <a:r>
              <a:rPr lang="en-US" altLang="ko-KR" sz="6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6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가슴</a:t>
            </a:r>
            <a:r>
              <a:rPr lang="en-US" altLang="ko-KR" sz="6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6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배로</a:t>
            </a:r>
            <a:endParaRPr lang="en-US" altLang="ko-KR" sz="6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6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이루어진 동물</a:t>
            </a:r>
            <a:endParaRPr lang="en-US" altLang="ko-KR" sz="6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73735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8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-2" y="1308335"/>
            <a:ext cx="9144002" cy="2632923"/>
            <a:chOff x="-351903" y="992378"/>
            <a:chExt cx="9914562" cy="3510564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351903" y="992378"/>
              <a:ext cx="9914562" cy="3510564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984780" y="1096882"/>
              <a:ext cx="7241219" cy="17645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80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Thank you!</a:t>
              </a:r>
              <a:endParaRPr lang="en-US" altLang="ko-KR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670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20" b="93187" l="9991" r="89964">
                        <a14:foregroundMark x1="48910" y1="37169" x2="52543" y2="85314"/>
                        <a14:foregroundMark x1="36013" y1="39591" x2="49046" y2="64421"/>
                        <a14:foregroundMark x1="68302" y1="31870" x2="52952" y2="51400"/>
                        <a14:foregroundMark x1="46866" y1="30659" x2="56585" y2="30886"/>
                        <a14:foregroundMark x1="46004" y1="35049" x2="71798" y2="32248"/>
                        <a14:foregroundMark x1="74841" y1="29674" x2="40963" y2="66389"/>
                        <a14:foregroundMark x1="25477" y1="63058" x2="45731" y2="76457"/>
                        <a14:foregroundMark x1="58038" y1="63815" x2="54133" y2="86677"/>
                        <a14:foregroundMark x1="30381" y1="84103" x2="49909" y2="90840"/>
                        <a14:foregroundMark x1="70618" y1="30507" x2="75250" y2="29296"/>
                        <a14:foregroundMark x1="72525" y1="27328" x2="76567" y2="35428"/>
                        <a14:foregroundMark x1="64668" y1="51779" x2="67439" y2="58138"/>
                        <a14:foregroundMark x1="70481" y1="57911" x2="60218" y2="66540"/>
                        <a14:foregroundMark x1="70345" y1="52612" x2="63987" y2="56548"/>
                        <a14:foregroundMark x1="33560" y1="39743" x2="36603" y2="47843"/>
                        <a14:foregroundMark x1="33152" y1="39591" x2="36603" y2="38002"/>
                        <a14:backgroundMark x1="23569" y1="75852" x2="13442" y2="993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66" t="23992" r="24457" b="7002"/>
          <a:stretch/>
        </p:blipFill>
        <p:spPr>
          <a:xfrm>
            <a:off x="3677920" y="115765"/>
            <a:ext cx="1666240" cy="1602154"/>
          </a:xfrm>
          <a:prstGeom prst="rect">
            <a:avLst/>
          </a:prstGeom>
        </p:spPr>
      </p:pic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71417" y="1246281"/>
            <a:ext cx="2005149" cy="578757"/>
          </a:xfrm>
          <a:prstGeom prst="roundRect">
            <a:avLst>
              <a:gd name="adj" fmla="val 0"/>
            </a:avLst>
          </a:prstGeom>
          <a:solidFill>
            <a:srgbClr val="6A507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마무리하며</a:t>
            </a:r>
            <a:endParaRPr lang="ko-KR" altLang="en-US" sz="1100" dirty="0">
              <a:solidFill>
                <a:schemeClr val="bg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71417" y="1838234"/>
            <a:ext cx="8601892" cy="3079206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이번 </a:t>
            </a:r>
            <a:r>
              <a:rPr lang="ko-KR" altLang="en-US" sz="3600" dirty="0" err="1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차시에서는</a:t>
            </a:r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</a:t>
            </a:r>
            <a:r>
              <a:rPr lang="en-US" altLang="ko-KR" sz="3600" dirty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&lt;</a:t>
            </a:r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모기와 황소</a:t>
            </a:r>
            <a:r>
              <a:rPr lang="en-US" altLang="ko-KR" sz="3600" dirty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&gt;</a:t>
            </a:r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를 통해 동물들을 분류해 보고 공부해 보았습니다</a:t>
            </a:r>
            <a:r>
              <a:rPr lang="en-US" altLang="ko-KR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 </a:t>
            </a:r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다음 시간에는 </a:t>
            </a:r>
            <a:r>
              <a:rPr lang="en-US" altLang="ko-KR" sz="3600" dirty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&lt;</a:t>
            </a:r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모기와 황소</a:t>
            </a:r>
            <a:r>
              <a:rPr lang="en-US" altLang="ko-KR" sz="3600" dirty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&gt;</a:t>
            </a:r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에 등장하는 동물들이 되어 역할극을 </a:t>
            </a:r>
            <a:endParaRPr lang="en-US" altLang="ko-KR" sz="3600" dirty="0" smtClean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  <a:p>
            <a:pPr algn="ctr"/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해 보겠습니다</a:t>
            </a:r>
            <a:r>
              <a:rPr lang="en-US" altLang="ko-KR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3600" dirty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7431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" y="241766"/>
            <a:ext cx="8851392" cy="4521035"/>
          </a:xfrm>
          <a:prstGeom prst="rect">
            <a:avLst/>
          </a:prstGeom>
        </p:spPr>
      </p:pic>
      <p:pic>
        <p:nvPicPr>
          <p:cNvPr id="6" name="그림 5" descr="개체이(가) 표시된 사진&#10;&#10;자동 생성된 설명">
            <a:extLst>
              <a:ext uri="{FF2B5EF4-FFF2-40B4-BE49-F238E27FC236}">
                <a16:creationId xmlns:a16="http://schemas.microsoft.com/office/drawing/2014/main" xmlns="" id="{C9817650-9D64-427C-B8BF-2E7759A504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6" t="50000" r="34270" b="9643"/>
          <a:stretch/>
        </p:blipFill>
        <p:spPr>
          <a:xfrm>
            <a:off x="8098461" y="4352925"/>
            <a:ext cx="1045539" cy="80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39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1"/>
            <a:ext cx="9143980" cy="5143501"/>
          </a:xfrm>
          <a:prstGeom prst="rect">
            <a:avLst/>
          </a:prstGeom>
        </p:spPr>
      </p:pic>
      <p:sp>
        <p:nvSpPr>
          <p:cNvPr id="101" name="직사각형 100">
            <a:extLst>
              <a:ext uri="{FF2B5EF4-FFF2-40B4-BE49-F238E27FC236}">
                <a16:creationId xmlns:a16="http://schemas.microsoft.com/office/drawing/2014/main" xmlns="" id="{9E5703A2-EAA5-4547-866C-94B441A11C18}"/>
              </a:ext>
            </a:extLst>
          </p:cNvPr>
          <p:cNvSpPr/>
          <p:nvPr/>
        </p:nvSpPr>
        <p:spPr>
          <a:xfrm>
            <a:off x="125655" y="99694"/>
            <a:ext cx="8961099" cy="494411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ea"/>
              <a:ea typeface="+mj-ea"/>
            </a:endParaRPr>
          </a:p>
        </p:txBody>
      </p:sp>
      <p:sp>
        <p:nvSpPr>
          <p:cNvPr id="102" name="직사각형 101">
            <a:extLst>
              <a:ext uri="{FF2B5EF4-FFF2-40B4-BE49-F238E27FC236}">
                <a16:creationId xmlns:a16="http://schemas.microsoft.com/office/drawing/2014/main" xmlns="" id="{F09681B0-C45F-4311-AE97-9215E59EEDF2}"/>
              </a:ext>
            </a:extLst>
          </p:cNvPr>
          <p:cNvSpPr/>
          <p:nvPr/>
        </p:nvSpPr>
        <p:spPr>
          <a:xfrm>
            <a:off x="4513828" y="1137226"/>
            <a:ext cx="1847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ko-KR" altLang="en-US" sz="5400" dirty="0">
              <a:solidFill>
                <a:srgbClr val="7030A0"/>
              </a:solidFill>
              <a:latin typeface="+mj-ea"/>
              <a:ea typeface="+mj-ea"/>
            </a:endParaRPr>
          </a:p>
        </p:txBody>
      </p:sp>
      <p:cxnSp>
        <p:nvCxnSpPr>
          <p:cNvPr id="10" name="직선 연결선 9"/>
          <p:cNvCxnSpPr>
            <a:stCxn id="18" idx="0"/>
          </p:cNvCxnSpPr>
          <p:nvPr/>
        </p:nvCxnSpPr>
        <p:spPr>
          <a:xfrm flipV="1">
            <a:off x="3971633" y="3068952"/>
            <a:ext cx="634572" cy="904046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모서리가 둥근 직사각형 4"/>
          <p:cNvSpPr/>
          <p:nvPr/>
        </p:nvSpPr>
        <p:spPr>
          <a:xfrm>
            <a:off x="0" y="0"/>
            <a:ext cx="2492900" cy="559157"/>
          </a:xfrm>
          <a:prstGeom prst="roundRect">
            <a:avLst>
              <a:gd name="adj" fmla="val 0"/>
            </a:avLst>
          </a:prstGeom>
          <a:solidFill>
            <a:srgbClr val="FBF2EF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marL="742950" indent="-742950" algn="r">
              <a:defRPr/>
            </a:pPr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그림책 </a:t>
            </a:r>
            <a:r>
              <a:rPr lang="ko-KR" altLang="en-US" sz="2800" dirty="0" err="1" smtClean="0">
                <a:solidFill>
                  <a:schemeClr val="tx2">
                    <a:lumMod val="75000"/>
                  </a:schemeClr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로드맵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 flipH="1">
            <a:off x="3409053" y="2631904"/>
            <a:ext cx="843857" cy="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모서리가 둥근 직사각형 36"/>
          <p:cNvSpPr/>
          <p:nvPr/>
        </p:nvSpPr>
        <p:spPr>
          <a:xfrm>
            <a:off x="5391274" y="4412527"/>
            <a:ext cx="1551007" cy="59887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재미나 감동 느끼기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279141" y="3972998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등장하는 동물들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2" name="모서리가 둥근 직사각형 41"/>
          <p:cNvSpPr/>
          <p:nvPr/>
        </p:nvSpPr>
        <p:spPr>
          <a:xfrm>
            <a:off x="366227" y="3355431"/>
            <a:ext cx="1290439" cy="40154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동물의 특징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2" name="모서리가 둥근 직사각형 61"/>
          <p:cNvSpPr/>
          <p:nvPr/>
        </p:nvSpPr>
        <p:spPr>
          <a:xfrm>
            <a:off x="6667655" y="3770611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국어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63" name="직선 연결선 62"/>
          <p:cNvCxnSpPr/>
          <p:nvPr/>
        </p:nvCxnSpPr>
        <p:spPr>
          <a:xfrm flipH="1">
            <a:off x="6248147" y="4202659"/>
            <a:ext cx="859766" cy="209868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4" name="직선 연결선 63"/>
          <p:cNvCxnSpPr>
            <a:stCxn id="62" idx="2"/>
            <a:endCxn id="69" idx="0"/>
          </p:cNvCxnSpPr>
          <p:nvPr/>
        </p:nvCxnSpPr>
        <p:spPr>
          <a:xfrm>
            <a:off x="7026544" y="4202659"/>
            <a:ext cx="1042390" cy="209868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9" name="모서리가 둥근 직사각형 68"/>
          <p:cNvSpPr/>
          <p:nvPr/>
        </p:nvSpPr>
        <p:spPr>
          <a:xfrm>
            <a:off x="7390035" y="4412527"/>
            <a:ext cx="1357797" cy="598874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인물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사건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배경 파악하기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71" name="직선 연결선 70"/>
          <p:cNvCxnSpPr>
            <a:stCxn id="62" idx="1"/>
          </p:cNvCxnSpPr>
          <p:nvPr/>
        </p:nvCxnSpPr>
        <p:spPr>
          <a:xfrm flipH="1" flipV="1">
            <a:off x="6230346" y="3717459"/>
            <a:ext cx="437309" cy="269176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04" name="모서리가 둥근 직사각형 103"/>
          <p:cNvSpPr/>
          <p:nvPr/>
        </p:nvSpPr>
        <p:spPr>
          <a:xfrm>
            <a:off x="1968164" y="3803439"/>
            <a:ext cx="1024538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과학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05" name="직선 연결선 104"/>
          <p:cNvCxnSpPr>
            <a:stCxn id="18" idx="1"/>
            <a:endCxn id="104" idx="3"/>
          </p:cNvCxnSpPr>
          <p:nvPr/>
        </p:nvCxnSpPr>
        <p:spPr>
          <a:xfrm flipH="1" flipV="1">
            <a:off x="2992702" y="4019463"/>
            <a:ext cx="286439" cy="169559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모서리가 둥근 직사각형 42"/>
          <p:cNvSpPr/>
          <p:nvPr/>
        </p:nvSpPr>
        <p:spPr>
          <a:xfrm>
            <a:off x="2086949" y="2462210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등장인물 사이의 갈등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78" name="직선 연결선 77"/>
          <p:cNvCxnSpPr/>
          <p:nvPr/>
        </p:nvCxnSpPr>
        <p:spPr>
          <a:xfrm>
            <a:off x="5004142" y="2729103"/>
            <a:ext cx="689661" cy="712874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모서리가 둥근 직사각형 81"/>
          <p:cNvSpPr/>
          <p:nvPr/>
        </p:nvSpPr>
        <p:spPr>
          <a:xfrm>
            <a:off x="5710441" y="3283001"/>
            <a:ext cx="1316103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책 읽기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3" name="모서리가 둥근 직사각형 92"/>
          <p:cNvSpPr/>
          <p:nvPr/>
        </p:nvSpPr>
        <p:spPr>
          <a:xfrm>
            <a:off x="1002802" y="2160703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도덕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9" name="모서리가 둥근 직사각형 98"/>
          <p:cNvSpPr/>
          <p:nvPr/>
        </p:nvSpPr>
        <p:spPr>
          <a:xfrm>
            <a:off x="1510539" y="1415345"/>
            <a:ext cx="1551007" cy="59887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대상과 상황에 따른 예절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3" name="모서리가 둥근 직사각형 102"/>
          <p:cNvSpPr/>
          <p:nvPr/>
        </p:nvSpPr>
        <p:spPr>
          <a:xfrm>
            <a:off x="2936317" y="649278"/>
            <a:ext cx="3418379" cy="598874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err="1" smtClean="0">
                <a:solidFill>
                  <a:schemeClr val="tx1"/>
                </a:solidFill>
                <a:latin typeface="+mj-ea"/>
                <a:ea typeface="+mj-ea"/>
              </a:rPr>
              <a:t>배려있는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 말하기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>
              <a:defRPr/>
            </a:pP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역할극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</a:p>
        </p:txBody>
      </p:sp>
      <p:cxnSp>
        <p:nvCxnSpPr>
          <p:cNvPr id="109" name="직선 연결선 108"/>
          <p:cNvCxnSpPr>
            <a:stCxn id="93" idx="3"/>
            <a:endCxn id="43" idx="1"/>
          </p:cNvCxnSpPr>
          <p:nvPr/>
        </p:nvCxnSpPr>
        <p:spPr>
          <a:xfrm>
            <a:off x="1720579" y="2376727"/>
            <a:ext cx="366370" cy="301507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1" name="직선 연결선 110"/>
          <p:cNvCxnSpPr/>
          <p:nvPr/>
        </p:nvCxnSpPr>
        <p:spPr>
          <a:xfrm flipV="1">
            <a:off x="1313653" y="2014218"/>
            <a:ext cx="870275" cy="149378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3" name="직선 연결선 112"/>
          <p:cNvCxnSpPr>
            <a:endCxn id="104" idx="1"/>
          </p:cNvCxnSpPr>
          <p:nvPr/>
        </p:nvCxnSpPr>
        <p:spPr>
          <a:xfrm flipV="1">
            <a:off x="1607718" y="4019463"/>
            <a:ext cx="360446" cy="385583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모서리가 둥근 직사각형 114"/>
          <p:cNvSpPr/>
          <p:nvPr/>
        </p:nvSpPr>
        <p:spPr>
          <a:xfrm>
            <a:off x="266418" y="4078362"/>
            <a:ext cx="1290439" cy="624125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동물의 생김새와 환경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6" name="모서리가 둥근 직사각형 55"/>
          <p:cNvSpPr/>
          <p:nvPr/>
        </p:nvSpPr>
        <p:spPr>
          <a:xfrm>
            <a:off x="6533768" y="1318028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국어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58" name="직선 연결선 57"/>
          <p:cNvCxnSpPr>
            <a:stCxn id="42" idx="3"/>
          </p:cNvCxnSpPr>
          <p:nvPr/>
        </p:nvCxnSpPr>
        <p:spPr>
          <a:xfrm>
            <a:off x="1656666" y="3556203"/>
            <a:ext cx="527262" cy="262661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직선 연결선 49"/>
          <p:cNvCxnSpPr>
            <a:stCxn id="62" idx="3"/>
          </p:cNvCxnSpPr>
          <p:nvPr/>
        </p:nvCxnSpPr>
        <p:spPr>
          <a:xfrm flipV="1">
            <a:off x="7385432" y="3715049"/>
            <a:ext cx="571544" cy="271586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5" name="모서리가 둥근 직사각형 54"/>
          <p:cNvSpPr/>
          <p:nvPr/>
        </p:nvSpPr>
        <p:spPr>
          <a:xfrm>
            <a:off x="7969529" y="3528692"/>
            <a:ext cx="964214" cy="325802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국어사전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9" name="모서리가 둥근 직사각형 58"/>
          <p:cNvSpPr/>
          <p:nvPr/>
        </p:nvSpPr>
        <p:spPr>
          <a:xfrm>
            <a:off x="4825562" y="3812232"/>
            <a:ext cx="964214" cy="495361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smtClean="0">
                <a:solidFill>
                  <a:schemeClr val="tx1"/>
                </a:solidFill>
                <a:latin typeface="+mj-ea"/>
                <a:ea typeface="+mj-ea"/>
              </a:rPr>
              <a:t>의성어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의태어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60" name="직선 연결선 59"/>
          <p:cNvCxnSpPr/>
          <p:nvPr/>
        </p:nvCxnSpPr>
        <p:spPr>
          <a:xfrm flipH="1" flipV="1">
            <a:off x="5798832" y="3972998"/>
            <a:ext cx="840766" cy="7372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1" name="모서리가 둥근 직사각형 50"/>
          <p:cNvSpPr/>
          <p:nvPr/>
        </p:nvSpPr>
        <p:spPr>
          <a:xfrm>
            <a:off x="6053640" y="2138910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역할극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54" name="직선 연결선 53"/>
          <p:cNvCxnSpPr/>
          <p:nvPr/>
        </p:nvCxnSpPr>
        <p:spPr>
          <a:xfrm flipH="1" flipV="1">
            <a:off x="6368492" y="1044555"/>
            <a:ext cx="366366" cy="289483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1" name="직선 연결선 60"/>
          <p:cNvCxnSpPr>
            <a:stCxn id="51" idx="0"/>
          </p:cNvCxnSpPr>
          <p:nvPr/>
        </p:nvCxnSpPr>
        <p:spPr>
          <a:xfrm flipV="1">
            <a:off x="6746132" y="1740221"/>
            <a:ext cx="382927" cy="398689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 flipV="1">
            <a:off x="5336269" y="2419877"/>
            <a:ext cx="715068" cy="151081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8" name="직선 연결선 67"/>
          <p:cNvCxnSpPr/>
          <p:nvPr/>
        </p:nvCxnSpPr>
        <p:spPr>
          <a:xfrm flipV="1">
            <a:off x="2286042" y="1255431"/>
            <a:ext cx="870275" cy="149378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196" y="1718106"/>
            <a:ext cx="1676442" cy="180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51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2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356616" y="1175110"/>
            <a:ext cx="8129016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266100" y="892621"/>
            <a:ext cx="8219532" cy="3810592"/>
            <a:chOff x="450126" y="2310526"/>
            <a:chExt cx="6904934" cy="3810592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310526"/>
              <a:ext cx="737191" cy="986454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xmlns="" id="{B619B5D5-E48B-4AE4-9083-7CA260342328}"/>
                </a:ext>
              </a:extLst>
            </p:cNvPr>
            <p:cNvSpPr/>
            <p:nvPr/>
          </p:nvSpPr>
          <p:spPr>
            <a:xfrm>
              <a:off x="1081420" y="2523274"/>
              <a:ext cx="212750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xmlns="" id="{F09132B0-36BF-45ED-9058-4A08B4F164B0}"/>
                </a:ext>
              </a:extLst>
            </p:cNvPr>
            <p:cNvSpPr/>
            <p:nvPr/>
          </p:nvSpPr>
          <p:spPr>
            <a:xfrm>
              <a:off x="585509" y="3066436"/>
              <a:ext cx="6769551" cy="30546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  <a:defRPr/>
              </a:pP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이번 차시는 병아리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황소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모기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파리의 특징을 알아보는 </a:t>
              </a:r>
              <a:r>
                <a:rPr lang="ko-KR" altLang="en-US" sz="2800" b="1" dirty="0" err="1" smtClean="0">
                  <a:latin typeface="HY강B" panose="02030600000101010101" pitchFamily="18" charset="-127"/>
                  <a:ea typeface="HY강B" panose="02030600000101010101" pitchFamily="18" charset="-127"/>
                </a:rPr>
                <a:t>차시입니다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&lt;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활동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1&gt;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에서는 등장하는 동물들의 특징을 살펴보며 공통점과 차이점을 알아봅니다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&lt;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활동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2&gt;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에서는 다른 동물들과 함께 동물의 생김새와 생활 방식을 연결시켜 살펴봅니다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&lt;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활동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3&gt;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에서는 공부한 내용을 놀이 활동으로 정리해 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993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5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599293" y="3634665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b="1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B619B5D5-E48B-4AE4-9083-7CA260342328}"/>
              </a:ext>
            </a:extLst>
          </p:cNvPr>
          <p:cNvSpPr/>
          <p:nvPr/>
        </p:nvSpPr>
        <p:spPr>
          <a:xfrm>
            <a:off x="811822" y="1314066"/>
            <a:ext cx="25298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아이콘 설명</a:t>
            </a:r>
            <a:r>
              <a:rPr lang="en-US" altLang="ko-KR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]</a:t>
            </a:r>
            <a:endParaRPr lang="ko-KR" altLang="en-US" sz="3200" b="1" dirty="0">
              <a:highlight>
                <a:srgbClr val="FFFF9F"/>
              </a:highlight>
              <a:latin typeface="HY강B" panose="02030600000101010101" pitchFamily="18" charset="-127"/>
              <a:ea typeface="HY강B" panose="02030600000101010101" pitchFamily="18" charset="-127"/>
              <a:cs typeface="다온 청춘고딕(B)" panose="02020603020101020101" pitchFamily="18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6274">
            <a:off x="94851" y="1166654"/>
            <a:ext cx="1080386" cy="1080386"/>
          </a:xfrm>
          <a:prstGeom prst="rect">
            <a:avLst/>
          </a:prstGeom>
        </p:spPr>
      </p:pic>
      <p:grpSp>
        <p:nvGrpSpPr>
          <p:cNvPr id="12" name="그룹 11"/>
          <p:cNvGrpSpPr/>
          <p:nvPr/>
        </p:nvGrpSpPr>
        <p:grpSpPr>
          <a:xfrm>
            <a:off x="566869" y="1661064"/>
            <a:ext cx="4987328" cy="1238035"/>
            <a:chOff x="902987" y="4849189"/>
            <a:chExt cx="3572484" cy="1238035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1109432" y="5015856"/>
              <a:ext cx="2888089" cy="76849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2987" y="4849189"/>
              <a:ext cx="1050004" cy="1238035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F09132B0-36BF-45ED-9058-4A08B4F164B0}"/>
                </a:ext>
              </a:extLst>
            </p:cNvPr>
            <p:cNvSpPr/>
            <p:nvPr/>
          </p:nvSpPr>
          <p:spPr>
            <a:xfrm>
              <a:off x="1708701" y="5167125"/>
              <a:ext cx="276677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400" b="1" dirty="0" smtClean="0"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400" b="1" dirty="0" smtClean="0"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학습지가 </a:t>
              </a:r>
              <a:r>
                <a:rPr lang="ko-KR" altLang="en-US" sz="2400" b="1" dirty="0"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있는 활동</a:t>
              </a:r>
              <a:endParaRPr lang="en-US" altLang="ko-KR" sz="2400" b="1" dirty="0"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5454772" y="1804087"/>
            <a:ext cx="2702957" cy="76849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8101" y="1860838"/>
            <a:ext cx="723501" cy="578988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6106973" y="1934288"/>
            <a:ext cx="2225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 smtClean="0"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=</a:t>
            </a:r>
            <a:r>
              <a:rPr lang="ko-KR" altLang="en-US" sz="2400" b="1" dirty="0" smtClean="0"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관련 교과</a:t>
            </a:r>
            <a:endParaRPr lang="en-US" altLang="ko-KR" sz="2400" b="1" dirty="0">
              <a:latin typeface="HY강B" panose="02030600000101010101" pitchFamily="18" charset="-127"/>
              <a:ea typeface="HY강B" panose="02030600000101010101" pitchFamily="18" charset="-127"/>
              <a:cs typeface="다온 청춘고딕(B)" panose="0202060302010102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C10C8A98-6467-41A2-94F9-F062CD54E31A}"/>
              </a:ext>
            </a:extLst>
          </p:cNvPr>
          <p:cNvSpPr/>
          <p:nvPr/>
        </p:nvSpPr>
        <p:spPr>
          <a:xfrm>
            <a:off x="841898" y="3339289"/>
            <a:ext cx="6476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슬라이드 노트를 꼭 </a:t>
            </a:r>
            <a:r>
              <a:rPr lang="ko-KR" altLang="en-US" sz="3200" b="1" dirty="0" smtClean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확인해 주세요</a:t>
            </a:r>
            <a:r>
              <a:rPr lang="en-US" altLang="ko-KR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!</a:t>
            </a:r>
            <a:endParaRPr lang="ko-KR" altLang="en-US" sz="3200" b="1" dirty="0">
              <a:highlight>
                <a:srgbClr val="FFFF9F"/>
              </a:highlight>
              <a:latin typeface="HY강B" panose="02030600000101010101" pitchFamily="18" charset="-127"/>
              <a:ea typeface="HY강B" panose="02030600000101010101" pitchFamily="18" charset="-127"/>
              <a:cs typeface="다온 청춘고딕(B)" panose="02020603020101020101" pitchFamily="18" charset="-127"/>
            </a:endParaRPr>
          </a:p>
        </p:txBody>
      </p:sp>
      <p:pic>
        <p:nvPicPr>
          <p:cNvPr id="20" name="그림 19" descr="식물, 꽃이(가) 표시된 사진&#10;&#10;자동 생성된 설명">
            <a:extLst>
              <a:ext uri="{FF2B5EF4-FFF2-40B4-BE49-F238E27FC236}">
                <a16:creationId xmlns:a16="http://schemas.microsoft.com/office/drawing/2014/main" xmlns="" id="{0BE7CEC6-9E4D-48D9-87CC-E10830F08C4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2713" y="3248489"/>
            <a:ext cx="630757" cy="5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5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17" y="646614"/>
            <a:ext cx="9143997" cy="3520272"/>
            <a:chOff x="-351876" y="110083"/>
            <a:chExt cx="9914562" cy="4693696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351876" y="110083"/>
              <a:ext cx="9914562" cy="4693696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 dirty="0"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1320235" y="1136195"/>
              <a:ext cx="6570321" cy="23391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5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선생님과 스무고개를</a:t>
              </a:r>
              <a:endParaRPr lang="en-US" altLang="ko-KR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  <a:p>
              <a:pPr algn="ctr"/>
              <a:r>
                <a:rPr lang="ko-KR" altLang="en-US" sz="5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해봅시다</a:t>
              </a:r>
              <a:r>
                <a:rPr lang="en-US" altLang="ko-KR" sz="5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.</a:t>
              </a: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65" y="-100507"/>
            <a:ext cx="2571668" cy="547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12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스무고개 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-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놀이 방법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!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7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76317" y="4141693"/>
            <a:ext cx="8791364" cy="92709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1.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선생님은 정답을 생각한다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460" y="907947"/>
            <a:ext cx="5621910" cy="562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23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5472</TotalTime>
  <Words>868</Words>
  <Application>Microsoft Office PowerPoint</Application>
  <PresentationFormat>화면 슬라이드 쇼(16:9)</PresentationFormat>
  <Paragraphs>233</Paragraphs>
  <Slides>39</Slides>
  <Notes>34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39</vt:i4>
      </vt:variant>
    </vt:vector>
  </HeadingPairs>
  <TitlesOfParts>
    <vt:vector size="51" baseType="lpstr">
      <vt:lpstr>HY강B</vt:lpstr>
      <vt:lpstr>HY산B</vt:lpstr>
      <vt:lpstr>다온 청춘고딕(B)</vt:lpstr>
      <vt:lpstr>맑은 고딕</vt:lpstr>
      <vt:lpstr>배달의민족 한나체 Pro</vt:lpstr>
      <vt:lpstr>이순신 돋움체 L</vt:lpstr>
      <vt:lpstr>한컴 솔잎 B</vt:lpstr>
      <vt:lpstr>휴먼모음T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143</cp:revision>
  <dcterms:created xsi:type="dcterms:W3CDTF">2019-09-17T12:33:38Z</dcterms:created>
  <dcterms:modified xsi:type="dcterms:W3CDTF">2020-05-07T10:16:20Z</dcterms:modified>
</cp:coreProperties>
</file>